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1" name="Google Shape;341;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0" name="Google Shape;38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9" name="Google Shape;38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9" name="Google Shape;399;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9" name="Google Shape;40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1" name="Google Shape;42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0" name="Google Shape;43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9" name="Google Shape;439;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8" name="Google Shape;448;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7" name="Google Shape;45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3" name="Google Shape;463;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1" name="Google Shape;471;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 name="Google Shape;10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3" name="Google Shape;483;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9" name="Google Shape;509;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4" name="Google Shape;524;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0" name="Google Shape;540;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8" name="Google Shape;548;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6" name="Google Shape;556;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1" name="Google Shape;571;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7" name="Google Shape;577;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5" name="Google Shape;585;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6" name="Google Shape;596;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4" name="Google Shape;604;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2" name="Google Shape;612;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5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0" name="Google Shape;620;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5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8" name="Google Shape;628;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5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6" name="Google Shape;636;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5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4" name="Google Shape;644;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2" name="Google Shape;652;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5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6" name="Google Shape;666;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6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4" name="Google Shape;674;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6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2" name="Google Shape;682;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6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1" name="Google Shape;691;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p6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9" name="Google Shape;699;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6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8" name="Google Shape;708;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6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2" name="Google Shape;722;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p6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2" name="Google Shape;732;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0" name="Google Shape;740;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6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8" name="Google Shape;748;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p7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6" name="Google Shape;756;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p7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4" name="Google Shape;764;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3" name="Google Shape;773;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3.jp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4.jp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8.jp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7.jpg"/><Relationship Id="rId4" Type="http://schemas.openxmlformats.org/officeDocument/2006/relationships/image" Target="../media/image29.png"/><Relationship Id="rId5"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0.jp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2.jp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3.jpg"/><Relationship Id="rId4" Type="http://schemas.openxmlformats.org/officeDocument/2006/relationships/image" Target="../media/image34.png"/><Relationship Id="rId11" Type="http://schemas.openxmlformats.org/officeDocument/2006/relationships/image" Target="../media/image94.png"/><Relationship Id="rId10" Type="http://schemas.openxmlformats.org/officeDocument/2006/relationships/image" Target="../media/image40.png"/><Relationship Id="rId9" Type="http://schemas.openxmlformats.org/officeDocument/2006/relationships/image" Target="../media/image37.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42.png"/><Relationship Id="rId8"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8.jpg"/><Relationship Id="rId4" Type="http://schemas.openxmlformats.org/officeDocument/2006/relationships/image" Target="../media/image77.png"/><Relationship Id="rId5"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7.jp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8.jp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4.jp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0.jp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9.jp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2.jpg"/><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6.jp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7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8.jpg"/><Relationship Id="rId4" Type="http://schemas.openxmlformats.org/officeDocument/2006/relationships/image" Target="../media/image60.png"/><Relationship Id="rId5" Type="http://schemas.openxmlformats.org/officeDocument/2006/relationships/image" Target="../media/image6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61.jpg"/><Relationship Id="rId4" Type="http://schemas.openxmlformats.org/officeDocument/2006/relationships/image" Target="../media/image62.png"/><Relationship Id="rId5" Type="http://schemas.openxmlformats.org/officeDocument/2006/relationships/image" Target="../media/image6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66.jpg"/><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67.jpg"/><Relationship Id="rId4" Type="http://schemas.openxmlformats.org/officeDocument/2006/relationships/image" Target="../media/image6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70.jpg"/><Relationship Id="rId4" Type="http://schemas.openxmlformats.org/officeDocument/2006/relationships/image" Target="../media/image7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4.jpg"/><Relationship Id="rId4" Type="http://schemas.openxmlformats.org/officeDocument/2006/relationships/image" Target="../media/image7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4.jp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7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7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83.jpg"/><Relationship Id="rId4" Type="http://schemas.openxmlformats.org/officeDocument/2006/relationships/image" Target="../media/image133.png"/><Relationship Id="rId5" Type="http://schemas.openxmlformats.org/officeDocument/2006/relationships/image" Target="../media/image8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84.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81.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80.jpg"/><Relationship Id="rId4" Type="http://schemas.openxmlformats.org/officeDocument/2006/relationships/image" Target="../media/image85.png"/><Relationship Id="rId5" Type="http://schemas.openxmlformats.org/officeDocument/2006/relationships/image" Target="../media/image87.png"/><Relationship Id="rId6" Type="http://schemas.openxmlformats.org/officeDocument/2006/relationships/image" Target="../media/image86.png"/><Relationship Id="rId7" Type="http://schemas.openxmlformats.org/officeDocument/2006/relationships/image" Target="../media/image1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88.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98.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9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90.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89.jpg"/><Relationship Id="rId4" Type="http://schemas.openxmlformats.org/officeDocument/2006/relationships/image" Target="../media/image92.png"/><Relationship Id="rId5" Type="http://schemas.openxmlformats.org/officeDocument/2006/relationships/image" Target="../media/image93.png"/><Relationship Id="rId6" Type="http://schemas.openxmlformats.org/officeDocument/2006/relationships/image" Target="../media/image95.png"/><Relationship Id="rId7" Type="http://schemas.openxmlformats.org/officeDocument/2006/relationships/image" Target="../media/image9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96.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9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jp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102.jpg"/><Relationship Id="rId4" Type="http://schemas.openxmlformats.org/officeDocument/2006/relationships/image" Target="../media/image100.png"/><Relationship Id="rId5" Type="http://schemas.openxmlformats.org/officeDocument/2006/relationships/image" Target="../media/image10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10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103.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105.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108.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09.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06.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12.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111.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10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jpg"/><Relationship Id="rId4" Type="http://schemas.openxmlformats.org/officeDocument/2006/relationships/image" Target="../media/image11.png"/><Relationship Id="rId9" Type="http://schemas.openxmlformats.org/officeDocument/2006/relationships/image" Target="../media/image71.png"/><Relationship Id="rId5" Type="http://schemas.openxmlformats.org/officeDocument/2006/relationships/image" Target="../media/image12.png"/><Relationship Id="rId6" Type="http://schemas.openxmlformats.org/officeDocument/2006/relationships/image" Target="../media/image55.png"/><Relationship Id="rId7" Type="http://schemas.openxmlformats.org/officeDocument/2006/relationships/image" Target="../media/image13.png"/><Relationship Id="rId8" Type="http://schemas.openxmlformats.org/officeDocument/2006/relationships/image" Target="../media/image5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114.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1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10.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113.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116.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23.jpg"/><Relationship Id="rId4" Type="http://schemas.openxmlformats.org/officeDocument/2006/relationships/image" Target="../media/image12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121.jpg"/><Relationship Id="rId4" Type="http://schemas.openxmlformats.org/officeDocument/2006/relationships/image" Target="../media/image120.png"/><Relationship Id="rId5" Type="http://schemas.openxmlformats.org/officeDocument/2006/relationships/image" Target="../media/image11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118.jpg"/><Relationship Id="rId4" Type="http://schemas.openxmlformats.org/officeDocument/2006/relationships/image" Target="../media/image12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119.jpg"/><Relationship Id="rId4" Type="http://schemas.openxmlformats.org/officeDocument/2006/relationships/image" Target="../media/image12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122.jpg"/><Relationship Id="rId4" Type="http://schemas.openxmlformats.org/officeDocument/2006/relationships/image" Target="../media/image1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31.jpg"/><Relationship Id="rId4" Type="http://schemas.openxmlformats.org/officeDocument/2006/relationships/image" Target="../media/image12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29.jpg"/><Relationship Id="rId4" Type="http://schemas.openxmlformats.org/officeDocument/2006/relationships/image" Target="../media/image13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130.jpg"/><Relationship Id="rId4" Type="http://schemas.openxmlformats.org/officeDocument/2006/relationships/hyperlink" Target="mailto:YourEmail@NGO.or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4.jpg"/><Relationship Id="rId4" Type="http://schemas.openxmlformats.org/officeDocument/2006/relationships/image" Target="../media/image63.png"/><Relationship Id="rId5" Type="http://schemas.openxmlformats.org/officeDocument/2006/relationships/image" Target="../media/image19.png"/><Relationship Id="rId6"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9" name="Google Shape;89;p13"/>
          <p:cNvSpPr txBox="1"/>
          <p:nvPr/>
        </p:nvSpPr>
        <p:spPr>
          <a:xfrm>
            <a:off x="885134" y="2105561"/>
            <a:ext cx="9144000"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4000" u="none" cap="none" strike="noStrike">
                <a:solidFill>
                  <a:srgbClr val="27242B"/>
                </a:solidFill>
                <a:latin typeface="Arial"/>
                <a:ea typeface="Arial"/>
                <a:cs typeface="Arial"/>
                <a:sym typeface="Arial"/>
              </a:rPr>
              <a:t>Prevention of Sexual Exploitation</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and Abuse (PSEA)</a:t>
            </a:r>
            <a:endParaRPr/>
          </a:p>
        </p:txBody>
      </p:sp>
      <p:sp>
        <p:nvSpPr>
          <p:cNvPr id="90" name="Google Shape;90;p13"/>
          <p:cNvSpPr txBox="1"/>
          <p:nvPr/>
        </p:nvSpPr>
        <p:spPr>
          <a:xfrm>
            <a:off x="885134" y="3429000"/>
            <a:ext cx="8258866"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Arial"/>
                <a:ea typeface="Arial"/>
                <a:cs typeface="Arial"/>
                <a:sym typeface="Arial"/>
              </a:rPr>
              <a:t>Module 1: PSEA Standards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id="177" name="Google Shape;177;p2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8" name="Google Shape;178;p22"/>
          <p:cNvSpPr txBox="1"/>
          <p:nvPr/>
        </p:nvSpPr>
        <p:spPr>
          <a:xfrm>
            <a:off x="831680" y="3013501"/>
            <a:ext cx="32103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4EA827"/>
                </a:solidFill>
                <a:latin typeface="Arial"/>
                <a:ea typeface="Arial"/>
                <a:cs typeface="Arial"/>
                <a:sym typeface="Arial"/>
              </a:rPr>
              <a:t>Session 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descr="A picture containing green&#10;&#10;Description automatically generated" id="183" name="Google Shape;183;p2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84" name="Google Shape;184;p23"/>
          <p:cNvSpPr txBox="1"/>
          <p:nvPr/>
        </p:nvSpPr>
        <p:spPr>
          <a:xfrm>
            <a:off x="894904" y="3442128"/>
            <a:ext cx="5214666" cy="193895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2200"/>
              <a:buFont typeface="Arial"/>
              <a:buNone/>
            </a:pPr>
            <a:r>
              <a:rPr b="1" lang="en-US" sz="2200">
                <a:solidFill>
                  <a:srgbClr val="4EA827"/>
                </a:solidFill>
                <a:latin typeface="Arial"/>
                <a:ea typeface="Arial"/>
                <a:cs typeface="Arial"/>
                <a:sym typeface="Arial"/>
              </a:rPr>
              <a:t>Session Objective:</a:t>
            </a:r>
            <a:endParaRPr/>
          </a:p>
          <a:p>
            <a:pPr indent="0" lvl="0" marL="0" marR="0" rtl="0" algn="l">
              <a:spcBef>
                <a:spcPts val="600"/>
              </a:spcBef>
              <a:spcAft>
                <a:spcPts val="600"/>
              </a:spcAft>
              <a:buClr>
                <a:srgbClr val="27242B"/>
              </a:buClr>
              <a:buSzPts val="2200"/>
              <a:buFont typeface="Arial"/>
              <a:buNone/>
            </a:pPr>
            <a:r>
              <a:rPr lang="en-US" sz="2200">
                <a:solidFill>
                  <a:srgbClr val="27242B"/>
                </a:solidFill>
                <a:latin typeface="Arial"/>
                <a:ea typeface="Arial"/>
                <a:cs typeface="Arial"/>
                <a:sym typeface="Arial"/>
              </a:rPr>
              <a:t>Recognize how </a:t>
            </a:r>
            <a:r>
              <a:rPr i="1" lang="en-US" sz="2200">
                <a:solidFill>
                  <a:srgbClr val="27242B"/>
                </a:solidFill>
                <a:latin typeface="Arial"/>
                <a:ea typeface="Arial"/>
                <a:cs typeface="Arial"/>
                <a:sym typeface="Arial"/>
              </a:rPr>
              <a:t>respect</a:t>
            </a:r>
            <a:r>
              <a:rPr lang="en-US" sz="2200">
                <a:solidFill>
                  <a:srgbClr val="27242B"/>
                </a:solidFill>
                <a:latin typeface="Arial"/>
                <a:ea typeface="Arial"/>
                <a:cs typeface="Arial"/>
                <a:sym typeface="Arial"/>
              </a:rPr>
              <a:t> and the </a:t>
            </a:r>
            <a:r>
              <a:rPr i="1" lang="en-US" sz="2200">
                <a:solidFill>
                  <a:srgbClr val="27242B"/>
                </a:solidFill>
                <a:latin typeface="Arial"/>
                <a:ea typeface="Arial"/>
                <a:cs typeface="Arial"/>
                <a:sym typeface="Arial"/>
              </a:rPr>
              <a:t>proper use of power </a:t>
            </a:r>
            <a:r>
              <a:rPr lang="en-US" sz="2200">
                <a:solidFill>
                  <a:srgbClr val="27242B"/>
                </a:solidFill>
                <a:latin typeface="Arial"/>
                <a:ea typeface="Arial"/>
                <a:cs typeface="Arial"/>
                <a:sym typeface="Arial"/>
              </a:rPr>
              <a:t>are fundamentally linked to preventing sexual exploitation and </a:t>
            </a:r>
            <a:r>
              <a:rPr i="1" lang="en-US" sz="2200">
                <a:solidFill>
                  <a:srgbClr val="27242B"/>
                </a:solidFill>
                <a:latin typeface="Arial"/>
                <a:ea typeface="Arial"/>
                <a:cs typeface="Arial"/>
                <a:sym typeface="Arial"/>
              </a:rPr>
              <a:t>abuse.</a:t>
            </a:r>
            <a:endParaRPr sz="2200">
              <a:solidFill>
                <a:srgbClr val="27242B"/>
              </a:solidFill>
              <a:latin typeface="Calibri"/>
              <a:ea typeface="Calibri"/>
              <a:cs typeface="Calibri"/>
              <a:sym typeface="Calibri"/>
            </a:endParaRPr>
          </a:p>
        </p:txBody>
      </p:sp>
      <p:sp>
        <p:nvSpPr>
          <p:cNvPr id="185" name="Google Shape;185;p23"/>
          <p:cNvSpPr txBox="1"/>
          <p:nvPr/>
        </p:nvSpPr>
        <p:spPr>
          <a:xfrm>
            <a:off x="898302" y="571685"/>
            <a:ext cx="1342950"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a:t>
            </a:r>
            <a:endParaRPr sz="1600">
              <a:solidFill>
                <a:srgbClr val="4EA827"/>
              </a:solidFill>
              <a:latin typeface="Calibri"/>
              <a:ea typeface="Calibri"/>
              <a:cs typeface="Calibri"/>
              <a:sym typeface="Calibri"/>
            </a:endParaRPr>
          </a:p>
        </p:txBody>
      </p:sp>
      <p:sp>
        <p:nvSpPr>
          <p:cNvPr id="186" name="Google Shape;186;p23"/>
          <p:cNvSpPr txBox="1"/>
          <p:nvPr/>
        </p:nvSpPr>
        <p:spPr>
          <a:xfrm>
            <a:off x="881334" y="984789"/>
            <a:ext cx="5214666"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Treating People with</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Respect and Using</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Power Responsibly</a:t>
            </a:r>
            <a:endParaRPr b="1" sz="3200">
              <a:solidFill>
                <a:srgbClr val="27242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pic>
        <p:nvPicPr>
          <p:cNvPr id="191" name="Google Shape;191;p2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92" name="Google Shape;192;p24"/>
          <p:cNvSpPr txBox="1"/>
          <p:nvPr/>
        </p:nvSpPr>
        <p:spPr>
          <a:xfrm>
            <a:off x="881334" y="984789"/>
            <a:ext cx="6015855"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Identifying Actions to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Demonstrate Respect</a:t>
            </a:r>
            <a:endParaRPr b="1" sz="3200">
              <a:solidFill>
                <a:srgbClr val="27242B"/>
              </a:solidFill>
              <a:latin typeface="Arial"/>
              <a:ea typeface="Arial"/>
              <a:cs typeface="Arial"/>
              <a:sym typeface="Arial"/>
            </a:endParaRPr>
          </a:p>
        </p:txBody>
      </p:sp>
      <p:sp>
        <p:nvSpPr>
          <p:cNvPr id="193" name="Google Shape;193;p24"/>
          <p:cNvSpPr txBox="1"/>
          <p:nvPr/>
        </p:nvSpPr>
        <p:spPr>
          <a:xfrm>
            <a:off x="881333" y="2319767"/>
            <a:ext cx="6015856"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How do you expect to be treated with respect in the workplace by your colleagues?</a:t>
            </a:r>
            <a:endParaRPr/>
          </a:p>
          <a:p>
            <a:pPr indent="0" lvl="0" marL="0" marR="0" rtl="0" algn="l">
              <a:spcBef>
                <a:spcPts val="0"/>
              </a:spcBef>
              <a:spcAft>
                <a:spcPts val="0"/>
              </a:spcAft>
              <a:buNone/>
            </a:pPr>
            <a:r>
              <a:rPr i="1" lang="en-US" sz="2200">
                <a:solidFill>
                  <a:srgbClr val="27242B"/>
                </a:solidFill>
                <a:latin typeface="Arial"/>
                <a:ea typeface="Arial"/>
                <a:cs typeface="Arial"/>
                <a:sym typeface="Arial"/>
              </a:rPr>
              <a:t>Create two lists:</a:t>
            </a:r>
            <a:endParaRPr i="1" sz="1800">
              <a:solidFill>
                <a:srgbClr val="27242B"/>
              </a:solidFill>
              <a:latin typeface="Arial"/>
              <a:ea typeface="Arial"/>
              <a:cs typeface="Arial"/>
              <a:sym typeface="Arial"/>
            </a:endParaRPr>
          </a:p>
        </p:txBody>
      </p:sp>
      <p:sp>
        <p:nvSpPr>
          <p:cNvPr id="194" name="Google Shape;194;p24"/>
          <p:cNvSpPr txBox="1"/>
          <p:nvPr/>
        </p:nvSpPr>
        <p:spPr>
          <a:xfrm>
            <a:off x="881334" y="3670551"/>
            <a:ext cx="99149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000">
                <a:solidFill>
                  <a:srgbClr val="4EA827"/>
                </a:solidFill>
                <a:latin typeface="Arial"/>
                <a:ea typeface="Arial"/>
                <a:cs typeface="Arial"/>
                <a:sym typeface="Arial"/>
              </a:rPr>
              <a:t>1</a:t>
            </a:r>
            <a:endParaRPr b="1" sz="6600">
              <a:solidFill>
                <a:srgbClr val="4EA827"/>
              </a:solidFill>
              <a:latin typeface="Arial"/>
              <a:ea typeface="Arial"/>
              <a:cs typeface="Arial"/>
              <a:sym typeface="Arial"/>
            </a:endParaRPr>
          </a:p>
        </p:txBody>
      </p:sp>
      <p:sp>
        <p:nvSpPr>
          <p:cNvPr id="195" name="Google Shape;195;p24"/>
          <p:cNvSpPr txBox="1"/>
          <p:nvPr/>
        </p:nvSpPr>
        <p:spPr>
          <a:xfrm>
            <a:off x="881334" y="4833178"/>
            <a:ext cx="99149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000">
                <a:solidFill>
                  <a:srgbClr val="4EA827"/>
                </a:solidFill>
                <a:latin typeface="Arial"/>
                <a:ea typeface="Arial"/>
                <a:cs typeface="Arial"/>
                <a:sym typeface="Arial"/>
              </a:rPr>
              <a:t>2</a:t>
            </a:r>
            <a:endParaRPr b="1" sz="6600">
              <a:solidFill>
                <a:srgbClr val="4EA827"/>
              </a:solidFill>
              <a:latin typeface="Arial"/>
              <a:ea typeface="Arial"/>
              <a:cs typeface="Arial"/>
              <a:sym typeface="Arial"/>
            </a:endParaRPr>
          </a:p>
        </p:txBody>
      </p:sp>
      <p:sp>
        <p:nvSpPr>
          <p:cNvPr id="196" name="Google Shape;196;p24"/>
          <p:cNvSpPr txBox="1"/>
          <p:nvPr/>
        </p:nvSpPr>
        <p:spPr>
          <a:xfrm>
            <a:off x="1958222" y="4028217"/>
            <a:ext cx="3793957"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Actions that </a:t>
            </a:r>
            <a:r>
              <a:rPr b="1" lang="en-US" sz="2200">
                <a:solidFill>
                  <a:srgbClr val="27242B"/>
                </a:solidFill>
                <a:latin typeface="Arial"/>
                <a:ea typeface="Arial"/>
                <a:cs typeface="Arial"/>
                <a:sym typeface="Arial"/>
              </a:rPr>
              <a:t>show respect </a:t>
            </a:r>
            <a:r>
              <a:rPr lang="en-US" sz="2200">
                <a:solidFill>
                  <a:srgbClr val="27242B"/>
                </a:solidFill>
                <a:latin typeface="Arial"/>
                <a:ea typeface="Arial"/>
                <a:cs typeface="Arial"/>
                <a:sym typeface="Arial"/>
              </a:rPr>
              <a:t>=</a:t>
            </a:r>
            <a:endParaRPr i="1" sz="1800">
              <a:solidFill>
                <a:schemeClr val="dk1"/>
              </a:solidFill>
              <a:latin typeface="Arial"/>
              <a:ea typeface="Arial"/>
              <a:cs typeface="Arial"/>
              <a:sym typeface="Arial"/>
            </a:endParaRPr>
          </a:p>
        </p:txBody>
      </p:sp>
      <p:sp>
        <p:nvSpPr>
          <p:cNvPr id="197" name="Google Shape;197;p24"/>
          <p:cNvSpPr txBox="1"/>
          <p:nvPr/>
        </p:nvSpPr>
        <p:spPr>
          <a:xfrm>
            <a:off x="1958222" y="5261120"/>
            <a:ext cx="4938967"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Actions that </a:t>
            </a:r>
            <a:r>
              <a:rPr b="1" lang="en-US" sz="2200">
                <a:solidFill>
                  <a:srgbClr val="27242B"/>
                </a:solidFill>
                <a:latin typeface="Arial"/>
                <a:ea typeface="Arial"/>
                <a:cs typeface="Arial"/>
                <a:sym typeface="Arial"/>
              </a:rPr>
              <a:t>do not show respect </a:t>
            </a:r>
            <a:r>
              <a:rPr lang="en-US" sz="2200">
                <a:solidFill>
                  <a:srgbClr val="27242B"/>
                </a:solidFill>
                <a:latin typeface="Arial"/>
                <a:ea typeface="Arial"/>
                <a:cs typeface="Arial"/>
                <a:sym typeface="Arial"/>
              </a:rPr>
              <a:t>=</a:t>
            </a:r>
            <a:endParaRPr i="1" sz="1800">
              <a:solidFill>
                <a:schemeClr val="dk1"/>
              </a:solidFill>
              <a:latin typeface="Arial"/>
              <a:ea typeface="Arial"/>
              <a:cs typeface="Arial"/>
              <a:sym typeface="Arial"/>
            </a:endParaRPr>
          </a:p>
        </p:txBody>
      </p:sp>
      <p:sp>
        <p:nvSpPr>
          <p:cNvPr id="198" name="Google Shape;198;p24"/>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1</a:t>
            </a:r>
            <a:endParaRPr sz="1600">
              <a:solidFill>
                <a:srgbClr val="4EA827"/>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descr="A white pillow with a white background&#10;&#10;Description automatically generated with low confidence" id="203" name="Google Shape;203;p2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204" name="Google Shape;204;p25"/>
          <p:cNvPicPr preferRelativeResize="0"/>
          <p:nvPr/>
        </p:nvPicPr>
        <p:blipFill rotWithShape="1">
          <a:blip r:embed="rId4">
            <a:alphaModFix/>
          </a:blip>
          <a:srcRect b="6085" l="497" r="-28" t="56119"/>
          <a:stretch/>
        </p:blipFill>
        <p:spPr>
          <a:xfrm>
            <a:off x="933559" y="3837593"/>
            <a:ext cx="8845988" cy="2374752"/>
          </a:xfrm>
          <a:prstGeom prst="rect">
            <a:avLst/>
          </a:prstGeom>
          <a:noFill/>
          <a:ln>
            <a:noFill/>
          </a:ln>
        </p:spPr>
      </p:pic>
      <p:sp>
        <p:nvSpPr>
          <p:cNvPr id="205" name="Google Shape;205;p25"/>
          <p:cNvSpPr txBox="1"/>
          <p:nvPr/>
        </p:nvSpPr>
        <p:spPr>
          <a:xfrm>
            <a:off x="854378" y="736684"/>
            <a:ext cx="10857390"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Actions to Demonstrate Respect</a:t>
            </a:r>
            <a:endParaRPr b="1" sz="3200">
              <a:solidFill>
                <a:schemeClr val="dk1"/>
              </a:solidFill>
              <a:latin typeface="Arial"/>
              <a:ea typeface="Arial"/>
              <a:cs typeface="Arial"/>
              <a:sym typeface="Arial"/>
            </a:endParaRPr>
          </a:p>
        </p:txBody>
      </p:sp>
      <p:sp>
        <p:nvSpPr>
          <p:cNvPr id="206" name="Google Shape;206;p25"/>
          <p:cNvSpPr txBox="1"/>
          <p:nvPr/>
        </p:nvSpPr>
        <p:spPr>
          <a:xfrm>
            <a:off x="854377" y="2659559"/>
            <a:ext cx="9827477"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How do we treat program participants and community members with </a:t>
            </a:r>
            <a:r>
              <a:rPr lang="en-US" sz="2200">
                <a:solidFill>
                  <a:srgbClr val="4EA827"/>
                </a:solidFill>
                <a:latin typeface="Arial"/>
                <a:ea typeface="Arial"/>
                <a:cs typeface="Arial"/>
                <a:sym typeface="Arial"/>
              </a:rPr>
              <a:t>respect</a:t>
            </a:r>
            <a:r>
              <a:rPr lang="en-US" sz="2200">
                <a:solidFill>
                  <a:srgbClr val="27242B"/>
                </a:solidFill>
                <a:latin typeface="Arial"/>
                <a:ea typeface="Arial"/>
                <a:cs typeface="Arial"/>
                <a:sym typeface="Arial"/>
              </a:rPr>
              <a:t>?</a:t>
            </a:r>
            <a:endParaRPr i="1" sz="1800">
              <a:solidFill>
                <a:schemeClr val="dk1"/>
              </a:solidFill>
              <a:latin typeface="Arial"/>
              <a:ea typeface="Arial"/>
              <a:cs typeface="Arial"/>
              <a:sym typeface="Arial"/>
            </a:endParaRPr>
          </a:p>
        </p:txBody>
      </p:sp>
      <p:sp>
        <p:nvSpPr>
          <p:cNvPr id="207" name="Google Shape;207;p25"/>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1</a:t>
            </a:r>
            <a:endParaRPr sz="1600">
              <a:solidFill>
                <a:srgbClr val="4EA827"/>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descr="A picture containing green&#10;&#10;Description automatically generated" id="212" name="Google Shape;212;p2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213" name="Google Shape;213;p26"/>
          <p:cNvSpPr txBox="1"/>
          <p:nvPr/>
        </p:nvSpPr>
        <p:spPr>
          <a:xfrm>
            <a:off x="894904" y="3442128"/>
            <a:ext cx="5201096" cy="186200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600"/>
              </a:spcAft>
              <a:buNone/>
            </a:pPr>
            <a:r>
              <a:rPr lang="en-US" sz="2200">
                <a:solidFill>
                  <a:srgbClr val="27242B"/>
                </a:solidFill>
                <a:latin typeface="Arial"/>
                <a:ea typeface="Arial"/>
                <a:cs typeface="Arial"/>
                <a:sym typeface="Arial"/>
              </a:rPr>
              <a:t>What actions of </a:t>
            </a:r>
            <a:r>
              <a:rPr i="1" lang="en-US" sz="2200">
                <a:solidFill>
                  <a:srgbClr val="27242B"/>
                </a:solidFill>
                <a:latin typeface="Arial"/>
                <a:ea typeface="Arial"/>
                <a:cs typeface="Arial"/>
                <a:sym typeface="Arial"/>
              </a:rPr>
              <a:t>respect </a:t>
            </a:r>
            <a:r>
              <a:rPr lang="en-US" sz="2200">
                <a:solidFill>
                  <a:srgbClr val="27242B"/>
                </a:solidFill>
                <a:latin typeface="Arial"/>
                <a:ea typeface="Arial"/>
                <a:cs typeface="Arial"/>
                <a:sym typeface="Arial"/>
              </a:rPr>
              <a:t> or </a:t>
            </a:r>
            <a:r>
              <a:rPr i="1" lang="en-US" sz="2200">
                <a:solidFill>
                  <a:srgbClr val="27242B"/>
                </a:solidFill>
                <a:latin typeface="Arial"/>
                <a:ea typeface="Arial"/>
                <a:cs typeface="Arial"/>
                <a:sym typeface="Arial"/>
              </a:rPr>
              <a:t>disrespect</a:t>
            </a:r>
            <a:r>
              <a:rPr lang="en-US" sz="2200">
                <a:solidFill>
                  <a:srgbClr val="27242B"/>
                </a:solidFill>
                <a:latin typeface="Arial"/>
                <a:ea typeface="Arial"/>
                <a:cs typeface="Arial"/>
                <a:sym typeface="Arial"/>
              </a:rPr>
              <a:t> in this list do you think are most important when we talk about examples of sexual exploitation and abuse, we saw in this video?</a:t>
            </a:r>
            <a:endParaRPr sz="2200">
              <a:solidFill>
                <a:srgbClr val="27242B"/>
              </a:solidFill>
              <a:latin typeface="Calibri"/>
              <a:ea typeface="Calibri"/>
              <a:cs typeface="Calibri"/>
              <a:sym typeface="Calibri"/>
            </a:endParaRPr>
          </a:p>
        </p:txBody>
      </p:sp>
      <p:sp>
        <p:nvSpPr>
          <p:cNvPr id="214" name="Google Shape;214;p26"/>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1</a:t>
            </a:r>
            <a:endParaRPr sz="1600">
              <a:solidFill>
                <a:srgbClr val="4EA827"/>
              </a:solidFill>
              <a:latin typeface="Calibri"/>
              <a:ea typeface="Calibri"/>
              <a:cs typeface="Calibri"/>
              <a:sym typeface="Calibri"/>
            </a:endParaRPr>
          </a:p>
        </p:txBody>
      </p:sp>
      <p:sp>
        <p:nvSpPr>
          <p:cNvPr id="215" name="Google Shape;215;p26"/>
          <p:cNvSpPr txBox="1"/>
          <p:nvPr/>
        </p:nvSpPr>
        <p:spPr>
          <a:xfrm>
            <a:off x="881333" y="984789"/>
            <a:ext cx="563669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Identifying Actions to Demonstrate Respect</a:t>
            </a:r>
            <a:endParaRPr b="1" sz="3200">
              <a:solidFill>
                <a:srgbClr val="27242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2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221" name="Google Shape;221;p27"/>
          <p:cNvSpPr txBox="1"/>
          <p:nvPr/>
        </p:nvSpPr>
        <p:spPr>
          <a:xfrm>
            <a:off x="881334" y="984789"/>
            <a:ext cx="5214666"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Identifying Positions</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of Power</a:t>
            </a:r>
            <a:endParaRPr b="1" sz="3200">
              <a:solidFill>
                <a:srgbClr val="27242B"/>
              </a:solidFill>
              <a:latin typeface="Arial"/>
              <a:ea typeface="Arial"/>
              <a:cs typeface="Arial"/>
              <a:sym typeface="Arial"/>
            </a:endParaRPr>
          </a:p>
        </p:txBody>
      </p:sp>
      <p:sp>
        <p:nvSpPr>
          <p:cNvPr id="222" name="Google Shape;222;p27"/>
          <p:cNvSpPr txBox="1"/>
          <p:nvPr/>
        </p:nvSpPr>
        <p:spPr>
          <a:xfrm>
            <a:off x="881334" y="3444025"/>
            <a:ext cx="5214666" cy="152349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Learning Objective:</a:t>
            </a:r>
            <a:endParaRPr/>
          </a:p>
          <a:p>
            <a:pPr indent="0" lvl="0" marL="0" marR="0" rtl="0" algn="l">
              <a:spcBef>
                <a:spcPts val="600"/>
              </a:spcBef>
              <a:spcAft>
                <a:spcPts val="0"/>
              </a:spcAft>
              <a:buNone/>
            </a:pPr>
            <a:r>
              <a:rPr lang="en-US" sz="2200">
                <a:solidFill>
                  <a:srgbClr val="27242B"/>
                </a:solidFill>
                <a:latin typeface="Arial"/>
                <a:ea typeface="Arial"/>
                <a:cs typeface="Arial"/>
                <a:sym typeface="Arial"/>
              </a:rPr>
              <a:t>Identify the different ways power is held, exercised, and sometimes abused in communities and within organizations.</a:t>
            </a:r>
            <a:endParaRPr sz="2200">
              <a:solidFill>
                <a:srgbClr val="27242B"/>
              </a:solidFill>
              <a:latin typeface="Calibri"/>
              <a:ea typeface="Calibri"/>
              <a:cs typeface="Calibri"/>
              <a:sym typeface="Calibri"/>
            </a:endParaRPr>
          </a:p>
        </p:txBody>
      </p:sp>
      <p:sp>
        <p:nvSpPr>
          <p:cNvPr id="223" name="Google Shape;223;p27"/>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pic>
        <p:nvPicPr>
          <p:cNvPr descr="A white pillow with a white background&#10;&#10;Description automatically generated with low confidence" id="228" name="Google Shape;228;p28"/>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229" name="Google Shape;229;p28"/>
          <p:cNvPicPr preferRelativeResize="0"/>
          <p:nvPr/>
        </p:nvPicPr>
        <p:blipFill rotWithShape="1">
          <a:blip r:embed="rId4">
            <a:alphaModFix/>
          </a:blip>
          <a:srcRect b="53386" l="40264" r="49860" t="5774"/>
          <a:stretch/>
        </p:blipFill>
        <p:spPr>
          <a:xfrm>
            <a:off x="9336863" y="2327399"/>
            <a:ext cx="1331137" cy="3891918"/>
          </a:xfrm>
          <a:prstGeom prst="rect">
            <a:avLst/>
          </a:prstGeom>
          <a:noFill/>
          <a:ln>
            <a:noFill/>
          </a:ln>
        </p:spPr>
      </p:pic>
      <p:pic>
        <p:nvPicPr>
          <p:cNvPr id="230" name="Google Shape;230;p28"/>
          <p:cNvPicPr preferRelativeResize="0"/>
          <p:nvPr/>
        </p:nvPicPr>
        <p:blipFill rotWithShape="1">
          <a:blip r:embed="rId4">
            <a:alphaModFix/>
          </a:blip>
          <a:srcRect b="53386" l="28530" r="59333" t="5774"/>
          <a:stretch/>
        </p:blipFill>
        <p:spPr>
          <a:xfrm flipH="1">
            <a:off x="7501466" y="2158320"/>
            <a:ext cx="1734484" cy="4126363"/>
          </a:xfrm>
          <a:prstGeom prst="rect">
            <a:avLst/>
          </a:prstGeom>
          <a:noFill/>
          <a:ln>
            <a:noFill/>
          </a:ln>
        </p:spPr>
      </p:pic>
      <p:sp>
        <p:nvSpPr>
          <p:cNvPr id="231" name="Google Shape;231;p28"/>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Positions of Power</a:t>
            </a:r>
            <a:endParaRPr b="1" sz="3200">
              <a:solidFill>
                <a:schemeClr val="dk1"/>
              </a:solidFill>
              <a:latin typeface="Arial"/>
              <a:ea typeface="Arial"/>
              <a:cs typeface="Arial"/>
              <a:sym typeface="Arial"/>
            </a:endParaRPr>
          </a:p>
        </p:txBody>
      </p:sp>
      <p:sp>
        <p:nvSpPr>
          <p:cNvPr id="232" name="Google Shape;232;p28"/>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sp>
        <p:nvSpPr>
          <p:cNvPr id="233" name="Google Shape;233;p28"/>
          <p:cNvSpPr txBox="1"/>
          <p:nvPr/>
        </p:nvSpPr>
        <p:spPr>
          <a:xfrm>
            <a:off x="854377" y="2714606"/>
            <a:ext cx="5241622" cy="186204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200">
                <a:solidFill>
                  <a:srgbClr val="4EA827"/>
                </a:solidFill>
                <a:latin typeface="Arial"/>
                <a:ea typeface="Arial"/>
                <a:cs typeface="Arial"/>
                <a:sym typeface="Arial"/>
              </a:rPr>
              <a:t>Scenario A Debrief</a:t>
            </a:r>
            <a:endParaRPr/>
          </a:p>
          <a:p>
            <a:pPr indent="0" lvl="0" marL="0" marR="0" rtl="0" algn="l">
              <a:spcBef>
                <a:spcPts val="600"/>
              </a:spcBef>
              <a:spcAft>
                <a:spcPts val="0"/>
              </a:spcAft>
              <a:buNone/>
            </a:pPr>
            <a:r>
              <a:rPr i="1" lang="en-US" sz="2200">
                <a:solidFill>
                  <a:srgbClr val="27242B"/>
                </a:solidFill>
                <a:latin typeface="Arial"/>
                <a:ea typeface="Arial"/>
                <a:cs typeface="Arial"/>
                <a:sym typeface="Arial"/>
              </a:rPr>
              <a:t>A female </a:t>
            </a:r>
            <a:r>
              <a:rPr lang="en-US" sz="2200">
                <a:solidFill>
                  <a:srgbClr val="27242B"/>
                </a:solidFill>
                <a:latin typeface="Arial"/>
                <a:ea typeface="Arial"/>
                <a:cs typeface="Arial"/>
                <a:sym typeface="Arial"/>
              </a:rPr>
              <a:t>U.N. international staff member is discussing a U.N.-funded project with a local male NGO worker during a visit to the NGO office. </a:t>
            </a:r>
            <a:endParaRPr i="1" sz="240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descr="A white pillow with a white background&#10;&#10;Description automatically generated with low confidence" id="238" name="Google Shape;238;p29"/>
          <p:cNvPicPr preferRelativeResize="0"/>
          <p:nvPr/>
        </p:nvPicPr>
        <p:blipFill rotWithShape="1">
          <a:blip r:embed="rId3">
            <a:alphaModFix/>
          </a:blip>
          <a:srcRect b="0" l="0" r="0" t="0"/>
          <a:stretch/>
        </p:blipFill>
        <p:spPr>
          <a:xfrm>
            <a:off x="0" y="0"/>
            <a:ext cx="12192000" cy="6858000"/>
          </a:xfrm>
          <a:prstGeom prst="rect">
            <a:avLst/>
          </a:prstGeom>
          <a:noFill/>
          <a:ln>
            <a:noFill/>
          </a:ln>
        </p:spPr>
      </p:pic>
      <p:grpSp>
        <p:nvGrpSpPr>
          <p:cNvPr id="239" name="Google Shape;239;p29"/>
          <p:cNvGrpSpPr/>
          <p:nvPr/>
        </p:nvGrpSpPr>
        <p:grpSpPr>
          <a:xfrm>
            <a:off x="7764517" y="2405285"/>
            <a:ext cx="2758965" cy="3492000"/>
            <a:chOff x="7204841" y="2535951"/>
            <a:chExt cx="2758965" cy="3495461"/>
          </a:xfrm>
        </p:grpSpPr>
        <p:pic>
          <p:nvPicPr>
            <p:cNvPr id="240" name="Google Shape;240;p29"/>
            <p:cNvPicPr preferRelativeResize="0"/>
            <p:nvPr/>
          </p:nvPicPr>
          <p:blipFill rotWithShape="1">
            <a:blip r:embed="rId4">
              <a:alphaModFix/>
            </a:blip>
            <a:srcRect b="54784" l="59539" r="28578" t="8069"/>
            <a:stretch/>
          </p:blipFill>
          <p:spPr>
            <a:xfrm>
              <a:off x="7204841" y="2535951"/>
              <a:ext cx="1557081" cy="3441407"/>
            </a:xfrm>
            <a:prstGeom prst="rect">
              <a:avLst/>
            </a:prstGeom>
            <a:noFill/>
            <a:ln>
              <a:noFill/>
            </a:ln>
          </p:spPr>
        </p:pic>
        <p:pic>
          <p:nvPicPr>
            <p:cNvPr id="241" name="Google Shape;241;p29"/>
            <p:cNvPicPr preferRelativeResize="0"/>
            <p:nvPr/>
          </p:nvPicPr>
          <p:blipFill rotWithShape="1">
            <a:blip r:embed="rId4">
              <a:alphaModFix/>
            </a:blip>
            <a:srcRect b="53332" l="50000" r="39879" t="6667"/>
            <a:stretch/>
          </p:blipFill>
          <p:spPr>
            <a:xfrm>
              <a:off x="8761489" y="2672045"/>
              <a:ext cx="1202317" cy="3359367"/>
            </a:xfrm>
            <a:prstGeom prst="rect">
              <a:avLst/>
            </a:prstGeom>
            <a:noFill/>
            <a:ln>
              <a:noFill/>
            </a:ln>
          </p:spPr>
        </p:pic>
      </p:grpSp>
      <p:sp>
        <p:nvSpPr>
          <p:cNvPr id="242" name="Google Shape;242;p29"/>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Positions of Power</a:t>
            </a:r>
            <a:endParaRPr b="1" sz="3200">
              <a:solidFill>
                <a:schemeClr val="dk1"/>
              </a:solidFill>
              <a:latin typeface="Arial"/>
              <a:ea typeface="Arial"/>
              <a:cs typeface="Arial"/>
              <a:sym typeface="Arial"/>
            </a:endParaRPr>
          </a:p>
        </p:txBody>
      </p:sp>
      <p:sp>
        <p:nvSpPr>
          <p:cNvPr id="243" name="Google Shape;243;p29"/>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sp>
        <p:nvSpPr>
          <p:cNvPr id="244" name="Google Shape;244;p29"/>
          <p:cNvSpPr txBox="1"/>
          <p:nvPr/>
        </p:nvSpPr>
        <p:spPr>
          <a:xfrm>
            <a:off x="854377" y="2714606"/>
            <a:ext cx="5241622" cy="220060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200">
                <a:solidFill>
                  <a:srgbClr val="4EA827"/>
                </a:solidFill>
                <a:latin typeface="Arial"/>
                <a:ea typeface="Arial"/>
                <a:cs typeface="Arial"/>
                <a:sym typeface="Arial"/>
              </a:rPr>
              <a:t>Scenario B Debrief</a:t>
            </a:r>
            <a:endParaRPr/>
          </a:p>
          <a:p>
            <a:pPr indent="0" lvl="0" marL="0" marR="0" rtl="0" algn="l">
              <a:spcBef>
                <a:spcPts val="600"/>
              </a:spcBef>
              <a:spcAft>
                <a:spcPts val="0"/>
              </a:spcAft>
              <a:buNone/>
            </a:pPr>
            <a:r>
              <a:rPr lang="en-US" sz="2200">
                <a:solidFill>
                  <a:srgbClr val="27242B"/>
                </a:solidFill>
                <a:latin typeface="Arial"/>
                <a:ea typeface="Arial"/>
                <a:cs typeface="Arial"/>
                <a:sym typeface="Arial"/>
              </a:rPr>
              <a:t>An older man is a driver for the NGO agency and a younger female is a program officer. They are both present in the community while a team is assessing potential beneficiaries. </a:t>
            </a:r>
            <a:endParaRPr sz="240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descr="A white pillow with a white background&#10;&#10;Description automatically generated with low confidence" id="250" name="Google Shape;250;p30"/>
          <p:cNvPicPr preferRelativeResize="0"/>
          <p:nvPr/>
        </p:nvPicPr>
        <p:blipFill rotWithShape="1">
          <a:blip r:embed="rId3">
            <a:alphaModFix/>
          </a:blip>
          <a:srcRect b="0" l="0" r="0" t="0"/>
          <a:stretch/>
        </p:blipFill>
        <p:spPr>
          <a:xfrm>
            <a:off x="0" y="0"/>
            <a:ext cx="12192000" cy="6858000"/>
          </a:xfrm>
          <a:prstGeom prst="rect">
            <a:avLst/>
          </a:prstGeom>
          <a:noFill/>
          <a:ln>
            <a:noFill/>
          </a:ln>
        </p:spPr>
      </p:pic>
      <p:grpSp>
        <p:nvGrpSpPr>
          <p:cNvPr id="251" name="Google Shape;251;p30"/>
          <p:cNvGrpSpPr/>
          <p:nvPr/>
        </p:nvGrpSpPr>
        <p:grpSpPr>
          <a:xfrm>
            <a:off x="7784698" y="2576758"/>
            <a:ext cx="2718603" cy="3567492"/>
            <a:chOff x="7739778" y="2672044"/>
            <a:chExt cx="2718603" cy="3567492"/>
          </a:xfrm>
        </p:grpSpPr>
        <p:pic>
          <p:nvPicPr>
            <p:cNvPr id="252" name="Google Shape;252;p30"/>
            <p:cNvPicPr preferRelativeResize="0"/>
            <p:nvPr/>
          </p:nvPicPr>
          <p:blipFill rotWithShape="1">
            <a:blip r:embed="rId4">
              <a:alphaModFix/>
            </a:blip>
            <a:srcRect b="0" l="0" r="0" t="0"/>
            <a:stretch/>
          </p:blipFill>
          <p:spPr>
            <a:xfrm>
              <a:off x="7739778" y="2672044"/>
              <a:ext cx="2718603" cy="3401005"/>
            </a:xfrm>
            <a:prstGeom prst="rect">
              <a:avLst/>
            </a:prstGeom>
            <a:noFill/>
            <a:ln>
              <a:noFill/>
            </a:ln>
          </p:spPr>
        </p:pic>
        <p:pic>
          <p:nvPicPr>
            <p:cNvPr id="253" name="Google Shape;253;p30"/>
            <p:cNvPicPr preferRelativeResize="0"/>
            <p:nvPr/>
          </p:nvPicPr>
          <p:blipFill rotWithShape="1">
            <a:blip r:embed="rId5">
              <a:alphaModFix/>
            </a:blip>
            <a:srcRect b="0" l="0" r="0" t="0"/>
            <a:stretch/>
          </p:blipFill>
          <p:spPr>
            <a:xfrm flipH="1">
              <a:off x="7853207" y="4372546"/>
              <a:ext cx="417461" cy="1866990"/>
            </a:xfrm>
            <a:prstGeom prst="rect">
              <a:avLst/>
            </a:prstGeom>
            <a:noFill/>
            <a:ln>
              <a:noFill/>
            </a:ln>
          </p:spPr>
        </p:pic>
      </p:grpSp>
      <p:sp>
        <p:nvSpPr>
          <p:cNvPr id="254" name="Google Shape;254;p30"/>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Positions of Power</a:t>
            </a:r>
            <a:endParaRPr b="1" sz="3200">
              <a:solidFill>
                <a:schemeClr val="dk1"/>
              </a:solidFill>
              <a:latin typeface="Arial"/>
              <a:ea typeface="Arial"/>
              <a:cs typeface="Arial"/>
              <a:sym typeface="Arial"/>
            </a:endParaRPr>
          </a:p>
        </p:txBody>
      </p:sp>
      <p:sp>
        <p:nvSpPr>
          <p:cNvPr id="255" name="Google Shape;255;p30"/>
          <p:cNvSpPr txBox="1"/>
          <p:nvPr/>
        </p:nvSpPr>
        <p:spPr>
          <a:xfrm>
            <a:off x="854377" y="2714606"/>
            <a:ext cx="5241622" cy="32162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200">
                <a:solidFill>
                  <a:srgbClr val="4EA827"/>
                </a:solidFill>
                <a:latin typeface="Arial"/>
                <a:ea typeface="Arial"/>
                <a:cs typeface="Arial"/>
                <a:sym typeface="Arial"/>
              </a:rPr>
              <a:t>Scenario C Debrief</a:t>
            </a:r>
            <a:endParaRPr/>
          </a:p>
          <a:p>
            <a:pPr indent="0" lvl="0" marL="0" marR="0" rtl="0" algn="l">
              <a:spcBef>
                <a:spcPts val="600"/>
              </a:spcBef>
              <a:spcAft>
                <a:spcPts val="0"/>
              </a:spcAft>
              <a:buNone/>
            </a:pPr>
            <a:r>
              <a:rPr lang="en-US" sz="2200">
                <a:solidFill>
                  <a:srgbClr val="27242B"/>
                </a:solidFill>
                <a:latin typeface="Arial"/>
                <a:ea typeface="Arial"/>
                <a:cs typeface="Arial"/>
                <a:sym typeface="Arial"/>
              </a:rPr>
              <a:t>A male village leader meets with a disabled farmer (who walks with a cane) about potential benefits available from an NGO program. The disabled farmer has two adolescent daughters, 15 and 16, who are considered of marrying age in the village, even though the legal age of marriage under the law is 18.</a:t>
            </a:r>
            <a:endParaRPr sz="2200">
              <a:solidFill>
                <a:schemeClr val="dk1"/>
              </a:solidFill>
              <a:latin typeface="Arial"/>
              <a:ea typeface="Arial"/>
              <a:cs typeface="Arial"/>
              <a:sym typeface="Arial"/>
            </a:endParaRPr>
          </a:p>
        </p:txBody>
      </p:sp>
      <p:sp>
        <p:nvSpPr>
          <p:cNvPr id="256" name="Google Shape;256;p30"/>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1"/>
          <p:cNvPicPr preferRelativeResize="0"/>
          <p:nvPr/>
        </p:nvPicPr>
        <p:blipFill rotWithShape="1">
          <a:blip r:embed="rId3">
            <a:alphaModFix/>
          </a:blip>
          <a:srcRect b="0" l="0" r="0" t="0"/>
          <a:stretch/>
        </p:blipFill>
        <p:spPr>
          <a:xfrm>
            <a:off x="0" y="0"/>
            <a:ext cx="12192000" cy="6858000"/>
          </a:xfrm>
          <a:prstGeom prst="rect">
            <a:avLst/>
          </a:prstGeom>
          <a:noFill/>
          <a:ln>
            <a:noFill/>
          </a:ln>
        </p:spPr>
      </p:pic>
      <p:grpSp>
        <p:nvGrpSpPr>
          <p:cNvPr id="262" name="Google Shape;262;p31"/>
          <p:cNvGrpSpPr/>
          <p:nvPr/>
        </p:nvGrpSpPr>
        <p:grpSpPr>
          <a:xfrm>
            <a:off x="6592824" y="3429000"/>
            <a:ext cx="5102351" cy="2647137"/>
            <a:chOff x="5998063" y="3554948"/>
            <a:chExt cx="5102351" cy="2647137"/>
          </a:xfrm>
        </p:grpSpPr>
        <p:grpSp>
          <p:nvGrpSpPr>
            <p:cNvPr id="263" name="Google Shape;263;p31"/>
            <p:cNvGrpSpPr/>
            <p:nvPr/>
          </p:nvGrpSpPr>
          <p:grpSpPr>
            <a:xfrm>
              <a:off x="7326003" y="3685271"/>
              <a:ext cx="3774411" cy="2374752"/>
              <a:chOff x="6294037" y="3621024"/>
              <a:chExt cx="3774411" cy="2374752"/>
            </a:xfrm>
          </p:grpSpPr>
          <p:pic>
            <p:nvPicPr>
              <p:cNvPr id="264" name="Google Shape;264;p31"/>
              <p:cNvPicPr preferRelativeResize="0"/>
              <p:nvPr/>
            </p:nvPicPr>
            <p:blipFill rotWithShape="1">
              <a:blip r:embed="rId4">
                <a:alphaModFix/>
              </a:blip>
              <a:srcRect b="6085" l="56796" r="9756" t="56119"/>
              <a:stretch/>
            </p:blipFill>
            <p:spPr>
              <a:xfrm>
                <a:off x="7095744" y="3621024"/>
                <a:ext cx="2972704" cy="2374752"/>
              </a:xfrm>
              <a:prstGeom prst="rect">
                <a:avLst/>
              </a:prstGeom>
              <a:noFill/>
              <a:ln>
                <a:noFill/>
              </a:ln>
            </p:spPr>
          </p:pic>
          <p:pic>
            <p:nvPicPr>
              <p:cNvPr id="265" name="Google Shape;265;p31"/>
              <p:cNvPicPr preferRelativeResize="0"/>
              <p:nvPr/>
            </p:nvPicPr>
            <p:blipFill rotWithShape="1">
              <a:blip r:embed="rId4">
                <a:alphaModFix/>
              </a:blip>
              <a:srcRect b="6085" l="10056" r="80861" t="56119"/>
              <a:stretch/>
            </p:blipFill>
            <p:spPr>
              <a:xfrm>
                <a:off x="6294037" y="3621024"/>
                <a:ext cx="807218" cy="2374752"/>
              </a:xfrm>
              <a:prstGeom prst="rect">
                <a:avLst/>
              </a:prstGeom>
              <a:noFill/>
              <a:ln>
                <a:noFill/>
              </a:ln>
            </p:spPr>
          </p:pic>
        </p:grpSp>
        <p:pic>
          <p:nvPicPr>
            <p:cNvPr id="266" name="Google Shape;266;p31"/>
            <p:cNvPicPr preferRelativeResize="0"/>
            <p:nvPr/>
          </p:nvPicPr>
          <p:blipFill rotWithShape="1">
            <a:blip r:embed="rId4">
              <a:alphaModFix/>
            </a:blip>
            <a:srcRect b="53386" l="28531" r="60146" t="5774"/>
            <a:stretch/>
          </p:blipFill>
          <p:spPr>
            <a:xfrm flipH="1">
              <a:off x="5998063" y="3554948"/>
              <a:ext cx="1038061" cy="2647137"/>
            </a:xfrm>
            <a:prstGeom prst="rect">
              <a:avLst/>
            </a:prstGeom>
            <a:noFill/>
            <a:ln>
              <a:noFill/>
            </a:ln>
          </p:spPr>
        </p:pic>
      </p:grpSp>
      <p:sp>
        <p:nvSpPr>
          <p:cNvPr id="267" name="Google Shape;267;p31"/>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Positions of Power</a:t>
            </a:r>
            <a:endParaRPr b="1" sz="3200">
              <a:solidFill>
                <a:schemeClr val="dk1"/>
              </a:solidFill>
              <a:latin typeface="Arial"/>
              <a:ea typeface="Arial"/>
              <a:cs typeface="Arial"/>
              <a:sym typeface="Arial"/>
            </a:endParaRPr>
          </a:p>
        </p:txBody>
      </p:sp>
      <p:sp>
        <p:nvSpPr>
          <p:cNvPr id="268" name="Google Shape;268;p31"/>
          <p:cNvSpPr txBox="1"/>
          <p:nvPr/>
        </p:nvSpPr>
        <p:spPr>
          <a:xfrm>
            <a:off x="854377" y="2714606"/>
            <a:ext cx="5241622" cy="220060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200">
                <a:solidFill>
                  <a:srgbClr val="4EA827"/>
                </a:solidFill>
                <a:latin typeface="Arial"/>
                <a:ea typeface="Arial"/>
                <a:cs typeface="Arial"/>
                <a:sym typeface="Arial"/>
              </a:rPr>
              <a:t>Scenario D Debrief</a:t>
            </a:r>
            <a:endParaRPr/>
          </a:p>
          <a:p>
            <a:pPr indent="0" lvl="0" marL="0" marR="0" rtl="0" algn="l">
              <a:spcBef>
                <a:spcPts val="600"/>
              </a:spcBef>
              <a:spcAft>
                <a:spcPts val="0"/>
              </a:spcAft>
              <a:buNone/>
            </a:pPr>
            <a:r>
              <a:rPr lang="en-US" sz="2200">
                <a:solidFill>
                  <a:srgbClr val="27242B"/>
                </a:solidFill>
                <a:latin typeface="Arial"/>
                <a:ea typeface="Arial"/>
                <a:cs typeface="Arial"/>
                <a:sym typeface="Arial"/>
              </a:rPr>
              <a:t>A male NGO short-term worker is helping in the local community by collecting survey responses about beneficiaries’ satisfaction with the program activities. </a:t>
            </a:r>
            <a:endParaRPr sz="2200">
              <a:solidFill>
                <a:schemeClr val="dk1"/>
              </a:solidFill>
              <a:latin typeface="Arial"/>
              <a:ea typeface="Arial"/>
              <a:cs typeface="Arial"/>
              <a:sym typeface="Arial"/>
            </a:endParaRPr>
          </a:p>
        </p:txBody>
      </p:sp>
      <p:sp>
        <p:nvSpPr>
          <p:cNvPr id="269" name="Google Shape;269;p31"/>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6" name="Google Shape;9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Module Overview</a:t>
            </a:r>
            <a:endParaRPr sz="4000">
              <a:solidFill>
                <a:srgbClr val="27242B"/>
              </a:solidFill>
            </a:endParaRPr>
          </a:p>
        </p:txBody>
      </p:sp>
      <p:sp>
        <p:nvSpPr>
          <p:cNvPr id="97" name="Google Shape;97;p14"/>
          <p:cNvSpPr txBox="1"/>
          <p:nvPr>
            <p:ph idx="1" type="body"/>
          </p:nvPr>
        </p:nvSpPr>
        <p:spPr>
          <a:xfrm>
            <a:off x="838199" y="1552576"/>
            <a:ext cx="10716491" cy="4351338"/>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0"/>
              </a:spcBef>
              <a:spcAft>
                <a:spcPts val="0"/>
              </a:spcAft>
              <a:buClr>
                <a:srgbClr val="27242B"/>
              </a:buClr>
              <a:buSzPts val="2200"/>
              <a:buNone/>
            </a:pPr>
            <a:r>
              <a:rPr b="1" lang="en-US" sz="2200">
                <a:solidFill>
                  <a:srgbClr val="27242B"/>
                </a:solidFill>
                <a:latin typeface="Arial"/>
                <a:ea typeface="Arial"/>
                <a:cs typeface="Arial"/>
                <a:sym typeface="Arial"/>
              </a:rPr>
              <a:t>Session 1: </a:t>
            </a:r>
            <a:r>
              <a:rPr lang="en-US" sz="2200">
                <a:solidFill>
                  <a:srgbClr val="27242B"/>
                </a:solidFill>
                <a:latin typeface="Arial"/>
                <a:ea typeface="Arial"/>
                <a:cs typeface="Arial"/>
                <a:sym typeface="Arial"/>
              </a:rPr>
              <a:t>Introduction and Video</a:t>
            </a:r>
            <a:endParaRPr/>
          </a:p>
          <a:p>
            <a:pPr indent="0" lvl="0" marL="0" rtl="0" algn="l">
              <a:lnSpc>
                <a:spcPct val="150000"/>
              </a:lnSpc>
              <a:spcBef>
                <a:spcPts val="1000"/>
              </a:spcBef>
              <a:spcAft>
                <a:spcPts val="0"/>
              </a:spcAft>
              <a:buClr>
                <a:srgbClr val="27242B"/>
              </a:buClr>
              <a:buSzPts val="2200"/>
              <a:buNone/>
            </a:pPr>
            <a:r>
              <a:rPr b="1" lang="en-US" sz="2200">
                <a:solidFill>
                  <a:srgbClr val="27242B"/>
                </a:solidFill>
                <a:latin typeface="Arial"/>
                <a:ea typeface="Arial"/>
                <a:cs typeface="Arial"/>
                <a:sym typeface="Arial"/>
              </a:rPr>
              <a:t>Session 2: </a:t>
            </a:r>
            <a:r>
              <a:rPr lang="en-US" sz="2200">
                <a:solidFill>
                  <a:srgbClr val="27242B"/>
                </a:solidFill>
                <a:latin typeface="Arial"/>
                <a:ea typeface="Arial"/>
                <a:cs typeface="Arial"/>
                <a:sym typeface="Arial"/>
              </a:rPr>
              <a:t>Treating People with Respect and Using Positions of Power Responsibly</a:t>
            </a:r>
            <a:endParaRPr/>
          </a:p>
          <a:p>
            <a:pPr indent="0" lvl="0" marL="0" rtl="0" algn="l">
              <a:lnSpc>
                <a:spcPct val="150000"/>
              </a:lnSpc>
              <a:spcBef>
                <a:spcPts val="1000"/>
              </a:spcBef>
              <a:spcAft>
                <a:spcPts val="0"/>
              </a:spcAft>
              <a:buClr>
                <a:srgbClr val="27242B"/>
              </a:buClr>
              <a:buSzPts val="2200"/>
              <a:buNone/>
            </a:pPr>
            <a:r>
              <a:rPr b="1" lang="en-US" sz="2200">
                <a:solidFill>
                  <a:srgbClr val="27242B"/>
                </a:solidFill>
                <a:latin typeface="Arial"/>
                <a:ea typeface="Arial"/>
                <a:cs typeface="Arial"/>
                <a:sym typeface="Arial"/>
              </a:rPr>
              <a:t>Session 3: </a:t>
            </a:r>
            <a:r>
              <a:rPr lang="en-US" sz="2200">
                <a:solidFill>
                  <a:srgbClr val="27242B"/>
                </a:solidFill>
                <a:latin typeface="Arial"/>
                <a:ea typeface="Arial"/>
                <a:cs typeface="Arial"/>
                <a:sym typeface="Arial"/>
              </a:rPr>
              <a:t>The Six Core Principles</a:t>
            </a:r>
            <a:endParaRPr/>
          </a:p>
          <a:p>
            <a:pPr indent="0" lvl="0" marL="0" rtl="0" algn="l">
              <a:lnSpc>
                <a:spcPct val="150000"/>
              </a:lnSpc>
              <a:spcBef>
                <a:spcPts val="1000"/>
              </a:spcBef>
              <a:spcAft>
                <a:spcPts val="0"/>
              </a:spcAft>
              <a:buClr>
                <a:srgbClr val="27242B"/>
              </a:buClr>
              <a:buSzPts val="2200"/>
              <a:buNone/>
            </a:pPr>
            <a:r>
              <a:rPr b="1" lang="en-US" sz="2200">
                <a:solidFill>
                  <a:srgbClr val="27242B"/>
                </a:solidFill>
                <a:latin typeface="Arial"/>
                <a:ea typeface="Arial"/>
                <a:cs typeface="Arial"/>
                <a:sym typeface="Arial"/>
              </a:rPr>
              <a:t>Session 4: </a:t>
            </a:r>
            <a:r>
              <a:rPr lang="en-US" sz="2200">
                <a:solidFill>
                  <a:srgbClr val="27242B"/>
                </a:solidFill>
                <a:latin typeface="Arial"/>
                <a:ea typeface="Arial"/>
                <a:cs typeface="Arial"/>
                <a:sym typeface="Arial"/>
              </a:rPr>
              <a:t>Recognizing Prohibited Conduct and Suspicious Behavior</a:t>
            </a:r>
            <a:endParaRPr/>
          </a:p>
          <a:p>
            <a:pPr indent="0" lvl="0" marL="0" rtl="0" algn="l">
              <a:lnSpc>
                <a:spcPct val="150000"/>
              </a:lnSpc>
              <a:spcBef>
                <a:spcPts val="1000"/>
              </a:spcBef>
              <a:spcAft>
                <a:spcPts val="0"/>
              </a:spcAft>
              <a:buClr>
                <a:srgbClr val="27242B"/>
              </a:buClr>
              <a:buSzPts val="2200"/>
              <a:buNone/>
            </a:pPr>
            <a:r>
              <a:rPr b="1" lang="en-US" sz="2200">
                <a:solidFill>
                  <a:srgbClr val="27242B"/>
                </a:solidFill>
                <a:latin typeface="Arial"/>
                <a:ea typeface="Arial"/>
                <a:cs typeface="Arial"/>
                <a:sym typeface="Arial"/>
              </a:rPr>
              <a:t>Session 5: </a:t>
            </a:r>
            <a:r>
              <a:rPr lang="en-US" sz="2200">
                <a:solidFill>
                  <a:srgbClr val="27242B"/>
                </a:solidFill>
                <a:latin typeface="Arial"/>
                <a:ea typeface="Arial"/>
                <a:cs typeface="Arial"/>
                <a:sym typeface="Arial"/>
              </a:rPr>
              <a:t>The Reporting Process</a:t>
            </a:r>
            <a:endParaRPr/>
          </a:p>
          <a:p>
            <a:pPr indent="0" lvl="0" marL="0" rtl="0" algn="l">
              <a:lnSpc>
                <a:spcPct val="90000"/>
              </a:lnSpc>
              <a:spcBef>
                <a:spcPts val="1000"/>
              </a:spcBef>
              <a:spcAft>
                <a:spcPts val="0"/>
              </a:spcAft>
              <a:buClr>
                <a:schemeClr val="dk1"/>
              </a:buClr>
              <a:buSzPts val="2800"/>
              <a:buNone/>
            </a:pPr>
            <a:r>
              <a:t/>
            </a:r>
            <a:endParaRPr>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2"/>
          <p:cNvPicPr preferRelativeResize="0"/>
          <p:nvPr/>
        </p:nvPicPr>
        <p:blipFill rotWithShape="1">
          <a:blip r:embed="rId3">
            <a:alphaModFix/>
          </a:blip>
          <a:srcRect b="0" l="0" r="0" t="0"/>
          <a:stretch/>
        </p:blipFill>
        <p:spPr>
          <a:xfrm>
            <a:off x="0" y="0"/>
            <a:ext cx="12192000" cy="6858000"/>
          </a:xfrm>
          <a:prstGeom prst="rect">
            <a:avLst/>
          </a:prstGeom>
          <a:noFill/>
          <a:ln>
            <a:noFill/>
          </a:ln>
        </p:spPr>
      </p:pic>
      <p:grpSp>
        <p:nvGrpSpPr>
          <p:cNvPr id="275" name="Google Shape;275;p32"/>
          <p:cNvGrpSpPr/>
          <p:nvPr/>
        </p:nvGrpSpPr>
        <p:grpSpPr>
          <a:xfrm>
            <a:off x="6351253" y="3475892"/>
            <a:ext cx="5585493" cy="2773863"/>
            <a:chOff x="5795212" y="2926278"/>
            <a:chExt cx="5636603" cy="2872388"/>
          </a:xfrm>
        </p:grpSpPr>
        <p:grpSp>
          <p:nvGrpSpPr>
            <p:cNvPr id="276" name="Google Shape;276;p32"/>
            <p:cNvGrpSpPr/>
            <p:nvPr/>
          </p:nvGrpSpPr>
          <p:grpSpPr>
            <a:xfrm>
              <a:off x="7290147" y="2926278"/>
              <a:ext cx="4141668" cy="2576945"/>
              <a:chOff x="6294037" y="3621024"/>
              <a:chExt cx="3774411" cy="2374752"/>
            </a:xfrm>
          </p:grpSpPr>
          <p:pic>
            <p:nvPicPr>
              <p:cNvPr id="277" name="Google Shape;277;p32"/>
              <p:cNvPicPr preferRelativeResize="0"/>
              <p:nvPr/>
            </p:nvPicPr>
            <p:blipFill rotWithShape="1">
              <a:blip r:embed="rId4">
                <a:alphaModFix/>
              </a:blip>
              <a:srcRect b="6085" l="56796" r="9756" t="56119"/>
              <a:stretch/>
            </p:blipFill>
            <p:spPr>
              <a:xfrm>
                <a:off x="7095744" y="3621024"/>
                <a:ext cx="2972704" cy="2374752"/>
              </a:xfrm>
              <a:prstGeom prst="rect">
                <a:avLst/>
              </a:prstGeom>
              <a:noFill/>
              <a:ln>
                <a:noFill/>
              </a:ln>
            </p:spPr>
          </p:pic>
          <p:pic>
            <p:nvPicPr>
              <p:cNvPr id="278" name="Google Shape;278;p32"/>
              <p:cNvPicPr preferRelativeResize="0"/>
              <p:nvPr/>
            </p:nvPicPr>
            <p:blipFill rotWithShape="1">
              <a:blip r:embed="rId4">
                <a:alphaModFix/>
              </a:blip>
              <a:srcRect b="6085" l="10056" r="80861" t="56119"/>
              <a:stretch/>
            </p:blipFill>
            <p:spPr>
              <a:xfrm>
                <a:off x="6294037" y="3621024"/>
                <a:ext cx="807218" cy="2374752"/>
              </a:xfrm>
              <a:prstGeom prst="rect">
                <a:avLst/>
              </a:prstGeom>
              <a:noFill/>
              <a:ln>
                <a:noFill/>
              </a:ln>
            </p:spPr>
          </p:pic>
        </p:grpSp>
        <p:pic>
          <p:nvPicPr>
            <p:cNvPr id="279" name="Google Shape;279;p32"/>
            <p:cNvPicPr preferRelativeResize="0"/>
            <p:nvPr/>
          </p:nvPicPr>
          <p:blipFill rotWithShape="1">
            <a:blip r:embed="rId4">
              <a:alphaModFix/>
            </a:blip>
            <a:srcRect b="54784" l="59539" r="28578" t="8069"/>
            <a:stretch/>
          </p:blipFill>
          <p:spPr>
            <a:xfrm flipH="1">
              <a:off x="5795212" y="2926278"/>
              <a:ext cx="1300914" cy="2872388"/>
            </a:xfrm>
            <a:prstGeom prst="rect">
              <a:avLst/>
            </a:prstGeom>
            <a:noFill/>
            <a:ln>
              <a:noFill/>
            </a:ln>
          </p:spPr>
        </p:pic>
      </p:grpSp>
      <p:sp>
        <p:nvSpPr>
          <p:cNvPr id="280" name="Google Shape;280;p32"/>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Positions of Power</a:t>
            </a:r>
            <a:endParaRPr b="1" sz="3200">
              <a:solidFill>
                <a:schemeClr val="dk1"/>
              </a:solidFill>
              <a:latin typeface="Arial"/>
              <a:ea typeface="Arial"/>
              <a:cs typeface="Arial"/>
              <a:sym typeface="Arial"/>
            </a:endParaRPr>
          </a:p>
        </p:txBody>
      </p:sp>
      <p:sp>
        <p:nvSpPr>
          <p:cNvPr id="281" name="Google Shape;281;p32"/>
          <p:cNvSpPr txBox="1"/>
          <p:nvPr/>
        </p:nvSpPr>
        <p:spPr>
          <a:xfrm>
            <a:off x="854377" y="2714606"/>
            <a:ext cx="5241622" cy="253915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200">
                <a:solidFill>
                  <a:srgbClr val="4EA827"/>
                </a:solidFill>
                <a:latin typeface="Arial"/>
                <a:ea typeface="Arial"/>
                <a:cs typeface="Arial"/>
                <a:sym typeface="Arial"/>
              </a:rPr>
              <a:t>Scenario E Debrief</a:t>
            </a:r>
            <a:endParaRPr/>
          </a:p>
          <a:p>
            <a:pPr indent="0" lvl="0" marL="0" marR="0" rtl="0" algn="l">
              <a:spcBef>
                <a:spcPts val="600"/>
              </a:spcBef>
              <a:spcAft>
                <a:spcPts val="0"/>
              </a:spcAft>
              <a:buNone/>
            </a:pPr>
            <a:r>
              <a:rPr lang="en-US" sz="2200">
                <a:solidFill>
                  <a:srgbClr val="27242B"/>
                </a:solidFill>
                <a:latin typeface="Arial"/>
                <a:ea typeface="Arial"/>
                <a:cs typeface="Arial"/>
                <a:sym typeface="Arial"/>
              </a:rPr>
              <a:t>A male NGO program officer is presenting in a community meeting and stating that the NGO is looking to hire short-term positions. He shares that they are especially looking for women who will work with other local women. </a:t>
            </a:r>
            <a:endParaRPr sz="2400">
              <a:solidFill>
                <a:schemeClr val="dk1"/>
              </a:solidFill>
              <a:latin typeface="Arial"/>
              <a:ea typeface="Arial"/>
              <a:cs typeface="Arial"/>
              <a:sym typeface="Arial"/>
            </a:endParaRPr>
          </a:p>
        </p:txBody>
      </p:sp>
      <p:sp>
        <p:nvSpPr>
          <p:cNvPr id="282" name="Google Shape;282;p32"/>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descr="A white pillow with a white background&#10;&#10;Description automatically generated with low confidence" id="287" name="Google Shape;287;p3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288" name="Google Shape;288;p33"/>
          <p:cNvSpPr txBox="1"/>
          <p:nvPr/>
        </p:nvSpPr>
        <p:spPr>
          <a:xfrm>
            <a:off x="1842412" y="3175523"/>
            <a:ext cx="774075"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Age</a:t>
            </a:r>
            <a:endParaRPr sz="2200">
              <a:solidFill>
                <a:srgbClr val="27242B"/>
              </a:solidFill>
              <a:latin typeface="Calibri"/>
              <a:ea typeface="Calibri"/>
              <a:cs typeface="Calibri"/>
              <a:sym typeface="Calibri"/>
            </a:endParaRPr>
          </a:p>
        </p:txBody>
      </p:sp>
      <p:sp>
        <p:nvSpPr>
          <p:cNvPr id="289" name="Google Shape;289;p33"/>
          <p:cNvSpPr txBox="1"/>
          <p:nvPr/>
        </p:nvSpPr>
        <p:spPr>
          <a:xfrm>
            <a:off x="1842412" y="3986797"/>
            <a:ext cx="1183193"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Gender </a:t>
            </a:r>
            <a:endParaRPr sz="2200">
              <a:solidFill>
                <a:srgbClr val="27242B"/>
              </a:solidFill>
              <a:latin typeface="Calibri"/>
              <a:ea typeface="Calibri"/>
              <a:cs typeface="Calibri"/>
              <a:sym typeface="Calibri"/>
            </a:endParaRPr>
          </a:p>
        </p:txBody>
      </p:sp>
      <p:sp>
        <p:nvSpPr>
          <p:cNvPr id="290" name="Google Shape;290;p33"/>
          <p:cNvSpPr txBox="1"/>
          <p:nvPr/>
        </p:nvSpPr>
        <p:spPr>
          <a:xfrm>
            <a:off x="1842412" y="4917697"/>
            <a:ext cx="1946149"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Social status </a:t>
            </a:r>
            <a:endParaRPr sz="2200">
              <a:solidFill>
                <a:srgbClr val="27242B"/>
              </a:solidFill>
              <a:latin typeface="Calibri"/>
              <a:ea typeface="Calibri"/>
              <a:cs typeface="Calibri"/>
              <a:sym typeface="Calibri"/>
            </a:endParaRPr>
          </a:p>
        </p:txBody>
      </p:sp>
      <p:sp>
        <p:nvSpPr>
          <p:cNvPr id="291" name="Google Shape;291;p33"/>
          <p:cNvSpPr txBox="1"/>
          <p:nvPr/>
        </p:nvSpPr>
        <p:spPr>
          <a:xfrm>
            <a:off x="1842412" y="5768060"/>
            <a:ext cx="1946149"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Job status</a:t>
            </a:r>
            <a:endParaRPr sz="2200">
              <a:solidFill>
                <a:srgbClr val="27242B"/>
              </a:solidFill>
              <a:latin typeface="Calibri"/>
              <a:ea typeface="Calibri"/>
              <a:cs typeface="Calibri"/>
              <a:sym typeface="Calibri"/>
            </a:endParaRPr>
          </a:p>
        </p:txBody>
      </p:sp>
      <p:sp>
        <p:nvSpPr>
          <p:cNvPr id="292" name="Google Shape;292;p33"/>
          <p:cNvSpPr txBox="1"/>
          <p:nvPr/>
        </p:nvSpPr>
        <p:spPr>
          <a:xfrm>
            <a:off x="6432234" y="3164486"/>
            <a:ext cx="3450435"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Economic status or wealth</a:t>
            </a:r>
            <a:endParaRPr sz="2200">
              <a:solidFill>
                <a:srgbClr val="27242B"/>
              </a:solidFill>
              <a:latin typeface="Calibri"/>
              <a:ea typeface="Calibri"/>
              <a:cs typeface="Calibri"/>
              <a:sym typeface="Calibri"/>
            </a:endParaRPr>
          </a:p>
        </p:txBody>
      </p:sp>
      <p:sp>
        <p:nvSpPr>
          <p:cNvPr id="293" name="Google Shape;293;p33"/>
          <p:cNvSpPr txBox="1"/>
          <p:nvPr/>
        </p:nvSpPr>
        <p:spPr>
          <a:xfrm>
            <a:off x="6432903" y="3985579"/>
            <a:ext cx="3393534" cy="76940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Race/nationality/ethnicity/tribal affiliation</a:t>
            </a:r>
            <a:endParaRPr sz="2200">
              <a:solidFill>
                <a:srgbClr val="27242B"/>
              </a:solidFill>
              <a:latin typeface="Calibri"/>
              <a:ea typeface="Calibri"/>
              <a:cs typeface="Calibri"/>
              <a:sym typeface="Calibri"/>
            </a:endParaRPr>
          </a:p>
        </p:txBody>
      </p:sp>
      <p:sp>
        <p:nvSpPr>
          <p:cNvPr id="294" name="Google Shape;294;p33"/>
          <p:cNvSpPr txBox="1"/>
          <p:nvPr/>
        </p:nvSpPr>
        <p:spPr>
          <a:xfrm>
            <a:off x="6429404" y="4917697"/>
            <a:ext cx="3450435"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Disability</a:t>
            </a:r>
            <a:endParaRPr sz="2200">
              <a:solidFill>
                <a:srgbClr val="27242B"/>
              </a:solidFill>
              <a:latin typeface="Calibri"/>
              <a:ea typeface="Calibri"/>
              <a:cs typeface="Calibri"/>
              <a:sym typeface="Calibri"/>
            </a:endParaRPr>
          </a:p>
        </p:txBody>
      </p:sp>
      <p:sp>
        <p:nvSpPr>
          <p:cNvPr id="295" name="Google Shape;295;p33"/>
          <p:cNvSpPr txBox="1"/>
          <p:nvPr/>
        </p:nvSpPr>
        <p:spPr>
          <a:xfrm>
            <a:off x="6419148" y="5768366"/>
            <a:ext cx="3450435"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Religion</a:t>
            </a:r>
            <a:endParaRPr sz="2200">
              <a:solidFill>
                <a:srgbClr val="27242B"/>
              </a:solidFill>
              <a:latin typeface="Calibri"/>
              <a:ea typeface="Calibri"/>
              <a:cs typeface="Calibri"/>
              <a:sym typeface="Calibri"/>
            </a:endParaRPr>
          </a:p>
        </p:txBody>
      </p:sp>
      <p:sp>
        <p:nvSpPr>
          <p:cNvPr id="296" name="Google Shape;296;p33"/>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Identifying Positions of Power</a:t>
            </a:r>
            <a:endParaRPr b="1" sz="3200">
              <a:solidFill>
                <a:schemeClr val="dk1"/>
              </a:solidFill>
              <a:latin typeface="Arial"/>
              <a:ea typeface="Arial"/>
              <a:cs typeface="Arial"/>
              <a:sym typeface="Arial"/>
            </a:endParaRPr>
          </a:p>
        </p:txBody>
      </p:sp>
      <p:sp>
        <p:nvSpPr>
          <p:cNvPr id="297" name="Google Shape;297;p33"/>
          <p:cNvSpPr txBox="1"/>
          <p:nvPr/>
        </p:nvSpPr>
        <p:spPr>
          <a:xfrm>
            <a:off x="854377" y="2483021"/>
            <a:ext cx="5241622"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Factors relating to power:</a:t>
            </a:r>
            <a:endParaRPr/>
          </a:p>
        </p:txBody>
      </p:sp>
      <p:sp>
        <p:nvSpPr>
          <p:cNvPr id="298" name="Google Shape;298;p33"/>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2</a:t>
            </a:r>
            <a:endParaRPr sz="1600">
              <a:solidFill>
                <a:srgbClr val="4EA827"/>
              </a:solidFill>
              <a:latin typeface="Calibri"/>
              <a:ea typeface="Calibri"/>
              <a:cs typeface="Calibri"/>
              <a:sym typeface="Calibri"/>
            </a:endParaRPr>
          </a:p>
        </p:txBody>
      </p:sp>
      <p:pic>
        <p:nvPicPr>
          <p:cNvPr descr="Icon&#10;&#10;Description automatically generated" id="299" name="Google Shape;299;p33"/>
          <p:cNvPicPr preferRelativeResize="0"/>
          <p:nvPr/>
        </p:nvPicPr>
        <p:blipFill rotWithShape="1">
          <a:blip r:embed="rId4">
            <a:alphaModFix/>
          </a:blip>
          <a:srcRect b="0" l="0" r="0" t="0"/>
          <a:stretch/>
        </p:blipFill>
        <p:spPr>
          <a:xfrm>
            <a:off x="5370367" y="3032617"/>
            <a:ext cx="683905" cy="683905"/>
          </a:xfrm>
          <a:prstGeom prst="rect">
            <a:avLst/>
          </a:prstGeom>
          <a:noFill/>
          <a:ln>
            <a:noFill/>
          </a:ln>
        </p:spPr>
      </p:pic>
      <p:pic>
        <p:nvPicPr>
          <p:cNvPr descr="A picture containing text, plate, tableware, dishware&#10;&#10;Description automatically generated" id="300" name="Google Shape;300;p33"/>
          <p:cNvPicPr preferRelativeResize="0"/>
          <p:nvPr/>
        </p:nvPicPr>
        <p:blipFill rotWithShape="1">
          <a:blip r:embed="rId5">
            <a:alphaModFix/>
          </a:blip>
          <a:srcRect b="0" l="0" r="0" t="0"/>
          <a:stretch/>
        </p:blipFill>
        <p:spPr>
          <a:xfrm>
            <a:off x="5350852" y="3904671"/>
            <a:ext cx="703297" cy="703297"/>
          </a:xfrm>
          <a:prstGeom prst="rect">
            <a:avLst/>
          </a:prstGeom>
          <a:noFill/>
          <a:ln>
            <a:noFill/>
          </a:ln>
        </p:spPr>
      </p:pic>
      <p:pic>
        <p:nvPicPr>
          <p:cNvPr descr="Icon&#10;&#10;Description automatically generated" id="301" name="Google Shape;301;p33"/>
          <p:cNvPicPr preferRelativeResize="0"/>
          <p:nvPr/>
        </p:nvPicPr>
        <p:blipFill rotWithShape="1">
          <a:blip r:embed="rId6">
            <a:alphaModFix/>
          </a:blip>
          <a:srcRect b="0" l="0" r="0" t="0"/>
          <a:stretch/>
        </p:blipFill>
        <p:spPr>
          <a:xfrm>
            <a:off x="865318" y="2972408"/>
            <a:ext cx="844317" cy="844317"/>
          </a:xfrm>
          <a:prstGeom prst="rect">
            <a:avLst/>
          </a:prstGeom>
          <a:noFill/>
          <a:ln>
            <a:noFill/>
          </a:ln>
        </p:spPr>
      </p:pic>
      <p:pic>
        <p:nvPicPr>
          <p:cNvPr descr="Icon&#10;&#10;Description automatically generated" id="302" name="Google Shape;302;p33"/>
          <p:cNvPicPr preferRelativeResize="0"/>
          <p:nvPr/>
        </p:nvPicPr>
        <p:blipFill rotWithShape="1">
          <a:blip r:embed="rId7">
            <a:alphaModFix/>
          </a:blip>
          <a:srcRect b="0" l="0" r="0" t="0"/>
          <a:stretch/>
        </p:blipFill>
        <p:spPr>
          <a:xfrm>
            <a:off x="928901" y="4755067"/>
            <a:ext cx="703297" cy="703297"/>
          </a:xfrm>
          <a:prstGeom prst="rect">
            <a:avLst/>
          </a:prstGeom>
          <a:noFill/>
          <a:ln>
            <a:noFill/>
          </a:ln>
        </p:spPr>
      </p:pic>
      <p:pic>
        <p:nvPicPr>
          <p:cNvPr descr="Icon&#10;&#10;Description automatically generated" id="303" name="Google Shape;303;p33"/>
          <p:cNvPicPr preferRelativeResize="0"/>
          <p:nvPr/>
        </p:nvPicPr>
        <p:blipFill rotWithShape="1">
          <a:blip r:embed="rId8">
            <a:alphaModFix/>
          </a:blip>
          <a:srcRect b="0" l="0" r="0" t="0"/>
          <a:stretch/>
        </p:blipFill>
        <p:spPr>
          <a:xfrm>
            <a:off x="5322573" y="4755067"/>
            <a:ext cx="780403" cy="780403"/>
          </a:xfrm>
          <a:prstGeom prst="rect">
            <a:avLst/>
          </a:prstGeom>
          <a:noFill/>
          <a:ln>
            <a:noFill/>
          </a:ln>
        </p:spPr>
      </p:pic>
      <p:pic>
        <p:nvPicPr>
          <p:cNvPr descr="Icon&#10;&#10;Description automatically generated" id="304" name="Google Shape;304;p33"/>
          <p:cNvPicPr preferRelativeResize="0"/>
          <p:nvPr/>
        </p:nvPicPr>
        <p:blipFill rotWithShape="1">
          <a:blip r:embed="rId9">
            <a:alphaModFix/>
          </a:blip>
          <a:srcRect b="0" l="0" r="0" t="0"/>
          <a:stretch/>
        </p:blipFill>
        <p:spPr>
          <a:xfrm>
            <a:off x="921181" y="5576692"/>
            <a:ext cx="723870" cy="723870"/>
          </a:xfrm>
          <a:prstGeom prst="rect">
            <a:avLst/>
          </a:prstGeom>
          <a:noFill/>
          <a:ln>
            <a:noFill/>
          </a:ln>
        </p:spPr>
      </p:pic>
      <p:pic>
        <p:nvPicPr>
          <p:cNvPr descr="Icon&#10;&#10;Description automatically generated" id="305" name="Google Shape;305;p33"/>
          <p:cNvPicPr preferRelativeResize="0"/>
          <p:nvPr/>
        </p:nvPicPr>
        <p:blipFill rotWithShape="1">
          <a:blip r:embed="rId10">
            <a:alphaModFix/>
          </a:blip>
          <a:srcRect b="0" l="0" r="0" t="0"/>
          <a:stretch/>
        </p:blipFill>
        <p:spPr>
          <a:xfrm>
            <a:off x="925898" y="3918770"/>
            <a:ext cx="717970" cy="717970"/>
          </a:xfrm>
          <a:prstGeom prst="rect">
            <a:avLst/>
          </a:prstGeom>
          <a:noFill/>
          <a:ln>
            <a:noFill/>
          </a:ln>
        </p:spPr>
      </p:pic>
      <p:pic>
        <p:nvPicPr>
          <p:cNvPr descr="Icon&#10;&#10;Description automatically generated" id="306" name="Google Shape;306;p33"/>
          <p:cNvPicPr preferRelativeResize="0"/>
          <p:nvPr/>
        </p:nvPicPr>
        <p:blipFill rotWithShape="1">
          <a:blip r:embed="rId11">
            <a:alphaModFix/>
          </a:blip>
          <a:srcRect b="11006" l="6857" r="5336" t="12700"/>
          <a:stretch/>
        </p:blipFill>
        <p:spPr>
          <a:xfrm>
            <a:off x="5284043" y="5604389"/>
            <a:ext cx="833120" cy="72387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descr="A picture containing green&#10;&#10;Description automatically generated" id="311" name="Google Shape;311;p34"/>
          <p:cNvPicPr preferRelativeResize="0"/>
          <p:nvPr/>
        </p:nvPicPr>
        <p:blipFill rotWithShape="1">
          <a:blip r:embed="rId3">
            <a:alphaModFix/>
          </a:blip>
          <a:srcRect b="0" l="0" r="0" t="0"/>
          <a:stretch/>
        </p:blipFill>
        <p:spPr>
          <a:xfrm>
            <a:off x="0" y="0"/>
            <a:ext cx="12192000" cy="6858000"/>
          </a:xfrm>
          <a:prstGeom prst="rect">
            <a:avLst/>
          </a:prstGeom>
          <a:noFill/>
          <a:ln>
            <a:noFill/>
          </a:ln>
        </p:spPr>
      </p:pic>
      <p:grpSp>
        <p:nvGrpSpPr>
          <p:cNvPr id="312" name="Google Shape;312;p34"/>
          <p:cNvGrpSpPr/>
          <p:nvPr/>
        </p:nvGrpSpPr>
        <p:grpSpPr>
          <a:xfrm>
            <a:off x="1676400" y="2170478"/>
            <a:ext cx="6595730" cy="4433273"/>
            <a:chOff x="1467331" y="2506568"/>
            <a:chExt cx="6595730" cy="4433273"/>
          </a:xfrm>
        </p:grpSpPr>
        <p:pic>
          <p:nvPicPr>
            <p:cNvPr id="313" name="Google Shape;313;p34"/>
            <p:cNvPicPr preferRelativeResize="0"/>
            <p:nvPr/>
          </p:nvPicPr>
          <p:blipFill rotWithShape="1">
            <a:blip r:embed="rId4">
              <a:alphaModFix/>
            </a:blip>
            <a:srcRect b="0" l="0" r="0" t="0"/>
            <a:stretch/>
          </p:blipFill>
          <p:spPr>
            <a:xfrm>
              <a:off x="1467331" y="2506568"/>
              <a:ext cx="6595730" cy="4433273"/>
            </a:xfrm>
            <a:prstGeom prst="rect">
              <a:avLst/>
            </a:prstGeom>
            <a:noFill/>
            <a:ln>
              <a:noFill/>
            </a:ln>
          </p:spPr>
        </p:pic>
        <p:pic>
          <p:nvPicPr>
            <p:cNvPr id="314" name="Google Shape;314;p34"/>
            <p:cNvPicPr preferRelativeResize="0"/>
            <p:nvPr/>
          </p:nvPicPr>
          <p:blipFill rotWithShape="1">
            <a:blip r:embed="rId5">
              <a:alphaModFix/>
            </a:blip>
            <a:srcRect b="0" l="0" r="0" t="10352"/>
            <a:stretch/>
          </p:blipFill>
          <p:spPr>
            <a:xfrm>
              <a:off x="2590258" y="3222362"/>
              <a:ext cx="4375750" cy="2572384"/>
            </a:xfrm>
            <a:prstGeom prst="rect">
              <a:avLst/>
            </a:prstGeom>
            <a:noFill/>
            <a:ln>
              <a:noFill/>
            </a:ln>
          </p:spPr>
        </p:pic>
      </p:grpSp>
      <p:sp>
        <p:nvSpPr>
          <p:cNvPr id="315" name="Google Shape;315;p34"/>
          <p:cNvSpPr txBox="1"/>
          <p:nvPr/>
        </p:nvSpPr>
        <p:spPr>
          <a:xfrm>
            <a:off x="16033" y="-2448618"/>
            <a:ext cx="2268231"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 </a:t>
            </a:r>
            <a:endParaRPr sz="1600">
              <a:solidFill>
                <a:srgbClr val="4EA827"/>
              </a:solidFill>
              <a:latin typeface="Calibri"/>
              <a:ea typeface="Calibri"/>
              <a:cs typeface="Calibri"/>
              <a:sym typeface="Calibri"/>
            </a:endParaRPr>
          </a:p>
        </p:txBody>
      </p:sp>
      <p:sp>
        <p:nvSpPr>
          <p:cNvPr id="316" name="Google Shape;316;p34"/>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17" name="Google Shape;317;p34"/>
          <p:cNvSpPr txBox="1"/>
          <p:nvPr/>
        </p:nvSpPr>
        <p:spPr>
          <a:xfrm>
            <a:off x="881333" y="984789"/>
            <a:ext cx="5730481"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Identifying Actions to Demonstrate Respect</a:t>
            </a:r>
            <a:endParaRPr b="1" sz="3200">
              <a:solidFill>
                <a:srgbClr val="27242B"/>
              </a:solidFill>
              <a:latin typeface="Arial"/>
              <a:ea typeface="Arial"/>
              <a:cs typeface="Arial"/>
              <a:sym typeface="Arial"/>
            </a:endParaRPr>
          </a:p>
        </p:txBody>
      </p:sp>
      <p:sp>
        <p:nvSpPr>
          <p:cNvPr id="318" name="Google Shape;318;p34"/>
          <p:cNvSpPr txBox="1"/>
          <p:nvPr/>
        </p:nvSpPr>
        <p:spPr>
          <a:xfrm>
            <a:off x="1646114" y="3429000"/>
            <a:ext cx="919008"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Maya</a:t>
            </a:r>
            <a:endParaRPr sz="2200">
              <a:solidFill>
                <a:srgbClr val="27242B"/>
              </a:solidFill>
              <a:latin typeface="Calibri"/>
              <a:ea typeface="Calibri"/>
              <a:cs typeface="Calibri"/>
              <a:sym typeface="Calibri"/>
            </a:endParaRPr>
          </a:p>
        </p:txBody>
      </p:sp>
      <p:sp>
        <p:nvSpPr>
          <p:cNvPr id="319" name="Google Shape;319;p34"/>
          <p:cNvSpPr txBox="1"/>
          <p:nvPr/>
        </p:nvSpPr>
        <p:spPr>
          <a:xfrm>
            <a:off x="7409642" y="3428999"/>
            <a:ext cx="919008"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John</a:t>
            </a:r>
            <a:endParaRPr sz="2200">
              <a:solidFill>
                <a:srgbClr val="27242B"/>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3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A group of people standing together&#10;&#10;Description automatically generated with medium confidence" id="325" name="Google Shape;325;p35"/>
          <p:cNvPicPr preferRelativeResize="0"/>
          <p:nvPr/>
        </p:nvPicPr>
        <p:blipFill rotWithShape="1">
          <a:blip r:embed="rId4">
            <a:alphaModFix/>
          </a:blip>
          <a:srcRect b="0" l="0" r="0" t="0"/>
          <a:stretch/>
        </p:blipFill>
        <p:spPr>
          <a:xfrm>
            <a:off x="6865047" y="2308228"/>
            <a:ext cx="4762800" cy="3371293"/>
          </a:xfrm>
          <a:prstGeom prst="rect">
            <a:avLst/>
          </a:prstGeom>
          <a:noFill/>
          <a:ln>
            <a:noFill/>
          </a:ln>
        </p:spPr>
      </p:pic>
      <p:sp>
        <p:nvSpPr>
          <p:cNvPr id="326" name="Google Shape;326;p35"/>
          <p:cNvSpPr txBox="1"/>
          <p:nvPr/>
        </p:nvSpPr>
        <p:spPr>
          <a:xfrm>
            <a:off x="898302" y="3429000"/>
            <a:ext cx="5201096" cy="193895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200">
                <a:solidFill>
                  <a:srgbClr val="4EA827"/>
                </a:solidFill>
                <a:latin typeface="Arial"/>
                <a:ea typeface="Arial"/>
                <a:cs typeface="Arial"/>
                <a:sym typeface="Arial"/>
              </a:rPr>
              <a:t>Scenario Application</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A male NGO short-term worker is helping in the local community collecting survey responses about beneficiaries’ satisfaction with the program activities. </a:t>
            </a:r>
            <a:endParaRPr/>
          </a:p>
        </p:txBody>
      </p:sp>
      <p:sp>
        <p:nvSpPr>
          <p:cNvPr id="327" name="Google Shape;327;p35"/>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28" name="Google Shape;328;p35"/>
          <p:cNvSpPr txBox="1"/>
          <p:nvPr/>
        </p:nvSpPr>
        <p:spPr>
          <a:xfrm>
            <a:off x="881333" y="984789"/>
            <a:ext cx="563669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Identifying Positions</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of Power</a:t>
            </a:r>
            <a:endParaRPr b="1" sz="3200">
              <a:solidFill>
                <a:srgbClr val="27242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3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334" name="Google Shape;334;p36"/>
          <p:cNvSpPr txBox="1"/>
          <p:nvPr/>
        </p:nvSpPr>
        <p:spPr>
          <a:xfrm>
            <a:off x="-9001073" y="5501494"/>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35" name="Google Shape;335;p36"/>
          <p:cNvSpPr txBox="1"/>
          <p:nvPr/>
        </p:nvSpPr>
        <p:spPr>
          <a:xfrm>
            <a:off x="898302" y="3429000"/>
            <a:ext cx="5201096" cy="195434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800">
                <a:solidFill>
                  <a:srgbClr val="4EA827"/>
                </a:solidFill>
                <a:latin typeface="Arial"/>
                <a:ea typeface="Arial"/>
                <a:cs typeface="Arial"/>
                <a:sym typeface="Arial"/>
              </a:rPr>
              <a:t>Maya</a:t>
            </a:r>
            <a:endParaRPr/>
          </a:p>
          <a:p>
            <a:pPr indent="-342900" lvl="0" marL="342900" marR="0" rtl="0" algn="just">
              <a:spcBef>
                <a:spcPts val="600"/>
              </a:spcBef>
              <a:spcAft>
                <a:spcPts val="0"/>
              </a:spcAft>
              <a:buClr>
                <a:srgbClr val="4EA827"/>
              </a:buClr>
              <a:buSzPts val="2200"/>
              <a:buFont typeface="Arial"/>
              <a:buChar char="•"/>
            </a:pPr>
            <a:r>
              <a:rPr lang="en-US" sz="2200">
                <a:solidFill>
                  <a:schemeClr val="dk1"/>
                </a:solidFill>
                <a:latin typeface="Arial"/>
                <a:ea typeface="Arial"/>
                <a:cs typeface="Arial"/>
                <a:sym typeface="Arial"/>
              </a:rPr>
              <a:t>Widowed, with small children</a:t>
            </a:r>
            <a:endParaRPr/>
          </a:p>
          <a:p>
            <a:pPr indent="-342900" lvl="0" marL="342900" marR="0" rtl="0" algn="just">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No income</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Married at 14, little education or skills</a:t>
            </a:r>
            <a:endParaRPr/>
          </a:p>
          <a:p>
            <a:pPr indent="-342900" lvl="0" marL="342900" marR="0" rtl="0" algn="just">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NGO benefits helpful, but not enough</a:t>
            </a:r>
            <a:endParaRPr/>
          </a:p>
        </p:txBody>
      </p:sp>
      <p:sp>
        <p:nvSpPr>
          <p:cNvPr id="336" name="Google Shape;336;p36"/>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37" name="Google Shape;337;p36"/>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pic>
        <p:nvPicPr>
          <p:cNvPr id="338" name="Google Shape;338;p36"/>
          <p:cNvPicPr preferRelativeResize="0"/>
          <p:nvPr/>
        </p:nvPicPr>
        <p:blipFill rotWithShape="1">
          <a:blip r:embed="rId4">
            <a:alphaModFix/>
          </a:blip>
          <a:srcRect b="5631" l="33404" r="39584" t="8831"/>
          <a:stretch/>
        </p:blipFill>
        <p:spPr>
          <a:xfrm flipH="1">
            <a:off x="8056510" y="1411905"/>
            <a:ext cx="2178377" cy="488304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pic>
        <p:nvPicPr>
          <p:cNvPr id="343" name="Google Shape;343;p37"/>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pic>
        <p:nvPicPr>
          <p:cNvPr descr="A picture containing toy&#10;&#10;Description automatically generated" id="344" name="Google Shape;344;p37"/>
          <p:cNvPicPr preferRelativeResize="0"/>
          <p:nvPr/>
        </p:nvPicPr>
        <p:blipFill rotWithShape="1">
          <a:blip r:embed="rId4">
            <a:alphaModFix/>
          </a:blip>
          <a:srcRect b="0" l="0" r="0" t="0"/>
          <a:stretch/>
        </p:blipFill>
        <p:spPr>
          <a:xfrm>
            <a:off x="6591000" y="2693155"/>
            <a:ext cx="4762800" cy="3371293"/>
          </a:xfrm>
          <a:prstGeom prst="rect">
            <a:avLst/>
          </a:prstGeom>
          <a:noFill/>
          <a:ln>
            <a:noFill/>
          </a:ln>
        </p:spPr>
      </p:pic>
      <p:sp>
        <p:nvSpPr>
          <p:cNvPr id="345" name="Google Shape;345;p37"/>
          <p:cNvSpPr txBox="1"/>
          <p:nvPr/>
        </p:nvSpPr>
        <p:spPr>
          <a:xfrm>
            <a:off x="898302" y="2599174"/>
            <a:ext cx="5197698" cy="31392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Arial"/>
                <a:ea typeface="Arial"/>
                <a:cs typeface="Arial"/>
                <a:sym typeface="Arial"/>
              </a:rPr>
              <a:t>John is interviewing Maya about her benefits, and he is being very nice to her. Maya shares that she doesn’t have enough food for her children and doesn’t know what to do.</a:t>
            </a:r>
            <a:endParaRPr/>
          </a:p>
          <a:p>
            <a:pPr indent="0" lvl="0" marL="0" marR="0" rtl="0" algn="just">
              <a:spcBef>
                <a:spcPts val="0"/>
              </a:spcBef>
              <a:spcAft>
                <a:spcPts val="0"/>
              </a:spcAft>
              <a:buNone/>
            </a:pPr>
            <a:r>
              <a:t/>
            </a:r>
            <a:endParaRPr sz="2200">
              <a:solidFill>
                <a:schemeClr val="dk1"/>
              </a:solidFill>
              <a:latin typeface="Arial"/>
              <a:ea typeface="Arial"/>
              <a:cs typeface="Arial"/>
              <a:sym typeface="Arial"/>
            </a:endParaRPr>
          </a:p>
          <a:p>
            <a:pPr indent="0" lvl="0" marL="0" marR="0" rtl="0" algn="l">
              <a:spcBef>
                <a:spcPts val="0"/>
              </a:spcBef>
              <a:spcAft>
                <a:spcPts val="0"/>
              </a:spcAft>
              <a:buNone/>
            </a:pPr>
            <a:r>
              <a:rPr lang="en-US" sz="2200">
                <a:solidFill>
                  <a:schemeClr val="dk1"/>
                </a:solidFill>
                <a:latin typeface="Arial"/>
                <a:ea typeface="Arial"/>
                <a:cs typeface="Arial"/>
                <a:sym typeface="Arial"/>
              </a:rPr>
              <a:t>John knows that other NGOs in the area are also offering help to female-headed households. </a:t>
            </a:r>
            <a:endParaRPr/>
          </a:p>
        </p:txBody>
      </p:sp>
      <p:sp>
        <p:nvSpPr>
          <p:cNvPr id="346" name="Google Shape;346;p37"/>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47" name="Google Shape;347;p37"/>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pic>
        <p:nvPicPr>
          <p:cNvPr id="352" name="Google Shape;352;p38"/>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A picture containing toy&#10;&#10;Description automatically generated" id="353" name="Google Shape;353;p38"/>
          <p:cNvPicPr preferRelativeResize="0"/>
          <p:nvPr/>
        </p:nvPicPr>
        <p:blipFill rotWithShape="1">
          <a:blip r:embed="rId4">
            <a:alphaModFix/>
          </a:blip>
          <a:srcRect b="0" l="0" r="0" t="0"/>
          <a:stretch/>
        </p:blipFill>
        <p:spPr>
          <a:xfrm>
            <a:off x="6591000" y="2529120"/>
            <a:ext cx="4762800" cy="3371293"/>
          </a:xfrm>
          <a:prstGeom prst="rect">
            <a:avLst/>
          </a:prstGeom>
          <a:noFill/>
          <a:ln>
            <a:noFill/>
          </a:ln>
        </p:spPr>
      </p:pic>
      <p:sp>
        <p:nvSpPr>
          <p:cNvPr id="354" name="Google Shape;354;p38"/>
          <p:cNvSpPr txBox="1"/>
          <p:nvPr/>
        </p:nvSpPr>
        <p:spPr>
          <a:xfrm>
            <a:off x="898302" y="2416631"/>
            <a:ext cx="5201096" cy="381638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200">
                <a:solidFill>
                  <a:schemeClr val="dk1"/>
                </a:solidFill>
                <a:latin typeface="Arial"/>
                <a:ea typeface="Arial"/>
                <a:cs typeface="Arial"/>
                <a:sym typeface="Arial"/>
              </a:rPr>
              <a:t>Now suppose in response John says, ”I can help you. We usually have extra food baskets, and I can bring as many as I can to you. I do this for my ‘special friends.’ Will you be my special friend? I can come by at lunchtime or after work, and we can be together. </a:t>
            </a:r>
            <a:endParaRPr/>
          </a:p>
          <a:p>
            <a:pPr indent="0" lvl="0" marL="0" marR="0" rtl="0" algn="just">
              <a:spcBef>
                <a:spcPts val="0"/>
              </a:spcBef>
              <a:spcAft>
                <a:spcPts val="0"/>
              </a:spcAft>
              <a:buNone/>
            </a:pPr>
            <a:r>
              <a:t/>
            </a:r>
            <a:endParaRPr sz="2200">
              <a:solidFill>
                <a:schemeClr val="dk1"/>
              </a:solidFill>
              <a:latin typeface="Arial"/>
              <a:ea typeface="Arial"/>
              <a:cs typeface="Arial"/>
              <a:sym typeface="Arial"/>
            </a:endParaRPr>
          </a:p>
          <a:p>
            <a:pPr indent="0" lvl="0" marL="0" marR="0" rtl="0" algn="just">
              <a:spcBef>
                <a:spcPts val="0"/>
              </a:spcBef>
              <a:spcAft>
                <a:spcPts val="0"/>
              </a:spcAft>
              <a:buNone/>
            </a:pPr>
            <a:r>
              <a:rPr lang="en-US" sz="2200">
                <a:solidFill>
                  <a:schemeClr val="dk1"/>
                </a:solidFill>
                <a:latin typeface="Arial"/>
                <a:ea typeface="Arial"/>
                <a:cs typeface="Arial"/>
                <a:sym typeface="Arial"/>
              </a:rPr>
              <a:t>Maya understands that John wants to have a sexual relationship with her, and she will receive extra goods. </a:t>
            </a:r>
            <a:endParaRPr/>
          </a:p>
        </p:txBody>
      </p:sp>
      <p:sp>
        <p:nvSpPr>
          <p:cNvPr id="355" name="Google Shape;355;p38"/>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56" name="Google Shape;356;p38"/>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39"/>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pic>
        <p:nvPicPr>
          <p:cNvPr id="362" name="Google Shape;362;p39"/>
          <p:cNvPicPr preferRelativeResize="0"/>
          <p:nvPr/>
        </p:nvPicPr>
        <p:blipFill rotWithShape="1">
          <a:blip r:embed="rId4">
            <a:alphaModFix/>
          </a:blip>
          <a:srcRect b="0" l="23537" r="33959" t="0"/>
          <a:stretch/>
        </p:blipFill>
        <p:spPr>
          <a:xfrm>
            <a:off x="7547858" y="837796"/>
            <a:ext cx="3135009" cy="5220996"/>
          </a:xfrm>
          <a:prstGeom prst="rect">
            <a:avLst/>
          </a:prstGeom>
          <a:noFill/>
          <a:ln>
            <a:noFill/>
          </a:ln>
        </p:spPr>
      </p:pic>
      <p:sp>
        <p:nvSpPr>
          <p:cNvPr id="363" name="Google Shape;363;p39"/>
          <p:cNvSpPr txBox="1"/>
          <p:nvPr/>
        </p:nvSpPr>
        <p:spPr>
          <a:xfrm>
            <a:off x="881334" y="984789"/>
            <a:ext cx="7732298"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Treat People with Respect</a:t>
            </a:r>
            <a:endParaRPr b="1" sz="3200">
              <a:solidFill>
                <a:srgbClr val="27242B"/>
              </a:solidFill>
              <a:latin typeface="Arial"/>
              <a:ea typeface="Arial"/>
              <a:cs typeface="Arial"/>
              <a:sym typeface="Arial"/>
            </a:endParaRPr>
          </a:p>
        </p:txBody>
      </p:sp>
      <p:sp>
        <p:nvSpPr>
          <p:cNvPr id="364" name="Google Shape;364;p39"/>
          <p:cNvSpPr txBox="1"/>
          <p:nvPr/>
        </p:nvSpPr>
        <p:spPr>
          <a:xfrm>
            <a:off x="898301" y="3166196"/>
            <a:ext cx="99149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000">
                <a:solidFill>
                  <a:srgbClr val="4EA827"/>
                </a:solidFill>
                <a:latin typeface="Arial"/>
                <a:ea typeface="Arial"/>
                <a:cs typeface="Arial"/>
                <a:sym typeface="Arial"/>
              </a:rPr>
              <a:t>1</a:t>
            </a:r>
            <a:endParaRPr b="1" sz="6600">
              <a:solidFill>
                <a:srgbClr val="4EA827"/>
              </a:solidFill>
              <a:latin typeface="Arial"/>
              <a:ea typeface="Arial"/>
              <a:cs typeface="Arial"/>
              <a:sym typeface="Arial"/>
            </a:endParaRPr>
          </a:p>
        </p:txBody>
      </p:sp>
      <p:sp>
        <p:nvSpPr>
          <p:cNvPr id="365" name="Google Shape;365;p39"/>
          <p:cNvSpPr txBox="1"/>
          <p:nvPr/>
        </p:nvSpPr>
        <p:spPr>
          <a:xfrm>
            <a:off x="898301" y="4328823"/>
            <a:ext cx="99149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000">
                <a:solidFill>
                  <a:srgbClr val="4EA827"/>
                </a:solidFill>
                <a:latin typeface="Arial"/>
                <a:ea typeface="Arial"/>
                <a:cs typeface="Arial"/>
                <a:sym typeface="Arial"/>
              </a:rPr>
              <a:t>2</a:t>
            </a:r>
            <a:endParaRPr b="1" sz="6600">
              <a:solidFill>
                <a:srgbClr val="4EA827"/>
              </a:solidFill>
              <a:latin typeface="Arial"/>
              <a:ea typeface="Arial"/>
              <a:cs typeface="Arial"/>
              <a:sym typeface="Arial"/>
            </a:endParaRPr>
          </a:p>
        </p:txBody>
      </p:sp>
      <p:sp>
        <p:nvSpPr>
          <p:cNvPr id="366" name="Google Shape;366;p39"/>
          <p:cNvSpPr txBox="1"/>
          <p:nvPr/>
        </p:nvSpPr>
        <p:spPr>
          <a:xfrm>
            <a:off x="1909221" y="3429000"/>
            <a:ext cx="4867880"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Is John taking advantage of Maya? </a:t>
            </a:r>
            <a:endParaRPr/>
          </a:p>
          <a:p>
            <a:pPr indent="0" lvl="0" marL="0" marR="0" rtl="0" algn="l">
              <a:spcBef>
                <a:spcPts val="0"/>
              </a:spcBef>
              <a:spcAft>
                <a:spcPts val="0"/>
              </a:spcAft>
              <a:buNone/>
            </a:pPr>
            <a:r>
              <a:rPr b="1" lang="en-US" sz="2200">
                <a:solidFill>
                  <a:srgbClr val="27242B"/>
                </a:solidFill>
                <a:latin typeface="Arial"/>
                <a:ea typeface="Arial"/>
                <a:cs typeface="Arial"/>
                <a:sym typeface="Arial"/>
              </a:rPr>
              <a:t>Yes or No? Why or why not?</a:t>
            </a:r>
            <a:endParaRPr b="1" sz="2400">
              <a:solidFill>
                <a:schemeClr val="dk1"/>
              </a:solidFill>
              <a:latin typeface="Arial"/>
              <a:ea typeface="Arial"/>
              <a:cs typeface="Arial"/>
              <a:sym typeface="Arial"/>
            </a:endParaRPr>
          </a:p>
        </p:txBody>
      </p:sp>
      <p:sp>
        <p:nvSpPr>
          <p:cNvPr id="367" name="Google Shape;367;p39"/>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68" name="Google Shape;368;p39"/>
          <p:cNvSpPr txBox="1"/>
          <p:nvPr/>
        </p:nvSpPr>
        <p:spPr>
          <a:xfrm>
            <a:off x="1922533" y="4628688"/>
            <a:ext cx="4867880"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Is John taking advantage of Maya? </a:t>
            </a:r>
            <a:endParaRPr/>
          </a:p>
          <a:p>
            <a:pPr indent="0" lvl="0" marL="0" marR="0" rtl="0" algn="l">
              <a:spcBef>
                <a:spcPts val="0"/>
              </a:spcBef>
              <a:spcAft>
                <a:spcPts val="0"/>
              </a:spcAft>
              <a:buNone/>
            </a:pPr>
            <a:r>
              <a:rPr b="1" lang="en-US" sz="2200">
                <a:solidFill>
                  <a:srgbClr val="27242B"/>
                </a:solidFill>
                <a:latin typeface="Arial"/>
                <a:ea typeface="Arial"/>
                <a:cs typeface="Arial"/>
                <a:sym typeface="Arial"/>
              </a:rPr>
              <a:t>Yes or No? Why or why not?</a:t>
            </a:r>
            <a:endParaRPr b="1" sz="2400">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pic>
        <p:nvPicPr>
          <p:cNvPr id="373" name="Google Shape;373;p40"/>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374" name="Google Shape;374;p40"/>
          <p:cNvPicPr preferRelativeResize="0"/>
          <p:nvPr/>
        </p:nvPicPr>
        <p:blipFill rotWithShape="1">
          <a:blip r:embed="rId4">
            <a:alphaModFix/>
          </a:blip>
          <a:srcRect b="6307" l="35585" r="35795" t="8829"/>
          <a:stretch/>
        </p:blipFill>
        <p:spPr>
          <a:xfrm flipH="1">
            <a:off x="8242571" y="928253"/>
            <a:ext cx="2619017" cy="5497261"/>
          </a:xfrm>
          <a:prstGeom prst="rect">
            <a:avLst/>
          </a:prstGeom>
          <a:noFill/>
          <a:ln>
            <a:noFill/>
          </a:ln>
        </p:spPr>
      </p:pic>
      <p:sp>
        <p:nvSpPr>
          <p:cNvPr id="375" name="Google Shape;375;p40"/>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76" name="Google Shape;376;p40"/>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
        <p:nvSpPr>
          <p:cNvPr id="377" name="Google Shape;377;p40"/>
          <p:cNvSpPr txBox="1"/>
          <p:nvPr/>
        </p:nvSpPr>
        <p:spPr>
          <a:xfrm>
            <a:off x="898302" y="2805724"/>
            <a:ext cx="6112098" cy="32162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Is John taking advantage of Maya?</a:t>
            </a:r>
            <a:endParaRPr/>
          </a:p>
          <a:p>
            <a:pPr indent="0" lvl="0" marL="0" marR="0" rtl="0" algn="l">
              <a:spcBef>
                <a:spcPts val="0"/>
              </a:spcBef>
              <a:spcAft>
                <a:spcPts val="0"/>
              </a:spcAft>
              <a:buNone/>
            </a:pPr>
            <a:r>
              <a:t/>
            </a:r>
            <a:endParaRPr b="1" sz="2200">
              <a:solidFill>
                <a:srgbClr val="4EA827"/>
              </a:solidFill>
              <a:latin typeface="Arial"/>
              <a:ea typeface="Arial"/>
              <a:cs typeface="Arial"/>
              <a:sym typeface="Arial"/>
            </a:endParaRPr>
          </a:p>
          <a:p>
            <a:pPr indent="0" lvl="0" marL="0" marR="0" rtl="0" algn="l">
              <a:spcBef>
                <a:spcPts val="0"/>
              </a:spcBef>
              <a:spcAft>
                <a:spcPts val="0"/>
              </a:spcAft>
              <a:buNone/>
            </a:pPr>
            <a:r>
              <a:rPr b="1" lang="en-US" sz="2200">
                <a:solidFill>
                  <a:srgbClr val="27242B"/>
                </a:solidFill>
                <a:latin typeface="Arial"/>
                <a:ea typeface="Arial"/>
                <a:cs typeface="Arial"/>
                <a:sym typeface="Arial"/>
              </a:rPr>
              <a:t>Ways that Maya has fewer advantages than John</a:t>
            </a:r>
            <a:endParaRPr/>
          </a:p>
          <a:p>
            <a:pPr indent="-342900" lvl="0" marL="342900" marR="0" rtl="0" algn="l">
              <a:spcBef>
                <a:spcPts val="60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lacks resources (income or a job)</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lacks skills or education</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does not know where to get more help</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Female-headed household</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has young children to care for</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41"/>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383" name="Google Shape;383;p41"/>
          <p:cNvPicPr preferRelativeResize="0"/>
          <p:nvPr/>
        </p:nvPicPr>
        <p:blipFill rotWithShape="1">
          <a:blip r:embed="rId4">
            <a:alphaModFix/>
          </a:blip>
          <a:srcRect b="0" l="0" r="0" t="0"/>
          <a:stretch/>
        </p:blipFill>
        <p:spPr>
          <a:xfrm>
            <a:off x="6690732" y="2668929"/>
            <a:ext cx="4762800" cy="3371293"/>
          </a:xfrm>
          <a:prstGeom prst="rect">
            <a:avLst/>
          </a:prstGeom>
          <a:noFill/>
          <a:ln>
            <a:noFill/>
          </a:ln>
        </p:spPr>
      </p:pic>
      <p:sp>
        <p:nvSpPr>
          <p:cNvPr id="384" name="Google Shape;384;p41"/>
          <p:cNvSpPr txBox="1"/>
          <p:nvPr/>
        </p:nvSpPr>
        <p:spPr>
          <a:xfrm>
            <a:off x="898302" y="2805724"/>
            <a:ext cx="5201096" cy="32470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Is John using his power responsibly?</a:t>
            </a:r>
            <a:endParaRPr/>
          </a:p>
          <a:p>
            <a:pPr indent="0" lvl="0" marL="0" marR="0" rtl="0" algn="l">
              <a:spcBef>
                <a:spcPts val="0"/>
              </a:spcBef>
              <a:spcAft>
                <a:spcPts val="0"/>
              </a:spcAft>
              <a:buNone/>
            </a:pPr>
            <a:r>
              <a:t/>
            </a:r>
            <a:endParaRPr b="1" sz="2000">
              <a:solidFill>
                <a:srgbClr val="4EA827"/>
              </a:solidFill>
              <a:latin typeface="Arial"/>
              <a:ea typeface="Arial"/>
              <a:cs typeface="Arial"/>
              <a:sym typeface="Arial"/>
            </a:endParaRPr>
          </a:p>
          <a:p>
            <a:pPr indent="0" lvl="0" marL="0" marR="0" rtl="0" algn="l">
              <a:spcBef>
                <a:spcPts val="0"/>
              </a:spcBef>
              <a:spcAft>
                <a:spcPts val="0"/>
              </a:spcAft>
              <a:buNone/>
            </a:pPr>
            <a:r>
              <a:rPr b="1" lang="en-US" sz="2000">
                <a:solidFill>
                  <a:srgbClr val="27242B"/>
                </a:solidFill>
                <a:latin typeface="Arial"/>
                <a:ea typeface="Arial"/>
                <a:cs typeface="Arial"/>
                <a:sym typeface="Arial"/>
              </a:rPr>
              <a:t>Not using his power responsibly</a:t>
            </a:r>
            <a:endParaRPr/>
          </a:p>
          <a:p>
            <a:pPr indent="-342900" lvl="0" marL="342900" marR="0" rtl="0" algn="l">
              <a:spcBef>
                <a:spcPts val="600"/>
              </a:spcBef>
              <a:spcAft>
                <a:spcPts val="0"/>
              </a:spcAft>
              <a:buClr>
                <a:srgbClr val="4EA827"/>
              </a:buClr>
              <a:buSzPts val="2000"/>
              <a:buFont typeface="Arial"/>
              <a:buChar char="•"/>
            </a:pPr>
            <a:r>
              <a:rPr lang="en-US" sz="2000">
                <a:solidFill>
                  <a:schemeClr val="dk1"/>
                </a:solidFill>
                <a:latin typeface="Arial"/>
                <a:ea typeface="Arial"/>
                <a:cs typeface="Arial"/>
                <a:sym typeface="Arial"/>
              </a:rPr>
              <a:t>John has access to goods</a:t>
            </a:r>
            <a:endParaRPr/>
          </a:p>
          <a:p>
            <a:pPr indent="-342900" lvl="0" marL="342900" marR="0" rtl="0" algn="l">
              <a:spcBef>
                <a:spcPts val="0"/>
              </a:spcBef>
              <a:spcAft>
                <a:spcPts val="0"/>
              </a:spcAft>
              <a:buClr>
                <a:srgbClr val="4EA827"/>
              </a:buClr>
              <a:buSzPts val="2000"/>
              <a:buFont typeface="Arial"/>
              <a:buChar char="•"/>
            </a:pPr>
            <a:r>
              <a:rPr lang="en-US" sz="2000">
                <a:solidFill>
                  <a:schemeClr val="dk1"/>
                </a:solidFill>
                <a:latin typeface="Arial"/>
                <a:ea typeface="Arial"/>
                <a:cs typeface="Arial"/>
                <a:sym typeface="Arial"/>
              </a:rPr>
              <a:t>Even if “extra’ it is not his property – stealing </a:t>
            </a:r>
            <a:endParaRPr/>
          </a:p>
          <a:p>
            <a:pPr indent="-342900" lvl="0" marL="342900" marR="0" rtl="0" algn="l">
              <a:spcBef>
                <a:spcPts val="0"/>
              </a:spcBef>
              <a:spcAft>
                <a:spcPts val="0"/>
              </a:spcAft>
              <a:buClr>
                <a:srgbClr val="4EA827"/>
              </a:buClr>
              <a:buSzPts val="2000"/>
              <a:buFont typeface="Arial"/>
              <a:buChar char="•"/>
            </a:pPr>
            <a:r>
              <a:rPr lang="en-US" sz="2000">
                <a:solidFill>
                  <a:schemeClr val="dk1"/>
                </a:solidFill>
                <a:latin typeface="Arial"/>
                <a:ea typeface="Arial"/>
                <a:cs typeface="Arial"/>
                <a:sym typeface="Arial"/>
              </a:rPr>
              <a:t>John has access to information about other services, and is NOT sharing that information</a:t>
            </a:r>
            <a:endParaRPr/>
          </a:p>
          <a:p>
            <a:pPr indent="0" lvl="0" marL="0" marR="0" rtl="0" algn="l">
              <a:spcBef>
                <a:spcPts val="0"/>
              </a:spcBef>
              <a:spcAft>
                <a:spcPts val="0"/>
              </a:spcAft>
              <a:buNone/>
            </a:pPr>
            <a:r>
              <a:t/>
            </a:r>
            <a:endParaRPr b="1" sz="2000">
              <a:solidFill>
                <a:srgbClr val="4EA827"/>
              </a:solidFill>
              <a:latin typeface="Arial"/>
              <a:ea typeface="Arial"/>
              <a:cs typeface="Arial"/>
              <a:sym typeface="Arial"/>
            </a:endParaRPr>
          </a:p>
        </p:txBody>
      </p:sp>
      <p:sp>
        <p:nvSpPr>
          <p:cNvPr id="385" name="Google Shape;385;p41"/>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86" name="Google Shape;386;p41"/>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descr="A close-up of a white x-ray&#10;&#10;Description automatically generated with low confidence" id="102" name="Google Shape;102;p1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3" name="Google Shape;103;p15"/>
          <p:cNvSpPr txBox="1"/>
          <p:nvPr/>
        </p:nvSpPr>
        <p:spPr>
          <a:xfrm>
            <a:off x="843644" y="1705451"/>
            <a:ext cx="5252356" cy="172354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Please share your name, your role in the organization, and the last photo you took on your phone, or the last photo you feel comfortable sharing. </a:t>
            </a:r>
            <a:endParaRPr sz="2200">
              <a:solidFill>
                <a:srgbClr val="27242B"/>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 name="Google Shape;104;p15"/>
          <p:cNvSpPr txBox="1"/>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Ice Breaker</a:t>
            </a:r>
            <a:endParaRPr sz="4000">
              <a:solidFill>
                <a:schemeClr val="dk1"/>
              </a:solidFill>
              <a:latin typeface="Calibri"/>
              <a:ea typeface="Calibri"/>
              <a:cs typeface="Calibri"/>
              <a:sym typeface="Calibri"/>
            </a:endParaRPr>
          </a:p>
        </p:txBody>
      </p:sp>
      <p:pic>
        <p:nvPicPr>
          <p:cNvPr descr="Icon&#10;&#10;Description automatically generated" id="105" name="Google Shape;105;p15"/>
          <p:cNvPicPr preferRelativeResize="0"/>
          <p:nvPr/>
        </p:nvPicPr>
        <p:blipFill rotWithShape="1">
          <a:blip r:embed="rId4">
            <a:alphaModFix/>
          </a:blip>
          <a:srcRect b="0" l="0" r="0" t="0"/>
          <a:stretch/>
        </p:blipFill>
        <p:spPr>
          <a:xfrm>
            <a:off x="5772872" y="0"/>
            <a:ext cx="6172200" cy="6172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id="391" name="Google Shape;391;p42"/>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392" name="Google Shape;392;p42"/>
          <p:cNvPicPr preferRelativeResize="0"/>
          <p:nvPr/>
        </p:nvPicPr>
        <p:blipFill rotWithShape="1">
          <a:blip r:embed="rId4">
            <a:alphaModFix/>
          </a:blip>
          <a:srcRect b="6307" l="35585" r="35795" t="8829"/>
          <a:stretch/>
        </p:blipFill>
        <p:spPr>
          <a:xfrm flipH="1">
            <a:off x="7433035" y="1903260"/>
            <a:ext cx="1986679" cy="4169996"/>
          </a:xfrm>
          <a:prstGeom prst="rect">
            <a:avLst/>
          </a:prstGeom>
          <a:noFill/>
          <a:ln>
            <a:noFill/>
          </a:ln>
        </p:spPr>
      </p:pic>
      <p:pic>
        <p:nvPicPr>
          <p:cNvPr id="393" name="Google Shape;393;p42"/>
          <p:cNvPicPr preferRelativeResize="0"/>
          <p:nvPr/>
        </p:nvPicPr>
        <p:blipFill rotWithShape="1">
          <a:blip r:embed="rId5">
            <a:alphaModFix/>
          </a:blip>
          <a:srcRect b="0" l="23537" r="33959" t="0"/>
          <a:stretch/>
        </p:blipFill>
        <p:spPr>
          <a:xfrm>
            <a:off x="8792907" y="1607127"/>
            <a:ext cx="2802331" cy="4666959"/>
          </a:xfrm>
          <a:prstGeom prst="rect">
            <a:avLst/>
          </a:prstGeom>
          <a:noFill/>
          <a:ln>
            <a:noFill/>
          </a:ln>
        </p:spPr>
      </p:pic>
      <p:sp>
        <p:nvSpPr>
          <p:cNvPr id="394" name="Google Shape;394;p42"/>
          <p:cNvSpPr txBox="1"/>
          <p:nvPr/>
        </p:nvSpPr>
        <p:spPr>
          <a:xfrm>
            <a:off x="898301" y="2393443"/>
            <a:ext cx="6203539" cy="389333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Is John treating Maya with respect?</a:t>
            </a:r>
            <a:endParaRPr/>
          </a:p>
          <a:p>
            <a:pPr indent="0" lvl="0" marL="0" marR="0" rtl="0" algn="l">
              <a:spcBef>
                <a:spcPts val="0"/>
              </a:spcBef>
              <a:spcAft>
                <a:spcPts val="0"/>
              </a:spcAft>
              <a:buNone/>
            </a:pPr>
            <a:r>
              <a:rPr b="1" lang="en-US" sz="2200">
                <a:solidFill>
                  <a:srgbClr val="27242B"/>
                </a:solidFill>
                <a:latin typeface="Arial"/>
                <a:ea typeface="Arial"/>
                <a:cs typeface="Arial"/>
                <a:sym typeface="Arial"/>
              </a:rPr>
              <a:t>Not respectful</a:t>
            </a:r>
            <a:endParaRPr/>
          </a:p>
          <a:p>
            <a:pPr indent="-342900" lvl="0" marL="342900" marR="0" rtl="0" algn="l">
              <a:spcBef>
                <a:spcPts val="600"/>
              </a:spcBef>
              <a:spcAft>
                <a:spcPts val="0"/>
              </a:spcAft>
              <a:buClr>
                <a:srgbClr val="4EA827"/>
              </a:buClr>
              <a:buSzPts val="2200"/>
              <a:buFont typeface="Arial"/>
              <a:buChar char="•"/>
            </a:pPr>
            <a:r>
              <a:rPr lang="en-US" sz="2200">
                <a:solidFill>
                  <a:schemeClr val="dk1"/>
                </a:solidFill>
                <a:latin typeface="Arial"/>
                <a:ea typeface="Arial"/>
                <a:cs typeface="Arial"/>
                <a:sym typeface="Arial"/>
              </a:rPr>
              <a:t>For John to withhold information about other services to help Maya – she has other choices</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For John to request sex from Maya that takes advantage of her circumstances and her survival needs</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(Note: it is also not respectful for John to trade something that doesn’t belong to him and belongs to the NGO)</a:t>
            </a:r>
            <a:endParaRPr/>
          </a:p>
        </p:txBody>
      </p:sp>
      <p:sp>
        <p:nvSpPr>
          <p:cNvPr id="395" name="Google Shape;395;p42"/>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396" name="Google Shape;396;p42"/>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pic>
        <p:nvPicPr>
          <p:cNvPr id="401" name="Google Shape;401;p43"/>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402" name="Google Shape;402;p43"/>
          <p:cNvPicPr preferRelativeResize="0"/>
          <p:nvPr/>
        </p:nvPicPr>
        <p:blipFill rotWithShape="1">
          <a:blip r:embed="rId4">
            <a:alphaModFix/>
          </a:blip>
          <a:srcRect b="6307" l="35585" r="35795" t="8829"/>
          <a:stretch/>
        </p:blipFill>
        <p:spPr>
          <a:xfrm>
            <a:off x="7433035" y="1903260"/>
            <a:ext cx="1986679" cy="4169996"/>
          </a:xfrm>
          <a:prstGeom prst="rect">
            <a:avLst/>
          </a:prstGeom>
          <a:noFill/>
          <a:ln>
            <a:noFill/>
          </a:ln>
        </p:spPr>
      </p:pic>
      <p:pic>
        <p:nvPicPr>
          <p:cNvPr id="403" name="Google Shape;403;p43"/>
          <p:cNvPicPr preferRelativeResize="0"/>
          <p:nvPr/>
        </p:nvPicPr>
        <p:blipFill rotWithShape="1">
          <a:blip r:embed="rId5">
            <a:alphaModFix/>
          </a:blip>
          <a:srcRect b="0" l="23537" r="33959" t="0"/>
          <a:stretch/>
        </p:blipFill>
        <p:spPr>
          <a:xfrm>
            <a:off x="8792907" y="1607127"/>
            <a:ext cx="2802331" cy="4666959"/>
          </a:xfrm>
          <a:prstGeom prst="rect">
            <a:avLst/>
          </a:prstGeom>
          <a:noFill/>
          <a:ln>
            <a:noFill/>
          </a:ln>
        </p:spPr>
      </p:pic>
      <p:sp>
        <p:nvSpPr>
          <p:cNvPr id="404" name="Google Shape;404;p43"/>
          <p:cNvSpPr txBox="1"/>
          <p:nvPr/>
        </p:nvSpPr>
        <p:spPr>
          <a:xfrm>
            <a:off x="898302" y="2348527"/>
            <a:ext cx="6152203" cy="4016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Now suppose that same situation has a slightly different action: “Maya has heard that if you offer sex to NGO workers, they will give you extra benefits. So, during the interview, Maya very plainly asks if she could have extra food baskets if she had sex with John. John knows he can’t get extra baskets because they are closely counted by his supervisors. He also is aware of other NGOs offering programs to help female-headed households with job training, job placement and child-care.</a:t>
            </a:r>
            <a:endParaRPr/>
          </a:p>
          <a:p>
            <a:pPr indent="0" lvl="0" marL="0" marR="0" rtl="0" algn="l">
              <a:spcBef>
                <a:spcPts val="1200"/>
              </a:spcBef>
              <a:spcAft>
                <a:spcPts val="600"/>
              </a:spcAft>
              <a:buNone/>
            </a:pPr>
            <a:r>
              <a:rPr lang="en-US" sz="2000">
                <a:solidFill>
                  <a:schemeClr val="dk1"/>
                </a:solidFill>
                <a:latin typeface="Arial"/>
                <a:ea typeface="Arial"/>
                <a:cs typeface="Arial"/>
                <a:sym typeface="Arial"/>
              </a:rPr>
              <a:t>Instead of telling her these things, he agrees to have sex with her for more food baskets. </a:t>
            </a:r>
            <a:endParaRPr/>
          </a:p>
        </p:txBody>
      </p:sp>
      <p:sp>
        <p:nvSpPr>
          <p:cNvPr id="405" name="Google Shape;405;p43"/>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406" name="Google Shape;406;p43"/>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id="411" name="Google Shape;411;p44"/>
          <p:cNvPicPr preferRelativeResize="0"/>
          <p:nvPr>
            <p:ph idx="1" type="body"/>
          </p:nvPr>
        </p:nvPicPr>
        <p:blipFill rotWithShape="1">
          <a:blip r:embed="rId3">
            <a:alphaModFix/>
          </a:blip>
          <a:srcRect b="0" l="0" r="0" t="0"/>
          <a:stretch/>
        </p:blipFill>
        <p:spPr>
          <a:xfrm>
            <a:off x="0" y="0"/>
            <a:ext cx="12192000" cy="6858000"/>
          </a:xfrm>
          <a:prstGeom prst="rect">
            <a:avLst/>
          </a:prstGeom>
          <a:noFill/>
          <a:ln>
            <a:noFill/>
          </a:ln>
        </p:spPr>
      </p:pic>
      <p:pic>
        <p:nvPicPr>
          <p:cNvPr id="412" name="Google Shape;412;p44"/>
          <p:cNvPicPr preferRelativeResize="0"/>
          <p:nvPr/>
        </p:nvPicPr>
        <p:blipFill rotWithShape="1">
          <a:blip r:embed="rId4">
            <a:alphaModFix/>
          </a:blip>
          <a:srcRect b="0" l="0" r="0" t="0"/>
          <a:stretch/>
        </p:blipFill>
        <p:spPr>
          <a:xfrm>
            <a:off x="6690732" y="2668929"/>
            <a:ext cx="4762800" cy="3371293"/>
          </a:xfrm>
          <a:prstGeom prst="rect">
            <a:avLst/>
          </a:prstGeom>
          <a:noFill/>
          <a:ln>
            <a:noFill/>
          </a:ln>
        </p:spPr>
      </p:pic>
      <p:sp>
        <p:nvSpPr>
          <p:cNvPr id="413" name="Google Shape;413;p44"/>
          <p:cNvSpPr txBox="1"/>
          <p:nvPr/>
        </p:nvSpPr>
        <p:spPr>
          <a:xfrm>
            <a:off x="881334" y="984789"/>
            <a:ext cx="7732298"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Treat People with Respect</a:t>
            </a:r>
            <a:endParaRPr b="1" sz="3200">
              <a:solidFill>
                <a:srgbClr val="27242B"/>
              </a:solidFill>
              <a:latin typeface="Arial"/>
              <a:ea typeface="Arial"/>
              <a:cs typeface="Arial"/>
              <a:sym typeface="Arial"/>
            </a:endParaRPr>
          </a:p>
        </p:txBody>
      </p:sp>
      <p:sp>
        <p:nvSpPr>
          <p:cNvPr id="414" name="Google Shape;414;p44"/>
          <p:cNvSpPr txBox="1"/>
          <p:nvPr/>
        </p:nvSpPr>
        <p:spPr>
          <a:xfrm>
            <a:off x="898301" y="3166196"/>
            <a:ext cx="99149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000">
                <a:solidFill>
                  <a:srgbClr val="4EA827"/>
                </a:solidFill>
                <a:latin typeface="Arial"/>
                <a:ea typeface="Arial"/>
                <a:cs typeface="Arial"/>
                <a:sym typeface="Arial"/>
              </a:rPr>
              <a:t>1</a:t>
            </a:r>
            <a:endParaRPr b="1" sz="6600">
              <a:solidFill>
                <a:srgbClr val="4EA827"/>
              </a:solidFill>
              <a:latin typeface="Arial"/>
              <a:ea typeface="Arial"/>
              <a:cs typeface="Arial"/>
              <a:sym typeface="Arial"/>
            </a:endParaRPr>
          </a:p>
        </p:txBody>
      </p:sp>
      <p:sp>
        <p:nvSpPr>
          <p:cNvPr id="415" name="Google Shape;415;p44"/>
          <p:cNvSpPr txBox="1"/>
          <p:nvPr/>
        </p:nvSpPr>
        <p:spPr>
          <a:xfrm>
            <a:off x="898301" y="4328823"/>
            <a:ext cx="99149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000">
                <a:solidFill>
                  <a:srgbClr val="4EA827"/>
                </a:solidFill>
                <a:latin typeface="Arial"/>
                <a:ea typeface="Arial"/>
                <a:cs typeface="Arial"/>
                <a:sym typeface="Arial"/>
              </a:rPr>
              <a:t>2</a:t>
            </a:r>
            <a:endParaRPr b="1" sz="6600">
              <a:solidFill>
                <a:srgbClr val="4EA827"/>
              </a:solidFill>
              <a:latin typeface="Arial"/>
              <a:ea typeface="Arial"/>
              <a:cs typeface="Arial"/>
              <a:sym typeface="Arial"/>
            </a:endParaRPr>
          </a:p>
        </p:txBody>
      </p:sp>
      <p:sp>
        <p:nvSpPr>
          <p:cNvPr id="416" name="Google Shape;416;p44"/>
          <p:cNvSpPr txBox="1"/>
          <p:nvPr/>
        </p:nvSpPr>
        <p:spPr>
          <a:xfrm>
            <a:off x="1909221" y="3429000"/>
            <a:ext cx="4867880"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Is John taking advantage of Maya? </a:t>
            </a:r>
            <a:endParaRPr/>
          </a:p>
          <a:p>
            <a:pPr indent="0" lvl="0" marL="0" marR="0" rtl="0" algn="l">
              <a:spcBef>
                <a:spcPts val="0"/>
              </a:spcBef>
              <a:spcAft>
                <a:spcPts val="0"/>
              </a:spcAft>
              <a:buNone/>
            </a:pPr>
            <a:r>
              <a:rPr b="1" lang="en-US" sz="2200">
                <a:solidFill>
                  <a:srgbClr val="27242B"/>
                </a:solidFill>
                <a:latin typeface="Arial"/>
                <a:ea typeface="Arial"/>
                <a:cs typeface="Arial"/>
                <a:sym typeface="Arial"/>
              </a:rPr>
              <a:t>Yes or No? Why or why not?</a:t>
            </a:r>
            <a:endParaRPr b="1" sz="2400">
              <a:solidFill>
                <a:schemeClr val="dk1"/>
              </a:solidFill>
              <a:latin typeface="Arial"/>
              <a:ea typeface="Arial"/>
              <a:cs typeface="Arial"/>
              <a:sym typeface="Arial"/>
            </a:endParaRPr>
          </a:p>
        </p:txBody>
      </p:sp>
      <p:sp>
        <p:nvSpPr>
          <p:cNvPr id="417" name="Google Shape;417;p44"/>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418" name="Google Shape;418;p44"/>
          <p:cNvSpPr txBox="1"/>
          <p:nvPr/>
        </p:nvSpPr>
        <p:spPr>
          <a:xfrm>
            <a:off x="1922533" y="4628688"/>
            <a:ext cx="4867880"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Is John taking advantage of Maya? </a:t>
            </a:r>
            <a:endParaRPr/>
          </a:p>
          <a:p>
            <a:pPr indent="0" lvl="0" marL="0" marR="0" rtl="0" algn="l">
              <a:spcBef>
                <a:spcPts val="0"/>
              </a:spcBef>
              <a:spcAft>
                <a:spcPts val="0"/>
              </a:spcAft>
              <a:buNone/>
            </a:pPr>
            <a:r>
              <a:rPr b="1" lang="en-US" sz="2200">
                <a:solidFill>
                  <a:srgbClr val="27242B"/>
                </a:solidFill>
                <a:latin typeface="Arial"/>
                <a:ea typeface="Arial"/>
                <a:cs typeface="Arial"/>
                <a:sym typeface="Arial"/>
              </a:rPr>
              <a:t>Yes or No? Why or why not?</a:t>
            </a:r>
            <a:endParaRPr b="1" sz="2400">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pic>
        <p:nvPicPr>
          <p:cNvPr id="423" name="Google Shape;423;p4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424" name="Google Shape;424;p45"/>
          <p:cNvPicPr preferRelativeResize="0"/>
          <p:nvPr/>
        </p:nvPicPr>
        <p:blipFill rotWithShape="1">
          <a:blip r:embed="rId4">
            <a:alphaModFix/>
          </a:blip>
          <a:srcRect b="6307" l="35585" r="35795" t="8829"/>
          <a:stretch/>
        </p:blipFill>
        <p:spPr>
          <a:xfrm flipH="1">
            <a:off x="8242571" y="928253"/>
            <a:ext cx="2619017" cy="5497261"/>
          </a:xfrm>
          <a:prstGeom prst="rect">
            <a:avLst/>
          </a:prstGeom>
          <a:noFill/>
          <a:ln>
            <a:noFill/>
          </a:ln>
        </p:spPr>
      </p:pic>
      <p:sp>
        <p:nvSpPr>
          <p:cNvPr id="425" name="Google Shape;425;p45"/>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426" name="Google Shape;426;p45"/>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
        <p:nvSpPr>
          <p:cNvPr id="427" name="Google Shape;427;p45"/>
          <p:cNvSpPr txBox="1"/>
          <p:nvPr/>
        </p:nvSpPr>
        <p:spPr>
          <a:xfrm>
            <a:off x="898302" y="2950102"/>
            <a:ext cx="6296582" cy="29546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Is John taking advantage of Maya?</a:t>
            </a:r>
            <a:endParaRPr/>
          </a:p>
          <a:p>
            <a:pPr indent="0" lvl="0" marL="0" marR="0" rtl="0" algn="l">
              <a:spcBef>
                <a:spcPts val="600"/>
              </a:spcBef>
              <a:spcAft>
                <a:spcPts val="0"/>
              </a:spcAft>
              <a:buNone/>
            </a:pPr>
            <a:r>
              <a:rPr b="1" lang="en-US" sz="2200">
                <a:solidFill>
                  <a:srgbClr val="27242B"/>
                </a:solidFill>
                <a:latin typeface="Arial"/>
                <a:ea typeface="Arial"/>
                <a:cs typeface="Arial"/>
                <a:sym typeface="Arial"/>
              </a:rPr>
              <a:t>Ways that Maya has fewer advantages than John</a:t>
            </a:r>
            <a:endParaRPr/>
          </a:p>
          <a:p>
            <a:pPr indent="-342900" lvl="0" marL="342900" marR="0" rtl="0" algn="l">
              <a:spcBef>
                <a:spcPts val="60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lacks resources (income or a job)</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lacks skills or education</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does not know where to get more help</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Female-headed household</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Maya has young children to care for</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46"/>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433" name="Google Shape;433;p46"/>
          <p:cNvPicPr preferRelativeResize="0"/>
          <p:nvPr/>
        </p:nvPicPr>
        <p:blipFill rotWithShape="1">
          <a:blip r:embed="rId4">
            <a:alphaModFix/>
          </a:blip>
          <a:srcRect b="0" l="23537" r="33959" t="0"/>
          <a:stretch/>
        </p:blipFill>
        <p:spPr>
          <a:xfrm>
            <a:off x="7916607" y="1607127"/>
            <a:ext cx="2802331" cy="4666959"/>
          </a:xfrm>
          <a:prstGeom prst="rect">
            <a:avLst/>
          </a:prstGeom>
          <a:noFill/>
          <a:ln>
            <a:noFill/>
          </a:ln>
        </p:spPr>
      </p:pic>
      <p:sp>
        <p:nvSpPr>
          <p:cNvPr id="434" name="Google Shape;434;p46"/>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435" name="Google Shape;435;p46"/>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
        <p:nvSpPr>
          <p:cNvPr id="436" name="Google Shape;436;p46"/>
          <p:cNvSpPr txBox="1"/>
          <p:nvPr/>
        </p:nvSpPr>
        <p:spPr>
          <a:xfrm>
            <a:off x="898302" y="2950102"/>
            <a:ext cx="6296582" cy="26160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Is John using his power responsibly?</a:t>
            </a:r>
            <a:endParaRPr/>
          </a:p>
          <a:p>
            <a:pPr indent="0" lvl="0" marL="0" marR="0" rtl="0" algn="l">
              <a:spcBef>
                <a:spcPts val="600"/>
              </a:spcBef>
              <a:spcAft>
                <a:spcPts val="0"/>
              </a:spcAft>
              <a:buNone/>
            </a:pPr>
            <a:r>
              <a:rPr b="1" lang="en-US" sz="2200">
                <a:solidFill>
                  <a:srgbClr val="27242B"/>
                </a:solidFill>
                <a:latin typeface="Arial"/>
                <a:ea typeface="Arial"/>
                <a:cs typeface="Arial"/>
                <a:sym typeface="Arial"/>
              </a:rPr>
              <a:t>Not using his power responsibly</a:t>
            </a:r>
            <a:endParaRPr/>
          </a:p>
          <a:p>
            <a:pPr indent="-342900" lvl="0" marL="342900" marR="0" rtl="0" algn="l">
              <a:spcBef>
                <a:spcPts val="600"/>
              </a:spcBef>
              <a:spcAft>
                <a:spcPts val="0"/>
              </a:spcAft>
              <a:buClr>
                <a:srgbClr val="4EA827"/>
              </a:buClr>
              <a:buSzPts val="2200"/>
              <a:buFont typeface="Arial"/>
              <a:buChar char="•"/>
            </a:pPr>
            <a:r>
              <a:rPr lang="en-US" sz="2200">
                <a:solidFill>
                  <a:schemeClr val="dk1"/>
                </a:solidFill>
                <a:latin typeface="Arial"/>
                <a:ea typeface="Arial"/>
                <a:cs typeface="Arial"/>
                <a:sym typeface="Arial"/>
              </a:rPr>
              <a:t>Misleading the woman into thinking his access to NGO resources can get her additional goods</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Stating that he is willing to steal from the organization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pic>
        <p:nvPicPr>
          <p:cNvPr id="441" name="Google Shape;441;p4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Shape&#10;&#10;Description automatically generated" id="442" name="Google Shape;442;p47"/>
          <p:cNvPicPr preferRelativeResize="0"/>
          <p:nvPr/>
        </p:nvPicPr>
        <p:blipFill rotWithShape="1">
          <a:blip r:embed="rId4">
            <a:alphaModFix/>
          </a:blip>
          <a:srcRect b="1740" l="1437" r="1212" t="1704"/>
          <a:stretch/>
        </p:blipFill>
        <p:spPr>
          <a:xfrm>
            <a:off x="6952843" y="2774197"/>
            <a:ext cx="4415164" cy="3099661"/>
          </a:xfrm>
          <a:prstGeom prst="rect">
            <a:avLst/>
          </a:prstGeom>
          <a:noFill/>
          <a:ln>
            <a:noFill/>
          </a:ln>
        </p:spPr>
      </p:pic>
      <p:sp>
        <p:nvSpPr>
          <p:cNvPr id="443" name="Google Shape;443;p47"/>
          <p:cNvSpPr txBox="1"/>
          <p:nvPr/>
        </p:nvSpPr>
        <p:spPr>
          <a:xfrm>
            <a:off x="898302" y="2396653"/>
            <a:ext cx="5549390" cy="39702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4EA827"/>
                </a:solidFill>
                <a:latin typeface="Arial"/>
                <a:ea typeface="Arial"/>
                <a:cs typeface="Arial"/>
                <a:sym typeface="Arial"/>
              </a:rPr>
              <a:t>Is John treating Maya with respect?</a:t>
            </a:r>
            <a:endParaRPr/>
          </a:p>
          <a:p>
            <a:pPr indent="0" lvl="0" marL="0" marR="0" rtl="0" algn="l">
              <a:spcBef>
                <a:spcPts val="600"/>
              </a:spcBef>
              <a:spcAft>
                <a:spcPts val="0"/>
              </a:spcAft>
              <a:buNone/>
            </a:pPr>
            <a:r>
              <a:rPr b="1" lang="en-US" sz="2200">
                <a:solidFill>
                  <a:srgbClr val="27242B"/>
                </a:solidFill>
                <a:latin typeface="Arial"/>
                <a:ea typeface="Arial"/>
                <a:cs typeface="Arial"/>
                <a:sym typeface="Arial"/>
              </a:rPr>
              <a:t>Not respectful</a:t>
            </a:r>
            <a:endParaRPr/>
          </a:p>
          <a:p>
            <a:pPr indent="-342900" lvl="0" marL="342900" marR="0" rtl="0" algn="l">
              <a:spcBef>
                <a:spcPts val="600"/>
              </a:spcBef>
              <a:spcAft>
                <a:spcPts val="0"/>
              </a:spcAft>
              <a:buClr>
                <a:srgbClr val="4EA827"/>
              </a:buClr>
              <a:buSzPts val="2200"/>
              <a:buFont typeface="Arial"/>
              <a:buChar char="•"/>
            </a:pPr>
            <a:r>
              <a:rPr lang="en-US" sz="2200">
                <a:solidFill>
                  <a:schemeClr val="dk1"/>
                </a:solidFill>
                <a:latin typeface="Arial"/>
                <a:ea typeface="Arial"/>
                <a:cs typeface="Arial"/>
                <a:sym typeface="Arial"/>
              </a:rPr>
              <a:t>For John to withhold information about other services to help Maya – she has other choices</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For John to request sex from Maya that takes advantage of her circumstances and her survival needs</a:t>
            </a:r>
            <a:endParaRPr/>
          </a:p>
          <a:p>
            <a:pPr indent="-342900" lvl="0" marL="342900" marR="0" rtl="0" algn="l">
              <a:spcBef>
                <a:spcPts val="0"/>
              </a:spcBef>
              <a:spcAft>
                <a:spcPts val="0"/>
              </a:spcAft>
              <a:buClr>
                <a:srgbClr val="4EA827"/>
              </a:buClr>
              <a:buSzPts val="2200"/>
              <a:buFont typeface="Arial"/>
              <a:buChar char="•"/>
            </a:pPr>
            <a:r>
              <a:rPr lang="en-US" sz="2200">
                <a:solidFill>
                  <a:schemeClr val="dk1"/>
                </a:solidFill>
                <a:latin typeface="Arial"/>
                <a:ea typeface="Arial"/>
                <a:cs typeface="Arial"/>
                <a:sym typeface="Arial"/>
              </a:rPr>
              <a:t>(Note: it is also not respectful for John to trade something that doesn’t belong to him and belongs to the NGO)</a:t>
            </a:r>
            <a:endParaRPr/>
          </a:p>
        </p:txBody>
      </p:sp>
      <p:sp>
        <p:nvSpPr>
          <p:cNvPr id="444" name="Google Shape;444;p47"/>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445" name="Google Shape;445;p47"/>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pic>
        <p:nvPicPr>
          <p:cNvPr id="450" name="Google Shape;450;p4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451" name="Google Shape;451;p48"/>
          <p:cNvSpPr txBox="1"/>
          <p:nvPr/>
        </p:nvSpPr>
        <p:spPr>
          <a:xfrm>
            <a:off x="898302" y="571685"/>
            <a:ext cx="2840578"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4EA827"/>
              </a:buClr>
              <a:buSzPts val="1600"/>
              <a:buFont typeface="Arial"/>
              <a:buNone/>
            </a:pPr>
            <a:r>
              <a:rPr b="1" lang="en-US" sz="1600">
                <a:solidFill>
                  <a:srgbClr val="4EA827"/>
                </a:solidFill>
                <a:latin typeface="Arial"/>
                <a:ea typeface="Arial"/>
                <a:cs typeface="Arial"/>
                <a:sym typeface="Arial"/>
              </a:rPr>
              <a:t>Session 2 </a:t>
            </a:r>
            <a:r>
              <a:rPr lang="en-US" sz="1600">
                <a:solidFill>
                  <a:srgbClr val="4EA827"/>
                </a:solidFill>
                <a:latin typeface="Arial"/>
                <a:ea typeface="Arial"/>
                <a:cs typeface="Arial"/>
                <a:sym typeface="Arial"/>
              </a:rPr>
              <a:t>// Topic 3</a:t>
            </a:r>
            <a:endParaRPr sz="1600">
              <a:solidFill>
                <a:srgbClr val="4EA827"/>
              </a:solidFill>
              <a:latin typeface="Calibri"/>
              <a:ea typeface="Calibri"/>
              <a:cs typeface="Calibri"/>
              <a:sym typeface="Calibri"/>
            </a:endParaRPr>
          </a:p>
        </p:txBody>
      </p:sp>
      <p:sp>
        <p:nvSpPr>
          <p:cNvPr id="452" name="Google Shape;452;p48"/>
          <p:cNvSpPr txBox="1"/>
          <p:nvPr/>
        </p:nvSpPr>
        <p:spPr>
          <a:xfrm>
            <a:off x="881333" y="984789"/>
            <a:ext cx="727968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Using Power Responsibly to Treat People with Respect</a:t>
            </a:r>
            <a:endParaRPr b="1" sz="3200">
              <a:solidFill>
                <a:srgbClr val="27242B"/>
              </a:solidFill>
              <a:latin typeface="Arial"/>
              <a:ea typeface="Arial"/>
              <a:cs typeface="Arial"/>
              <a:sym typeface="Arial"/>
            </a:endParaRPr>
          </a:p>
        </p:txBody>
      </p:sp>
      <p:sp>
        <p:nvSpPr>
          <p:cNvPr id="453" name="Google Shape;453;p48"/>
          <p:cNvSpPr txBox="1"/>
          <p:nvPr/>
        </p:nvSpPr>
        <p:spPr>
          <a:xfrm>
            <a:off x="881333" y="2909452"/>
            <a:ext cx="5197698" cy="260067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4EA827"/>
                </a:solidFill>
                <a:latin typeface="Arial"/>
                <a:ea typeface="Arial"/>
                <a:cs typeface="Arial"/>
                <a:sym typeface="Arial"/>
              </a:rPr>
              <a:t>Remember:</a:t>
            </a:r>
            <a:endParaRPr/>
          </a:p>
          <a:p>
            <a:pPr indent="0" lvl="0" marL="0" marR="0" rtl="0" algn="l">
              <a:spcBef>
                <a:spcPts val="600"/>
              </a:spcBef>
              <a:spcAft>
                <a:spcPts val="0"/>
              </a:spcAft>
              <a:buNone/>
            </a:pPr>
            <a:r>
              <a:rPr lang="en-US" sz="2200">
                <a:solidFill>
                  <a:schemeClr val="dk1"/>
                </a:solidFill>
                <a:latin typeface="Arial"/>
                <a:ea typeface="Arial"/>
                <a:cs typeface="Arial"/>
                <a:sym typeface="Arial"/>
              </a:rPr>
              <a:t>We should not focus on whether someone in the community should have engaged in certain behavior. We focus on who holds power and ask if they are using it responsibly and treating people with respect</a:t>
            </a:r>
            <a:r>
              <a:rPr lang="en-US" sz="2400">
                <a:solidFill>
                  <a:schemeClr val="dk1"/>
                </a:solidFill>
                <a:latin typeface="Arial"/>
                <a:ea typeface="Arial"/>
                <a:cs typeface="Arial"/>
                <a:sym typeface="Arial"/>
              </a:rPr>
              <a:t>.</a:t>
            </a:r>
            <a:endParaRPr/>
          </a:p>
        </p:txBody>
      </p:sp>
      <p:pic>
        <p:nvPicPr>
          <p:cNvPr descr="A group of people standing together&#10;&#10;Description automatically generated with medium confidence" id="454" name="Google Shape;454;p48"/>
          <p:cNvPicPr preferRelativeResize="0"/>
          <p:nvPr/>
        </p:nvPicPr>
        <p:blipFill rotWithShape="1">
          <a:blip r:embed="rId4">
            <a:alphaModFix/>
          </a:blip>
          <a:srcRect b="0" l="0" r="0" t="0"/>
          <a:stretch/>
        </p:blipFill>
        <p:spPr>
          <a:xfrm>
            <a:off x="6262974" y="2573081"/>
            <a:ext cx="5745082" cy="361556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pic>
        <p:nvPicPr>
          <p:cNvPr id="459" name="Google Shape;459;p4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460" name="Google Shape;460;p49"/>
          <p:cNvSpPr txBox="1"/>
          <p:nvPr/>
        </p:nvSpPr>
        <p:spPr>
          <a:xfrm>
            <a:off x="831680" y="3013501"/>
            <a:ext cx="32103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EEA30C"/>
                </a:solidFill>
                <a:latin typeface="Arial"/>
                <a:ea typeface="Arial"/>
                <a:cs typeface="Arial"/>
                <a:sym typeface="Arial"/>
              </a:rPr>
              <a:t>Session 3</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pic>
        <p:nvPicPr>
          <p:cNvPr id="465" name="Google Shape;465;p5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466" name="Google Shape;466;p50"/>
          <p:cNvSpPr txBox="1"/>
          <p:nvPr/>
        </p:nvSpPr>
        <p:spPr>
          <a:xfrm>
            <a:off x="894904" y="3442128"/>
            <a:ext cx="5214666" cy="227750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2200"/>
              <a:buFont typeface="Arial"/>
              <a:buNone/>
            </a:pPr>
            <a:r>
              <a:rPr b="1" lang="en-US" sz="2200">
                <a:solidFill>
                  <a:srgbClr val="EEA30C"/>
                </a:solidFill>
                <a:latin typeface="Arial"/>
                <a:ea typeface="Arial"/>
                <a:cs typeface="Arial"/>
                <a:sym typeface="Arial"/>
              </a:rPr>
              <a:t>Session Objective:</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Define the key terms of sexual exploitation, abuse, and harassment (SEAH) and discuss related local terms to deepen an understanding of SEAH conduct in their cultural context.</a:t>
            </a:r>
            <a:endParaRPr/>
          </a:p>
        </p:txBody>
      </p:sp>
      <p:sp>
        <p:nvSpPr>
          <p:cNvPr id="467" name="Google Shape;467;p50"/>
          <p:cNvSpPr txBox="1"/>
          <p:nvPr/>
        </p:nvSpPr>
        <p:spPr>
          <a:xfrm>
            <a:off x="898302" y="571685"/>
            <a:ext cx="1342950"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a:t>
            </a:r>
            <a:endParaRPr sz="1600">
              <a:solidFill>
                <a:srgbClr val="EEA30C"/>
              </a:solidFill>
              <a:latin typeface="Calibri"/>
              <a:ea typeface="Calibri"/>
              <a:cs typeface="Calibri"/>
              <a:sym typeface="Calibri"/>
            </a:endParaRPr>
          </a:p>
        </p:txBody>
      </p:sp>
      <p:sp>
        <p:nvSpPr>
          <p:cNvPr id="468" name="Google Shape;468;p50"/>
          <p:cNvSpPr txBox="1"/>
          <p:nvPr/>
        </p:nvSpPr>
        <p:spPr>
          <a:xfrm>
            <a:off x="881334" y="984789"/>
            <a:ext cx="5214666"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The Six Core Principles/Code of Conduct</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pic>
        <p:nvPicPr>
          <p:cNvPr id="473" name="Google Shape;473;p5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474" name="Google Shape;474;p51"/>
          <p:cNvSpPr txBox="1"/>
          <p:nvPr/>
        </p:nvSpPr>
        <p:spPr>
          <a:xfrm>
            <a:off x="2022470" y="3518543"/>
            <a:ext cx="688164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Understand the Six Core Principles (or organizations Code of Conduct).</a:t>
            </a:r>
            <a:endParaRPr/>
          </a:p>
        </p:txBody>
      </p:sp>
      <p:sp>
        <p:nvSpPr>
          <p:cNvPr id="475" name="Google Shape;475;p51"/>
          <p:cNvSpPr txBox="1"/>
          <p:nvPr/>
        </p:nvSpPr>
        <p:spPr>
          <a:xfrm>
            <a:off x="2022470" y="4555723"/>
            <a:ext cx="688164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Understand the impact of breaches of the Principles/Code of Conduct.</a:t>
            </a:r>
            <a:endParaRPr/>
          </a:p>
        </p:txBody>
      </p:sp>
      <p:sp>
        <p:nvSpPr>
          <p:cNvPr id="476" name="Google Shape;476;p51"/>
          <p:cNvSpPr txBox="1"/>
          <p:nvPr/>
        </p:nvSpPr>
        <p:spPr>
          <a:xfrm>
            <a:off x="881334" y="984789"/>
            <a:ext cx="5214666"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Understanding Principles</a:t>
            </a:r>
            <a:endParaRPr sz="4000">
              <a:solidFill>
                <a:schemeClr val="dk1"/>
              </a:solidFill>
              <a:latin typeface="Calibri"/>
              <a:ea typeface="Calibri"/>
              <a:cs typeface="Calibri"/>
              <a:sym typeface="Calibri"/>
            </a:endParaRPr>
          </a:p>
        </p:txBody>
      </p:sp>
      <p:sp>
        <p:nvSpPr>
          <p:cNvPr id="477" name="Google Shape;477;p51"/>
          <p:cNvSpPr txBox="1"/>
          <p:nvPr/>
        </p:nvSpPr>
        <p:spPr>
          <a:xfrm>
            <a:off x="874266" y="2697942"/>
            <a:ext cx="5214666"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EEA30C"/>
                </a:solidFill>
                <a:latin typeface="Arial"/>
                <a:ea typeface="Arial"/>
                <a:cs typeface="Arial"/>
                <a:sym typeface="Arial"/>
              </a:rPr>
              <a:t>Learning Objective:</a:t>
            </a:r>
            <a:endParaRPr/>
          </a:p>
        </p:txBody>
      </p:sp>
      <p:sp>
        <p:nvSpPr>
          <p:cNvPr id="478" name="Google Shape;478;p51"/>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1</a:t>
            </a:r>
            <a:endParaRPr sz="1600">
              <a:solidFill>
                <a:srgbClr val="EEA30C"/>
              </a:solidFill>
              <a:latin typeface="Calibri"/>
              <a:ea typeface="Calibri"/>
              <a:cs typeface="Calibri"/>
              <a:sym typeface="Calibri"/>
            </a:endParaRPr>
          </a:p>
        </p:txBody>
      </p:sp>
      <p:pic>
        <p:nvPicPr>
          <p:cNvPr descr="Icon&#10;&#10;Description automatically generated" id="479" name="Google Shape;479;p51"/>
          <p:cNvPicPr preferRelativeResize="0"/>
          <p:nvPr/>
        </p:nvPicPr>
        <p:blipFill rotWithShape="1">
          <a:blip r:embed="rId4">
            <a:alphaModFix/>
          </a:blip>
          <a:srcRect b="14358" l="10978" r="12983" t="13272"/>
          <a:stretch/>
        </p:blipFill>
        <p:spPr>
          <a:xfrm>
            <a:off x="970569" y="3393957"/>
            <a:ext cx="980930" cy="933592"/>
          </a:xfrm>
          <a:prstGeom prst="rect">
            <a:avLst/>
          </a:prstGeom>
          <a:noFill/>
          <a:ln>
            <a:noFill/>
          </a:ln>
        </p:spPr>
      </p:pic>
      <p:pic>
        <p:nvPicPr>
          <p:cNvPr descr="Icon&#10;&#10;Description automatically generated" id="480" name="Google Shape;480;p51"/>
          <p:cNvPicPr preferRelativeResize="0"/>
          <p:nvPr/>
        </p:nvPicPr>
        <p:blipFill rotWithShape="1">
          <a:blip r:embed="rId5">
            <a:alphaModFix/>
          </a:blip>
          <a:srcRect b="0" l="0" r="0" t="0"/>
          <a:stretch/>
        </p:blipFill>
        <p:spPr>
          <a:xfrm>
            <a:off x="969276" y="4493556"/>
            <a:ext cx="933592" cy="93359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descr="A picture containing text&#10;&#10;Description automatically generated" id="110" name="Google Shape;110;p1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1" name="Google Shape;111;p16"/>
          <p:cNvSpPr txBox="1"/>
          <p:nvPr/>
        </p:nvSpPr>
        <p:spPr>
          <a:xfrm>
            <a:off x="851979" y="2306012"/>
            <a:ext cx="5197698" cy="28007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Due to the sensitive nature of today’s topic, we encourage you to participate to the extent you feel comfortable and to take a break from the session if needed.  If this session brings up things that you would like to talk about, seek support from a trusted colleague, friend, or family member. </a:t>
            </a:r>
            <a:endParaRPr sz="2200">
              <a:solidFill>
                <a:srgbClr val="27242B"/>
              </a:solidFill>
              <a:latin typeface="Calibri"/>
              <a:ea typeface="Calibri"/>
              <a:cs typeface="Calibri"/>
              <a:sym typeface="Calibri"/>
            </a:endParaRPr>
          </a:p>
        </p:txBody>
      </p:sp>
      <p:pic>
        <p:nvPicPr>
          <p:cNvPr id="112" name="Google Shape;112;p16"/>
          <p:cNvPicPr preferRelativeResize="0"/>
          <p:nvPr/>
        </p:nvPicPr>
        <p:blipFill rotWithShape="1">
          <a:blip r:embed="rId4">
            <a:alphaModFix/>
          </a:blip>
          <a:srcRect b="53386" l="28531" r="49860" t="5774"/>
          <a:stretch/>
        </p:blipFill>
        <p:spPr>
          <a:xfrm>
            <a:off x="7780455" y="1244031"/>
            <a:ext cx="3599793" cy="4809600"/>
          </a:xfrm>
          <a:prstGeom prst="rect">
            <a:avLst/>
          </a:prstGeom>
          <a:noFill/>
          <a:ln>
            <a:noFill/>
          </a:ln>
        </p:spPr>
      </p:pic>
      <p:grpSp>
        <p:nvGrpSpPr>
          <p:cNvPr id="113" name="Google Shape;113;p16"/>
          <p:cNvGrpSpPr/>
          <p:nvPr/>
        </p:nvGrpSpPr>
        <p:grpSpPr>
          <a:xfrm>
            <a:off x="838200" y="365125"/>
            <a:ext cx="10515600" cy="1889120"/>
            <a:chOff x="838200" y="365125"/>
            <a:chExt cx="10515600" cy="1889120"/>
          </a:xfrm>
        </p:grpSpPr>
        <p:sp>
          <p:nvSpPr>
            <p:cNvPr id="114" name="Google Shape;114;p16"/>
            <p:cNvSpPr txBox="1"/>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Self-care Advisory</a:t>
              </a:r>
              <a:endParaRPr sz="4000">
                <a:solidFill>
                  <a:schemeClr val="dk1"/>
                </a:solidFill>
                <a:latin typeface="Calibri"/>
                <a:ea typeface="Calibri"/>
                <a:cs typeface="Calibri"/>
                <a:sym typeface="Calibri"/>
              </a:endParaRPr>
            </a:p>
          </p:txBody>
        </p:sp>
        <p:sp>
          <p:nvSpPr>
            <p:cNvPr id="115" name="Google Shape;115;p16"/>
            <p:cNvSpPr txBox="1"/>
            <p:nvPr/>
          </p:nvSpPr>
          <p:spPr>
            <a:xfrm>
              <a:off x="838200" y="928682"/>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Message</a:t>
              </a:r>
              <a:endParaRPr sz="4000">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pic>
        <p:nvPicPr>
          <p:cNvPr descr="A white pillow on a white surface&#10;&#10;Description automatically generated with medium confidence" id="485" name="Google Shape;485;p5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486" name="Google Shape;486;p52"/>
          <p:cNvSpPr txBox="1"/>
          <p:nvPr/>
        </p:nvSpPr>
        <p:spPr>
          <a:xfrm>
            <a:off x="854379" y="2607795"/>
            <a:ext cx="99149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rgbClr val="EEA30C"/>
                </a:solidFill>
                <a:latin typeface="Arial"/>
                <a:ea typeface="Arial"/>
                <a:cs typeface="Arial"/>
                <a:sym typeface="Arial"/>
              </a:rPr>
              <a:t>1</a:t>
            </a:r>
            <a:endParaRPr b="1" sz="4800">
              <a:solidFill>
                <a:srgbClr val="EEA30C"/>
              </a:solidFill>
              <a:latin typeface="Arial"/>
              <a:ea typeface="Arial"/>
              <a:cs typeface="Arial"/>
              <a:sym typeface="Arial"/>
            </a:endParaRPr>
          </a:p>
        </p:txBody>
      </p:sp>
      <p:sp>
        <p:nvSpPr>
          <p:cNvPr id="487" name="Google Shape;487;p52"/>
          <p:cNvSpPr txBox="1"/>
          <p:nvPr/>
        </p:nvSpPr>
        <p:spPr>
          <a:xfrm>
            <a:off x="854378" y="3836701"/>
            <a:ext cx="99149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rgbClr val="EEA30C"/>
                </a:solidFill>
                <a:latin typeface="Arial"/>
                <a:ea typeface="Arial"/>
                <a:cs typeface="Arial"/>
                <a:sym typeface="Arial"/>
              </a:rPr>
              <a:t>2</a:t>
            </a:r>
            <a:endParaRPr b="1" sz="4800">
              <a:solidFill>
                <a:srgbClr val="EEA30C"/>
              </a:solidFill>
              <a:latin typeface="Arial"/>
              <a:ea typeface="Arial"/>
              <a:cs typeface="Arial"/>
              <a:sym typeface="Arial"/>
            </a:endParaRPr>
          </a:p>
        </p:txBody>
      </p:sp>
      <p:sp>
        <p:nvSpPr>
          <p:cNvPr id="488" name="Google Shape;488;p52"/>
          <p:cNvSpPr txBox="1"/>
          <p:nvPr/>
        </p:nvSpPr>
        <p:spPr>
          <a:xfrm>
            <a:off x="854377" y="5105653"/>
            <a:ext cx="99149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rgbClr val="EEA30C"/>
                </a:solidFill>
                <a:latin typeface="Arial"/>
                <a:ea typeface="Arial"/>
                <a:cs typeface="Arial"/>
                <a:sym typeface="Arial"/>
              </a:rPr>
              <a:t>3</a:t>
            </a:r>
            <a:endParaRPr b="1" sz="4800">
              <a:solidFill>
                <a:srgbClr val="EEA30C"/>
              </a:solidFill>
              <a:latin typeface="Arial"/>
              <a:ea typeface="Arial"/>
              <a:cs typeface="Arial"/>
              <a:sym typeface="Arial"/>
            </a:endParaRPr>
          </a:p>
        </p:txBody>
      </p:sp>
      <p:sp>
        <p:nvSpPr>
          <p:cNvPr id="489" name="Google Shape;489;p52"/>
          <p:cNvSpPr/>
          <p:nvPr/>
        </p:nvSpPr>
        <p:spPr>
          <a:xfrm>
            <a:off x="1658578" y="2717905"/>
            <a:ext cx="9635200" cy="802445"/>
          </a:xfrm>
          <a:prstGeom prst="rect">
            <a:avLst/>
          </a:prstGeom>
          <a:noFill/>
          <a:ln>
            <a:noFill/>
          </a:ln>
        </p:spPr>
        <p:txBody>
          <a:bodyPr anchorCtr="0" anchor="t" bIns="45700" lIns="91425" spcFirstLastPara="1" rIns="91425" wrap="square" tIns="45700">
            <a:noAutofit/>
          </a:bodyPr>
          <a:lstStyle/>
          <a:p>
            <a:pPr indent="0" lvl="0" marL="95250" marR="0" rtl="0" algn="l">
              <a:lnSpc>
                <a:spcPct val="120909"/>
              </a:lnSpc>
              <a:spcBef>
                <a:spcPts val="0"/>
              </a:spcBef>
              <a:spcAft>
                <a:spcPts val="0"/>
              </a:spcAft>
              <a:buClr>
                <a:srgbClr val="27242B"/>
              </a:buClr>
              <a:buSzPts val="1800"/>
              <a:buFont typeface="Arial"/>
              <a:buNone/>
            </a:pPr>
            <a:r>
              <a:rPr lang="en-US" sz="1800">
                <a:solidFill>
                  <a:srgbClr val="27242B"/>
                </a:solidFill>
                <a:latin typeface="Arial"/>
                <a:ea typeface="Arial"/>
                <a:cs typeface="Arial"/>
                <a:sym typeface="Arial"/>
              </a:rPr>
              <a:t>“Sexual exploitation and abuse by humanitarian workers constitute acts of gross misconduct and are therefore grounds for termination of employment.</a:t>
            </a:r>
            <a:endParaRPr sz="1800">
              <a:solidFill>
                <a:srgbClr val="27242B"/>
              </a:solidFill>
              <a:latin typeface="Calibri"/>
              <a:ea typeface="Calibri"/>
              <a:cs typeface="Calibri"/>
              <a:sym typeface="Calibri"/>
            </a:endParaRPr>
          </a:p>
        </p:txBody>
      </p:sp>
      <p:sp>
        <p:nvSpPr>
          <p:cNvPr id="490" name="Google Shape;490;p52"/>
          <p:cNvSpPr/>
          <p:nvPr/>
        </p:nvSpPr>
        <p:spPr>
          <a:xfrm>
            <a:off x="1680068" y="3746366"/>
            <a:ext cx="9613709" cy="1015662"/>
          </a:xfrm>
          <a:prstGeom prst="rect">
            <a:avLst/>
          </a:prstGeom>
          <a:noFill/>
          <a:ln>
            <a:noFill/>
          </a:ln>
        </p:spPr>
        <p:txBody>
          <a:bodyPr anchorCtr="0" anchor="t" bIns="45700" lIns="91425" spcFirstLastPara="1" rIns="91425" wrap="square" tIns="45700">
            <a:noAutofit/>
          </a:bodyPr>
          <a:lstStyle/>
          <a:p>
            <a:pPr indent="0" lvl="0" marL="95250" marR="0" rtl="0" algn="l">
              <a:lnSpc>
                <a:spcPct val="120909"/>
              </a:lnSpc>
              <a:spcBef>
                <a:spcPts val="0"/>
              </a:spcBef>
              <a:spcAft>
                <a:spcPts val="0"/>
              </a:spcAft>
              <a:buClr>
                <a:srgbClr val="27242B"/>
              </a:buClr>
              <a:buSzPts val="1800"/>
              <a:buFont typeface="Arial"/>
              <a:buNone/>
            </a:pPr>
            <a:r>
              <a:rPr lang="en-US" sz="1800">
                <a:solidFill>
                  <a:srgbClr val="27242B"/>
                </a:solidFill>
                <a:latin typeface="Arial"/>
                <a:ea typeface="Arial"/>
                <a:cs typeface="Arial"/>
                <a:sym typeface="Arial"/>
              </a:rPr>
              <a:t>Sexual activity with children (persons under the age of 18) is prohibited regardless of the age of majority or age of consent locally. Mistaken belief regarding the age of a child is not a defense.</a:t>
            </a:r>
            <a:endParaRPr sz="1800">
              <a:solidFill>
                <a:srgbClr val="27242B"/>
              </a:solidFill>
              <a:latin typeface="Calibri"/>
              <a:ea typeface="Calibri"/>
              <a:cs typeface="Calibri"/>
              <a:sym typeface="Calibri"/>
            </a:endParaRPr>
          </a:p>
        </p:txBody>
      </p:sp>
      <p:sp>
        <p:nvSpPr>
          <p:cNvPr id="491" name="Google Shape;491;p52"/>
          <p:cNvSpPr/>
          <p:nvPr/>
        </p:nvSpPr>
        <p:spPr>
          <a:xfrm>
            <a:off x="1658578" y="5051106"/>
            <a:ext cx="9635199" cy="1038679"/>
          </a:xfrm>
          <a:prstGeom prst="rect">
            <a:avLst/>
          </a:prstGeom>
          <a:noFill/>
          <a:ln>
            <a:noFill/>
          </a:ln>
        </p:spPr>
        <p:txBody>
          <a:bodyPr anchorCtr="0" anchor="t" bIns="45700" lIns="91425" spcFirstLastPara="1" rIns="91425" wrap="square" tIns="45700">
            <a:noAutofit/>
          </a:bodyPr>
          <a:lstStyle/>
          <a:p>
            <a:pPr indent="0" lvl="0" marL="95250" marR="0" rtl="0" algn="l">
              <a:lnSpc>
                <a:spcPct val="120909"/>
              </a:lnSpc>
              <a:spcBef>
                <a:spcPts val="0"/>
              </a:spcBef>
              <a:spcAft>
                <a:spcPts val="0"/>
              </a:spcAft>
              <a:buClr>
                <a:srgbClr val="27242B"/>
              </a:buClr>
              <a:buSzPts val="1800"/>
              <a:buFont typeface="Arial"/>
              <a:buNone/>
            </a:pPr>
            <a:r>
              <a:rPr lang="en-US" sz="1800">
                <a:solidFill>
                  <a:srgbClr val="27242B"/>
                </a:solidFill>
                <a:latin typeface="Arial"/>
                <a:ea typeface="Arial"/>
                <a:cs typeface="Arial"/>
                <a:sym typeface="Arial"/>
              </a:rPr>
              <a:t>Exchange of money, employment, goods, or services for sex, including sexual favors or other forms of humiliating, degrading or exploitative behavior is prohibited. This includes exchange of assistance that is due to beneficiaries.</a:t>
            </a:r>
            <a:endParaRPr sz="1800">
              <a:solidFill>
                <a:srgbClr val="27242B"/>
              </a:solidFill>
              <a:latin typeface="Calibri"/>
              <a:ea typeface="Calibri"/>
              <a:cs typeface="Calibri"/>
              <a:sym typeface="Calibri"/>
            </a:endParaRPr>
          </a:p>
        </p:txBody>
      </p:sp>
      <p:sp>
        <p:nvSpPr>
          <p:cNvPr id="492" name="Google Shape;492;p52"/>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The Six Core Principles</a:t>
            </a:r>
            <a:endParaRPr b="1" sz="3200">
              <a:solidFill>
                <a:schemeClr val="dk1"/>
              </a:solidFill>
              <a:latin typeface="Arial"/>
              <a:ea typeface="Arial"/>
              <a:cs typeface="Arial"/>
              <a:sym typeface="Arial"/>
            </a:endParaRPr>
          </a:p>
        </p:txBody>
      </p:sp>
      <p:sp>
        <p:nvSpPr>
          <p:cNvPr id="493" name="Google Shape;493;p52"/>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1</a:t>
            </a:r>
            <a:endParaRPr sz="1600">
              <a:solidFill>
                <a:srgbClr val="EEA30C"/>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pic>
        <p:nvPicPr>
          <p:cNvPr descr="A white pillow on a white surface&#10;&#10;Description automatically generated with medium confidence" id="498" name="Google Shape;498;p5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499" name="Google Shape;499;p53"/>
          <p:cNvSpPr txBox="1"/>
          <p:nvPr/>
        </p:nvSpPr>
        <p:spPr>
          <a:xfrm>
            <a:off x="854379" y="2323707"/>
            <a:ext cx="99149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rgbClr val="EEA30C"/>
                </a:solidFill>
                <a:latin typeface="Arial"/>
                <a:ea typeface="Arial"/>
                <a:cs typeface="Arial"/>
                <a:sym typeface="Arial"/>
              </a:rPr>
              <a:t>4</a:t>
            </a:r>
            <a:endParaRPr b="1" sz="4800">
              <a:solidFill>
                <a:srgbClr val="EEA30C"/>
              </a:solidFill>
              <a:latin typeface="Arial"/>
              <a:ea typeface="Arial"/>
              <a:cs typeface="Arial"/>
              <a:sym typeface="Arial"/>
            </a:endParaRPr>
          </a:p>
        </p:txBody>
      </p:sp>
      <p:sp>
        <p:nvSpPr>
          <p:cNvPr id="500" name="Google Shape;500;p53"/>
          <p:cNvSpPr txBox="1"/>
          <p:nvPr/>
        </p:nvSpPr>
        <p:spPr>
          <a:xfrm>
            <a:off x="854378" y="3836701"/>
            <a:ext cx="99149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rgbClr val="EEA30C"/>
                </a:solidFill>
                <a:latin typeface="Arial"/>
                <a:ea typeface="Arial"/>
                <a:cs typeface="Arial"/>
                <a:sym typeface="Arial"/>
              </a:rPr>
              <a:t>5</a:t>
            </a:r>
            <a:endParaRPr b="1" sz="4800">
              <a:solidFill>
                <a:srgbClr val="EEA30C"/>
              </a:solidFill>
              <a:latin typeface="Arial"/>
              <a:ea typeface="Arial"/>
              <a:cs typeface="Arial"/>
              <a:sym typeface="Arial"/>
            </a:endParaRPr>
          </a:p>
        </p:txBody>
      </p:sp>
      <p:sp>
        <p:nvSpPr>
          <p:cNvPr id="501" name="Google Shape;501;p53"/>
          <p:cNvSpPr txBox="1"/>
          <p:nvPr/>
        </p:nvSpPr>
        <p:spPr>
          <a:xfrm>
            <a:off x="854377" y="5132155"/>
            <a:ext cx="99149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rgbClr val="EEA30C"/>
                </a:solidFill>
                <a:latin typeface="Arial"/>
                <a:ea typeface="Arial"/>
                <a:cs typeface="Arial"/>
                <a:sym typeface="Arial"/>
              </a:rPr>
              <a:t>6</a:t>
            </a:r>
            <a:endParaRPr b="1" sz="4800">
              <a:solidFill>
                <a:srgbClr val="EEA30C"/>
              </a:solidFill>
              <a:latin typeface="Arial"/>
              <a:ea typeface="Arial"/>
              <a:cs typeface="Arial"/>
              <a:sym typeface="Arial"/>
            </a:endParaRPr>
          </a:p>
        </p:txBody>
      </p:sp>
      <p:sp>
        <p:nvSpPr>
          <p:cNvPr id="502" name="Google Shape;502;p53"/>
          <p:cNvSpPr/>
          <p:nvPr/>
        </p:nvSpPr>
        <p:spPr>
          <a:xfrm>
            <a:off x="1781161" y="2190357"/>
            <a:ext cx="9374098" cy="1447668"/>
          </a:xfrm>
          <a:prstGeom prst="rect">
            <a:avLst/>
          </a:prstGeom>
          <a:noFill/>
          <a:ln>
            <a:noFill/>
          </a:ln>
        </p:spPr>
        <p:txBody>
          <a:bodyPr anchorCtr="0" anchor="t" bIns="45700" lIns="91425" spcFirstLastPara="1" rIns="91425" wrap="square" tIns="45700">
            <a:noAutofit/>
          </a:bodyPr>
          <a:lstStyle/>
          <a:p>
            <a:pPr indent="0" lvl="0" marL="0" marR="0" rtl="0" algn="l">
              <a:lnSpc>
                <a:spcPct val="120909"/>
              </a:lnSpc>
              <a:spcBef>
                <a:spcPts val="0"/>
              </a:spcBef>
              <a:spcAft>
                <a:spcPts val="0"/>
              </a:spcAft>
              <a:buNone/>
            </a:pPr>
            <a:r>
              <a:rPr lang="en-US" sz="1800">
                <a:solidFill>
                  <a:srgbClr val="27242B"/>
                </a:solidFill>
                <a:latin typeface="Arial"/>
                <a:ea typeface="Arial"/>
                <a:cs typeface="Arial"/>
                <a:sym typeface="Arial"/>
              </a:rPr>
              <a:t>Any sexual relationship between those providing humanitarian assistance and protection and a person benefiting from such humanitarian assistance and protection that involves improper use of rank or position is prohibited. Such relationships undermine the credibility and integrity of humanitarian aid work.</a:t>
            </a:r>
            <a:endParaRPr sz="1800">
              <a:solidFill>
                <a:srgbClr val="27242B"/>
              </a:solidFill>
              <a:latin typeface="Calibri"/>
              <a:ea typeface="Calibri"/>
              <a:cs typeface="Calibri"/>
              <a:sym typeface="Calibri"/>
            </a:endParaRPr>
          </a:p>
        </p:txBody>
      </p:sp>
      <p:sp>
        <p:nvSpPr>
          <p:cNvPr id="503" name="Google Shape;503;p53"/>
          <p:cNvSpPr/>
          <p:nvPr/>
        </p:nvSpPr>
        <p:spPr>
          <a:xfrm>
            <a:off x="1781162" y="3815158"/>
            <a:ext cx="9374098" cy="1015662"/>
          </a:xfrm>
          <a:prstGeom prst="rect">
            <a:avLst/>
          </a:prstGeom>
          <a:noFill/>
          <a:ln>
            <a:noFill/>
          </a:ln>
        </p:spPr>
        <p:txBody>
          <a:bodyPr anchorCtr="0" anchor="t" bIns="45700" lIns="91425" spcFirstLastPara="1" rIns="91425" wrap="square" tIns="45700">
            <a:noAutofit/>
          </a:bodyPr>
          <a:lstStyle/>
          <a:p>
            <a:pPr indent="-28575" lvl="0" marL="28575" marR="0" rtl="0" algn="l">
              <a:lnSpc>
                <a:spcPct val="115000"/>
              </a:lnSpc>
              <a:spcBef>
                <a:spcPts val="0"/>
              </a:spcBef>
              <a:spcAft>
                <a:spcPts val="0"/>
              </a:spcAft>
              <a:buNone/>
            </a:pPr>
            <a:r>
              <a:rPr lang="en-US" sz="1800">
                <a:solidFill>
                  <a:srgbClr val="27242B"/>
                </a:solidFill>
                <a:latin typeface="Arial"/>
                <a:ea typeface="Arial"/>
                <a:cs typeface="Arial"/>
                <a:sym typeface="Arial"/>
              </a:rPr>
              <a:t>Where a humanitarian worker develops</a:t>
            </a:r>
            <a:r>
              <a:rPr lang="en-US" sz="1800">
                <a:solidFill>
                  <a:srgbClr val="27242B"/>
                </a:solidFill>
                <a:latin typeface="Calibri"/>
                <a:ea typeface="Calibri"/>
                <a:cs typeface="Calibri"/>
                <a:sym typeface="Calibri"/>
              </a:rPr>
              <a:t> </a:t>
            </a:r>
            <a:r>
              <a:rPr lang="en-US" sz="1800">
                <a:solidFill>
                  <a:srgbClr val="27242B"/>
                </a:solidFill>
                <a:latin typeface="Arial"/>
                <a:ea typeface="Arial"/>
                <a:cs typeface="Arial"/>
                <a:sym typeface="Arial"/>
              </a:rPr>
              <a:t>concerns or suspicions regarding sexual</a:t>
            </a:r>
            <a:r>
              <a:rPr lang="en-US" sz="1800">
                <a:solidFill>
                  <a:srgbClr val="27242B"/>
                </a:solidFill>
                <a:latin typeface="Calibri"/>
                <a:ea typeface="Calibri"/>
                <a:cs typeface="Calibri"/>
                <a:sym typeface="Calibri"/>
              </a:rPr>
              <a:t> </a:t>
            </a:r>
            <a:r>
              <a:rPr lang="en-US" sz="1800">
                <a:solidFill>
                  <a:srgbClr val="27242B"/>
                </a:solidFill>
                <a:latin typeface="Arial"/>
                <a:ea typeface="Arial"/>
                <a:cs typeface="Arial"/>
                <a:sym typeface="Arial"/>
              </a:rPr>
              <a:t>abuse or exploitation by a fellow worker,</a:t>
            </a:r>
            <a:r>
              <a:rPr lang="en-US" sz="1800">
                <a:solidFill>
                  <a:srgbClr val="27242B"/>
                </a:solidFill>
                <a:latin typeface="Calibri"/>
                <a:ea typeface="Calibri"/>
                <a:cs typeface="Calibri"/>
                <a:sym typeface="Calibri"/>
              </a:rPr>
              <a:t> </a:t>
            </a:r>
            <a:r>
              <a:rPr lang="en-US" sz="1800">
                <a:solidFill>
                  <a:srgbClr val="27242B"/>
                </a:solidFill>
                <a:latin typeface="Arial"/>
                <a:ea typeface="Arial"/>
                <a:cs typeface="Arial"/>
                <a:sym typeface="Arial"/>
              </a:rPr>
              <a:t>whether in the same agency or not, he or</a:t>
            </a:r>
            <a:r>
              <a:rPr lang="en-US" sz="1800">
                <a:solidFill>
                  <a:srgbClr val="27242B"/>
                </a:solidFill>
                <a:latin typeface="Calibri"/>
                <a:ea typeface="Calibri"/>
                <a:cs typeface="Calibri"/>
                <a:sym typeface="Calibri"/>
              </a:rPr>
              <a:t> </a:t>
            </a:r>
            <a:r>
              <a:rPr lang="en-US" sz="1800">
                <a:solidFill>
                  <a:srgbClr val="27242B"/>
                </a:solidFill>
                <a:latin typeface="Arial"/>
                <a:ea typeface="Arial"/>
                <a:cs typeface="Arial"/>
                <a:sym typeface="Arial"/>
              </a:rPr>
              <a:t>she must report such concerns via</a:t>
            </a:r>
            <a:r>
              <a:rPr lang="en-US" sz="1800">
                <a:solidFill>
                  <a:srgbClr val="27242B"/>
                </a:solidFill>
                <a:latin typeface="Calibri"/>
                <a:ea typeface="Calibri"/>
                <a:cs typeface="Calibri"/>
                <a:sym typeface="Calibri"/>
              </a:rPr>
              <a:t> </a:t>
            </a:r>
            <a:r>
              <a:rPr lang="en-US" sz="1800">
                <a:solidFill>
                  <a:srgbClr val="27242B"/>
                </a:solidFill>
                <a:latin typeface="Arial"/>
                <a:ea typeface="Arial"/>
                <a:cs typeface="Arial"/>
                <a:sym typeface="Arial"/>
              </a:rPr>
              <a:t>established agency reporting</a:t>
            </a:r>
            <a:r>
              <a:rPr lang="en-US" sz="1800">
                <a:solidFill>
                  <a:srgbClr val="27242B"/>
                </a:solidFill>
                <a:latin typeface="Calibri"/>
                <a:ea typeface="Calibri"/>
                <a:cs typeface="Calibri"/>
                <a:sym typeface="Calibri"/>
              </a:rPr>
              <a:t> </a:t>
            </a:r>
            <a:r>
              <a:rPr lang="en-US" sz="1800">
                <a:solidFill>
                  <a:srgbClr val="27242B"/>
                </a:solidFill>
                <a:latin typeface="Arial"/>
                <a:ea typeface="Arial"/>
                <a:cs typeface="Arial"/>
                <a:sym typeface="Arial"/>
              </a:rPr>
              <a:t>mechanisms.</a:t>
            </a:r>
            <a:endParaRPr sz="1800">
              <a:solidFill>
                <a:srgbClr val="27242B"/>
              </a:solidFill>
              <a:latin typeface="Calibri"/>
              <a:ea typeface="Calibri"/>
              <a:cs typeface="Calibri"/>
              <a:sym typeface="Calibri"/>
            </a:endParaRPr>
          </a:p>
        </p:txBody>
      </p:sp>
      <p:sp>
        <p:nvSpPr>
          <p:cNvPr id="504" name="Google Shape;504;p53"/>
          <p:cNvSpPr/>
          <p:nvPr/>
        </p:nvSpPr>
        <p:spPr>
          <a:xfrm>
            <a:off x="1781161" y="5064822"/>
            <a:ext cx="9395152" cy="118695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rgbClr val="27242B"/>
                </a:solidFill>
                <a:latin typeface="Arial"/>
                <a:ea typeface="Arial"/>
                <a:cs typeface="Arial"/>
                <a:sym typeface="Arial"/>
              </a:rPr>
              <a:t>Humanitarian workers are obliged to create and maintain an environment which prevents sexual exploitation and abuse and promotes the implementation of their code of conduct. Managers at all levels have particular responsibilities to support and develop systems which maintain this environment.”</a:t>
            </a:r>
            <a:endParaRPr sz="1800">
              <a:solidFill>
                <a:srgbClr val="27242B"/>
              </a:solidFill>
              <a:latin typeface="Calibri"/>
              <a:ea typeface="Calibri"/>
              <a:cs typeface="Calibri"/>
              <a:sym typeface="Calibri"/>
            </a:endParaRPr>
          </a:p>
        </p:txBody>
      </p:sp>
      <p:sp>
        <p:nvSpPr>
          <p:cNvPr id="505" name="Google Shape;505;p53"/>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The Six Core Principles</a:t>
            </a:r>
            <a:endParaRPr b="1" sz="3200">
              <a:solidFill>
                <a:schemeClr val="dk1"/>
              </a:solidFill>
              <a:latin typeface="Arial"/>
              <a:ea typeface="Arial"/>
              <a:cs typeface="Arial"/>
              <a:sym typeface="Arial"/>
            </a:endParaRPr>
          </a:p>
        </p:txBody>
      </p:sp>
      <p:sp>
        <p:nvSpPr>
          <p:cNvPr id="506" name="Google Shape;506;p53"/>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1</a:t>
            </a:r>
            <a:endParaRPr sz="1600">
              <a:solidFill>
                <a:srgbClr val="EEA30C"/>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pic>
        <p:nvPicPr>
          <p:cNvPr descr="A white pillow on a white surface&#10;&#10;Description automatically generated with medium confidence" id="511" name="Google Shape;511;p5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12" name="Google Shape;512;p54"/>
          <p:cNvSpPr txBox="1"/>
          <p:nvPr/>
        </p:nvSpPr>
        <p:spPr>
          <a:xfrm>
            <a:off x="2151119" y="3385860"/>
            <a:ext cx="1382072"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Survivors</a:t>
            </a:r>
            <a:endParaRPr/>
          </a:p>
        </p:txBody>
      </p:sp>
      <p:sp>
        <p:nvSpPr>
          <p:cNvPr id="513" name="Google Shape;513;p54"/>
          <p:cNvSpPr txBox="1"/>
          <p:nvPr/>
        </p:nvSpPr>
        <p:spPr>
          <a:xfrm>
            <a:off x="2151118" y="4627505"/>
            <a:ext cx="1922775"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Perpetrators</a:t>
            </a:r>
            <a:endParaRPr/>
          </a:p>
        </p:txBody>
      </p:sp>
      <p:sp>
        <p:nvSpPr>
          <p:cNvPr id="514" name="Google Shape;514;p54"/>
          <p:cNvSpPr txBox="1"/>
          <p:nvPr/>
        </p:nvSpPr>
        <p:spPr>
          <a:xfrm>
            <a:off x="7433012" y="3398142"/>
            <a:ext cx="189294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Organization</a:t>
            </a:r>
            <a:endParaRPr/>
          </a:p>
        </p:txBody>
      </p:sp>
      <p:sp>
        <p:nvSpPr>
          <p:cNvPr id="515" name="Google Shape;515;p54"/>
          <p:cNvSpPr txBox="1"/>
          <p:nvPr/>
        </p:nvSpPr>
        <p:spPr>
          <a:xfrm>
            <a:off x="7429437" y="4627504"/>
            <a:ext cx="189294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Community</a:t>
            </a:r>
            <a:endParaRPr/>
          </a:p>
        </p:txBody>
      </p:sp>
      <p:sp>
        <p:nvSpPr>
          <p:cNvPr id="516" name="Google Shape;516;p54"/>
          <p:cNvSpPr txBox="1"/>
          <p:nvPr/>
        </p:nvSpPr>
        <p:spPr>
          <a:xfrm>
            <a:off x="854378" y="736684"/>
            <a:ext cx="760913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Impact of SEA</a:t>
            </a:r>
            <a:endParaRPr b="1" sz="3200">
              <a:solidFill>
                <a:schemeClr val="dk1"/>
              </a:solidFill>
              <a:latin typeface="Arial"/>
              <a:ea typeface="Arial"/>
              <a:cs typeface="Arial"/>
              <a:sym typeface="Arial"/>
            </a:endParaRPr>
          </a:p>
        </p:txBody>
      </p:sp>
      <p:sp>
        <p:nvSpPr>
          <p:cNvPr id="517" name="Google Shape;517;p54"/>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2</a:t>
            </a:r>
            <a:endParaRPr sz="1600">
              <a:solidFill>
                <a:srgbClr val="EEA30C"/>
              </a:solidFill>
              <a:latin typeface="Calibri"/>
              <a:ea typeface="Calibri"/>
              <a:cs typeface="Calibri"/>
              <a:sym typeface="Calibri"/>
            </a:endParaRPr>
          </a:p>
        </p:txBody>
      </p:sp>
      <p:pic>
        <p:nvPicPr>
          <p:cNvPr descr="Icon&#10;&#10;Description automatically generated" id="518" name="Google Shape;518;p54"/>
          <p:cNvPicPr preferRelativeResize="0"/>
          <p:nvPr/>
        </p:nvPicPr>
        <p:blipFill rotWithShape="1">
          <a:blip r:embed="rId4">
            <a:alphaModFix/>
          </a:blip>
          <a:srcRect b="0" l="0" r="0" t="0"/>
          <a:stretch/>
        </p:blipFill>
        <p:spPr>
          <a:xfrm flipH="1">
            <a:off x="952038" y="2960170"/>
            <a:ext cx="987816" cy="987816"/>
          </a:xfrm>
          <a:prstGeom prst="rect">
            <a:avLst/>
          </a:prstGeom>
          <a:noFill/>
          <a:ln>
            <a:noFill/>
          </a:ln>
        </p:spPr>
      </p:pic>
      <p:pic>
        <p:nvPicPr>
          <p:cNvPr descr="Icon&#10;&#10;Description automatically generated" id="519" name="Google Shape;519;p54"/>
          <p:cNvPicPr preferRelativeResize="0"/>
          <p:nvPr/>
        </p:nvPicPr>
        <p:blipFill rotWithShape="1">
          <a:blip r:embed="rId5">
            <a:alphaModFix/>
          </a:blip>
          <a:srcRect b="0" l="0" r="0" t="0"/>
          <a:stretch/>
        </p:blipFill>
        <p:spPr>
          <a:xfrm>
            <a:off x="6102334" y="2962107"/>
            <a:ext cx="994012" cy="994012"/>
          </a:xfrm>
          <a:prstGeom prst="rect">
            <a:avLst/>
          </a:prstGeom>
          <a:noFill/>
          <a:ln>
            <a:noFill/>
          </a:ln>
        </p:spPr>
      </p:pic>
      <p:pic>
        <p:nvPicPr>
          <p:cNvPr descr="Icon&#10;&#10;Description automatically generated" id="520" name="Google Shape;520;p54"/>
          <p:cNvPicPr preferRelativeResize="0"/>
          <p:nvPr/>
        </p:nvPicPr>
        <p:blipFill rotWithShape="1">
          <a:blip r:embed="rId6">
            <a:alphaModFix/>
          </a:blip>
          <a:srcRect b="0" l="0" r="0" t="0"/>
          <a:stretch/>
        </p:blipFill>
        <p:spPr>
          <a:xfrm>
            <a:off x="6104749" y="4163290"/>
            <a:ext cx="1051142" cy="1051142"/>
          </a:xfrm>
          <a:prstGeom prst="rect">
            <a:avLst/>
          </a:prstGeom>
          <a:noFill/>
          <a:ln>
            <a:noFill/>
          </a:ln>
        </p:spPr>
      </p:pic>
      <p:pic>
        <p:nvPicPr>
          <p:cNvPr descr="Icon&#10;&#10;Description automatically generated" id="521" name="Google Shape;521;p54"/>
          <p:cNvPicPr preferRelativeResize="0"/>
          <p:nvPr/>
        </p:nvPicPr>
        <p:blipFill rotWithShape="1">
          <a:blip r:embed="rId7">
            <a:alphaModFix/>
          </a:blip>
          <a:srcRect b="21897" l="23595" r="25216" t="21062"/>
          <a:stretch/>
        </p:blipFill>
        <p:spPr>
          <a:xfrm>
            <a:off x="927936" y="4118298"/>
            <a:ext cx="1025278" cy="114247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pic>
        <p:nvPicPr>
          <p:cNvPr id="526" name="Google Shape;526;p5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27" name="Google Shape;527;p55"/>
          <p:cNvSpPr/>
          <p:nvPr/>
        </p:nvSpPr>
        <p:spPr>
          <a:xfrm>
            <a:off x="898301" y="3440768"/>
            <a:ext cx="5214666" cy="1421820"/>
          </a:xfrm>
          <a:prstGeom prst="rect">
            <a:avLst/>
          </a:prstGeom>
          <a:noFill/>
          <a:ln>
            <a:noFill/>
          </a:ln>
        </p:spPr>
        <p:txBody>
          <a:bodyPr anchorCtr="0" anchor="t" bIns="45700" lIns="91425" spcFirstLastPara="1" rIns="91425" wrap="square" tIns="45700">
            <a:noAutofit/>
          </a:bodyPr>
          <a:lstStyle/>
          <a:p>
            <a:pPr indent="0" lvl="0" marL="0" marR="0" rtl="0" algn="l">
              <a:lnSpc>
                <a:spcPct val="120909"/>
              </a:lnSpc>
              <a:spcBef>
                <a:spcPts val="0"/>
              </a:spcBef>
              <a:spcAft>
                <a:spcPts val="0"/>
              </a:spcAft>
              <a:buNone/>
            </a:pPr>
            <a:r>
              <a:rPr b="1" lang="en-US" sz="2200">
                <a:solidFill>
                  <a:srgbClr val="EEA30C"/>
                </a:solidFill>
                <a:latin typeface="Arial"/>
                <a:ea typeface="Arial"/>
                <a:cs typeface="Arial"/>
                <a:sym typeface="Arial"/>
              </a:rPr>
              <a:t>Learning Objectives:</a:t>
            </a:r>
            <a:endParaRPr/>
          </a:p>
          <a:p>
            <a:pPr indent="0" lvl="0" marL="0" marR="0" rtl="0" algn="l">
              <a:lnSpc>
                <a:spcPct val="120909"/>
              </a:lnSpc>
              <a:spcBef>
                <a:spcPts val="600"/>
              </a:spcBef>
              <a:spcAft>
                <a:spcPts val="0"/>
              </a:spcAft>
              <a:buNone/>
            </a:pPr>
            <a:r>
              <a:rPr lang="en-US" sz="2200">
                <a:solidFill>
                  <a:srgbClr val="27242B"/>
                </a:solidFill>
                <a:latin typeface="Arial"/>
                <a:ea typeface="Arial"/>
                <a:cs typeface="Arial"/>
                <a:sym typeface="Arial"/>
              </a:rPr>
              <a:t>Enable participants to talk about </a:t>
            </a:r>
            <a:r>
              <a:rPr i="1" lang="en-US" sz="2200">
                <a:solidFill>
                  <a:srgbClr val="27242B"/>
                </a:solidFill>
                <a:latin typeface="Arial"/>
                <a:ea typeface="Arial"/>
                <a:cs typeface="Arial"/>
                <a:sym typeface="Arial"/>
              </a:rPr>
              <a:t>SEAH</a:t>
            </a:r>
            <a:r>
              <a:rPr lang="en-US" sz="2200">
                <a:solidFill>
                  <a:srgbClr val="27242B"/>
                </a:solidFill>
                <a:latin typeface="Arial"/>
                <a:ea typeface="Arial"/>
                <a:cs typeface="Arial"/>
                <a:sym typeface="Arial"/>
              </a:rPr>
              <a:t> </a:t>
            </a:r>
            <a:endParaRPr/>
          </a:p>
          <a:p>
            <a:pPr indent="0" lvl="0" marL="0" marR="0" rtl="0" algn="l">
              <a:lnSpc>
                <a:spcPct val="120909"/>
              </a:lnSpc>
              <a:spcBef>
                <a:spcPts val="0"/>
              </a:spcBef>
              <a:spcAft>
                <a:spcPts val="0"/>
              </a:spcAft>
              <a:buNone/>
            </a:pPr>
            <a:r>
              <a:rPr lang="en-US" sz="2200">
                <a:solidFill>
                  <a:srgbClr val="27242B"/>
                </a:solidFill>
                <a:latin typeface="Arial"/>
                <a:ea typeface="Arial"/>
                <a:cs typeface="Arial"/>
                <a:sym typeface="Arial"/>
              </a:rPr>
              <a:t>concepts in their own words.</a:t>
            </a:r>
            <a:endParaRPr sz="2200">
              <a:solidFill>
                <a:srgbClr val="27242B"/>
              </a:solidFill>
              <a:latin typeface="Calibri"/>
              <a:ea typeface="Calibri"/>
              <a:cs typeface="Calibri"/>
              <a:sym typeface="Calibri"/>
            </a:endParaRPr>
          </a:p>
        </p:txBody>
      </p:sp>
      <p:sp>
        <p:nvSpPr>
          <p:cNvPr id="528" name="Google Shape;528;p55"/>
          <p:cNvSpPr txBox="1"/>
          <p:nvPr/>
        </p:nvSpPr>
        <p:spPr>
          <a:xfrm>
            <a:off x="881334" y="984789"/>
            <a:ext cx="5214666"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Understanding</a:t>
            </a:r>
            <a:endParaRPr/>
          </a:p>
          <a:p>
            <a:pPr indent="0" lvl="0" marL="0" marR="0" rtl="0" algn="l">
              <a:spcBef>
                <a:spcPts val="0"/>
              </a:spcBef>
              <a:spcAft>
                <a:spcPts val="0"/>
              </a:spcAft>
              <a:buNone/>
            </a:pPr>
            <a:r>
              <a:rPr b="1" lang="en-US" sz="4000">
                <a:solidFill>
                  <a:schemeClr val="dk1"/>
                </a:solidFill>
                <a:latin typeface="Arial"/>
                <a:ea typeface="Arial"/>
                <a:cs typeface="Arial"/>
                <a:sym typeface="Arial"/>
              </a:rPr>
              <a:t>the terms</a:t>
            </a:r>
            <a:endParaRPr sz="4000">
              <a:solidFill>
                <a:schemeClr val="dk1"/>
              </a:solidFill>
              <a:latin typeface="Calibri"/>
              <a:ea typeface="Calibri"/>
              <a:cs typeface="Calibri"/>
              <a:sym typeface="Calibri"/>
            </a:endParaRPr>
          </a:p>
        </p:txBody>
      </p:sp>
      <p:sp>
        <p:nvSpPr>
          <p:cNvPr id="529" name="Google Shape;529;p55"/>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2</a:t>
            </a:r>
            <a:endParaRPr sz="1600">
              <a:solidFill>
                <a:srgbClr val="EEA30C"/>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pic>
        <p:nvPicPr>
          <p:cNvPr id="534" name="Google Shape;534;p5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35" name="Google Shape;535;p56"/>
          <p:cNvSpPr/>
          <p:nvPr/>
        </p:nvSpPr>
        <p:spPr>
          <a:xfrm>
            <a:off x="898301" y="2463389"/>
            <a:ext cx="8973062" cy="1796884"/>
          </a:xfrm>
          <a:prstGeom prst="rect">
            <a:avLst/>
          </a:prstGeom>
          <a:noFill/>
          <a:ln>
            <a:noFill/>
          </a:ln>
        </p:spPr>
        <p:txBody>
          <a:bodyPr anchorCtr="0" anchor="t" bIns="45700" lIns="91425" spcFirstLastPara="1" rIns="91425" wrap="square" tIns="45700">
            <a:noAutofit/>
          </a:bodyPr>
          <a:lstStyle/>
          <a:p>
            <a:pPr indent="0" lvl="0" marL="0" marR="0" rtl="0" algn="l">
              <a:lnSpc>
                <a:spcPct val="120909"/>
              </a:lnSpc>
              <a:spcBef>
                <a:spcPts val="0"/>
              </a:spcBef>
              <a:spcAft>
                <a:spcPts val="0"/>
              </a:spcAft>
              <a:buNone/>
            </a:pPr>
            <a:r>
              <a:rPr lang="en-US" sz="2200">
                <a:solidFill>
                  <a:srgbClr val="27242B"/>
                </a:solidFill>
                <a:latin typeface="Arial"/>
                <a:ea typeface="Arial"/>
                <a:cs typeface="Arial"/>
                <a:sym typeface="Arial"/>
              </a:rPr>
              <a:t>Any actual or attempted </a:t>
            </a:r>
            <a:r>
              <a:rPr lang="en-US" sz="2200">
                <a:solidFill>
                  <a:srgbClr val="EEA30C"/>
                </a:solidFill>
                <a:latin typeface="Arial"/>
                <a:ea typeface="Arial"/>
                <a:cs typeface="Arial"/>
                <a:sym typeface="Arial"/>
              </a:rPr>
              <a:t>abuse of position </a:t>
            </a:r>
            <a:r>
              <a:rPr lang="en-US" sz="2200">
                <a:solidFill>
                  <a:srgbClr val="27242B"/>
                </a:solidFill>
                <a:latin typeface="Arial"/>
                <a:ea typeface="Arial"/>
                <a:cs typeface="Arial"/>
                <a:sym typeface="Arial"/>
              </a:rPr>
              <a:t>of vulnerability, differential power,  or trust, for sexual purposes, including but not limited to, profiting monetarily, socially, or politically from the sexual exploitation of persons of concern. </a:t>
            </a:r>
            <a:endParaRPr sz="2200">
              <a:solidFill>
                <a:srgbClr val="27242B"/>
              </a:solidFill>
              <a:latin typeface="Calibri"/>
              <a:ea typeface="Calibri"/>
              <a:cs typeface="Calibri"/>
              <a:sym typeface="Calibri"/>
            </a:endParaRPr>
          </a:p>
        </p:txBody>
      </p:sp>
      <p:sp>
        <p:nvSpPr>
          <p:cNvPr id="536" name="Google Shape;536;p56"/>
          <p:cNvSpPr txBox="1"/>
          <p:nvPr/>
        </p:nvSpPr>
        <p:spPr>
          <a:xfrm>
            <a:off x="881334" y="984789"/>
            <a:ext cx="521466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Sexual Exploitation</a:t>
            </a:r>
            <a:endParaRPr sz="4000">
              <a:solidFill>
                <a:schemeClr val="dk1"/>
              </a:solidFill>
              <a:latin typeface="Calibri"/>
              <a:ea typeface="Calibri"/>
              <a:cs typeface="Calibri"/>
              <a:sym typeface="Calibri"/>
            </a:endParaRPr>
          </a:p>
        </p:txBody>
      </p:sp>
      <p:sp>
        <p:nvSpPr>
          <p:cNvPr id="537" name="Google Shape;537;p56"/>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2</a:t>
            </a:r>
            <a:endParaRPr sz="1600">
              <a:solidFill>
                <a:srgbClr val="EEA30C"/>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pic>
        <p:nvPicPr>
          <p:cNvPr id="542" name="Google Shape;542;p5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43" name="Google Shape;543;p57"/>
          <p:cNvSpPr/>
          <p:nvPr/>
        </p:nvSpPr>
        <p:spPr>
          <a:xfrm>
            <a:off x="898300" y="2463389"/>
            <a:ext cx="8973063" cy="965611"/>
          </a:xfrm>
          <a:prstGeom prst="rect">
            <a:avLst/>
          </a:prstGeom>
          <a:noFill/>
          <a:ln>
            <a:noFill/>
          </a:ln>
        </p:spPr>
        <p:txBody>
          <a:bodyPr anchorCtr="0" anchor="t" bIns="45700" lIns="91425" spcFirstLastPara="1" rIns="91425" wrap="square" tIns="45700">
            <a:noAutofit/>
          </a:bodyPr>
          <a:lstStyle/>
          <a:p>
            <a:pPr indent="0" lvl="0" marL="95250" marR="0" rtl="0" algn="l">
              <a:lnSpc>
                <a:spcPct val="120909"/>
              </a:lnSpc>
              <a:spcBef>
                <a:spcPts val="0"/>
              </a:spcBef>
              <a:spcAft>
                <a:spcPts val="0"/>
              </a:spcAft>
              <a:buNone/>
            </a:pPr>
            <a:r>
              <a:rPr lang="en-US" sz="2200">
                <a:solidFill>
                  <a:srgbClr val="27242B"/>
                </a:solidFill>
                <a:latin typeface="Arial"/>
                <a:ea typeface="Arial"/>
                <a:cs typeface="Arial"/>
                <a:sym typeface="Arial"/>
              </a:rPr>
              <a:t>The </a:t>
            </a:r>
            <a:r>
              <a:rPr lang="en-US" sz="2200">
                <a:solidFill>
                  <a:srgbClr val="EEA30C"/>
                </a:solidFill>
                <a:latin typeface="Arial"/>
                <a:ea typeface="Arial"/>
                <a:cs typeface="Arial"/>
                <a:sym typeface="Arial"/>
              </a:rPr>
              <a:t>actual or threatened physical intrusion </a:t>
            </a:r>
            <a:r>
              <a:rPr lang="en-US" sz="2200">
                <a:solidFill>
                  <a:srgbClr val="27242B"/>
                </a:solidFill>
                <a:latin typeface="Arial"/>
                <a:ea typeface="Arial"/>
                <a:cs typeface="Arial"/>
                <a:sym typeface="Arial"/>
              </a:rPr>
              <a:t>of a sexual nature, whether by force, or under unequal or coercive conditions.</a:t>
            </a:r>
            <a:endParaRPr sz="2200">
              <a:solidFill>
                <a:srgbClr val="27242B"/>
              </a:solidFill>
              <a:latin typeface="Calibri"/>
              <a:ea typeface="Calibri"/>
              <a:cs typeface="Calibri"/>
              <a:sym typeface="Calibri"/>
            </a:endParaRPr>
          </a:p>
        </p:txBody>
      </p:sp>
      <p:sp>
        <p:nvSpPr>
          <p:cNvPr id="544" name="Google Shape;544;p57"/>
          <p:cNvSpPr txBox="1"/>
          <p:nvPr/>
        </p:nvSpPr>
        <p:spPr>
          <a:xfrm>
            <a:off x="881334" y="984789"/>
            <a:ext cx="521466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Sexual Abuse</a:t>
            </a:r>
            <a:endParaRPr sz="4000">
              <a:solidFill>
                <a:schemeClr val="dk1"/>
              </a:solidFill>
              <a:latin typeface="Calibri"/>
              <a:ea typeface="Calibri"/>
              <a:cs typeface="Calibri"/>
              <a:sym typeface="Calibri"/>
            </a:endParaRPr>
          </a:p>
        </p:txBody>
      </p:sp>
      <p:sp>
        <p:nvSpPr>
          <p:cNvPr id="545" name="Google Shape;545;p57"/>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2</a:t>
            </a:r>
            <a:endParaRPr sz="1600">
              <a:solidFill>
                <a:srgbClr val="EEA30C"/>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pic>
        <p:nvPicPr>
          <p:cNvPr id="550" name="Google Shape;550;p5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51" name="Google Shape;551;p58"/>
          <p:cNvSpPr/>
          <p:nvPr/>
        </p:nvSpPr>
        <p:spPr>
          <a:xfrm>
            <a:off x="898301" y="2267440"/>
            <a:ext cx="8973062" cy="2886451"/>
          </a:xfrm>
          <a:prstGeom prst="rect">
            <a:avLst/>
          </a:prstGeom>
          <a:noFill/>
          <a:ln>
            <a:noFill/>
          </a:ln>
        </p:spPr>
        <p:txBody>
          <a:bodyPr anchorCtr="0" anchor="t" bIns="45700" lIns="91425" spcFirstLastPara="1" rIns="91425" wrap="square" tIns="45700">
            <a:noAutofit/>
          </a:bodyPr>
          <a:lstStyle/>
          <a:p>
            <a:pPr indent="0" lvl="0" marL="0" marR="0" rtl="0" algn="l">
              <a:lnSpc>
                <a:spcPct val="120909"/>
              </a:lnSpc>
              <a:spcBef>
                <a:spcPts val="0"/>
              </a:spcBef>
              <a:spcAft>
                <a:spcPts val="0"/>
              </a:spcAft>
              <a:buNone/>
            </a:pPr>
            <a:r>
              <a:rPr lang="en-US" sz="2200">
                <a:solidFill>
                  <a:srgbClr val="27242B"/>
                </a:solidFill>
                <a:latin typeface="Arial"/>
                <a:ea typeface="Arial"/>
                <a:cs typeface="Arial"/>
                <a:sym typeface="Arial"/>
              </a:rPr>
              <a:t>Unwelcome sexual advance, request for sexual favor, verbal or physical conduct or gesture of a sexual nature that might reasonably be expected to be perceived to cause offense or humiliation to another.</a:t>
            </a:r>
            <a:endParaRPr/>
          </a:p>
          <a:p>
            <a:pPr indent="0" lvl="0" marL="0" marR="0" rtl="0" algn="l">
              <a:lnSpc>
                <a:spcPct val="120909"/>
              </a:lnSpc>
              <a:spcBef>
                <a:spcPts val="1200"/>
              </a:spcBef>
              <a:spcAft>
                <a:spcPts val="0"/>
              </a:spcAft>
              <a:buNone/>
            </a:pPr>
            <a:r>
              <a:rPr lang="en-US" sz="2200">
                <a:solidFill>
                  <a:srgbClr val="EEA30C"/>
                </a:solidFill>
                <a:latin typeface="Arial"/>
                <a:ea typeface="Arial"/>
                <a:cs typeface="Arial"/>
                <a:sym typeface="Arial"/>
              </a:rPr>
              <a:t>Sexual harassment </a:t>
            </a:r>
            <a:r>
              <a:rPr lang="en-US" sz="2200">
                <a:solidFill>
                  <a:srgbClr val="27242B"/>
                </a:solidFill>
                <a:latin typeface="Arial"/>
                <a:ea typeface="Arial"/>
                <a:cs typeface="Arial"/>
                <a:sym typeface="Arial"/>
              </a:rPr>
              <a:t>is particularly serious when it interferes, is made a condition of employment or creates an intimidating, hostile or offensive environment.</a:t>
            </a:r>
            <a:endParaRPr/>
          </a:p>
        </p:txBody>
      </p:sp>
      <p:sp>
        <p:nvSpPr>
          <p:cNvPr id="552" name="Google Shape;552;p58"/>
          <p:cNvSpPr txBox="1"/>
          <p:nvPr/>
        </p:nvSpPr>
        <p:spPr>
          <a:xfrm>
            <a:off x="881334" y="984789"/>
            <a:ext cx="521466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Sexual Harassment</a:t>
            </a:r>
            <a:endParaRPr sz="4000">
              <a:solidFill>
                <a:schemeClr val="dk1"/>
              </a:solidFill>
              <a:latin typeface="Calibri"/>
              <a:ea typeface="Calibri"/>
              <a:cs typeface="Calibri"/>
              <a:sym typeface="Calibri"/>
            </a:endParaRPr>
          </a:p>
        </p:txBody>
      </p:sp>
      <p:sp>
        <p:nvSpPr>
          <p:cNvPr id="553" name="Google Shape;553;p58"/>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2</a:t>
            </a:r>
            <a:endParaRPr sz="1600">
              <a:solidFill>
                <a:srgbClr val="EEA30C"/>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pic>
        <p:nvPicPr>
          <p:cNvPr id="558" name="Google Shape;558;p5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59" name="Google Shape;559;p59"/>
          <p:cNvSpPr txBox="1"/>
          <p:nvPr/>
        </p:nvSpPr>
        <p:spPr>
          <a:xfrm>
            <a:off x="2323561" y="2556496"/>
            <a:ext cx="6881648"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Discuss the term in your small group.</a:t>
            </a:r>
            <a:endParaRPr/>
          </a:p>
        </p:txBody>
      </p:sp>
      <p:sp>
        <p:nvSpPr>
          <p:cNvPr id="560" name="Google Shape;560;p59"/>
          <p:cNvSpPr txBox="1"/>
          <p:nvPr/>
        </p:nvSpPr>
        <p:spPr>
          <a:xfrm>
            <a:off x="2323561" y="3494695"/>
            <a:ext cx="688164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Define the term in your own language, to make it more understandable. Use examples.</a:t>
            </a:r>
            <a:endParaRPr/>
          </a:p>
        </p:txBody>
      </p:sp>
      <p:sp>
        <p:nvSpPr>
          <p:cNvPr id="561" name="Google Shape;561;p59"/>
          <p:cNvSpPr txBox="1"/>
          <p:nvPr/>
        </p:nvSpPr>
        <p:spPr>
          <a:xfrm>
            <a:off x="2323561" y="4704842"/>
            <a:ext cx="6881648"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Nominate one person to present your definition.</a:t>
            </a:r>
            <a:endParaRPr/>
          </a:p>
        </p:txBody>
      </p:sp>
      <p:sp>
        <p:nvSpPr>
          <p:cNvPr id="562" name="Google Shape;562;p59"/>
          <p:cNvSpPr txBox="1"/>
          <p:nvPr/>
        </p:nvSpPr>
        <p:spPr>
          <a:xfrm>
            <a:off x="2323561" y="5598741"/>
            <a:ext cx="6881648"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You have 10 minutes.</a:t>
            </a:r>
            <a:endParaRPr/>
          </a:p>
        </p:txBody>
      </p:sp>
      <p:sp>
        <p:nvSpPr>
          <p:cNvPr id="563" name="Google Shape;563;p59"/>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Activity: Understanding the Terms </a:t>
            </a:r>
            <a:endParaRPr b="1" sz="3200">
              <a:solidFill>
                <a:schemeClr val="dk1"/>
              </a:solidFill>
              <a:latin typeface="Arial"/>
              <a:ea typeface="Arial"/>
              <a:cs typeface="Arial"/>
              <a:sym typeface="Arial"/>
            </a:endParaRPr>
          </a:p>
        </p:txBody>
      </p:sp>
      <p:sp>
        <p:nvSpPr>
          <p:cNvPr id="564" name="Google Shape;564;p59"/>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EA30C"/>
              </a:buClr>
              <a:buSzPts val="1600"/>
              <a:buFont typeface="Arial"/>
              <a:buNone/>
            </a:pPr>
            <a:r>
              <a:rPr b="1" lang="en-US" sz="1600">
                <a:solidFill>
                  <a:srgbClr val="EEA30C"/>
                </a:solidFill>
                <a:latin typeface="Arial"/>
                <a:ea typeface="Arial"/>
                <a:cs typeface="Arial"/>
                <a:sym typeface="Arial"/>
              </a:rPr>
              <a:t>Session 3 </a:t>
            </a:r>
            <a:r>
              <a:rPr lang="en-US" sz="1600">
                <a:solidFill>
                  <a:srgbClr val="EEA30C"/>
                </a:solidFill>
                <a:latin typeface="Arial"/>
                <a:ea typeface="Arial"/>
                <a:cs typeface="Arial"/>
                <a:sym typeface="Arial"/>
              </a:rPr>
              <a:t>// Topic 2</a:t>
            </a:r>
            <a:endParaRPr sz="1600">
              <a:solidFill>
                <a:srgbClr val="EEA30C"/>
              </a:solidFill>
              <a:latin typeface="Calibri"/>
              <a:ea typeface="Calibri"/>
              <a:cs typeface="Calibri"/>
              <a:sym typeface="Calibri"/>
            </a:endParaRPr>
          </a:p>
        </p:txBody>
      </p:sp>
      <p:pic>
        <p:nvPicPr>
          <p:cNvPr descr="Icon&#10;&#10;Description automatically generated" id="565" name="Google Shape;565;p59"/>
          <p:cNvPicPr preferRelativeResize="0"/>
          <p:nvPr/>
        </p:nvPicPr>
        <p:blipFill rotWithShape="1">
          <a:blip r:embed="rId4">
            <a:alphaModFix/>
          </a:blip>
          <a:srcRect b="0" l="0" r="0" t="0"/>
          <a:stretch/>
        </p:blipFill>
        <p:spPr>
          <a:xfrm>
            <a:off x="1095494" y="5509280"/>
            <a:ext cx="711255" cy="711255"/>
          </a:xfrm>
          <a:prstGeom prst="rect">
            <a:avLst/>
          </a:prstGeom>
          <a:noFill/>
          <a:ln>
            <a:noFill/>
          </a:ln>
        </p:spPr>
      </p:pic>
      <p:pic>
        <p:nvPicPr>
          <p:cNvPr descr="Icon&#10;&#10;Description automatically generated" id="566" name="Google Shape;566;p59"/>
          <p:cNvPicPr preferRelativeResize="0"/>
          <p:nvPr/>
        </p:nvPicPr>
        <p:blipFill rotWithShape="1">
          <a:blip r:embed="rId5">
            <a:alphaModFix/>
          </a:blip>
          <a:srcRect b="0" l="0" r="0" t="0"/>
          <a:stretch/>
        </p:blipFill>
        <p:spPr>
          <a:xfrm>
            <a:off x="912933" y="4356937"/>
            <a:ext cx="952372" cy="952372"/>
          </a:xfrm>
          <a:prstGeom prst="rect">
            <a:avLst/>
          </a:prstGeom>
          <a:noFill/>
          <a:ln>
            <a:noFill/>
          </a:ln>
        </p:spPr>
      </p:pic>
      <p:pic>
        <p:nvPicPr>
          <p:cNvPr descr="Icon&#10;&#10;Description automatically generated" id="567" name="Google Shape;567;p59"/>
          <p:cNvPicPr preferRelativeResize="0"/>
          <p:nvPr/>
        </p:nvPicPr>
        <p:blipFill rotWithShape="1">
          <a:blip r:embed="rId6">
            <a:alphaModFix/>
          </a:blip>
          <a:srcRect b="0" l="0" r="0" t="0"/>
          <a:stretch/>
        </p:blipFill>
        <p:spPr>
          <a:xfrm>
            <a:off x="920961" y="2364437"/>
            <a:ext cx="957969" cy="957969"/>
          </a:xfrm>
          <a:prstGeom prst="rect">
            <a:avLst/>
          </a:prstGeom>
          <a:noFill/>
          <a:ln>
            <a:noFill/>
          </a:ln>
        </p:spPr>
      </p:pic>
      <p:pic>
        <p:nvPicPr>
          <p:cNvPr descr="Icon&#10;&#10;Description automatically generated" id="568" name="Google Shape;568;p59"/>
          <p:cNvPicPr preferRelativeResize="0"/>
          <p:nvPr/>
        </p:nvPicPr>
        <p:blipFill rotWithShape="1">
          <a:blip r:embed="rId7">
            <a:alphaModFix/>
          </a:blip>
          <a:srcRect b="0" l="0" r="0" t="0"/>
          <a:stretch/>
        </p:blipFill>
        <p:spPr>
          <a:xfrm>
            <a:off x="920961" y="3432847"/>
            <a:ext cx="885788" cy="88578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pic>
        <p:nvPicPr>
          <p:cNvPr id="573" name="Google Shape;573;p6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74" name="Google Shape;574;p60"/>
          <p:cNvSpPr txBox="1"/>
          <p:nvPr/>
        </p:nvSpPr>
        <p:spPr>
          <a:xfrm>
            <a:off x="831680" y="3013501"/>
            <a:ext cx="32103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255177"/>
                </a:solidFill>
                <a:latin typeface="Arial"/>
                <a:ea typeface="Arial"/>
                <a:cs typeface="Arial"/>
                <a:sym typeface="Arial"/>
              </a:rPr>
              <a:t>Session 4</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pic>
        <p:nvPicPr>
          <p:cNvPr descr="A white surface with a blue background&#10;&#10;Description automatically generated with low confidence" id="579" name="Google Shape;579;p6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80" name="Google Shape;580;p61"/>
          <p:cNvSpPr txBox="1"/>
          <p:nvPr/>
        </p:nvSpPr>
        <p:spPr>
          <a:xfrm>
            <a:off x="894904" y="3442128"/>
            <a:ext cx="5214666" cy="16311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2400">
                <a:solidFill>
                  <a:srgbClr val="255177"/>
                </a:solidFill>
                <a:latin typeface="Arial"/>
                <a:ea typeface="Arial"/>
                <a:cs typeface="Arial"/>
                <a:sym typeface="Arial"/>
              </a:rPr>
              <a:t>Session Objective:</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Define SEA in its various forms, recognize its impact, and identify prohibited behavior.</a:t>
            </a:r>
            <a:endParaRPr/>
          </a:p>
        </p:txBody>
      </p:sp>
      <p:sp>
        <p:nvSpPr>
          <p:cNvPr id="581" name="Google Shape;581;p61"/>
          <p:cNvSpPr txBox="1"/>
          <p:nvPr/>
        </p:nvSpPr>
        <p:spPr>
          <a:xfrm>
            <a:off x="898302" y="571685"/>
            <a:ext cx="1342950"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
        <p:nvSpPr>
          <p:cNvPr id="582" name="Google Shape;582;p61"/>
          <p:cNvSpPr txBox="1"/>
          <p:nvPr/>
        </p:nvSpPr>
        <p:spPr>
          <a:xfrm>
            <a:off x="881333" y="984789"/>
            <a:ext cx="5981701"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Recognizing Prohibited</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Conduct and Suspicious Behavior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1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1" name="Google Shape;121;p17"/>
          <p:cNvSpPr txBox="1"/>
          <p:nvPr/>
        </p:nvSpPr>
        <p:spPr>
          <a:xfrm>
            <a:off x="2120594" y="2189833"/>
            <a:ext cx="6975280" cy="76940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Don’t share details of specific cases that could identify people involved.</a:t>
            </a:r>
            <a:endParaRPr sz="2200">
              <a:solidFill>
                <a:srgbClr val="27242B"/>
              </a:solidFill>
              <a:latin typeface="Calibri"/>
              <a:ea typeface="Calibri"/>
              <a:cs typeface="Calibri"/>
              <a:sym typeface="Calibri"/>
            </a:endParaRPr>
          </a:p>
        </p:txBody>
      </p:sp>
      <p:sp>
        <p:nvSpPr>
          <p:cNvPr id="122" name="Google Shape;122;p17"/>
          <p:cNvSpPr txBox="1"/>
          <p:nvPr/>
        </p:nvSpPr>
        <p:spPr>
          <a:xfrm>
            <a:off x="2120593" y="3460614"/>
            <a:ext cx="8274689"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Keeping confidentiality of what we discuss in this room.</a:t>
            </a:r>
            <a:endParaRPr sz="2200">
              <a:solidFill>
                <a:srgbClr val="27242B"/>
              </a:solidFill>
              <a:latin typeface="Calibri"/>
              <a:ea typeface="Calibri"/>
              <a:cs typeface="Calibri"/>
              <a:sym typeface="Calibri"/>
            </a:endParaRPr>
          </a:p>
        </p:txBody>
      </p:sp>
      <p:sp>
        <p:nvSpPr>
          <p:cNvPr id="123" name="Google Shape;123;p17"/>
          <p:cNvSpPr txBox="1"/>
          <p:nvPr/>
        </p:nvSpPr>
        <p:spPr>
          <a:xfrm>
            <a:off x="2120593" y="4402825"/>
            <a:ext cx="5988691" cy="76940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Obligations to report certain types of misconduct. </a:t>
            </a:r>
            <a:endParaRPr sz="2200">
              <a:solidFill>
                <a:srgbClr val="27242B"/>
              </a:solidFill>
              <a:latin typeface="Calibri"/>
              <a:ea typeface="Calibri"/>
              <a:cs typeface="Calibri"/>
              <a:sym typeface="Calibri"/>
            </a:endParaRPr>
          </a:p>
        </p:txBody>
      </p:sp>
      <p:pic>
        <p:nvPicPr>
          <p:cNvPr descr="A picture containing application&#10;&#10;Description automatically generated" id="124" name="Google Shape;124;p17"/>
          <p:cNvPicPr preferRelativeResize="0"/>
          <p:nvPr/>
        </p:nvPicPr>
        <p:blipFill rotWithShape="1">
          <a:blip r:embed="rId4">
            <a:alphaModFix/>
          </a:blip>
          <a:srcRect b="39211" l="22817" r="19717" t="36898"/>
          <a:stretch/>
        </p:blipFill>
        <p:spPr>
          <a:xfrm>
            <a:off x="851433" y="3200399"/>
            <a:ext cx="1057378" cy="960121"/>
          </a:xfrm>
          <a:prstGeom prst="rect">
            <a:avLst/>
          </a:prstGeom>
          <a:noFill/>
          <a:ln>
            <a:noFill/>
          </a:ln>
        </p:spPr>
      </p:pic>
      <p:grpSp>
        <p:nvGrpSpPr>
          <p:cNvPr id="125" name="Google Shape;125;p17"/>
          <p:cNvGrpSpPr/>
          <p:nvPr/>
        </p:nvGrpSpPr>
        <p:grpSpPr>
          <a:xfrm>
            <a:off x="838200" y="365125"/>
            <a:ext cx="10515600" cy="1889120"/>
            <a:chOff x="838200" y="365125"/>
            <a:chExt cx="10515600" cy="1889120"/>
          </a:xfrm>
        </p:grpSpPr>
        <p:sp>
          <p:nvSpPr>
            <p:cNvPr id="126" name="Google Shape;126;p17"/>
            <p:cNvSpPr txBox="1"/>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Respecting Privacy and </a:t>
              </a:r>
              <a:endParaRPr sz="4000">
                <a:solidFill>
                  <a:schemeClr val="dk1"/>
                </a:solidFill>
                <a:latin typeface="Calibri"/>
                <a:ea typeface="Calibri"/>
                <a:cs typeface="Calibri"/>
                <a:sym typeface="Calibri"/>
              </a:endParaRPr>
            </a:p>
          </p:txBody>
        </p:sp>
        <p:sp>
          <p:nvSpPr>
            <p:cNvPr id="127" name="Google Shape;127;p17"/>
            <p:cNvSpPr txBox="1"/>
            <p:nvPr/>
          </p:nvSpPr>
          <p:spPr>
            <a:xfrm>
              <a:off x="838200" y="928682"/>
              <a:ext cx="9557084"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Acknowledging Reporting Obligations</a:t>
              </a:r>
              <a:endParaRPr sz="4000">
                <a:solidFill>
                  <a:schemeClr val="dk1"/>
                </a:solidFill>
                <a:latin typeface="Calibri"/>
                <a:ea typeface="Calibri"/>
                <a:cs typeface="Calibri"/>
                <a:sym typeface="Calibri"/>
              </a:endParaRPr>
            </a:p>
          </p:txBody>
        </p:sp>
      </p:grpSp>
      <p:pic>
        <p:nvPicPr>
          <p:cNvPr descr="Logo, icon&#10;&#10;Description automatically generated" id="128" name="Google Shape;128;p17"/>
          <p:cNvPicPr preferRelativeResize="0"/>
          <p:nvPr/>
        </p:nvPicPr>
        <p:blipFill rotWithShape="1">
          <a:blip r:embed="rId5">
            <a:alphaModFix/>
          </a:blip>
          <a:srcRect b="0" l="0" r="0" t="0"/>
          <a:stretch/>
        </p:blipFill>
        <p:spPr>
          <a:xfrm flipH="1">
            <a:off x="950097" y="2192808"/>
            <a:ext cx="846619" cy="846619"/>
          </a:xfrm>
          <a:prstGeom prst="rect">
            <a:avLst/>
          </a:prstGeom>
          <a:noFill/>
          <a:ln>
            <a:noFill/>
          </a:ln>
        </p:spPr>
      </p:pic>
      <p:pic>
        <p:nvPicPr>
          <p:cNvPr descr="Icon&#10;&#10;Description automatically generated" id="129" name="Google Shape;129;p17"/>
          <p:cNvPicPr preferRelativeResize="0"/>
          <p:nvPr/>
        </p:nvPicPr>
        <p:blipFill rotWithShape="1">
          <a:blip r:embed="rId6">
            <a:alphaModFix/>
          </a:blip>
          <a:srcRect b="0" l="0" r="0" t="0"/>
          <a:stretch/>
        </p:blipFill>
        <p:spPr>
          <a:xfrm>
            <a:off x="963377" y="4326698"/>
            <a:ext cx="954712" cy="954712"/>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pic>
        <p:nvPicPr>
          <p:cNvPr id="587" name="Google Shape;587;p6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88" name="Google Shape;588;p62"/>
          <p:cNvSpPr/>
          <p:nvPr/>
        </p:nvSpPr>
        <p:spPr>
          <a:xfrm>
            <a:off x="1937598" y="3587223"/>
            <a:ext cx="5911002" cy="548854"/>
          </a:xfrm>
          <a:prstGeom prst="rect">
            <a:avLst/>
          </a:prstGeom>
          <a:noFill/>
          <a:ln>
            <a:noFill/>
          </a:ln>
        </p:spPr>
        <p:txBody>
          <a:bodyPr anchorCtr="0" anchor="t" bIns="45700" lIns="91425" spcFirstLastPara="1" rIns="91425" wrap="square" tIns="45700">
            <a:noAutofit/>
          </a:bodyPr>
          <a:lstStyle/>
          <a:p>
            <a:pPr indent="0" lvl="0" marL="95250" marR="0" rtl="0" algn="just">
              <a:lnSpc>
                <a:spcPct val="120909"/>
              </a:lnSpc>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In your group, read your assigned scenarios.</a:t>
            </a:r>
            <a:endParaRPr sz="2200">
              <a:solidFill>
                <a:srgbClr val="27242B"/>
              </a:solidFill>
              <a:latin typeface="Arial"/>
              <a:ea typeface="Arial"/>
              <a:cs typeface="Arial"/>
              <a:sym typeface="Arial"/>
            </a:endParaRPr>
          </a:p>
        </p:txBody>
      </p:sp>
      <p:sp>
        <p:nvSpPr>
          <p:cNvPr id="589" name="Google Shape;589;p62"/>
          <p:cNvSpPr/>
          <p:nvPr/>
        </p:nvSpPr>
        <p:spPr>
          <a:xfrm>
            <a:off x="1937598" y="4445105"/>
            <a:ext cx="5911002" cy="1678786"/>
          </a:xfrm>
          <a:prstGeom prst="rect">
            <a:avLst/>
          </a:prstGeom>
          <a:noFill/>
          <a:ln>
            <a:noFill/>
          </a:ln>
        </p:spPr>
        <p:txBody>
          <a:bodyPr anchorCtr="0" anchor="t" bIns="45700" lIns="91425" spcFirstLastPara="1" rIns="91425" wrap="square" tIns="45700">
            <a:noAutofit/>
          </a:bodyPr>
          <a:lstStyle/>
          <a:p>
            <a:pPr indent="0" lvl="0" marL="95250" marR="0" rtl="0" algn="l">
              <a:lnSpc>
                <a:spcPct val="120909"/>
              </a:lnSpc>
              <a:spcBef>
                <a:spcPts val="0"/>
              </a:spcBef>
              <a:spcAft>
                <a:spcPts val="0"/>
              </a:spcAft>
              <a:buClr>
                <a:srgbClr val="255177"/>
              </a:buClr>
              <a:buSzPts val="2200"/>
              <a:buFont typeface="Arial"/>
              <a:buNone/>
            </a:pPr>
            <a:r>
              <a:rPr b="1" lang="en-US" sz="2200">
                <a:solidFill>
                  <a:srgbClr val="255177"/>
                </a:solidFill>
                <a:latin typeface="Arial"/>
                <a:ea typeface="Arial"/>
                <a:cs typeface="Arial"/>
                <a:sym typeface="Arial"/>
              </a:rPr>
              <a:t>Answer the questions:</a:t>
            </a:r>
            <a:endParaRPr/>
          </a:p>
          <a:p>
            <a:pPr indent="-342900" lvl="0" marL="438150" marR="0" rtl="0" algn="l">
              <a:spcBef>
                <a:spcPts val="0"/>
              </a:spcBef>
              <a:spcAft>
                <a:spcPts val="0"/>
              </a:spcAft>
              <a:buClr>
                <a:srgbClr val="255177"/>
              </a:buClr>
              <a:buSzPts val="2200"/>
              <a:buFont typeface="Arial"/>
              <a:buChar char="•"/>
            </a:pPr>
            <a:r>
              <a:rPr lang="en-US" sz="2200">
                <a:solidFill>
                  <a:srgbClr val="27242B"/>
                </a:solidFill>
                <a:latin typeface="Arial"/>
                <a:ea typeface="Arial"/>
                <a:cs typeface="Arial"/>
                <a:sym typeface="Arial"/>
              </a:rPr>
              <a:t>What is the prohibited behavior?</a:t>
            </a:r>
            <a:endParaRPr/>
          </a:p>
          <a:p>
            <a:pPr indent="-342900" lvl="0" marL="438150" marR="0" rtl="0" algn="l">
              <a:spcBef>
                <a:spcPts val="600"/>
              </a:spcBef>
              <a:spcAft>
                <a:spcPts val="600"/>
              </a:spcAft>
              <a:buClr>
                <a:srgbClr val="255177"/>
              </a:buClr>
              <a:buSzPts val="2200"/>
              <a:buFont typeface="Arial"/>
              <a:buChar char="•"/>
            </a:pPr>
            <a:r>
              <a:rPr lang="en-US" sz="2200">
                <a:solidFill>
                  <a:srgbClr val="27242B"/>
                </a:solidFill>
                <a:latin typeface="Arial"/>
                <a:ea typeface="Arial"/>
                <a:cs typeface="Arial"/>
                <a:sym typeface="Arial"/>
              </a:rPr>
              <a:t>What core principle(s) (or Code of Conduct) have been violated?</a:t>
            </a:r>
            <a:endParaRPr/>
          </a:p>
        </p:txBody>
      </p:sp>
      <p:sp>
        <p:nvSpPr>
          <p:cNvPr id="590" name="Google Shape;590;p62"/>
          <p:cNvSpPr txBox="1"/>
          <p:nvPr/>
        </p:nvSpPr>
        <p:spPr>
          <a:xfrm>
            <a:off x="881333" y="984789"/>
            <a:ext cx="7796002"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Activity:</a:t>
            </a:r>
            <a:endParaRPr/>
          </a:p>
          <a:p>
            <a:pPr indent="0" lvl="0" marL="0" marR="0" rtl="0" algn="l">
              <a:spcBef>
                <a:spcPts val="0"/>
              </a:spcBef>
              <a:spcAft>
                <a:spcPts val="0"/>
              </a:spcAft>
              <a:buNone/>
            </a:pPr>
            <a:r>
              <a:rPr lang="en-US" sz="4000">
                <a:solidFill>
                  <a:srgbClr val="27242B"/>
                </a:solidFill>
                <a:latin typeface="Arial"/>
                <a:ea typeface="Arial"/>
                <a:cs typeface="Arial"/>
                <a:sym typeface="Arial"/>
              </a:rPr>
              <a:t>Recognizing Prohibited Conduct and Suspicious Behavior</a:t>
            </a:r>
            <a:endParaRPr/>
          </a:p>
        </p:txBody>
      </p:sp>
      <p:sp>
        <p:nvSpPr>
          <p:cNvPr id="591" name="Google Shape;591;p62"/>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pic>
        <p:nvPicPr>
          <p:cNvPr descr="Icon&#10;&#10;Description automatically generated" id="592" name="Google Shape;592;p62"/>
          <p:cNvPicPr preferRelativeResize="0"/>
          <p:nvPr/>
        </p:nvPicPr>
        <p:blipFill rotWithShape="1">
          <a:blip r:embed="rId4">
            <a:alphaModFix/>
          </a:blip>
          <a:srcRect b="0" l="0" r="0" t="0"/>
          <a:stretch/>
        </p:blipFill>
        <p:spPr>
          <a:xfrm>
            <a:off x="966263" y="4445105"/>
            <a:ext cx="742122" cy="742122"/>
          </a:xfrm>
          <a:prstGeom prst="rect">
            <a:avLst/>
          </a:prstGeom>
          <a:noFill/>
          <a:ln>
            <a:noFill/>
          </a:ln>
        </p:spPr>
      </p:pic>
      <p:pic>
        <p:nvPicPr>
          <p:cNvPr descr="A picture containing text, sign, clipart&#10;&#10;Description automatically generated" id="593" name="Google Shape;593;p62"/>
          <p:cNvPicPr preferRelativeResize="0"/>
          <p:nvPr/>
        </p:nvPicPr>
        <p:blipFill rotWithShape="1">
          <a:blip r:embed="rId5">
            <a:alphaModFix/>
          </a:blip>
          <a:srcRect b="0" l="0" r="0" t="0"/>
          <a:stretch/>
        </p:blipFill>
        <p:spPr>
          <a:xfrm>
            <a:off x="921747" y="3456608"/>
            <a:ext cx="810084" cy="81008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pic>
        <p:nvPicPr>
          <p:cNvPr descr="A white pillow with a white background&#10;&#10;Description automatically generated with low confidence" id="598" name="Google Shape;598;p6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599" name="Google Shape;599;p63"/>
          <p:cNvSpPr txBox="1"/>
          <p:nvPr/>
        </p:nvSpPr>
        <p:spPr>
          <a:xfrm>
            <a:off x="854376" y="2750901"/>
            <a:ext cx="7146623"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Sara, an NGO worker, has observed many adolescents who appear very young, under the age of 18, going to her colleague’s room at the guest house at night. She also recognized one of the girls as being from a nearby community where their NGO provides services. Sara confronted her colleague about this, and he told her not to worry. He was only teaching them English in the evening. Sara believed him and decided not to report her concern.</a:t>
            </a:r>
            <a:endParaRPr sz="2200">
              <a:solidFill>
                <a:srgbClr val="27242B"/>
              </a:solidFill>
              <a:latin typeface="Calibri"/>
              <a:ea typeface="Calibri"/>
              <a:cs typeface="Calibri"/>
              <a:sym typeface="Calibri"/>
            </a:endParaRPr>
          </a:p>
        </p:txBody>
      </p:sp>
      <p:sp>
        <p:nvSpPr>
          <p:cNvPr id="600" name="Google Shape;600;p63"/>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1: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01" name="Google Shape;601;p63"/>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pic>
        <p:nvPicPr>
          <p:cNvPr descr="A white pillow with a white background&#10;&#10;Description automatically generated with low confidence" id="606" name="Google Shape;606;p6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07" name="Google Shape;607;p64"/>
          <p:cNvSpPr txBox="1"/>
          <p:nvPr/>
        </p:nvSpPr>
        <p:spPr>
          <a:xfrm>
            <a:off x="854376" y="2750901"/>
            <a:ext cx="7146623" cy="280076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A beneficiary told an NGO worker, Ana, during one of her community-awareness trainings that staff at another NGO are sexually exploiting women at the food distribution center. She said women are given extra food rations if they have sex with the workers. Ana told the beneficiary she should report her concern to the other NGO. Ana is happy that this behavior is not happening at her NGO.</a:t>
            </a:r>
            <a:endParaRPr sz="2200">
              <a:solidFill>
                <a:srgbClr val="27242B"/>
              </a:solidFill>
              <a:latin typeface="Calibri"/>
              <a:ea typeface="Calibri"/>
              <a:cs typeface="Calibri"/>
              <a:sym typeface="Calibri"/>
            </a:endParaRPr>
          </a:p>
        </p:txBody>
      </p:sp>
      <p:sp>
        <p:nvSpPr>
          <p:cNvPr id="608" name="Google Shape;608;p64"/>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2: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09" name="Google Shape;609;p64"/>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pic>
        <p:nvPicPr>
          <p:cNvPr descr="A white pillow with a white background&#10;&#10;Description automatically generated with low confidence" id="614" name="Google Shape;614;p6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15" name="Google Shape;615;p65"/>
          <p:cNvSpPr txBox="1"/>
          <p:nvPr/>
        </p:nvSpPr>
        <p:spPr>
          <a:xfrm>
            <a:off x="854376" y="2750901"/>
            <a:ext cx="7146623" cy="1311128"/>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lang="en-US" sz="2200">
                <a:solidFill>
                  <a:srgbClr val="27242B"/>
                </a:solidFill>
                <a:latin typeface="Arial"/>
                <a:ea typeface="Arial"/>
                <a:cs typeface="Arial"/>
                <a:sym typeface="Arial"/>
              </a:rPr>
              <a:t>Abid, who works at an NGO, is receiving unwanted personal emails from his colleague even though he does not want to receive them from her. He doesn’t respond to her texts and hopes that she will stop.</a:t>
            </a:r>
            <a:endParaRPr sz="2200">
              <a:solidFill>
                <a:srgbClr val="27242B"/>
              </a:solidFill>
              <a:latin typeface="Calibri"/>
              <a:ea typeface="Calibri"/>
              <a:cs typeface="Calibri"/>
              <a:sym typeface="Calibri"/>
            </a:endParaRPr>
          </a:p>
        </p:txBody>
      </p:sp>
      <p:sp>
        <p:nvSpPr>
          <p:cNvPr id="616" name="Google Shape;616;p65"/>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3: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17" name="Google Shape;617;p65"/>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pic>
        <p:nvPicPr>
          <p:cNvPr descr="A white pillow with a white background&#10;&#10;Description automatically generated with low confidence" id="622" name="Google Shape;622;p6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23" name="Google Shape;623;p66"/>
          <p:cNvSpPr txBox="1"/>
          <p:nvPr/>
        </p:nvSpPr>
        <p:spPr>
          <a:xfrm>
            <a:off x="854376" y="2750901"/>
            <a:ext cx="7146623"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Arafa is a 16-year-old girl living in a refugee camp. She has started a sexual relationship with an NGO worker who promised to pay for her school fees.  </a:t>
            </a:r>
            <a:endParaRPr sz="2200">
              <a:solidFill>
                <a:srgbClr val="27242B"/>
              </a:solidFill>
              <a:latin typeface="Calibri"/>
              <a:ea typeface="Calibri"/>
              <a:cs typeface="Calibri"/>
              <a:sym typeface="Calibri"/>
            </a:endParaRPr>
          </a:p>
        </p:txBody>
      </p:sp>
      <p:sp>
        <p:nvSpPr>
          <p:cNvPr id="624" name="Google Shape;624;p66"/>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4: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25" name="Google Shape;625;p66"/>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9" name="Shape 629"/>
        <p:cNvGrpSpPr/>
        <p:nvPr/>
      </p:nvGrpSpPr>
      <p:grpSpPr>
        <a:xfrm>
          <a:off x="0" y="0"/>
          <a:ext cx="0" cy="0"/>
          <a:chOff x="0" y="0"/>
          <a:chExt cx="0" cy="0"/>
        </a:xfrm>
      </p:grpSpPr>
      <p:pic>
        <p:nvPicPr>
          <p:cNvPr descr="A white pillow with a white background&#10;&#10;Description automatically generated with low confidence" id="630" name="Google Shape;630;p6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31" name="Google Shape;631;p67"/>
          <p:cNvSpPr txBox="1"/>
          <p:nvPr/>
        </p:nvSpPr>
        <p:spPr>
          <a:xfrm>
            <a:off x="854376" y="2750901"/>
            <a:ext cx="7146623"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Paul, an HR officer at an NGO, uses the database of applicants to repeatedly call women and ask them on dates, bragging that he is an HR officer with the organization.</a:t>
            </a:r>
            <a:endParaRPr sz="2200">
              <a:solidFill>
                <a:srgbClr val="27242B"/>
              </a:solidFill>
              <a:latin typeface="Calibri"/>
              <a:ea typeface="Calibri"/>
              <a:cs typeface="Calibri"/>
              <a:sym typeface="Calibri"/>
            </a:endParaRPr>
          </a:p>
        </p:txBody>
      </p:sp>
      <p:sp>
        <p:nvSpPr>
          <p:cNvPr id="632" name="Google Shape;632;p67"/>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5: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33" name="Google Shape;633;p67"/>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pic>
        <p:nvPicPr>
          <p:cNvPr descr="A white pillow with a white background&#10;&#10;Description automatically generated with low confidence" id="638" name="Google Shape;638;p6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39" name="Google Shape;639;p68"/>
          <p:cNvSpPr txBox="1"/>
          <p:nvPr/>
        </p:nvSpPr>
        <p:spPr>
          <a:xfrm>
            <a:off x="854376" y="2750901"/>
            <a:ext cx="7146623"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Jorge has a habit of talking about his sex life in the office, and he likes to tell jokes about it. Many staff think he is funny and entertaining and are not bothered by it. Some of the women feel uncomfortable with Jorge’s behavior, so they ignore him.</a:t>
            </a:r>
            <a:endParaRPr sz="2200">
              <a:solidFill>
                <a:srgbClr val="27242B"/>
              </a:solidFill>
              <a:latin typeface="Calibri"/>
              <a:ea typeface="Calibri"/>
              <a:cs typeface="Calibri"/>
              <a:sym typeface="Calibri"/>
            </a:endParaRPr>
          </a:p>
        </p:txBody>
      </p:sp>
      <p:sp>
        <p:nvSpPr>
          <p:cNvPr id="640" name="Google Shape;640;p68"/>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6: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41" name="Google Shape;641;p68"/>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pic>
        <p:nvPicPr>
          <p:cNvPr descr="A white pillow with a white background&#10;&#10;Description automatically generated with low confidence" id="646" name="Google Shape;646;p6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47" name="Google Shape;647;p69"/>
          <p:cNvSpPr txBox="1"/>
          <p:nvPr/>
        </p:nvSpPr>
        <p:spPr>
          <a:xfrm>
            <a:off x="854376" y="2750901"/>
            <a:ext cx="7146623"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27242B"/>
                </a:solidFill>
                <a:latin typeface="Arial"/>
                <a:ea typeface="Arial"/>
                <a:cs typeface="Arial"/>
                <a:sym typeface="Arial"/>
              </a:rPr>
              <a:t>A female beneficiary reported to Oury, an NGO worker, that a man in the community raped her neighbor last night. The beneficiary told her neighbor that she would report it to Oury because Oury’s NGO investigates reports of sexual abuse.</a:t>
            </a:r>
            <a:endParaRPr sz="2200">
              <a:solidFill>
                <a:srgbClr val="27242B"/>
              </a:solidFill>
              <a:latin typeface="Calibri"/>
              <a:ea typeface="Calibri"/>
              <a:cs typeface="Calibri"/>
              <a:sym typeface="Calibri"/>
            </a:endParaRPr>
          </a:p>
        </p:txBody>
      </p:sp>
      <p:sp>
        <p:nvSpPr>
          <p:cNvPr id="648" name="Google Shape;648;p69"/>
          <p:cNvSpPr txBox="1"/>
          <p:nvPr/>
        </p:nvSpPr>
        <p:spPr>
          <a:xfrm>
            <a:off x="854377" y="736684"/>
            <a:ext cx="1028515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Scenario 7: </a:t>
            </a:r>
            <a:r>
              <a:rPr lang="en-US" sz="4000">
                <a:solidFill>
                  <a:schemeClr val="dk1"/>
                </a:solidFill>
                <a:latin typeface="Arial"/>
                <a:ea typeface="Arial"/>
                <a:cs typeface="Arial"/>
                <a:sym typeface="Arial"/>
              </a:rPr>
              <a:t>Debrief</a:t>
            </a:r>
            <a:endParaRPr b="1" sz="3200">
              <a:solidFill>
                <a:schemeClr val="dk1"/>
              </a:solidFill>
              <a:latin typeface="Arial"/>
              <a:ea typeface="Arial"/>
              <a:cs typeface="Arial"/>
              <a:sym typeface="Arial"/>
            </a:endParaRPr>
          </a:p>
        </p:txBody>
      </p:sp>
      <p:sp>
        <p:nvSpPr>
          <p:cNvPr id="649" name="Google Shape;649;p69"/>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a:t>
            </a:r>
            <a:endParaRPr sz="1600">
              <a:solidFill>
                <a:srgbClr val="255177"/>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pic>
        <p:nvPicPr>
          <p:cNvPr descr="A white surface with a blue background&#10;&#10;Description automatically generated with low confidence" id="654" name="Google Shape;654;p7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55" name="Google Shape;655;p70"/>
          <p:cNvSpPr txBox="1"/>
          <p:nvPr/>
        </p:nvSpPr>
        <p:spPr>
          <a:xfrm>
            <a:off x="894904" y="3442128"/>
            <a:ext cx="5214666" cy="193895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255177"/>
                </a:solidFill>
                <a:latin typeface="Arial"/>
                <a:ea typeface="Arial"/>
                <a:cs typeface="Arial"/>
                <a:sym typeface="Arial"/>
              </a:rPr>
              <a:t>Recognizing Prohibited Conduct </a:t>
            </a:r>
            <a:endParaRPr/>
          </a:p>
          <a:p>
            <a:pPr indent="0" lvl="0" marL="0" marR="0" rtl="0" algn="l">
              <a:spcBef>
                <a:spcPts val="0"/>
              </a:spcBef>
              <a:spcAft>
                <a:spcPts val="0"/>
              </a:spcAft>
              <a:buNone/>
            </a:pPr>
            <a:r>
              <a:rPr b="1" lang="en-US" sz="2200">
                <a:solidFill>
                  <a:srgbClr val="255177"/>
                </a:solidFill>
                <a:latin typeface="Arial"/>
                <a:ea typeface="Arial"/>
                <a:cs typeface="Arial"/>
                <a:sym typeface="Arial"/>
              </a:rPr>
              <a:t>and Suspicious Behavior:</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It is our duty to uphold the highest standards of conduct and treat everyone with respect. </a:t>
            </a:r>
            <a:endParaRPr/>
          </a:p>
        </p:txBody>
      </p:sp>
      <p:sp>
        <p:nvSpPr>
          <p:cNvPr id="656" name="Google Shape;656;p70"/>
          <p:cNvSpPr txBox="1"/>
          <p:nvPr/>
        </p:nvSpPr>
        <p:spPr>
          <a:xfrm>
            <a:off x="898302" y="571685"/>
            <a:ext cx="1342950"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600"/>
              <a:buFont typeface="Arial"/>
              <a:buNone/>
            </a:pPr>
            <a:r>
              <a:rPr b="1" lang="en-US" sz="1600">
                <a:solidFill>
                  <a:srgbClr val="255177"/>
                </a:solidFill>
                <a:latin typeface="Arial"/>
                <a:ea typeface="Arial"/>
                <a:cs typeface="Arial"/>
                <a:sym typeface="Arial"/>
              </a:rPr>
              <a:t>Session 4 </a:t>
            </a:r>
            <a:r>
              <a:rPr lang="en-US"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
        <p:nvSpPr>
          <p:cNvPr id="657" name="Google Shape;657;p70"/>
          <p:cNvSpPr txBox="1"/>
          <p:nvPr/>
        </p:nvSpPr>
        <p:spPr>
          <a:xfrm>
            <a:off x="881333" y="984789"/>
            <a:ext cx="5981701"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Wrapping Up</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pic>
        <p:nvPicPr>
          <p:cNvPr descr="Background pattern&#10;&#10;Description automatically generated" id="662" name="Google Shape;662;p7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63" name="Google Shape;663;p71"/>
          <p:cNvSpPr txBox="1"/>
          <p:nvPr/>
        </p:nvSpPr>
        <p:spPr>
          <a:xfrm>
            <a:off x="831680" y="3013501"/>
            <a:ext cx="32103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AA2D5C"/>
                </a:solidFill>
                <a:latin typeface="Arial"/>
                <a:ea typeface="Arial"/>
                <a:cs typeface="Arial"/>
                <a:sym typeface="Arial"/>
              </a:rPr>
              <a:t>Session 5</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descr="A close-up of a white x-ray&#10;&#10;Description automatically generated with low confidence" id="134" name="Google Shape;134;p1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5" name="Google Shape;135;p18"/>
          <p:cNvSpPr txBox="1"/>
          <p:nvPr/>
        </p:nvSpPr>
        <p:spPr>
          <a:xfrm>
            <a:off x="826848" y="2627136"/>
            <a:ext cx="550704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Session Expectations</a:t>
            </a:r>
            <a:endParaRPr/>
          </a:p>
        </p:txBody>
      </p:sp>
      <p:sp>
        <p:nvSpPr>
          <p:cNvPr id="136" name="Google Shape;136;p18"/>
          <p:cNvSpPr txBox="1"/>
          <p:nvPr/>
        </p:nvSpPr>
        <p:spPr>
          <a:xfrm>
            <a:off x="826848" y="3439384"/>
            <a:ext cx="4343463" cy="76940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Consider the following themes for generating session expectations.</a:t>
            </a:r>
            <a:endParaRPr sz="2200">
              <a:solidFill>
                <a:srgbClr val="27242B"/>
              </a:solidFill>
              <a:latin typeface="Calibri"/>
              <a:ea typeface="Calibri"/>
              <a:cs typeface="Calibri"/>
              <a:sym typeface="Calibri"/>
            </a:endParaRPr>
          </a:p>
        </p:txBody>
      </p:sp>
      <p:sp>
        <p:nvSpPr>
          <p:cNvPr id="137" name="Google Shape;137;p18"/>
          <p:cNvSpPr txBox="1"/>
          <p:nvPr/>
        </p:nvSpPr>
        <p:spPr>
          <a:xfrm>
            <a:off x="8856767" y="1273719"/>
            <a:ext cx="2229946"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Active Listening</a:t>
            </a:r>
            <a:endParaRPr sz="2200">
              <a:solidFill>
                <a:srgbClr val="27242B"/>
              </a:solidFill>
              <a:latin typeface="Calibri"/>
              <a:ea typeface="Calibri"/>
              <a:cs typeface="Calibri"/>
              <a:sym typeface="Calibri"/>
            </a:endParaRPr>
          </a:p>
        </p:txBody>
      </p:sp>
      <p:sp>
        <p:nvSpPr>
          <p:cNvPr id="138" name="Google Shape;138;p18"/>
          <p:cNvSpPr txBox="1"/>
          <p:nvPr/>
        </p:nvSpPr>
        <p:spPr>
          <a:xfrm>
            <a:off x="8847363" y="2179957"/>
            <a:ext cx="2229946"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Respect</a:t>
            </a:r>
            <a:endParaRPr sz="2200">
              <a:solidFill>
                <a:srgbClr val="27242B"/>
              </a:solidFill>
              <a:latin typeface="Calibri"/>
              <a:ea typeface="Calibri"/>
              <a:cs typeface="Calibri"/>
              <a:sym typeface="Calibri"/>
            </a:endParaRPr>
          </a:p>
        </p:txBody>
      </p:sp>
      <p:sp>
        <p:nvSpPr>
          <p:cNvPr id="139" name="Google Shape;139;p18"/>
          <p:cNvSpPr txBox="1"/>
          <p:nvPr/>
        </p:nvSpPr>
        <p:spPr>
          <a:xfrm>
            <a:off x="8853216" y="3158450"/>
            <a:ext cx="2229946"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Integrity</a:t>
            </a:r>
            <a:endParaRPr sz="2200">
              <a:solidFill>
                <a:srgbClr val="27242B"/>
              </a:solidFill>
              <a:latin typeface="Calibri"/>
              <a:ea typeface="Calibri"/>
              <a:cs typeface="Calibri"/>
              <a:sym typeface="Calibri"/>
            </a:endParaRPr>
          </a:p>
        </p:txBody>
      </p:sp>
      <p:sp>
        <p:nvSpPr>
          <p:cNvPr id="140" name="Google Shape;140;p18"/>
          <p:cNvSpPr txBox="1"/>
          <p:nvPr/>
        </p:nvSpPr>
        <p:spPr>
          <a:xfrm>
            <a:off x="8856767" y="4252230"/>
            <a:ext cx="2229946"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Privacy</a:t>
            </a:r>
            <a:endParaRPr sz="2200">
              <a:solidFill>
                <a:srgbClr val="27242B"/>
              </a:solidFill>
              <a:latin typeface="Calibri"/>
              <a:ea typeface="Calibri"/>
              <a:cs typeface="Calibri"/>
              <a:sym typeface="Calibri"/>
            </a:endParaRPr>
          </a:p>
        </p:txBody>
      </p:sp>
      <p:sp>
        <p:nvSpPr>
          <p:cNvPr id="141" name="Google Shape;141;p18"/>
          <p:cNvSpPr txBox="1"/>
          <p:nvPr/>
        </p:nvSpPr>
        <p:spPr>
          <a:xfrm>
            <a:off x="8847363" y="5316102"/>
            <a:ext cx="2229946"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2200"/>
              <a:buFont typeface="Arial"/>
              <a:buNone/>
            </a:pPr>
            <a:r>
              <a:rPr lang="en-US" sz="2200">
                <a:solidFill>
                  <a:srgbClr val="27242B"/>
                </a:solidFill>
                <a:latin typeface="Arial"/>
                <a:ea typeface="Arial"/>
                <a:cs typeface="Arial"/>
                <a:sym typeface="Arial"/>
              </a:rPr>
              <a:t>Caring</a:t>
            </a:r>
            <a:endParaRPr sz="2200">
              <a:solidFill>
                <a:srgbClr val="27242B"/>
              </a:solidFill>
              <a:latin typeface="Calibri"/>
              <a:ea typeface="Calibri"/>
              <a:cs typeface="Calibri"/>
              <a:sym typeface="Calibri"/>
            </a:endParaRPr>
          </a:p>
        </p:txBody>
      </p:sp>
      <p:pic>
        <p:nvPicPr>
          <p:cNvPr descr="Icon&#10;&#10;Description automatically generated" id="142" name="Google Shape;142;p18"/>
          <p:cNvPicPr preferRelativeResize="0"/>
          <p:nvPr/>
        </p:nvPicPr>
        <p:blipFill rotWithShape="1">
          <a:blip r:embed="rId4">
            <a:alphaModFix/>
          </a:blip>
          <a:srcRect b="0" l="0" r="0" t="0"/>
          <a:stretch/>
        </p:blipFill>
        <p:spPr>
          <a:xfrm>
            <a:off x="7815618" y="2050881"/>
            <a:ext cx="828854" cy="828854"/>
          </a:xfrm>
          <a:prstGeom prst="rect">
            <a:avLst/>
          </a:prstGeom>
          <a:noFill/>
          <a:ln>
            <a:noFill/>
          </a:ln>
        </p:spPr>
      </p:pic>
      <p:pic>
        <p:nvPicPr>
          <p:cNvPr descr="Icon&#10;&#10;Description automatically generated" id="143" name="Google Shape;143;p18"/>
          <p:cNvPicPr preferRelativeResize="0"/>
          <p:nvPr/>
        </p:nvPicPr>
        <p:blipFill rotWithShape="1">
          <a:blip r:embed="rId5">
            <a:alphaModFix/>
          </a:blip>
          <a:srcRect b="0" l="0" r="0" t="0"/>
          <a:stretch/>
        </p:blipFill>
        <p:spPr>
          <a:xfrm>
            <a:off x="7875070" y="4095533"/>
            <a:ext cx="769401" cy="769401"/>
          </a:xfrm>
          <a:prstGeom prst="rect">
            <a:avLst/>
          </a:prstGeom>
          <a:noFill/>
          <a:ln>
            <a:noFill/>
          </a:ln>
        </p:spPr>
      </p:pic>
      <p:pic>
        <p:nvPicPr>
          <p:cNvPr descr="Icon&#10;&#10;Description automatically generated" id="144" name="Google Shape;144;p18"/>
          <p:cNvPicPr preferRelativeResize="0"/>
          <p:nvPr/>
        </p:nvPicPr>
        <p:blipFill rotWithShape="1">
          <a:blip r:embed="rId6">
            <a:alphaModFix/>
          </a:blip>
          <a:srcRect b="0" l="0" r="0" t="0"/>
          <a:stretch/>
        </p:blipFill>
        <p:spPr>
          <a:xfrm>
            <a:off x="7581268" y="2759918"/>
            <a:ext cx="1301071" cy="1301071"/>
          </a:xfrm>
          <a:prstGeom prst="rect">
            <a:avLst/>
          </a:prstGeom>
          <a:noFill/>
          <a:ln>
            <a:noFill/>
          </a:ln>
        </p:spPr>
      </p:pic>
      <p:pic>
        <p:nvPicPr>
          <p:cNvPr descr="Icon&#10;&#10;Description automatically generated" id="145" name="Google Shape;145;p18"/>
          <p:cNvPicPr preferRelativeResize="0"/>
          <p:nvPr/>
        </p:nvPicPr>
        <p:blipFill rotWithShape="1">
          <a:blip r:embed="rId7">
            <a:alphaModFix/>
          </a:blip>
          <a:srcRect b="0" l="0" r="0" t="0"/>
          <a:stretch/>
        </p:blipFill>
        <p:spPr>
          <a:xfrm>
            <a:off x="7847894" y="5030766"/>
            <a:ext cx="874733" cy="874733"/>
          </a:xfrm>
          <a:prstGeom prst="rect">
            <a:avLst/>
          </a:prstGeom>
          <a:noFill/>
          <a:ln>
            <a:noFill/>
          </a:ln>
        </p:spPr>
      </p:pic>
      <p:grpSp>
        <p:nvGrpSpPr>
          <p:cNvPr id="146" name="Google Shape;146;p18"/>
          <p:cNvGrpSpPr/>
          <p:nvPr/>
        </p:nvGrpSpPr>
        <p:grpSpPr>
          <a:xfrm>
            <a:off x="7604534" y="1085005"/>
            <a:ext cx="1219876" cy="864803"/>
            <a:chOff x="7623584" y="1085005"/>
            <a:chExt cx="1219876" cy="864803"/>
          </a:xfrm>
        </p:grpSpPr>
        <p:pic>
          <p:nvPicPr>
            <p:cNvPr descr="Logo&#10;&#10;Description automatically generated with medium confidence" id="147" name="Google Shape;147;p18"/>
            <p:cNvPicPr preferRelativeResize="0"/>
            <p:nvPr/>
          </p:nvPicPr>
          <p:blipFill rotWithShape="1">
            <a:blip r:embed="rId8">
              <a:alphaModFix/>
            </a:blip>
            <a:srcRect b="18169" l="19699" r="19673" t="18572"/>
            <a:stretch/>
          </p:blipFill>
          <p:spPr>
            <a:xfrm>
              <a:off x="8014606" y="1085005"/>
              <a:ext cx="828854" cy="864803"/>
            </a:xfrm>
            <a:prstGeom prst="rect">
              <a:avLst/>
            </a:prstGeom>
            <a:noFill/>
            <a:ln>
              <a:noFill/>
            </a:ln>
          </p:spPr>
        </p:pic>
        <p:pic>
          <p:nvPicPr>
            <p:cNvPr descr="Icon&#10;&#10;Description automatically generated" id="148" name="Google Shape;148;p18"/>
            <p:cNvPicPr preferRelativeResize="0"/>
            <p:nvPr/>
          </p:nvPicPr>
          <p:blipFill rotWithShape="1">
            <a:blip r:embed="rId9">
              <a:alphaModFix/>
            </a:blip>
            <a:srcRect b="20741" l="16070" r="13953" t="19828"/>
            <a:stretch/>
          </p:blipFill>
          <p:spPr>
            <a:xfrm>
              <a:off x="7623584" y="1379684"/>
              <a:ext cx="447385" cy="379952"/>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pic>
        <p:nvPicPr>
          <p:cNvPr id="668" name="Google Shape;668;p7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69" name="Google Shape;669;p72"/>
          <p:cNvSpPr txBox="1"/>
          <p:nvPr/>
        </p:nvSpPr>
        <p:spPr>
          <a:xfrm>
            <a:off x="894904" y="3442128"/>
            <a:ext cx="5214666" cy="1969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AA2D5C"/>
                </a:solidFill>
                <a:latin typeface="Arial"/>
                <a:ea typeface="Arial"/>
                <a:cs typeface="Arial"/>
                <a:sym typeface="Arial"/>
              </a:rPr>
              <a:t>Session Objective:</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Define the key principles and elements of a good SEA internal reporting system and describe their own organization’s reporting system.</a:t>
            </a:r>
            <a:endParaRPr/>
          </a:p>
        </p:txBody>
      </p:sp>
      <p:sp>
        <p:nvSpPr>
          <p:cNvPr id="670" name="Google Shape;670;p72"/>
          <p:cNvSpPr txBox="1"/>
          <p:nvPr/>
        </p:nvSpPr>
        <p:spPr>
          <a:xfrm>
            <a:off x="898301" y="571685"/>
            <a:ext cx="2447571"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1</a:t>
            </a:r>
            <a:endParaRPr sz="1600">
              <a:solidFill>
                <a:srgbClr val="AA2D5C"/>
              </a:solidFill>
              <a:latin typeface="Calibri"/>
              <a:ea typeface="Calibri"/>
              <a:cs typeface="Calibri"/>
              <a:sym typeface="Calibri"/>
            </a:endParaRPr>
          </a:p>
        </p:txBody>
      </p:sp>
      <p:sp>
        <p:nvSpPr>
          <p:cNvPr id="671" name="Google Shape;671;p72"/>
          <p:cNvSpPr txBox="1"/>
          <p:nvPr/>
        </p:nvSpPr>
        <p:spPr>
          <a:xfrm>
            <a:off x="881333" y="984789"/>
            <a:ext cx="5981701"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The Reporting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Process</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pic>
        <p:nvPicPr>
          <p:cNvPr id="676" name="Google Shape;676;p7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77" name="Google Shape;677;p73"/>
          <p:cNvSpPr txBox="1"/>
          <p:nvPr/>
        </p:nvSpPr>
        <p:spPr>
          <a:xfrm>
            <a:off x="881333" y="984789"/>
            <a:ext cx="7796002"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What are the Key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Principles of a Good</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Report Handling System</a:t>
            </a:r>
            <a:endParaRPr sz="4000">
              <a:solidFill>
                <a:srgbClr val="27242B"/>
              </a:solidFill>
              <a:latin typeface="Arial"/>
              <a:ea typeface="Arial"/>
              <a:cs typeface="Arial"/>
              <a:sym typeface="Arial"/>
            </a:endParaRPr>
          </a:p>
        </p:txBody>
      </p:sp>
      <p:sp>
        <p:nvSpPr>
          <p:cNvPr id="678" name="Google Shape;678;p73"/>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1</a:t>
            </a:r>
            <a:endParaRPr sz="1600">
              <a:solidFill>
                <a:srgbClr val="AA2D5C"/>
              </a:solidFill>
              <a:latin typeface="Calibri"/>
              <a:ea typeface="Calibri"/>
              <a:cs typeface="Calibri"/>
              <a:sym typeface="Calibri"/>
            </a:endParaRPr>
          </a:p>
        </p:txBody>
      </p:sp>
      <p:sp>
        <p:nvSpPr>
          <p:cNvPr id="679" name="Google Shape;679;p73"/>
          <p:cNvSpPr txBox="1"/>
          <p:nvPr/>
        </p:nvSpPr>
        <p:spPr>
          <a:xfrm>
            <a:off x="894904" y="3442128"/>
            <a:ext cx="5214666" cy="95406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AA2D5C"/>
                </a:solidFill>
                <a:latin typeface="Arial"/>
                <a:ea typeface="Arial"/>
                <a:cs typeface="Arial"/>
                <a:sym typeface="Arial"/>
              </a:rPr>
              <a:t>Activity:</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Brainstorm and record your answers.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pic>
        <p:nvPicPr>
          <p:cNvPr descr="A white pillow on a bed&#10;&#10;Description automatically generated with medium confidence" id="684" name="Google Shape;684;p7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85" name="Google Shape;685;p74"/>
          <p:cNvSpPr txBox="1"/>
          <p:nvPr/>
        </p:nvSpPr>
        <p:spPr>
          <a:xfrm>
            <a:off x="854376" y="2536937"/>
            <a:ext cx="2888553" cy="307654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Confidentiality</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Transparency</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Accessible</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Independence</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Impartiality</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Integrity</a:t>
            </a:r>
            <a:endParaRPr/>
          </a:p>
        </p:txBody>
      </p:sp>
      <p:sp>
        <p:nvSpPr>
          <p:cNvPr id="686" name="Google Shape;686;p74"/>
          <p:cNvSpPr txBox="1"/>
          <p:nvPr/>
        </p:nvSpPr>
        <p:spPr>
          <a:xfrm>
            <a:off x="4130976" y="2536937"/>
            <a:ext cx="3298074" cy="3584379"/>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Timelines</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Survivor-centered</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Accountable</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Thorough</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Safety/Security</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Well-being</a:t>
            </a:r>
            <a:endParaRPr/>
          </a:p>
          <a:p>
            <a:pPr indent="-342900" lvl="0" marL="342900" marR="0" rtl="0" algn="l">
              <a:lnSpc>
                <a:spcPct val="150000"/>
              </a:lnSpc>
              <a:spcBef>
                <a:spcPts val="0"/>
              </a:spcBef>
              <a:spcAft>
                <a:spcPts val="0"/>
              </a:spcAft>
              <a:buClr>
                <a:srgbClr val="AA2D5C"/>
              </a:buClr>
              <a:buSzPts val="2200"/>
              <a:buFont typeface="Arial"/>
              <a:buChar char="•"/>
            </a:pPr>
            <a:r>
              <a:rPr lang="en-US" sz="2200">
                <a:solidFill>
                  <a:srgbClr val="27242B"/>
                </a:solidFill>
                <a:latin typeface="Arial"/>
                <a:ea typeface="Arial"/>
                <a:cs typeface="Arial"/>
                <a:sym typeface="Arial"/>
              </a:rPr>
              <a:t>Objectivity</a:t>
            </a:r>
            <a:endParaRPr/>
          </a:p>
        </p:txBody>
      </p:sp>
      <p:sp>
        <p:nvSpPr>
          <p:cNvPr id="687" name="Google Shape;687;p74"/>
          <p:cNvSpPr txBox="1"/>
          <p:nvPr/>
        </p:nvSpPr>
        <p:spPr>
          <a:xfrm>
            <a:off x="854376" y="736684"/>
            <a:ext cx="11104541"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Key Principles of a Good Reporting System</a:t>
            </a:r>
            <a:endParaRPr b="1" sz="3200">
              <a:solidFill>
                <a:schemeClr val="dk1"/>
              </a:solidFill>
              <a:latin typeface="Arial"/>
              <a:ea typeface="Arial"/>
              <a:cs typeface="Arial"/>
              <a:sym typeface="Arial"/>
            </a:endParaRPr>
          </a:p>
        </p:txBody>
      </p:sp>
      <p:sp>
        <p:nvSpPr>
          <p:cNvPr id="688" name="Google Shape;688;p74"/>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1</a:t>
            </a:r>
            <a:endParaRPr sz="1600">
              <a:solidFill>
                <a:srgbClr val="AA2D5C"/>
              </a:solidFill>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pic>
        <p:nvPicPr>
          <p:cNvPr id="693" name="Google Shape;693;p7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694" name="Google Shape;694;p75"/>
          <p:cNvSpPr txBox="1"/>
          <p:nvPr/>
        </p:nvSpPr>
        <p:spPr>
          <a:xfrm>
            <a:off x="881333" y="984789"/>
            <a:ext cx="7796002"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Key Elements of a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Good Reporting System</a:t>
            </a:r>
            <a:endParaRPr sz="4000">
              <a:solidFill>
                <a:srgbClr val="27242B"/>
              </a:solidFill>
              <a:latin typeface="Arial"/>
              <a:ea typeface="Arial"/>
              <a:cs typeface="Arial"/>
              <a:sym typeface="Arial"/>
            </a:endParaRPr>
          </a:p>
        </p:txBody>
      </p:sp>
      <p:sp>
        <p:nvSpPr>
          <p:cNvPr id="695" name="Google Shape;695;p75"/>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2</a:t>
            </a:r>
            <a:endParaRPr sz="1600">
              <a:solidFill>
                <a:srgbClr val="AA2D5C"/>
              </a:solidFill>
              <a:latin typeface="Calibri"/>
              <a:ea typeface="Calibri"/>
              <a:cs typeface="Calibri"/>
              <a:sym typeface="Calibri"/>
            </a:endParaRPr>
          </a:p>
        </p:txBody>
      </p:sp>
      <p:sp>
        <p:nvSpPr>
          <p:cNvPr id="696" name="Google Shape;696;p75"/>
          <p:cNvSpPr txBox="1"/>
          <p:nvPr/>
        </p:nvSpPr>
        <p:spPr>
          <a:xfrm>
            <a:off x="894904" y="3442128"/>
            <a:ext cx="5214666" cy="92328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rgbClr val="AA2D5C"/>
                </a:solidFill>
                <a:latin typeface="Arial"/>
                <a:ea typeface="Arial"/>
                <a:cs typeface="Arial"/>
                <a:sym typeface="Arial"/>
              </a:rPr>
              <a:t>Activity:</a:t>
            </a:r>
            <a:endParaRPr/>
          </a:p>
          <a:p>
            <a:pPr indent="0" lvl="0" marL="0" marR="0" rtl="0" algn="l">
              <a:spcBef>
                <a:spcPts val="600"/>
              </a:spcBef>
              <a:spcAft>
                <a:spcPts val="600"/>
              </a:spcAft>
              <a:buNone/>
            </a:pPr>
            <a:r>
              <a:rPr lang="en-US" sz="2200">
                <a:solidFill>
                  <a:schemeClr val="dk1"/>
                </a:solidFill>
                <a:latin typeface="Arial"/>
                <a:ea typeface="Arial"/>
                <a:cs typeface="Arial"/>
                <a:sym typeface="Arial"/>
              </a:rPr>
              <a:t>The Internal Reporting System.</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pic>
        <p:nvPicPr>
          <p:cNvPr id="701" name="Google Shape;701;p7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02" name="Google Shape;702;p76"/>
          <p:cNvSpPr txBox="1"/>
          <p:nvPr/>
        </p:nvSpPr>
        <p:spPr>
          <a:xfrm>
            <a:off x="881333" y="2923639"/>
            <a:ext cx="6706529"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200">
                <a:solidFill>
                  <a:schemeClr val="dk1"/>
                </a:solidFill>
                <a:latin typeface="Arial"/>
                <a:ea typeface="Arial"/>
                <a:cs typeface="Arial"/>
                <a:sym typeface="Arial"/>
              </a:rPr>
              <a:t>Consider Women, Men, Children, Disabled persons and the Elderly.</a:t>
            </a:r>
            <a:endParaRPr/>
          </a:p>
        </p:txBody>
      </p:sp>
      <p:sp>
        <p:nvSpPr>
          <p:cNvPr id="703" name="Google Shape;703;p76"/>
          <p:cNvSpPr txBox="1"/>
          <p:nvPr/>
        </p:nvSpPr>
        <p:spPr>
          <a:xfrm>
            <a:off x="894903" y="3899325"/>
            <a:ext cx="6706529" cy="21697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AA2D5C"/>
                </a:solidFill>
                <a:latin typeface="Arial"/>
                <a:ea typeface="Arial"/>
                <a:cs typeface="Arial"/>
                <a:sym typeface="Arial"/>
              </a:rPr>
              <a:t>Goal:</a:t>
            </a:r>
            <a:endParaRPr/>
          </a:p>
          <a:p>
            <a:pPr indent="-342900" lvl="0" marL="342900" marR="0" rtl="0" algn="l">
              <a:spcBef>
                <a:spcPts val="600"/>
              </a:spcBef>
              <a:spcAft>
                <a:spcPts val="0"/>
              </a:spcAft>
              <a:buClr>
                <a:srgbClr val="AA2D5C"/>
              </a:buClr>
              <a:buSzPts val="2400"/>
              <a:buFont typeface="Arial"/>
              <a:buChar char="•"/>
            </a:pPr>
            <a:r>
              <a:rPr lang="en-US" sz="2400">
                <a:solidFill>
                  <a:schemeClr val="dk1"/>
                </a:solidFill>
                <a:latin typeface="Arial"/>
                <a:ea typeface="Arial"/>
                <a:cs typeface="Arial"/>
                <a:sym typeface="Arial"/>
              </a:rPr>
              <a:t>Identify the common reasons why people don’t report and the impacts of not reporting.</a:t>
            </a:r>
            <a:endParaRPr/>
          </a:p>
          <a:p>
            <a:pPr indent="-342900" lvl="0" marL="342900" marR="0" rtl="0" algn="l">
              <a:spcBef>
                <a:spcPts val="600"/>
              </a:spcBef>
              <a:spcAft>
                <a:spcPts val="600"/>
              </a:spcAft>
              <a:buClr>
                <a:srgbClr val="AA2D5C"/>
              </a:buClr>
              <a:buSzPts val="2400"/>
              <a:buFont typeface="Arial"/>
              <a:buChar char="•"/>
            </a:pPr>
            <a:r>
              <a:rPr lang="en-US" sz="2400">
                <a:solidFill>
                  <a:schemeClr val="dk1"/>
                </a:solidFill>
                <a:latin typeface="Arial"/>
                <a:ea typeface="Arial"/>
                <a:cs typeface="Arial"/>
                <a:sym typeface="Arial"/>
              </a:rPr>
              <a:t>Identify some workable solutions in reporting systems to overcoming reporting barriers.</a:t>
            </a:r>
            <a:endParaRPr/>
          </a:p>
        </p:txBody>
      </p:sp>
      <p:sp>
        <p:nvSpPr>
          <p:cNvPr id="704" name="Google Shape;704;p76"/>
          <p:cNvSpPr txBox="1"/>
          <p:nvPr/>
        </p:nvSpPr>
        <p:spPr>
          <a:xfrm>
            <a:off x="898301" y="571685"/>
            <a:ext cx="2447571"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sp>
        <p:nvSpPr>
          <p:cNvPr id="705" name="Google Shape;705;p76"/>
          <p:cNvSpPr txBox="1"/>
          <p:nvPr/>
        </p:nvSpPr>
        <p:spPr>
          <a:xfrm>
            <a:off x="881333" y="984789"/>
            <a:ext cx="5981701"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Barriers to Reporting</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and Solutions to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Overcoming Barriers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pic>
        <p:nvPicPr>
          <p:cNvPr id="710" name="Google Shape;710;p7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A picture containing text&#10;&#10;Description automatically generated" id="711" name="Google Shape;711;p77"/>
          <p:cNvPicPr preferRelativeResize="0"/>
          <p:nvPr/>
        </p:nvPicPr>
        <p:blipFill rotWithShape="1">
          <a:blip r:embed="rId4">
            <a:alphaModFix/>
          </a:blip>
          <a:srcRect b="0" l="6444" r="11146" t="0"/>
          <a:stretch/>
        </p:blipFill>
        <p:spPr>
          <a:xfrm>
            <a:off x="6368203" y="1767265"/>
            <a:ext cx="4960635" cy="4260881"/>
          </a:xfrm>
          <a:prstGeom prst="rect">
            <a:avLst/>
          </a:prstGeom>
          <a:noFill/>
          <a:ln>
            <a:noFill/>
          </a:ln>
        </p:spPr>
      </p:pic>
      <p:cxnSp>
        <p:nvCxnSpPr>
          <p:cNvPr id="712" name="Google Shape;712;p77"/>
          <p:cNvCxnSpPr/>
          <p:nvPr/>
        </p:nvCxnSpPr>
        <p:spPr>
          <a:xfrm>
            <a:off x="2317610" y="2581571"/>
            <a:ext cx="3780000" cy="1"/>
          </a:xfrm>
          <a:prstGeom prst="straightConnector1">
            <a:avLst/>
          </a:prstGeom>
          <a:noFill/>
          <a:ln cap="flat" cmpd="sng" w="28575">
            <a:solidFill>
              <a:srgbClr val="AA2D5C"/>
            </a:solidFill>
            <a:prstDash val="solid"/>
            <a:miter lim="800000"/>
            <a:headEnd len="sm" w="sm" type="none"/>
            <a:tailEnd len="med" w="med" type="triangle"/>
          </a:ln>
        </p:spPr>
      </p:cxnSp>
      <p:sp>
        <p:nvSpPr>
          <p:cNvPr id="713" name="Google Shape;713;p77"/>
          <p:cNvSpPr txBox="1"/>
          <p:nvPr/>
        </p:nvSpPr>
        <p:spPr>
          <a:xfrm>
            <a:off x="898301" y="2350953"/>
            <a:ext cx="2877743"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Arial"/>
                <a:ea typeface="Arial"/>
                <a:cs typeface="Arial"/>
                <a:sym typeface="Arial"/>
              </a:rPr>
              <a:t>Impacts</a:t>
            </a:r>
            <a:endParaRPr/>
          </a:p>
        </p:txBody>
      </p:sp>
      <p:sp>
        <p:nvSpPr>
          <p:cNvPr id="714" name="Google Shape;714;p77"/>
          <p:cNvSpPr txBox="1"/>
          <p:nvPr/>
        </p:nvSpPr>
        <p:spPr>
          <a:xfrm>
            <a:off x="898301" y="3927803"/>
            <a:ext cx="2810857"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Arial"/>
                <a:ea typeface="Arial"/>
                <a:cs typeface="Arial"/>
                <a:sym typeface="Arial"/>
              </a:rPr>
              <a:t>Why don’t people report it?</a:t>
            </a:r>
            <a:endParaRPr/>
          </a:p>
        </p:txBody>
      </p:sp>
      <p:sp>
        <p:nvSpPr>
          <p:cNvPr id="715" name="Google Shape;715;p77"/>
          <p:cNvSpPr txBox="1"/>
          <p:nvPr/>
        </p:nvSpPr>
        <p:spPr>
          <a:xfrm>
            <a:off x="898301" y="5485939"/>
            <a:ext cx="275394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Arial"/>
                <a:ea typeface="Arial"/>
                <a:cs typeface="Arial"/>
                <a:sym typeface="Arial"/>
              </a:rPr>
              <a:t>Causes</a:t>
            </a:r>
            <a:endParaRPr/>
          </a:p>
        </p:txBody>
      </p:sp>
      <p:sp>
        <p:nvSpPr>
          <p:cNvPr id="716" name="Google Shape;716;p77"/>
          <p:cNvSpPr txBox="1"/>
          <p:nvPr/>
        </p:nvSpPr>
        <p:spPr>
          <a:xfrm>
            <a:off x="881333" y="984789"/>
            <a:ext cx="7796002"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The Problem Tree</a:t>
            </a:r>
            <a:endParaRPr sz="4000">
              <a:solidFill>
                <a:srgbClr val="27242B"/>
              </a:solidFill>
              <a:latin typeface="Arial"/>
              <a:ea typeface="Arial"/>
              <a:cs typeface="Arial"/>
              <a:sym typeface="Arial"/>
            </a:endParaRPr>
          </a:p>
        </p:txBody>
      </p:sp>
      <p:sp>
        <p:nvSpPr>
          <p:cNvPr id="717" name="Google Shape;717;p77"/>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cxnSp>
        <p:nvCxnSpPr>
          <p:cNvPr id="718" name="Google Shape;718;p77"/>
          <p:cNvCxnSpPr/>
          <p:nvPr/>
        </p:nvCxnSpPr>
        <p:spPr>
          <a:xfrm>
            <a:off x="2323889" y="5701383"/>
            <a:ext cx="3780000" cy="1"/>
          </a:xfrm>
          <a:prstGeom prst="straightConnector1">
            <a:avLst/>
          </a:prstGeom>
          <a:noFill/>
          <a:ln cap="flat" cmpd="sng" w="28575">
            <a:solidFill>
              <a:srgbClr val="AA2D5C"/>
            </a:solidFill>
            <a:prstDash val="solid"/>
            <a:miter lim="800000"/>
            <a:headEnd len="sm" w="sm" type="none"/>
            <a:tailEnd len="med" w="med" type="triangle"/>
          </a:ln>
        </p:spPr>
      </p:cxnSp>
      <p:cxnSp>
        <p:nvCxnSpPr>
          <p:cNvPr id="719" name="Google Shape;719;p77"/>
          <p:cNvCxnSpPr/>
          <p:nvPr/>
        </p:nvCxnSpPr>
        <p:spPr>
          <a:xfrm>
            <a:off x="3577388" y="4161234"/>
            <a:ext cx="2520000" cy="0"/>
          </a:xfrm>
          <a:prstGeom prst="straightConnector1">
            <a:avLst/>
          </a:prstGeom>
          <a:noFill/>
          <a:ln cap="flat" cmpd="sng" w="28575">
            <a:solidFill>
              <a:srgbClr val="AA2D5C"/>
            </a:solidFill>
            <a:prstDash val="solid"/>
            <a:miter lim="800000"/>
            <a:headEnd len="sm" w="sm" type="none"/>
            <a:tailEnd len="med" w="med" type="triangle"/>
          </a:ln>
        </p:spPr>
      </p:cxn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pic>
        <p:nvPicPr>
          <p:cNvPr descr="A white pillow on a bed&#10;&#10;Description automatically generated with medium confidence" id="724" name="Google Shape;724;p7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25" name="Google Shape;725;p78"/>
          <p:cNvSpPr txBox="1"/>
          <p:nvPr/>
        </p:nvSpPr>
        <p:spPr>
          <a:xfrm>
            <a:off x="854378" y="3429000"/>
            <a:ext cx="6515100"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Why don’t </a:t>
            </a:r>
            <a:r>
              <a:rPr b="1" lang="en-US" sz="4000">
                <a:solidFill>
                  <a:srgbClr val="AA2D5C"/>
                </a:solidFill>
                <a:latin typeface="Arial"/>
                <a:ea typeface="Arial"/>
                <a:cs typeface="Arial"/>
                <a:sym typeface="Arial"/>
              </a:rPr>
              <a:t>women</a:t>
            </a:r>
            <a:r>
              <a:rPr b="1" lang="en-US" sz="4000">
                <a:solidFill>
                  <a:schemeClr val="dk1"/>
                </a:solidFill>
                <a:latin typeface="Arial"/>
                <a:ea typeface="Arial"/>
                <a:cs typeface="Arial"/>
                <a:sym typeface="Arial"/>
              </a:rPr>
              <a:t> report?</a:t>
            </a:r>
            <a:endParaRPr/>
          </a:p>
        </p:txBody>
      </p:sp>
      <p:sp>
        <p:nvSpPr>
          <p:cNvPr id="726" name="Google Shape;726;p78"/>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grpSp>
        <p:nvGrpSpPr>
          <p:cNvPr id="727" name="Google Shape;727;p78"/>
          <p:cNvGrpSpPr/>
          <p:nvPr/>
        </p:nvGrpSpPr>
        <p:grpSpPr>
          <a:xfrm>
            <a:off x="7854043" y="2063157"/>
            <a:ext cx="2743200" cy="4294415"/>
            <a:chOff x="7854043" y="2063157"/>
            <a:chExt cx="2743200" cy="4294415"/>
          </a:xfrm>
        </p:grpSpPr>
        <p:pic>
          <p:nvPicPr>
            <p:cNvPr id="728" name="Google Shape;728;p78"/>
            <p:cNvPicPr preferRelativeResize="0"/>
            <p:nvPr/>
          </p:nvPicPr>
          <p:blipFill rotWithShape="1">
            <a:blip r:embed="rId4">
              <a:alphaModFix/>
            </a:blip>
            <a:srcRect b="19524" l="30055" r="55787" t="20000"/>
            <a:stretch/>
          </p:blipFill>
          <p:spPr>
            <a:xfrm>
              <a:off x="7854043" y="2063157"/>
              <a:ext cx="1371600" cy="4147457"/>
            </a:xfrm>
            <a:prstGeom prst="rect">
              <a:avLst/>
            </a:prstGeom>
            <a:noFill/>
            <a:ln>
              <a:noFill/>
            </a:ln>
          </p:spPr>
        </p:pic>
        <p:pic>
          <p:nvPicPr>
            <p:cNvPr id="729" name="Google Shape;729;p78"/>
            <p:cNvPicPr preferRelativeResize="0"/>
            <p:nvPr/>
          </p:nvPicPr>
          <p:blipFill rotWithShape="1">
            <a:blip r:embed="rId5">
              <a:alphaModFix/>
            </a:blip>
            <a:srcRect b="19287" l="43876" r="41967" t="18094"/>
            <a:stretch/>
          </p:blipFill>
          <p:spPr>
            <a:xfrm>
              <a:off x="9225643" y="2063157"/>
              <a:ext cx="1371600" cy="4294415"/>
            </a:xfrm>
            <a:prstGeom prst="rect">
              <a:avLst/>
            </a:prstGeom>
            <a:noFill/>
            <a:ln>
              <a:noFill/>
            </a:ln>
          </p:spPr>
        </p:pic>
      </p:gr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pic>
        <p:nvPicPr>
          <p:cNvPr descr="A white pillow on a bed&#10;&#10;Description automatically generated with medium confidence" id="734" name="Google Shape;734;p7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35" name="Google Shape;735;p79"/>
          <p:cNvSpPr txBox="1"/>
          <p:nvPr/>
        </p:nvSpPr>
        <p:spPr>
          <a:xfrm>
            <a:off x="854378" y="3429000"/>
            <a:ext cx="6515100"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Why don’t </a:t>
            </a:r>
            <a:r>
              <a:rPr b="1" lang="en-US" sz="4000">
                <a:solidFill>
                  <a:srgbClr val="AA2D5C"/>
                </a:solidFill>
                <a:latin typeface="Arial"/>
                <a:ea typeface="Arial"/>
                <a:cs typeface="Arial"/>
                <a:sym typeface="Arial"/>
              </a:rPr>
              <a:t>men</a:t>
            </a:r>
            <a:r>
              <a:rPr b="1" lang="en-US" sz="4000">
                <a:solidFill>
                  <a:schemeClr val="dk1"/>
                </a:solidFill>
                <a:latin typeface="Arial"/>
                <a:ea typeface="Arial"/>
                <a:cs typeface="Arial"/>
                <a:sym typeface="Arial"/>
              </a:rPr>
              <a:t> report?</a:t>
            </a:r>
            <a:endParaRPr/>
          </a:p>
        </p:txBody>
      </p:sp>
      <p:sp>
        <p:nvSpPr>
          <p:cNvPr id="736" name="Google Shape;736;p79"/>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pic>
        <p:nvPicPr>
          <p:cNvPr id="737" name="Google Shape;737;p79"/>
          <p:cNvPicPr preferRelativeResize="0"/>
          <p:nvPr/>
        </p:nvPicPr>
        <p:blipFill rotWithShape="1">
          <a:blip r:embed="rId4">
            <a:alphaModFix/>
          </a:blip>
          <a:srcRect b="0" l="0" r="0" t="6565"/>
          <a:stretch/>
        </p:blipFill>
        <p:spPr>
          <a:xfrm>
            <a:off x="7609114" y="2037226"/>
            <a:ext cx="3410139" cy="429441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pic>
        <p:nvPicPr>
          <p:cNvPr descr="A white pillow on a bed&#10;&#10;Description automatically generated with medium confidence" id="742" name="Google Shape;742;p8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43" name="Google Shape;743;p80"/>
          <p:cNvSpPr txBox="1"/>
          <p:nvPr/>
        </p:nvSpPr>
        <p:spPr>
          <a:xfrm>
            <a:off x="854377" y="3429000"/>
            <a:ext cx="716420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Why don’t </a:t>
            </a:r>
            <a:r>
              <a:rPr b="1" lang="en-US" sz="4000">
                <a:solidFill>
                  <a:srgbClr val="AA2D5C"/>
                </a:solidFill>
                <a:latin typeface="Arial"/>
                <a:ea typeface="Arial"/>
                <a:cs typeface="Arial"/>
                <a:sym typeface="Arial"/>
              </a:rPr>
              <a:t>children</a:t>
            </a:r>
            <a:r>
              <a:rPr b="1" lang="en-US" sz="4000">
                <a:solidFill>
                  <a:schemeClr val="dk1"/>
                </a:solidFill>
                <a:latin typeface="Arial"/>
                <a:ea typeface="Arial"/>
                <a:cs typeface="Arial"/>
                <a:sym typeface="Arial"/>
              </a:rPr>
              <a:t> report?</a:t>
            </a:r>
            <a:endParaRPr/>
          </a:p>
        </p:txBody>
      </p:sp>
      <p:sp>
        <p:nvSpPr>
          <p:cNvPr id="744" name="Google Shape;744;p80"/>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pic>
        <p:nvPicPr>
          <p:cNvPr id="745" name="Google Shape;745;p80"/>
          <p:cNvPicPr preferRelativeResize="0"/>
          <p:nvPr/>
        </p:nvPicPr>
        <p:blipFill rotWithShape="1">
          <a:blip r:embed="rId4">
            <a:alphaModFix/>
          </a:blip>
          <a:srcRect b="21212" l="30696" r="37701" t="21819"/>
          <a:stretch/>
        </p:blipFill>
        <p:spPr>
          <a:xfrm>
            <a:off x="7747660" y="2387501"/>
            <a:ext cx="3061855" cy="390698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pic>
        <p:nvPicPr>
          <p:cNvPr descr="A white pillow on a bed&#10;&#10;Description automatically generated with medium confidence" id="750" name="Google Shape;750;p8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51" name="Google Shape;751;p81"/>
          <p:cNvSpPr txBox="1"/>
          <p:nvPr/>
        </p:nvSpPr>
        <p:spPr>
          <a:xfrm>
            <a:off x="854377" y="3429000"/>
            <a:ext cx="5241624"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Why don’t </a:t>
            </a:r>
            <a:r>
              <a:rPr b="1" lang="en-US" sz="4000">
                <a:solidFill>
                  <a:srgbClr val="AA2D5C"/>
                </a:solidFill>
                <a:latin typeface="Arial"/>
                <a:ea typeface="Arial"/>
                <a:cs typeface="Arial"/>
                <a:sym typeface="Arial"/>
              </a:rPr>
              <a:t>persons with disabilities</a:t>
            </a:r>
            <a:r>
              <a:rPr b="1" lang="en-US" sz="4000">
                <a:solidFill>
                  <a:schemeClr val="dk1"/>
                </a:solidFill>
                <a:latin typeface="Arial"/>
                <a:ea typeface="Arial"/>
                <a:cs typeface="Arial"/>
                <a:sym typeface="Arial"/>
              </a:rPr>
              <a:t> report?</a:t>
            </a:r>
            <a:endParaRPr/>
          </a:p>
        </p:txBody>
      </p:sp>
      <p:sp>
        <p:nvSpPr>
          <p:cNvPr id="752" name="Google Shape;752;p81"/>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pic>
        <p:nvPicPr>
          <p:cNvPr id="753" name="Google Shape;753;p81"/>
          <p:cNvPicPr preferRelativeResize="0"/>
          <p:nvPr/>
        </p:nvPicPr>
        <p:blipFill rotWithShape="1">
          <a:blip r:embed="rId4">
            <a:alphaModFix/>
          </a:blip>
          <a:srcRect b="5475" l="22804" r="27211" t="4761"/>
          <a:stretch/>
        </p:blipFill>
        <p:spPr>
          <a:xfrm>
            <a:off x="7654181" y="2139454"/>
            <a:ext cx="3012296" cy="39025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descr="A picture containing diaper, romper&#10;&#10;Description automatically generated" id="153" name="Google Shape;153;p1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4" name="Google Shape;154;p19"/>
          <p:cNvSpPr txBox="1"/>
          <p:nvPr/>
        </p:nvSpPr>
        <p:spPr>
          <a:xfrm>
            <a:off x="838200" y="3003868"/>
            <a:ext cx="9677456" cy="3231614"/>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rgbClr val="27242B"/>
              </a:buClr>
              <a:buSzPts val="2200"/>
              <a:buFont typeface="Arial"/>
              <a:buChar char="•"/>
            </a:pPr>
            <a:r>
              <a:rPr lang="en-US" sz="2200">
                <a:solidFill>
                  <a:srgbClr val="27242B"/>
                </a:solidFill>
                <a:latin typeface="Arial"/>
                <a:ea typeface="Arial"/>
                <a:cs typeface="Arial"/>
                <a:sym typeface="Arial"/>
              </a:rPr>
              <a:t>Examine your own beliefs and assumptions about SEA.</a:t>
            </a:r>
            <a:endParaRPr/>
          </a:p>
          <a:p>
            <a:pPr indent="-342900" lvl="0" marL="342900" marR="0" rtl="0" algn="l">
              <a:spcBef>
                <a:spcPts val="1200"/>
              </a:spcBef>
              <a:spcAft>
                <a:spcPts val="0"/>
              </a:spcAft>
              <a:buClr>
                <a:srgbClr val="27242B"/>
              </a:buClr>
              <a:buSzPts val="2200"/>
              <a:buFont typeface="Arial"/>
              <a:buChar char="•"/>
            </a:pPr>
            <a:r>
              <a:rPr lang="en-US" sz="2200">
                <a:solidFill>
                  <a:srgbClr val="27242B"/>
                </a:solidFill>
                <a:latin typeface="Arial"/>
                <a:ea typeface="Arial"/>
                <a:cs typeface="Arial"/>
                <a:sym typeface="Arial"/>
              </a:rPr>
              <a:t>Explore the role of power and gender imbalances in SEA.</a:t>
            </a:r>
            <a:endParaRPr/>
          </a:p>
          <a:p>
            <a:pPr indent="-342900" lvl="0" marL="342900" marR="0" rtl="0" algn="l">
              <a:spcBef>
                <a:spcPts val="1200"/>
              </a:spcBef>
              <a:spcAft>
                <a:spcPts val="0"/>
              </a:spcAft>
              <a:buClr>
                <a:srgbClr val="27242B"/>
              </a:buClr>
              <a:buSzPts val="2200"/>
              <a:buFont typeface="Arial"/>
              <a:buChar char="•"/>
            </a:pPr>
            <a:r>
              <a:rPr lang="en-US" sz="2200">
                <a:solidFill>
                  <a:srgbClr val="27242B"/>
                </a:solidFill>
                <a:latin typeface="Arial"/>
                <a:ea typeface="Arial"/>
                <a:cs typeface="Arial"/>
                <a:sym typeface="Arial"/>
              </a:rPr>
              <a:t>Discuss the impact that SEA can have on individuals, organizations and communities. </a:t>
            </a:r>
            <a:endParaRPr/>
          </a:p>
          <a:p>
            <a:pPr indent="-342900" lvl="0" marL="342900" marR="0" rtl="0" algn="l">
              <a:spcBef>
                <a:spcPts val="1200"/>
              </a:spcBef>
              <a:spcAft>
                <a:spcPts val="0"/>
              </a:spcAft>
              <a:buClr>
                <a:srgbClr val="27242B"/>
              </a:buClr>
              <a:buSzPts val="2200"/>
              <a:buFont typeface="Arial"/>
              <a:buChar char="•"/>
            </a:pPr>
            <a:r>
              <a:rPr lang="en-US" sz="2200">
                <a:solidFill>
                  <a:srgbClr val="27242B"/>
                </a:solidFill>
                <a:latin typeface="Arial"/>
                <a:ea typeface="Arial"/>
                <a:cs typeface="Arial"/>
                <a:sym typeface="Arial"/>
              </a:rPr>
              <a:t>Define official key terms and local language related to SEA.</a:t>
            </a:r>
            <a:endParaRPr/>
          </a:p>
          <a:p>
            <a:pPr indent="-342900" lvl="0" marL="342900" marR="0" rtl="0" algn="l">
              <a:spcBef>
                <a:spcPts val="1200"/>
              </a:spcBef>
              <a:spcAft>
                <a:spcPts val="1200"/>
              </a:spcAft>
              <a:buClr>
                <a:srgbClr val="27242B"/>
              </a:buClr>
              <a:buSzPts val="2200"/>
              <a:buFont typeface="Arial"/>
              <a:buChar char="•"/>
            </a:pPr>
            <a:r>
              <a:rPr lang="en-US" sz="2200">
                <a:solidFill>
                  <a:srgbClr val="27242B"/>
                </a:solidFill>
                <a:latin typeface="Arial"/>
                <a:ea typeface="Arial"/>
                <a:cs typeface="Arial"/>
                <a:sym typeface="Arial"/>
              </a:rPr>
              <a:t>Review SEA scenarios to identify potential misconduct and inappropriate behaviors. </a:t>
            </a:r>
            <a:endParaRPr sz="2200">
              <a:solidFill>
                <a:srgbClr val="27242B"/>
              </a:solidFill>
              <a:latin typeface="Calibri"/>
              <a:ea typeface="Calibri"/>
              <a:cs typeface="Calibri"/>
              <a:sym typeface="Calibri"/>
            </a:endParaRPr>
          </a:p>
        </p:txBody>
      </p:sp>
      <p:sp>
        <p:nvSpPr>
          <p:cNvPr id="155" name="Google Shape;155;p19"/>
          <p:cNvSpPr txBox="1"/>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27242B"/>
              </a:buClr>
              <a:buSzPts val="4000"/>
              <a:buFont typeface="Arial"/>
              <a:buNone/>
            </a:pPr>
            <a:r>
              <a:rPr b="1" lang="en-US" sz="4000">
                <a:solidFill>
                  <a:srgbClr val="27242B"/>
                </a:solidFill>
                <a:latin typeface="Arial"/>
                <a:ea typeface="Arial"/>
                <a:cs typeface="Arial"/>
                <a:sym typeface="Arial"/>
              </a:rPr>
              <a:t>Learning Objectives</a:t>
            </a:r>
            <a:endParaRPr sz="4000">
              <a:solidFill>
                <a:schemeClr val="dk1"/>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7" name="Shape 757"/>
        <p:cNvGrpSpPr/>
        <p:nvPr/>
      </p:nvGrpSpPr>
      <p:grpSpPr>
        <a:xfrm>
          <a:off x="0" y="0"/>
          <a:ext cx="0" cy="0"/>
          <a:chOff x="0" y="0"/>
          <a:chExt cx="0" cy="0"/>
        </a:xfrm>
      </p:grpSpPr>
      <p:pic>
        <p:nvPicPr>
          <p:cNvPr descr="A white pillow on a bed&#10;&#10;Description automatically generated with medium confidence" id="758" name="Google Shape;758;p8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59" name="Google Shape;759;p82"/>
          <p:cNvSpPr txBox="1"/>
          <p:nvPr/>
        </p:nvSpPr>
        <p:spPr>
          <a:xfrm>
            <a:off x="854377" y="3429000"/>
            <a:ext cx="5241623"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Why don’t </a:t>
            </a:r>
            <a:r>
              <a:rPr b="1" lang="en-US" sz="4000">
                <a:solidFill>
                  <a:srgbClr val="AA2D5C"/>
                </a:solidFill>
                <a:latin typeface="Arial"/>
                <a:ea typeface="Arial"/>
                <a:cs typeface="Arial"/>
                <a:sym typeface="Arial"/>
              </a:rPr>
              <a:t>older people</a:t>
            </a:r>
            <a:r>
              <a:rPr b="1" lang="en-US" sz="4000">
                <a:solidFill>
                  <a:schemeClr val="dk1"/>
                </a:solidFill>
                <a:latin typeface="Arial"/>
                <a:ea typeface="Arial"/>
                <a:cs typeface="Arial"/>
                <a:sym typeface="Arial"/>
              </a:rPr>
              <a:t> report?</a:t>
            </a:r>
            <a:endParaRPr/>
          </a:p>
        </p:txBody>
      </p:sp>
      <p:sp>
        <p:nvSpPr>
          <p:cNvPr id="760" name="Google Shape;760;p82"/>
          <p:cNvSpPr txBox="1"/>
          <p:nvPr/>
        </p:nvSpPr>
        <p:spPr>
          <a:xfrm>
            <a:off x="854378" y="496116"/>
            <a:ext cx="2026269"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pic>
        <p:nvPicPr>
          <p:cNvPr id="761" name="Google Shape;761;p82"/>
          <p:cNvPicPr preferRelativeResize="0"/>
          <p:nvPr/>
        </p:nvPicPr>
        <p:blipFill rotWithShape="1">
          <a:blip r:embed="rId4">
            <a:alphaModFix/>
          </a:blip>
          <a:srcRect b="17381" l="42864" r="28989" t="20238"/>
          <a:stretch/>
        </p:blipFill>
        <p:spPr>
          <a:xfrm>
            <a:off x="8115302" y="1992085"/>
            <a:ext cx="2726872" cy="427808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pic>
        <p:nvPicPr>
          <p:cNvPr id="766" name="Google Shape;766;p83"/>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A group of people standing together&#10;&#10;Description automatically generated with medium confidence" id="767" name="Google Shape;767;p83"/>
          <p:cNvPicPr preferRelativeResize="0"/>
          <p:nvPr/>
        </p:nvPicPr>
        <p:blipFill rotWithShape="1">
          <a:blip r:embed="rId4">
            <a:alphaModFix/>
          </a:blip>
          <a:srcRect b="0" l="0" r="0" t="0"/>
          <a:stretch/>
        </p:blipFill>
        <p:spPr>
          <a:xfrm>
            <a:off x="6278244" y="2553300"/>
            <a:ext cx="5745082" cy="3490393"/>
          </a:xfrm>
          <a:prstGeom prst="rect">
            <a:avLst/>
          </a:prstGeom>
          <a:noFill/>
          <a:ln>
            <a:noFill/>
          </a:ln>
        </p:spPr>
      </p:pic>
      <p:sp>
        <p:nvSpPr>
          <p:cNvPr id="768" name="Google Shape;768;p83"/>
          <p:cNvSpPr txBox="1"/>
          <p:nvPr/>
        </p:nvSpPr>
        <p:spPr>
          <a:xfrm>
            <a:off x="881333" y="984789"/>
            <a:ext cx="7796002"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Arial"/>
                <a:ea typeface="Arial"/>
                <a:cs typeface="Arial"/>
                <a:sym typeface="Arial"/>
              </a:rPr>
              <a:t>Solutions for </a:t>
            </a:r>
            <a:endParaRPr/>
          </a:p>
          <a:p>
            <a:pPr indent="0" lvl="0" marL="0" marR="0" rtl="0" algn="l">
              <a:spcBef>
                <a:spcPts val="0"/>
              </a:spcBef>
              <a:spcAft>
                <a:spcPts val="0"/>
              </a:spcAft>
              <a:buNone/>
            </a:pPr>
            <a:r>
              <a:rPr b="1" lang="en-US" sz="4000">
                <a:solidFill>
                  <a:srgbClr val="27242B"/>
                </a:solidFill>
                <a:latin typeface="Arial"/>
                <a:ea typeface="Arial"/>
                <a:cs typeface="Arial"/>
                <a:sym typeface="Arial"/>
              </a:rPr>
              <a:t>Our Problem Tree</a:t>
            </a:r>
            <a:endParaRPr sz="4000">
              <a:solidFill>
                <a:srgbClr val="27242B"/>
              </a:solidFill>
              <a:latin typeface="Arial"/>
              <a:ea typeface="Arial"/>
              <a:cs typeface="Arial"/>
              <a:sym typeface="Arial"/>
            </a:endParaRPr>
          </a:p>
        </p:txBody>
      </p:sp>
      <p:sp>
        <p:nvSpPr>
          <p:cNvPr id="769" name="Google Shape;769;p83"/>
          <p:cNvSpPr txBox="1"/>
          <p:nvPr/>
        </p:nvSpPr>
        <p:spPr>
          <a:xfrm>
            <a:off x="898301" y="571685"/>
            <a:ext cx="2283513"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1600"/>
              <a:buFont typeface="Arial"/>
              <a:buNone/>
            </a:pPr>
            <a:r>
              <a:rPr b="1" lang="en-US" sz="1600">
                <a:solidFill>
                  <a:srgbClr val="AA2D5C"/>
                </a:solidFill>
                <a:latin typeface="Arial"/>
                <a:ea typeface="Arial"/>
                <a:cs typeface="Arial"/>
                <a:sym typeface="Arial"/>
              </a:rPr>
              <a:t>Session 5 </a:t>
            </a:r>
            <a:r>
              <a:rPr lang="en-US" sz="1600">
                <a:solidFill>
                  <a:srgbClr val="AA2D5C"/>
                </a:solidFill>
                <a:latin typeface="Arial"/>
                <a:ea typeface="Arial"/>
                <a:cs typeface="Arial"/>
                <a:sym typeface="Arial"/>
              </a:rPr>
              <a:t>// Topic 3</a:t>
            </a:r>
            <a:endParaRPr sz="1600">
              <a:solidFill>
                <a:srgbClr val="AA2D5C"/>
              </a:solidFill>
              <a:latin typeface="Calibri"/>
              <a:ea typeface="Calibri"/>
              <a:cs typeface="Calibri"/>
              <a:sym typeface="Calibri"/>
            </a:endParaRPr>
          </a:p>
        </p:txBody>
      </p:sp>
      <p:sp>
        <p:nvSpPr>
          <p:cNvPr id="770" name="Google Shape;770;p83"/>
          <p:cNvSpPr txBox="1"/>
          <p:nvPr/>
        </p:nvSpPr>
        <p:spPr>
          <a:xfrm>
            <a:off x="894904" y="3442128"/>
            <a:ext cx="5214666" cy="135417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AA2D5C"/>
                </a:solidFill>
                <a:latin typeface="Arial"/>
                <a:ea typeface="Arial"/>
                <a:cs typeface="Arial"/>
                <a:sym typeface="Arial"/>
              </a:rPr>
              <a:t>Activity:</a:t>
            </a:r>
            <a:endParaRPr/>
          </a:p>
          <a:p>
            <a:pPr indent="0" lvl="0" marL="0" marR="0" rtl="0" algn="l">
              <a:spcBef>
                <a:spcPts val="600"/>
              </a:spcBef>
              <a:spcAft>
                <a:spcPts val="600"/>
              </a:spcAft>
              <a:buNone/>
            </a:pPr>
            <a:r>
              <a:rPr lang="en-US" sz="2400">
                <a:solidFill>
                  <a:schemeClr val="dk1"/>
                </a:solidFill>
                <a:latin typeface="Arial"/>
                <a:ea typeface="Arial"/>
                <a:cs typeface="Arial"/>
                <a:sym typeface="Arial"/>
              </a:rPr>
              <a:t>Brainstorm ways we can overcome reporting barriers.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pic>
        <p:nvPicPr>
          <p:cNvPr descr="Text&#10;&#10;Description automatically generated" id="775" name="Google Shape;775;p8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776" name="Google Shape;776;p84"/>
          <p:cNvSpPr txBox="1"/>
          <p:nvPr/>
        </p:nvSpPr>
        <p:spPr>
          <a:xfrm>
            <a:off x="855363" y="2167116"/>
            <a:ext cx="10481273" cy="12618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Arial"/>
                <a:ea typeface="Arial"/>
                <a:cs typeface="Arial"/>
                <a:sym typeface="Arial"/>
              </a:rPr>
              <a:t>First Name </a:t>
            </a:r>
            <a:r>
              <a:rPr lang="en-US" sz="2200">
                <a:solidFill>
                  <a:schemeClr val="dk1"/>
                </a:solidFill>
                <a:latin typeface="Arial"/>
                <a:ea typeface="Arial"/>
                <a:cs typeface="Arial"/>
                <a:sym typeface="Arial"/>
              </a:rPr>
              <a:t>and </a:t>
            </a:r>
            <a:r>
              <a:rPr b="1" lang="en-US" sz="2200">
                <a:solidFill>
                  <a:schemeClr val="dk1"/>
                </a:solidFill>
                <a:latin typeface="Arial"/>
                <a:ea typeface="Arial"/>
                <a:cs typeface="Arial"/>
                <a:sym typeface="Arial"/>
              </a:rPr>
              <a:t>Last Name </a:t>
            </a:r>
            <a:endParaRPr/>
          </a:p>
          <a:p>
            <a:pPr indent="0" lvl="0" marL="0" marR="0" rtl="0" algn="l">
              <a:spcBef>
                <a:spcPts val="600"/>
              </a:spcBef>
              <a:spcAft>
                <a:spcPts val="0"/>
              </a:spcAft>
              <a:buNone/>
            </a:pPr>
            <a:r>
              <a:rPr lang="en-US" sz="2200">
                <a:solidFill>
                  <a:schemeClr val="dk1"/>
                </a:solidFill>
                <a:latin typeface="Arial"/>
                <a:ea typeface="Arial"/>
                <a:cs typeface="Arial"/>
                <a:sym typeface="Arial"/>
              </a:rPr>
              <a:t>Title, Organization</a:t>
            </a:r>
            <a:endParaRPr/>
          </a:p>
          <a:p>
            <a:pPr indent="0" lvl="0" marL="0" marR="0" rtl="0" algn="l">
              <a:spcBef>
                <a:spcPts val="600"/>
              </a:spcBef>
              <a:spcAft>
                <a:spcPts val="0"/>
              </a:spcAft>
              <a:buNone/>
            </a:pPr>
            <a:r>
              <a:rPr lang="en-US" sz="2200" u="sng">
                <a:solidFill>
                  <a:schemeClr val="hlink"/>
                </a:solidFill>
                <a:latin typeface="Arial"/>
                <a:ea typeface="Arial"/>
                <a:cs typeface="Arial"/>
                <a:sym typeface="Arial"/>
                <a:hlinkClick r:id="rId4"/>
              </a:rPr>
              <a:t>YourEmail@NGO.org</a:t>
            </a:r>
            <a:endParaRPr sz="2200">
              <a:solidFill>
                <a:schemeClr val="dk1"/>
              </a:solidFill>
              <a:latin typeface="Arial"/>
              <a:ea typeface="Arial"/>
              <a:cs typeface="Arial"/>
              <a:sym typeface="Arial"/>
            </a:endParaRPr>
          </a:p>
        </p:txBody>
      </p:sp>
      <p:sp>
        <p:nvSpPr>
          <p:cNvPr id="777" name="Google Shape;777;p84"/>
          <p:cNvSpPr txBox="1"/>
          <p:nvPr/>
        </p:nvSpPr>
        <p:spPr>
          <a:xfrm>
            <a:off x="855363" y="3429000"/>
            <a:ext cx="4625914" cy="4308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AA2D5C"/>
              </a:buClr>
              <a:buSzPts val="2200"/>
              <a:buFont typeface="Arial"/>
              <a:buNone/>
            </a:pPr>
            <a:r>
              <a:rPr b="1" lang="en-US" sz="2200">
                <a:solidFill>
                  <a:srgbClr val="AA2D5C"/>
                </a:solidFill>
                <a:latin typeface="Arial"/>
                <a:ea typeface="Arial"/>
                <a:cs typeface="Arial"/>
                <a:sym typeface="Arial"/>
              </a:rPr>
              <a:t>InterAction.org </a:t>
            </a:r>
            <a:r>
              <a:rPr lang="en-US" sz="2200">
                <a:solidFill>
                  <a:srgbClr val="AA2D5C"/>
                </a:solidFill>
                <a:latin typeface="Arial"/>
                <a:ea typeface="Arial"/>
                <a:cs typeface="Arial"/>
                <a:sym typeface="Arial"/>
              </a:rPr>
              <a:t>// @InterActionorg</a:t>
            </a:r>
            <a:endParaRPr sz="2200">
              <a:solidFill>
                <a:srgbClr val="AA2D5C"/>
              </a:solidFill>
              <a:latin typeface="Calibri"/>
              <a:ea typeface="Calibri"/>
              <a:cs typeface="Calibri"/>
              <a:sym typeface="Calibri"/>
            </a:endParaRPr>
          </a:p>
        </p:txBody>
      </p:sp>
      <p:sp>
        <p:nvSpPr>
          <p:cNvPr id="778" name="Google Shape;778;p84"/>
          <p:cNvSpPr txBox="1"/>
          <p:nvPr/>
        </p:nvSpPr>
        <p:spPr>
          <a:xfrm>
            <a:off x="855363" y="3780335"/>
            <a:ext cx="4759053" cy="2461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55177"/>
              </a:buClr>
              <a:buSzPts val="1000"/>
              <a:buFont typeface="Arial"/>
              <a:buNone/>
            </a:pPr>
            <a:r>
              <a:rPr b="1" lang="en-US" sz="1000">
                <a:solidFill>
                  <a:srgbClr val="255177"/>
                </a:solidFill>
                <a:latin typeface="Arial"/>
                <a:ea typeface="Arial"/>
                <a:cs typeface="Arial"/>
                <a:sym typeface="Arial"/>
              </a:rPr>
              <a:t>Icon credits: Freepik, Good Ware, Nhor Phai, Smashicons and Kiranshastry</a:t>
            </a:r>
            <a:endParaRPr sz="1000">
              <a:solidFill>
                <a:srgbClr val="255177"/>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id="160" name="Google Shape;160;p2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1" name="Google Shape;161;p20"/>
          <p:cNvSpPr txBox="1"/>
          <p:nvPr/>
        </p:nvSpPr>
        <p:spPr>
          <a:xfrm>
            <a:off x="831680" y="3013501"/>
            <a:ext cx="321030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0C94D6"/>
                </a:solidFill>
                <a:latin typeface="Arial"/>
                <a:ea typeface="Arial"/>
                <a:cs typeface="Arial"/>
                <a:sym typeface="Arial"/>
              </a:rPr>
              <a:t>Session 1</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descr="A white surface with a blue background&#10;&#10;Description automatically generated with low confidence" id="166" name="Google Shape;166;p21"/>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A picture containing text, computer, computer, monitor&#10;&#10;Description automatically generated" id="167" name="Google Shape;167;p21"/>
          <p:cNvPicPr preferRelativeResize="0"/>
          <p:nvPr/>
        </p:nvPicPr>
        <p:blipFill rotWithShape="1">
          <a:blip r:embed="rId4">
            <a:alphaModFix/>
          </a:blip>
          <a:srcRect b="0" l="0" r="0" t="0"/>
          <a:stretch/>
        </p:blipFill>
        <p:spPr>
          <a:xfrm>
            <a:off x="3270679" y="1958323"/>
            <a:ext cx="7369612" cy="4953432"/>
          </a:xfrm>
          <a:prstGeom prst="rect">
            <a:avLst/>
          </a:prstGeom>
          <a:noFill/>
          <a:ln>
            <a:noFill/>
          </a:ln>
        </p:spPr>
      </p:pic>
      <p:pic>
        <p:nvPicPr>
          <p:cNvPr id="168" name="Google Shape;168;p21"/>
          <p:cNvPicPr preferRelativeResize="0"/>
          <p:nvPr/>
        </p:nvPicPr>
        <p:blipFill rotWithShape="1">
          <a:blip r:embed="rId5">
            <a:alphaModFix/>
          </a:blip>
          <a:srcRect b="0" l="0" r="0" t="0"/>
          <a:stretch/>
        </p:blipFill>
        <p:spPr>
          <a:xfrm>
            <a:off x="4508099" y="2749295"/>
            <a:ext cx="4894772" cy="2887007"/>
          </a:xfrm>
          <a:prstGeom prst="rect">
            <a:avLst/>
          </a:prstGeom>
          <a:noFill/>
          <a:ln>
            <a:noFill/>
          </a:ln>
        </p:spPr>
      </p:pic>
      <p:pic>
        <p:nvPicPr>
          <p:cNvPr id="169" name="Google Shape;169;p21"/>
          <p:cNvPicPr preferRelativeResize="0"/>
          <p:nvPr/>
        </p:nvPicPr>
        <p:blipFill rotWithShape="1">
          <a:blip r:embed="rId6">
            <a:alphaModFix/>
          </a:blip>
          <a:srcRect b="0" l="0" r="0" t="0"/>
          <a:stretch/>
        </p:blipFill>
        <p:spPr>
          <a:xfrm>
            <a:off x="1011124" y="1733713"/>
            <a:ext cx="707846" cy="707846"/>
          </a:xfrm>
          <a:prstGeom prst="rect">
            <a:avLst/>
          </a:prstGeom>
          <a:noFill/>
          <a:ln>
            <a:noFill/>
          </a:ln>
        </p:spPr>
      </p:pic>
      <p:sp>
        <p:nvSpPr>
          <p:cNvPr id="170" name="Google Shape;170;p21"/>
          <p:cNvSpPr txBox="1"/>
          <p:nvPr/>
        </p:nvSpPr>
        <p:spPr>
          <a:xfrm>
            <a:off x="954618" y="2458184"/>
            <a:ext cx="2686827" cy="30773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27242B"/>
              </a:buClr>
              <a:buSzPts val="1400"/>
              <a:buFont typeface="Arial"/>
              <a:buNone/>
            </a:pPr>
            <a:r>
              <a:rPr lang="en-US" sz="1400">
                <a:solidFill>
                  <a:srgbClr val="27242B"/>
                </a:solidFill>
                <a:latin typeface="Arial"/>
                <a:ea typeface="Arial"/>
                <a:cs typeface="Arial"/>
                <a:sym typeface="Arial"/>
              </a:rPr>
              <a:t>https://youtu.be/48MCG22FqrE</a:t>
            </a:r>
            <a:endParaRPr sz="1400">
              <a:solidFill>
                <a:srgbClr val="27242B"/>
              </a:solidFill>
              <a:latin typeface="Calibri"/>
              <a:ea typeface="Calibri"/>
              <a:cs typeface="Calibri"/>
              <a:sym typeface="Calibri"/>
            </a:endParaRPr>
          </a:p>
        </p:txBody>
      </p:sp>
      <p:sp>
        <p:nvSpPr>
          <p:cNvPr id="171" name="Google Shape;171;p21"/>
          <p:cNvSpPr txBox="1"/>
          <p:nvPr/>
        </p:nvSpPr>
        <p:spPr>
          <a:xfrm>
            <a:off x="898302" y="571685"/>
            <a:ext cx="1342950" cy="33851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C94D6"/>
              </a:buClr>
              <a:buSzPts val="1600"/>
              <a:buFont typeface="Arial"/>
              <a:buNone/>
            </a:pPr>
            <a:r>
              <a:rPr b="1" lang="en-US" sz="1600">
                <a:solidFill>
                  <a:srgbClr val="0C94D6"/>
                </a:solidFill>
                <a:latin typeface="Arial"/>
                <a:ea typeface="Arial"/>
                <a:cs typeface="Arial"/>
                <a:sym typeface="Arial"/>
              </a:rPr>
              <a:t>Session 1 </a:t>
            </a:r>
            <a:r>
              <a:rPr lang="en-US" sz="1600">
                <a:solidFill>
                  <a:srgbClr val="0C94D6"/>
                </a:solidFill>
                <a:latin typeface="Arial"/>
                <a:ea typeface="Arial"/>
                <a:cs typeface="Arial"/>
                <a:sym typeface="Arial"/>
              </a:rPr>
              <a:t>// </a:t>
            </a:r>
            <a:endParaRPr sz="1600">
              <a:solidFill>
                <a:srgbClr val="0C94D6"/>
              </a:solidFill>
              <a:latin typeface="Calibri"/>
              <a:ea typeface="Calibri"/>
              <a:cs typeface="Calibri"/>
              <a:sym typeface="Calibri"/>
            </a:endParaRPr>
          </a:p>
        </p:txBody>
      </p:sp>
      <p:sp>
        <p:nvSpPr>
          <p:cNvPr id="172" name="Google Shape;172;p21"/>
          <p:cNvSpPr txBox="1"/>
          <p:nvPr/>
        </p:nvSpPr>
        <p:spPr>
          <a:xfrm>
            <a:off x="881334" y="984789"/>
            <a:ext cx="5416724"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rgbClr val="27242B"/>
                </a:solidFill>
                <a:latin typeface="Arial"/>
                <a:ea typeface="Arial"/>
                <a:cs typeface="Arial"/>
                <a:sym typeface="Arial"/>
              </a:rPr>
              <a:t>No Excuse for Abuse</a:t>
            </a:r>
            <a:endParaRPr b="1" sz="3200">
              <a:solidFill>
                <a:srgbClr val="27242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