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90"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12192000" cy="6858000"/>
  <p:notesSz cx="6858000" cy="9144000"/>
  <p:embeddedFontLst>
    <p:embeddedFont>
      <p:font typeface="Calibri" panose="020F0502020204030204" pitchFamily="34" charset="0"/>
      <p:regular r:id="rId38"/>
      <p:bold r:id="rId39"/>
      <p:italic r:id="rId40"/>
      <p:boldItalic r:id="rId41"/>
    </p:embeddedFont>
    <p:embeddedFont>
      <p:font typeface="FreightSans Pro Black" panose="02000A03040000020004" pitchFamily="50" charset="0"/>
      <p:bold r:id="rId42"/>
      <p:boldItalic r:id="rId43"/>
    </p:embeddedFont>
    <p:embeddedFont>
      <p:font typeface="FreightSans Pro Book" panose="02000606030000020004" pitchFamily="50" charset="0"/>
      <p:regular r:id="rId44"/>
      <p:italic r:id="rId45"/>
    </p:embeddedFont>
    <p:embeddedFont>
      <p:font typeface="Open Sans" panose="020B0606030504020204" pitchFamily="34"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6987353-8A9C-1CB2-E848-CEE290CC06DB}" name="McQuate, Mitchell" initials="MM" userId="S::mmcquate@interaction.org::2fb54357-c8f1-485f-85ae-95861be8a12c" providerId="AD"/>
  <p188:author id="{BD4EF6C8-B0C8-25E6-55EC-A5275C9F6AEF}" name="Malik, Hifzah" initials="MH" userId="S::hmalik@interaction.org::7a926ed7-ed9f-4d09-bd8e-91342b5c94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621AA4B-4AED-4292-B87F-39A00C4C5883}">
  <a:tblStyle styleId="{2621AA4B-4AED-4292-B87F-39A00C4C588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14" d="100"/>
          <a:sy n="114" d="100"/>
        </p:scale>
        <p:origin x="43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Quate, Mitchell" userId="2fb54357-c8f1-485f-85ae-95861be8a12c" providerId="ADAL" clId="{16CBD8B6-E422-4EF7-87DF-54A8E4EAA162}"/>
    <pc:docChg chg="">
      <pc:chgData name="McQuate, Mitchell" userId="2fb54357-c8f1-485f-85ae-95861be8a12c" providerId="ADAL" clId="{16CBD8B6-E422-4EF7-87DF-54A8E4EAA162}" dt="2023-01-20T20:47:37.909" v="3"/>
      <pc:docMkLst>
        <pc:docMk/>
      </pc:docMkLst>
      <pc:sldChg chg="delCm">
        <pc:chgData name="McQuate, Mitchell" userId="2fb54357-c8f1-485f-85ae-95861be8a12c" providerId="ADAL" clId="{16CBD8B6-E422-4EF7-87DF-54A8E4EAA162}" dt="2023-01-20T20:47:26.375" v="1"/>
        <pc:sldMkLst>
          <pc:docMk/>
          <pc:sldMk cId="0" sldId="278"/>
        </pc:sldMkLst>
      </pc:sldChg>
      <pc:sldChg chg="delCm">
        <pc:chgData name="McQuate, Mitchell" userId="2fb54357-c8f1-485f-85ae-95861be8a12c" providerId="ADAL" clId="{16CBD8B6-E422-4EF7-87DF-54A8E4EAA162}" dt="2023-01-20T20:47:31.602" v="2"/>
        <pc:sldMkLst>
          <pc:docMk/>
          <pc:sldMk cId="0" sldId="283"/>
        </pc:sldMkLst>
      </pc:sldChg>
      <pc:sldChg chg="delCm">
        <pc:chgData name="McQuate, Mitchell" userId="2fb54357-c8f1-485f-85ae-95861be8a12c" providerId="ADAL" clId="{16CBD8B6-E422-4EF7-87DF-54A8E4EAA162}" dt="2023-01-20T20:47:37.909" v="3"/>
        <pc:sldMkLst>
          <pc:docMk/>
          <pc:sldMk cId="0" sldId="287"/>
        </pc:sldMkLst>
      </pc:sldChg>
      <pc:sldChg chg="delCm">
        <pc:chgData name="McQuate, Mitchell" userId="2fb54357-c8f1-485f-85ae-95861be8a12c" providerId="ADAL" clId="{16CBD8B6-E422-4EF7-87DF-54A8E4EAA162}" dt="2023-01-20T20:47:20.693" v="0"/>
        <pc:sldMkLst>
          <pc:docMk/>
          <pc:sldMk cId="2110820559" sldId="2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8" name="Google Shape;18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8" name="Google Shape;19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1" name="Google Shape;21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3" name="Google Shape;23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3" name="Google Shape;24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0" name="Google Shape;27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5" name="Google Shape;28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5" name="Google Shape;28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0756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4" name="Google Shape;29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2" name="Google Shape;9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04" name="Google Shape;30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6" name="Google Shape;31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9" name="Google Shape;32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8" name="Google Shape;338;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8" name="Google Shape;34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Source : GBV Pocket Guide </a:t>
            </a:r>
            <a:endParaRPr dirty="0"/>
          </a:p>
        </p:txBody>
      </p:sp>
      <p:sp>
        <p:nvSpPr>
          <p:cNvPr id="357" name="Google Shape;357;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6" name="Google Shape;366;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5" name="Google Shape;37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4" name="Google Shape;39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09" name="Google Shape;40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9" name="Google Shape;41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32" name="Google Shape;432;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44" name="Google Shape;44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2" name="Google Shape;45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62" name="Google Shape;462;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470" name="Google Shape;47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change to survivor’s eyes</a:t>
            </a:r>
            <a:endParaRPr dirty="0"/>
          </a:p>
        </p:txBody>
      </p:sp>
      <p:sp>
        <p:nvSpPr>
          <p:cNvPr id="109" name="Google Shape;10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8" name="Google Shape;1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8" name="Google Shape;12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8" name="Google Shape;14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9" name="Google Shape;15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1" name="Google Shape;17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7" name="Google Shape;17;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8" name="Google Shape;18;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3" name="Google Shape;2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4" name="Google Shape;2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29" name="Google Shape;2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0" name="Google Shape;3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5" name="Google Shape;3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36" name="Google Shape;3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1" name="Google Shape;5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2" name="Google Shape;5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jpg"/><Relationship Id="rId7"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5.jpg"/><Relationship Id="rId7"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hyperlink" Target="mailto:YourEmail@NGO.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89" name="Google Shape;89;p13"/>
          <p:cNvSpPr txBox="1"/>
          <p:nvPr/>
        </p:nvSpPr>
        <p:spPr>
          <a:xfrm>
            <a:off x="831680" y="3013501"/>
            <a:ext cx="321030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800" b="1" i="0" u="none" strike="noStrike" cap="none" dirty="0">
                <a:solidFill>
                  <a:srgbClr val="786A6E"/>
                </a:solidFill>
                <a:latin typeface="Arial"/>
                <a:ea typeface="Arial"/>
                <a:cs typeface="Arial"/>
                <a:sym typeface="Arial"/>
              </a:rPr>
              <a:t>Session 6</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2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91" name="Google Shape;191;p22"/>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sp>
        <p:nvSpPr>
          <p:cNvPr id="192" name="Google Shape;192;p22"/>
          <p:cNvSpPr txBox="1"/>
          <p:nvPr/>
        </p:nvSpPr>
        <p:spPr>
          <a:xfrm>
            <a:off x="881333" y="984789"/>
            <a:ext cx="10942367"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FreightSans Pro Black" panose="02000A03040000020004" pitchFamily="50" charset="0"/>
                <a:sym typeface="Arial"/>
              </a:rPr>
              <a:t>Inadequate reaction to disclosure and secondary victimization </a:t>
            </a:r>
            <a:endParaRPr sz="4000" b="1" dirty="0">
              <a:solidFill>
                <a:srgbClr val="27242B"/>
              </a:solidFill>
              <a:latin typeface="FreightSans Pro Black" panose="02000A03040000020004" pitchFamily="50" charset="0"/>
              <a:sym typeface="Arial"/>
            </a:endParaRPr>
          </a:p>
        </p:txBody>
      </p:sp>
      <p:sp>
        <p:nvSpPr>
          <p:cNvPr id="193" name="Google Shape;193;p22"/>
          <p:cNvSpPr txBox="1"/>
          <p:nvPr/>
        </p:nvSpPr>
        <p:spPr>
          <a:xfrm>
            <a:off x="1016622" y="2533650"/>
            <a:ext cx="5473078" cy="332528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400"/>
              <a:buFont typeface="Arial"/>
              <a:buNone/>
            </a:pPr>
            <a:r>
              <a:rPr lang="en-US" sz="2400" dirty="0">
                <a:solidFill>
                  <a:schemeClr val="dk1"/>
                </a:solidFill>
                <a:latin typeface="FreightSans Pro Book" panose="02000606030000020004" pitchFamily="50" charset="0"/>
                <a:sym typeface="Arial"/>
              </a:rPr>
              <a:t>Secondary victimization occurs when the survivor suffers further harm due to their experience of the </a:t>
            </a:r>
            <a:r>
              <a:rPr lang="en-US" sz="2400" b="1" dirty="0">
                <a:solidFill>
                  <a:schemeClr val="dk1"/>
                </a:solidFill>
                <a:latin typeface="FreightSans Pro Book" panose="02000606030000020004" pitchFamily="50" charset="0"/>
                <a:sym typeface="Arial"/>
              </a:rPr>
              <a:t>behaviors </a:t>
            </a:r>
            <a:r>
              <a:rPr lang="en-US" sz="2400" dirty="0">
                <a:solidFill>
                  <a:schemeClr val="dk1"/>
                </a:solidFill>
                <a:latin typeface="FreightSans Pro Book" panose="02000606030000020004" pitchFamily="50" charset="0"/>
                <a:sym typeface="Arial"/>
              </a:rPr>
              <a:t>and </a:t>
            </a:r>
            <a:r>
              <a:rPr lang="en-US" sz="2400" b="1" dirty="0">
                <a:solidFill>
                  <a:schemeClr val="dk1"/>
                </a:solidFill>
                <a:latin typeface="FreightSans Pro Book" panose="02000606030000020004" pitchFamily="50" charset="0"/>
                <a:sym typeface="Arial"/>
              </a:rPr>
              <a:t>attitudes </a:t>
            </a:r>
            <a:r>
              <a:rPr lang="en-US" sz="2400" dirty="0">
                <a:solidFill>
                  <a:schemeClr val="dk1"/>
                </a:solidFill>
                <a:latin typeface="FreightSans Pro Book" panose="02000606030000020004" pitchFamily="50" charset="0"/>
                <a:sym typeface="Arial"/>
              </a:rPr>
              <a:t>of others they interact with. </a:t>
            </a:r>
            <a:endParaRPr dirty="0">
              <a:latin typeface="FreightSans Pro Book" panose="02000606030000020004" pitchFamily="50" charset="0"/>
            </a:endParaRPr>
          </a:p>
          <a:p>
            <a:pPr marL="0" marR="0" lvl="0" indent="0" algn="l" rtl="0">
              <a:lnSpc>
                <a:spcPct val="90000"/>
              </a:lnSpc>
              <a:spcBef>
                <a:spcPts val="1000"/>
              </a:spcBef>
              <a:spcAft>
                <a:spcPts val="0"/>
              </a:spcAft>
              <a:buClr>
                <a:schemeClr val="lt1"/>
              </a:buClr>
              <a:buSzPts val="2400"/>
              <a:buFont typeface="Arial"/>
              <a:buNone/>
            </a:pPr>
            <a:endParaRPr sz="2400" dirty="0">
              <a:solidFill>
                <a:schemeClr val="dk1"/>
              </a:solidFill>
              <a:latin typeface="FreightSans Pro Book" panose="02000606030000020004" pitchFamily="50" charset="0"/>
              <a:sym typeface="Arial"/>
            </a:endParaRPr>
          </a:p>
          <a:p>
            <a:pPr marL="0" marR="0" lvl="0" indent="0" algn="l" rtl="0">
              <a:lnSpc>
                <a:spcPct val="90000"/>
              </a:lnSpc>
              <a:spcBef>
                <a:spcPts val="1000"/>
              </a:spcBef>
              <a:spcAft>
                <a:spcPts val="0"/>
              </a:spcAft>
              <a:buClr>
                <a:schemeClr val="dk1"/>
              </a:buClr>
              <a:buSzPts val="2400"/>
              <a:buFont typeface="Arial"/>
              <a:buNone/>
            </a:pPr>
            <a:r>
              <a:rPr lang="en-US" sz="2400" dirty="0">
                <a:solidFill>
                  <a:schemeClr val="dk1"/>
                </a:solidFill>
                <a:latin typeface="FreightSans Pro Book" panose="02000606030000020004" pitchFamily="50" charset="0"/>
                <a:sym typeface="Arial"/>
              </a:rPr>
              <a:t>E</a:t>
            </a:r>
            <a:r>
              <a:rPr lang="en-US" sz="2400" dirty="0">
                <a:solidFill>
                  <a:schemeClr val="dk1"/>
                </a:solidFill>
                <a:latin typeface="FreightSans Pro Book" panose="02000606030000020004" pitchFamily="50" charset="0"/>
              </a:rPr>
              <a:t>xamples include</a:t>
            </a:r>
            <a:r>
              <a:rPr lang="en-US" sz="2400" dirty="0">
                <a:solidFill>
                  <a:schemeClr val="dk1"/>
                </a:solidFill>
                <a:latin typeface="FreightSans Pro Book" panose="02000606030000020004" pitchFamily="50" charset="0"/>
                <a:sym typeface="Arial"/>
              </a:rPr>
              <a:t> exposure to the </a:t>
            </a:r>
            <a:r>
              <a:rPr lang="en-US" sz="2400" dirty="0">
                <a:solidFill>
                  <a:schemeClr val="dk1"/>
                </a:solidFill>
                <a:latin typeface="FreightSans Pro Book" panose="02000606030000020004" pitchFamily="50" charset="0"/>
              </a:rPr>
              <a:t>perpetrator</a:t>
            </a:r>
            <a:r>
              <a:rPr lang="en-US" sz="2400" dirty="0">
                <a:solidFill>
                  <a:schemeClr val="dk1"/>
                </a:solidFill>
                <a:latin typeface="FreightSans Pro Book" panose="02000606030000020004" pitchFamily="50" charset="0"/>
                <a:sym typeface="Arial"/>
              </a:rPr>
              <a:t>, questioning, victim-blaming, inappropriate language, insensitive comments, and more. </a:t>
            </a:r>
            <a:endParaRPr dirty="0">
              <a:latin typeface="FreightSans Pro Book" panose="02000606030000020004" pitchFamily="50" charset="0"/>
            </a:endParaRPr>
          </a:p>
        </p:txBody>
      </p:sp>
      <p:sp>
        <p:nvSpPr>
          <p:cNvPr id="2" name="TextBox 1">
            <a:extLst>
              <a:ext uri="{FF2B5EF4-FFF2-40B4-BE49-F238E27FC236}">
                <a16:creationId xmlns:a16="http://schemas.microsoft.com/office/drawing/2014/main" id="{B21E8669-3332-DFD4-49B8-86F7EA0F8ACB}"/>
              </a:ext>
            </a:extLst>
          </p:cNvPr>
          <p:cNvSpPr txBox="1"/>
          <p:nvPr/>
        </p:nvSpPr>
        <p:spPr>
          <a:xfrm>
            <a:off x="5930158" y="4398448"/>
            <a:ext cx="1911020" cy="369332"/>
          </a:xfrm>
          <a:prstGeom prst="rect">
            <a:avLst/>
          </a:prstGeom>
          <a:noFill/>
        </p:spPr>
        <p:txBody>
          <a:bodyPr wrap="square" rtlCol="0">
            <a:spAutoFit/>
          </a:bodyPr>
          <a:lstStyle/>
          <a:p>
            <a:r>
              <a:rPr lang="en-US" sz="1800" dirty="0">
                <a:latin typeface="FreightSans Pro Book" panose="02000606030000020004" pitchFamily="50" charset="0"/>
              </a:rPr>
              <a:t>Expressing doubts</a:t>
            </a:r>
          </a:p>
        </p:txBody>
      </p:sp>
      <p:pic>
        <p:nvPicPr>
          <p:cNvPr id="3" name="Picture 2" descr="A picture containing gallery, picture frame, room">
            <a:extLst>
              <a:ext uri="{FF2B5EF4-FFF2-40B4-BE49-F238E27FC236}">
                <a16:creationId xmlns:a16="http://schemas.microsoft.com/office/drawing/2014/main" id="{77400F47-4268-8EFA-8DCF-6D988E160B92}"/>
              </a:ext>
            </a:extLst>
          </p:cNvPr>
          <p:cNvPicPr>
            <a:picLocks noChangeAspect="1"/>
          </p:cNvPicPr>
          <p:nvPr/>
        </p:nvPicPr>
        <p:blipFill>
          <a:blip r:embed="rId4"/>
          <a:stretch>
            <a:fillRect/>
          </a:stretch>
        </p:blipFill>
        <p:spPr>
          <a:xfrm>
            <a:off x="7281636" y="1887731"/>
            <a:ext cx="4719452" cy="4719452"/>
          </a:xfrm>
          <a:prstGeom prst="rect">
            <a:avLst/>
          </a:prstGeom>
        </p:spPr>
      </p:pic>
      <p:sp>
        <p:nvSpPr>
          <p:cNvPr id="4" name="TextBox 3">
            <a:extLst>
              <a:ext uri="{FF2B5EF4-FFF2-40B4-BE49-F238E27FC236}">
                <a16:creationId xmlns:a16="http://schemas.microsoft.com/office/drawing/2014/main" id="{E96DA6B2-FF31-2A12-4611-097DF915265A}"/>
              </a:ext>
            </a:extLst>
          </p:cNvPr>
          <p:cNvSpPr txBox="1"/>
          <p:nvPr/>
        </p:nvSpPr>
        <p:spPr>
          <a:xfrm>
            <a:off x="8927316" y="1887731"/>
            <a:ext cx="1757548" cy="369332"/>
          </a:xfrm>
          <a:prstGeom prst="rect">
            <a:avLst/>
          </a:prstGeom>
          <a:noFill/>
        </p:spPr>
        <p:txBody>
          <a:bodyPr wrap="square" rtlCol="0">
            <a:spAutoFit/>
          </a:bodyPr>
          <a:lstStyle/>
          <a:p>
            <a:r>
              <a:rPr lang="en-US" sz="1800" dirty="0">
                <a:latin typeface="FreightSans Pro Book" panose="02000606030000020004" pitchFamily="50" charset="0"/>
              </a:rPr>
              <a:t>Victim Blaming </a:t>
            </a:r>
          </a:p>
        </p:txBody>
      </p:sp>
      <p:sp>
        <p:nvSpPr>
          <p:cNvPr id="5" name="TextBox 4">
            <a:extLst>
              <a:ext uri="{FF2B5EF4-FFF2-40B4-BE49-F238E27FC236}">
                <a16:creationId xmlns:a16="http://schemas.microsoft.com/office/drawing/2014/main" id="{C53C8327-1D9E-5F5F-3FCD-4FB5032FAC0A}"/>
              </a:ext>
            </a:extLst>
          </p:cNvPr>
          <p:cNvSpPr txBox="1"/>
          <p:nvPr/>
        </p:nvSpPr>
        <p:spPr>
          <a:xfrm>
            <a:off x="8465704" y="6178594"/>
            <a:ext cx="2351315" cy="369332"/>
          </a:xfrm>
          <a:prstGeom prst="rect">
            <a:avLst/>
          </a:prstGeom>
          <a:noFill/>
        </p:spPr>
        <p:txBody>
          <a:bodyPr wrap="square" rtlCol="0">
            <a:spAutoFit/>
          </a:bodyPr>
          <a:lstStyle/>
          <a:p>
            <a:pPr algn="ctr"/>
            <a:r>
              <a:rPr lang="en-US" sz="1800" dirty="0">
                <a:latin typeface="FreightSans Pro Book" panose="02000606030000020004" pitchFamily="50" charset="0"/>
              </a:rPr>
              <a:t>Questioning </a:t>
            </a:r>
          </a:p>
        </p:txBody>
      </p:sp>
      <p:sp>
        <p:nvSpPr>
          <p:cNvPr id="6" name="TextBox 5">
            <a:extLst>
              <a:ext uri="{FF2B5EF4-FFF2-40B4-BE49-F238E27FC236}">
                <a16:creationId xmlns:a16="http://schemas.microsoft.com/office/drawing/2014/main" id="{6BD71869-E113-213A-5BA5-7281A5BCF1F0}"/>
              </a:ext>
            </a:extLst>
          </p:cNvPr>
          <p:cNvSpPr txBox="1"/>
          <p:nvPr/>
        </p:nvSpPr>
        <p:spPr>
          <a:xfrm>
            <a:off x="11175378" y="4411847"/>
            <a:ext cx="1171699" cy="369332"/>
          </a:xfrm>
          <a:prstGeom prst="rect">
            <a:avLst/>
          </a:prstGeom>
          <a:noFill/>
        </p:spPr>
        <p:txBody>
          <a:bodyPr wrap="square" rtlCol="0">
            <a:spAutoFit/>
          </a:bodyPr>
          <a:lstStyle/>
          <a:p>
            <a:r>
              <a:rPr lang="en-US" sz="1800" dirty="0">
                <a:latin typeface="FreightSans Pro Book" panose="02000606030000020004" pitchFamily="50" charset="0"/>
              </a:rPr>
              <a:t>Distrust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01" name="Google Shape;201;p23"/>
          <p:cNvSpPr txBox="1"/>
          <p:nvPr/>
        </p:nvSpPr>
        <p:spPr>
          <a:xfrm>
            <a:off x="854376" y="2607795"/>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1</a:t>
            </a:r>
            <a:endParaRPr sz="4800" b="1" dirty="0">
              <a:solidFill>
                <a:srgbClr val="786A6E"/>
              </a:solidFill>
              <a:latin typeface="Arial"/>
              <a:ea typeface="Arial"/>
              <a:cs typeface="Arial"/>
              <a:sym typeface="Arial"/>
            </a:endParaRPr>
          </a:p>
        </p:txBody>
      </p:sp>
      <p:sp>
        <p:nvSpPr>
          <p:cNvPr id="202" name="Google Shape;202;p23"/>
          <p:cNvSpPr txBox="1"/>
          <p:nvPr/>
        </p:nvSpPr>
        <p:spPr>
          <a:xfrm>
            <a:off x="854375" y="3836701"/>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2</a:t>
            </a:r>
            <a:endParaRPr sz="4800" b="1" dirty="0">
              <a:solidFill>
                <a:srgbClr val="786A6E"/>
              </a:solidFill>
              <a:latin typeface="Arial"/>
              <a:ea typeface="Arial"/>
              <a:cs typeface="Arial"/>
              <a:sym typeface="Arial"/>
            </a:endParaRPr>
          </a:p>
        </p:txBody>
      </p:sp>
      <p:sp>
        <p:nvSpPr>
          <p:cNvPr id="203" name="Google Shape;203;p23"/>
          <p:cNvSpPr txBox="1"/>
          <p:nvPr/>
        </p:nvSpPr>
        <p:spPr>
          <a:xfrm>
            <a:off x="854374" y="5105653"/>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3</a:t>
            </a:r>
            <a:endParaRPr sz="4800" b="1" dirty="0">
              <a:solidFill>
                <a:srgbClr val="786A6E"/>
              </a:solidFill>
              <a:latin typeface="Arial"/>
              <a:ea typeface="Arial"/>
              <a:cs typeface="Arial"/>
              <a:sym typeface="Arial"/>
            </a:endParaRPr>
          </a:p>
        </p:txBody>
      </p:sp>
      <p:sp>
        <p:nvSpPr>
          <p:cNvPr id="204" name="Google Shape;204;p23"/>
          <p:cNvSpPr/>
          <p:nvPr/>
        </p:nvSpPr>
        <p:spPr>
          <a:xfrm>
            <a:off x="1545295" y="2658988"/>
            <a:ext cx="9635200" cy="802445"/>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1000"/>
              </a:spcBef>
              <a:spcAft>
                <a:spcPts val="0"/>
              </a:spcAft>
              <a:buNone/>
            </a:pPr>
            <a:r>
              <a:rPr lang="en-US" sz="2200" dirty="0">
                <a:solidFill>
                  <a:srgbClr val="27242B"/>
                </a:solidFill>
                <a:latin typeface="Arial"/>
                <a:ea typeface="Arial"/>
                <a:cs typeface="Arial"/>
                <a:sym typeface="Arial"/>
              </a:rPr>
              <a:t>People who have experienced or witnessed SEAH will likely face difficult consequences at different levels.</a:t>
            </a:r>
            <a:endParaRPr sz="2200" dirty="0">
              <a:solidFill>
                <a:srgbClr val="27242B"/>
              </a:solidFill>
              <a:latin typeface="Calibri"/>
              <a:ea typeface="Calibri"/>
              <a:cs typeface="Calibri"/>
              <a:sym typeface="Calibri"/>
            </a:endParaRPr>
          </a:p>
        </p:txBody>
      </p:sp>
      <p:sp>
        <p:nvSpPr>
          <p:cNvPr id="205" name="Google Shape;205;p23"/>
          <p:cNvSpPr/>
          <p:nvPr/>
        </p:nvSpPr>
        <p:spPr>
          <a:xfrm>
            <a:off x="1545295" y="4163369"/>
            <a:ext cx="9613709" cy="400383"/>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latin typeface="Arial"/>
                <a:ea typeface="Arial"/>
                <a:cs typeface="Arial"/>
                <a:sym typeface="Arial"/>
              </a:rPr>
              <a:t>Different people will have different reactions to the same events. Harmful consequences will not always be visible to outside eyes. </a:t>
            </a:r>
            <a:endParaRPr sz="2200" dirty="0">
              <a:solidFill>
                <a:srgbClr val="27242B"/>
              </a:solidFill>
              <a:latin typeface="Calibri"/>
              <a:ea typeface="Calibri"/>
              <a:cs typeface="Calibri"/>
              <a:sym typeface="Calibri"/>
            </a:endParaRPr>
          </a:p>
        </p:txBody>
      </p:sp>
      <p:sp>
        <p:nvSpPr>
          <p:cNvPr id="206" name="Google Shape;206;p23"/>
          <p:cNvSpPr/>
          <p:nvPr/>
        </p:nvSpPr>
        <p:spPr>
          <a:xfrm>
            <a:off x="1545295" y="5439851"/>
            <a:ext cx="8496434" cy="406472"/>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latin typeface="Arial"/>
                <a:ea typeface="Arial"/>
                <a:cs typeface="Arial"/>
                <a:sym typeface="Arial"/>
              </a:rPr>
              <a:t>To avoid reinforcing these negative consequences, it is essential to consider the needs of survivors. </a:t>
            </a:r>
            <a:endParaRPr sz="2200" dirty="0">
              <a:solidFill>
                <a:srgbClr val="27242B"/>
              </a:solidFill>
              <a:latin typeface="Calibri"/>
              <a:ea typeface="Calibri"/>
              <a:cs typeface="Calibri"/>
              <a:sym typeface="Calibri"/>
            </a:endParaRPr>
          </a:p>
        </p:txBody>
      </p:sp>
      <p:sp>
        <p:nvSpPr>
          <p:cNvPr id="207" name="Google Shape;207;p23"/>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In Summary</a:t>
            </a:r>
            <a:endParaRPr sz="3200" b="1" dirty="0">
              <a:solidFill>
                <a:schemeClr val="dk1"/>
              </a:solidFill>
              <a:latin typeface="Arial"/>
              <a:ea typeface="Arial"/>
              <a:cs typeface="Arial"/>
              <a:sym typeface="Arial"/>
            </a:endParaRPr>
          </a:p>
        </p:txBody>
      </p:sp>
      <p:sp>
        <p:nvSpPr>
          <p:cNvPr id="208" name="Google Shape;208;p23"/>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24"/>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14" name="Google Shape;214;p24"/>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In Summary</a:t>
            </a:r>
            <a:endParaRPr sz="3200" b="1" dirty="0">
              <a:solidFill>
                <a:schemeClr val="dk1"/>
              </a:solidFill>
              <a:latin typeface="Arial"/>
              <a:ea typeface="Arial"/>
              <a:cs typeface="Arial"/>
              <a:sym typeface="Arial"/>
            </a:endParaRPr>
          </a:p>
        </p:txBody>
      </p:sp>
      <p:sp>
        <p:nvSpPr>
          <p:cNvPr id="215" name="Google Shape;215;p24"/>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sp>
        <p:nvSpPr>
          <p:cNvPr id="216" name="Google Shape;216;p24"/>
          <p:cNvSpPr txBox="1"/>
          <p:nvPr/>
        </p:nvSpPr>
        <p:spPr>
          <a:xfrm>
            <a:off x="854373" y="2532860"/>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4</a:t>
            </a:r>
            <a:endParaRPr sz="4800" b="1" dirty="0">
              <a:solidFill>
                <a:srgbClr val="786A6E"/>
              </a:solidFill>
              <a:latin typeface="Arial"/>
              <a:ea typeface="Arial"/>
              <a:cs typeface="Arial"/>
              <a:sym typeface="Arial"/>
            </a:endParaRPr>
          </a:p>
        </p:txBody>
      </p:sp>
      <p:sp>
        <p:nvSpPr>
          <p:cNvPr id="217" name="Google Shape;217;p24"/>
          <p:cNvSpPr txBox="1"/>
          <p:nvPr/>
        </p:nvSpPr>
        <p:spPr>
          <a:xfrm>
            <a:off x="854372" y="3819256"/>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5</a:t>
            </a:r>
            <a:endParaRPr sz="4800" b="1" dirty="0">
              <a:solidFill>
                <a:srgbClr val="786A6E"/>
              </a:solidFill>
              <a:latin typeface="Arial"/>
              <a:ea typeface="Arial"/>
              <a:cs typeface="Arial"/>
              <a:sym typeface="Arial"/>
            </a:endParaRPr>
          </a:p>
        </p:txBody>
      </p:sp>
      <p:sp>
        <p:nvSpPr>
          <p:cNvPr id="218" name="Google Shape;218;p24"/>
          <p:cNvSpPr txBox="1"/>
          <p:nvPr/>
        </p:nvSpPr>
        <p:spPr>
          <a:xfrm>
            <a:off x="854372" y="5078318"/>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6</a:t>
            </a:r>
            <a:endParaRPr sz="4800" b="1" dirty="0">
              <a:solidFill>
                <a:srgbClr val="786A6E"/>
              </a:solidFill>
              <a:latin typeface="Arial"/>
              <a:ea typeface="Arial"/>
              <a:cs typeface="Arial"/>
              <a:sym typeface="Arial"/>
            </a:endParaRPr>
          </a:p>
        </p:txBody>
      </p:sp>
      <p:sp>
        <p:nvSpPr>
          <p:cNvPr id="219" name="Google Shape;219;p24"/>
          <p:cNvSpPr/>
          <p:nvPr/>
        </p:nvSpPr>
        <p:spPr>
          <a:xfrm>
            <a:off x="1545295" y="2532860"/>
            <a:ext cx="9635200" cy="802445"/>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1000"/>
              </a:spcBef>
              <a:spcAft>
                <a:spcPts val="0"/>
              </a:spcAft>
              <a:buNone/>
            </a:pPr>
            <a:r>
              <a:rPr lang="en-US" sz="2200" dirty="0">
                <a:solidFill>
                  <a:srgbClr val="27242B"/>
                </a:solidFill>
                <a:latin typeface="Arial"/>
                <a:ea typeface="Arial"/>
                <a:cs typeface="Arial"/>
                <a:sym typeface="Arial"/>
              </a:rPr>
              <a:t>Each survivor may have different needs</a:t>
            </a:r>
            <a:r>
              <a:rPr lang="en-US" sz="2200" dirty="0">
                <a:solidFill>
                  <a:srgbClr val="27242B"/>
                </a:solidFill>
              </a:rPr>
              <a:t>, b</a:t>
            </a:r>
            <a:r>
              <a:rPr lang="en-US" sz="2200" dirty="0">
                <a:solidFill>
                  <a:srgbClr val="27242B"/>
                </a:solidFill>
                <a:latin typeface="Arial"/>
                <a:ea typeface="Arial"/>
                <a:cs typeface="Arial"/>
                <a:sym typeface="Arial"/>
              </a:rPr>
              <a:t>ut it is essential to always ensure respect, confidentiality, safety, and non-discrimination.</a:t>
            </a:r>
            <a:endParaRPr sz="2200" dirty="0">
              <a:solidFill>
                <a:srgbClr val="27242B"/>
              </a:solidFill>
              <a:latin typeface="Calibri"/>
              <a:ea typeface="Calibri"/>
              <a:cs typeface="Calibri"/>
              <a:sym typeface="Calibri"/>
            </a:endParaRPr>
          </a:p>
        </p:txBody>
      </p:sp>
      <p:sp>
        <p:nvSpPr>
          <p:cNvPr id="220" name="Google Shape;220;p24"/>
          <p:cNvSpPr/>
          <p:nvPr/>
        </p:nvSpPr>
        <p:spPr>
          <a:xfrm>
            <a:off x="1545295" y="4005709"/>
            <a:ext cx="9613709" cy="780259"/>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latin typeface="Arial"/>
                <a:ea typeface="Arial"/>
                <a:cs typeface="Arial"/>
                <a:sym typeface="Arial"/>
              </a:rPr>
              <a:t>The survivor’s ecosystem may be partially destroyed after SEAH. The organization, and each of its staffs, plays a key role in rebuilding this ecosystem. </a:t>
            </a:r>
            <a:endParaRPr sz="2200" dirty="0">
              <a:solidFill>
                <a:srgbClr val="27242B"/>
              </a:solidFill>
              <a:latin typeface="Calibri"/>
              <a:ea typeface="Calibri"/>
              <a:cs typeface="Calibri"/>
              <a:sym typeface="Calibri"/>
            </a:endParaRPr>
          </a:p>
        </p:txBody>
      </p:sp>
      <p:sp>
        <p:nvSpPr>
          <p:cNvPr id="221" name="Google Shape;221;p24"/>
          <p:cNvSpPr/>
          <p:nvPr/>
        </p:nvSpPr>
        <p:spPr>
          <a:xfrm>
            <a:off x="1545295" y="5266425"/>
            <a:ext cx="9635200" cy="780258"/>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latin typeface="Arial"/>
                <a:ea typeface="Arial"/>
                <a:cs typeface="Arial"/>
                <a:sym typeface="Arial"/>
              </a:rPr>
              <a:t>Upon receiving a report of SEAH, the priority is to provide support to the survivor.</a:t>
            </a:r>
            <a:endParaRPr sz="2200" dirty="0">
              <a:solidFill>
                <a:srgbClr val="27242B"/>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25"/>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27" name="Google Shape;227;p25"/>
          <p:cNvSpPr txBox="1"/>
          <p:nvPr/>
        </p:nvSpPr>
        <p:spPr>
          <a:xfrm>
            <a:off x="881333" y="984789"/>
            <a:ext cx="5214667"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Your role in receiving reports of SEAH</a:t>
            </a:r>
            <a:endParaRPr sz="4000" b="1" dirty="0">
              <a:solidFill>
                <a:srgbClr val="27242B"/>
              </a:solidFill>
              <a:latin typeface="Arial"/>
              <a:ea typeface="Arial"/>
              <a:cs typeface="Arial"/>
              <a:sym typeface="Arial"/>
            </a:endParaRPr>
          </a:p>
        </p:txBody>
      </p:sp>
      <p:sp>
        <p:nvSpPr>
          <p:cNvPr id="228" name="Google Shape;228;p25"/>
          <p:cNvSpPr txBox="1"/>
          <p:nvPr/>
        </p:nvSpPr>
        <p:spPr>
          <a:xfrm>
            <a:off x="898301" y="571685"/>
            <a:ext cx="228351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pic>
        <p:nvPicPr>
          <p:cNvPr id="2" name="Picture 1" descr="Shape&#10;&#10;Description automatically generated">
            <a:extLst>
              <a:ext uri="{FF2B5EF4-FFF2-40B4-BE49-F238E27FC236}">
                <a16:creationId xmlns:a16="http://schemas.microsoft.com/office/drawing/2014/main" id="{3F3002F3-6D25-1FFF-C9F1-5A753130A87A}"/>
              </a:ext>
            </a:extLst>
          </p:cNvPr>
          <p:cNvPicPr>
            <a:picLocks noChangeAspect="1"/>
          </p:cNvPicPr>
          <p:nvPr/>
        </p:nvPicPr>
        <p:blipFill rotWithShape="1">
          <a:blip r:embed="rId4"/>
          <a:srcRect l="1437" t="1704" r="1212" b="1741"/>
          <a:stretch/>
        </p:blipFill>
        <p:spPr>
          <a:xfrm>
            <a:off x="6299333" y="2173185"/>
            <a:ext cx="5508061" cy="386692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26"/>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36" name="Google Shape;236;p26"/>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SEAH related roles and responsibilities</a:t>
            </a:r>
            <a:endParaRPr sz="3200" b="1" dirty="0">
              <a:solidFill>
                <a:schemeClr val="dk1"/>
              </a:solidFill>
              <a:latin typeface="Arial"/>
              <a:ea typeface="Arial"/>
              <a:cs typeface="Arial"/>
              <a:sym typeface="Arial"/>
            </a:endParaRPr>
          </a:p>
        </p:txBody>
      </p:sp>
      <p:sp>
        <p:nvSpPr>
          <p:cNvPr id="237" name="Google Shape;237;p26"/>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
        <p:nvSpPr>
          <p:cNvPr id="238" name="Google Shape;238;p26"/>
          <p:cNvSpPr/>
          <p:nvPr/>
        </p:nvSpPr>
        <p:spPr>
          <a:xfrm>
            <a:off x="561473" y="2445786"/>
            <a:ext cx="5699627" cy="304698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In your opinion, among the proposed actions:</a:t>
            </a:r>
            <a:endParaRPr dirty="0"/>
          </a:p>
          <a:p>
            <a:pPr marL="342900" marR="0" lvl="0" indent="-342900" algn="l" rtl="0">
              <a:spcBef>
                <a:spcPts val="0"/>
              </a:spcBef>
              <a:spcAft>
                <a:spcPts val="0"/>
              </a:spcAft>
              <a:buClr>
                <a:schemeClr val="dk1"/>
              </a:buClr>
              <a:buSzPts val="2400"/>
              <a:buFont typeface="Open Sans"/>
              <a:buChar char="-"/>
            </a:pPr>
            <a:r>
              <a:rPr lang="en-US" sz="2400" dirty="0">
                <a:solidFill>
                  <a:schemeClr val="dk1"/>
                </a:solidFill>
                <a:latin typeface="Open Sans"/>
                <a:ea typeface="Open Sans"/>
                <a:cs typeface="Open Sans"/>
                <a:sym typeface="Open Sans"/>
              </a:rPr>
              <a:t>Which should be implemented by all staff receiving a report?</a:t>
            </a:r>
            <a:endParaRPr dirty="0"/>
          </a:p>
          <a:p>
            <a:pPr marL="342900" marR="0" lvl="0" indent="-342900" algn="l" rtl="0">
              <a:spcBef>
                <a:spcPts val="0"/>
              </a:spcBef>
              <a:spcAft>
                <a:spcPts val="0"/>
              </a:spcAft>
              <a:buClr>
                <a:schemeClr val="dk1"/>
              </a:buClr>
              <a:buSzPts val="2400"/>
              <a:buFont typeface="Open Sans"/>
              <a:buChar char="-"/>
            </a:pPr>
            <a:r>
              <a:rPr lang="en-US" sz="2400" dirty="0">
                <a:solidFill>
                  <a:schemeClr val="dk1"/>
                </a:solidFill>
                <a:latin typeface="Open Sans"/>
                <a:ea typeface="Open Sans"/>
                <a:cs typeface="Open Sans"/>
                <a:sym typeface="Open Sans"/>
              </a:rPr>
              <a:t>Which should be implemented by SEAH teams only? </a:t>
            </a:r>
            <a:endParaRPr dirty="0"/>
          </a:p>
          <a:p>
            <a:pPr marL="342900" marR="0" lvl="0" indent="-342900" algn="l" rtl="0">
              <a:spcBef>
                <a:spcPts val="0"/>
              </a:spcBef>
              <a:spcAft>
                <a:spcPts val="0"/>
              </a:spcAft>
              <a:buClr>
                <a:schemeClr val="dk1"/>
              </a:buClr>
              <a:buSzPts val="2400"/>
              <a:buFont typeface="Open Sans"/>
              <a:buChar char="-"/>
            </a:pPr>
            <a:r>
              <a:rPr lang="en-US" sz="2400" dirty="0">
                <a:solidFill>
                  <a:schemeClr val="dk1"/>
                </a:solidFill>
                <a:latin typeface="Open Sans"/>
                <a:ea typeface="Open Sans"/>
                <a:cs typeface="Open Sans"/>
                <a:sym typeface="Open Sans"/>
              </a:rPr>
              <a:t>Which ones should not be implemented at all? </a:t>
            </a:r>
            <a:endParaRPr dirty="0"/>
          </a:p>
        </p:txBody>
      </p:sp>
      <p:pic>
        <p:nvPicPr>
          <p:cNvPr id="2" name="Picture 1">
            <a:extLst>
              <a:ext uri="{FF2B5EF4-FFF2-40B4-BE49-F238E27FC236}">
                <a16:creationId xmlns:a16="http://schemas.microsoft.com/office/drawing/2014/main" id="{EB472606-BDB3-9D35-1A73-206D849C2F24}"/>
              </a:ext>
            </a:extLst>
          </p:cNvPr>
          <p:cNvPicPr>
            <a:picLocks noChangeAspect="1"/>
          </p:cNvPicPr>
          <p:nvPr/>
        </p:nvPicPr>
        <p:blipFill rotWithShape="1">
          <a:blip r:embed="rId4"/>
          <a:srcRect l="23538" r="33959"/>
          <a:stretch/>
        </p:blipFill>
        <p:spPr>
          <a:xfrm>
            <a:off x="6586570" y="1685138"/>
            <a:ext cx="2802331" cy="466695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2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46" name="Google Shape;246;p27"/>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Roles and responsibilities of SEAH teams</a:t>
            </a:r>
            <a:endParaRPr sz="3200" b="1" dirty="0">
              <a:solidFill>
                <a:schemeClr val="dk1"/>
              </a:solidFill>
              <a:latin typeface="Arial"/>
              <a:ea typeface="Arial"/>
              <a:cs typeface="Arial"/>
              <a:sym typeface="Arial"/>
            </a:endParaRPr>
          </a:p>
        </p:txBody>
      </p:sp>
      <p:sp>
        <p:nvSpPr>
          <p:cNvPr id="247" name="Google Shape;247;p27"/>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
        <p:nvSpPr>
          <p:cNvPr id="248" name="Google Shape;248;p27"/>
          <p:cNvSpPr/>
          <p:nvPr/>
        </p:nvSpPr>
        <p:spPr>
          <a:xfrm>
            <a:off x="445169" y="1588168"/>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7030A0"/>
              </a:solidFill>
              <a:latin typeface="Calibri"/>
              <a:ea typeface="Calibri"/>
              <a:cs typeface="Calibri"/>
              <a:sym typeface="Calibri"/>
            </a:endParaRPr>
          </a:p>
        </p:txBody>
      </p:sp>
      <p:sp>
        <p:nvSpPr>
          <p:cNvPr id="249" name="Google Shape;249;p27"/>
          <p:cNvSpPr/>
          <p:nvPr/>
        </p:nvSpPr>
        <p:spPr>
          <a:xfrm>
            <a:off x="3244516" y="1588168"/>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50" name="Google Shape;250;p27"/>
          <p:cNvSpPr/>
          <p:nvPr/>
        </p:nvSpPr>
        <p:spPr>
          <a:xfrm>
            <a:off x="6043863" y="1588168"/>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51" name="Google Shape;251;p27"/>
          <p:cNvSpPr/>
          <p:nvPr/>
        </p:nvSpPr>
        <p:spPr>
          <a:xfrm>
            <a:off x="8843210" y="1588167"/>
            <a:ext cx="2526631" cy="4259179"/>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52" name="Google Shape;252;p27"/>
          <p:cNvSpPr/>
          <p:nvPr/>
        </p:nvSpPr>
        <p:spPr>
          <a:xfrm>
            <a:off x="561473" y="2445786"/>
            <a:ext cx="2294021" cy="26776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Develop a PSEA system, including prevention and formal reporting mechanisms.</a:t>
            </a:r>
            <a:endParaRPr dirty="0"/>
          </a:p>
        </p:txBody>
      </p:sp>
      <p:sp>
        <p:nvSpPr>
          <p:cNvPr id="253" name="Google Shape;253;p27"/>
          <p:cNvSpPr/>
          <p:nvPr/>
        </p:nvSpPr>
        <p:spPr>
          <a:xfrm>
            <a:off x="3386890" y="2445786"/>
            <a:ext cx="2241884" cy="26776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Disseminate information to communities and staff about existing mechanisms.</a:t>
            </a:r>
            <a:endParaRPr dirty="0"/>
          </a:p>
        </p:txBody>
      </p:sp>
      <p:sp>
        <p:nvSpPr>
          <p:cNvPr id="254" name="Google Shape;254;p27"/>
          <p:cNvSpPr/>
          <p:nvPr/>
        </p:nvSpPr>
        <p:spPr>
          <a:xfrm>
            <a:off x="6214012" y="2445786"/>
            <a:ext cx="2279438" cy="193899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Identify needed services for survivors of SEAH.</a:t>
            </a:r>
            <a:endParaRPr dirty="0"/>
          </a:p>
        </p:txBody>
      </p:sp>
      <p:sp>
        <p:nvSpPr>
          <p:cNvPr id="255" name="Google Shape;255;p27"/>
          <p:cNvSpPr/>
          <p:nvPr/>
        </p:nvSpPr>
        <p:spPr>
          <a:xfrm>
            <a:off x="8953816" y="2445786"/>
            <a:ext cx="2273970" cy="34163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Provide an adequate response and offer referrals to SEAH survivors.</a:t>
            </a:r>
            <a:endParaRPr dirty="0"/>
          </a:p>
        </p:txBody>
      </p:sp>
      <p:grpSp>
        <p:nvGrpSpPr>
          <p:cNvPr id="256" name="Google Shape;256;p27"/>
          <p:cNvGrpSpPr/>
          <p:nvPr/>
        </p:nvGrpSpPr>
        <p:grpSpPr>
          <a:xfrm>
            <a:off x="1364076" y="1689371"/>
            <a:ext cx="688816" cy="587967"/>
            <a:chOff x="2535654" y="1576139"/>
            <a:chExt cx="688816" cy="587967"/>
          </a:xfrm>
        </p:grpSpPr>
        <p:sp>
          <p:nvSpPr>
            <p:cNvPr id="257" name="Google Shape;257;p27"/>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58" name="Google Shape;258;p27"/>
            <p:cNvSpPr txBox="1"/>
            <p:nvPr/>
          </p:nvSpPr>
          <p:spPr>
            <a:xfrm>
              <a:off x="2634922" y="1620285"/>
              <a:ext cx="58954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Open Sans"/>
                  <a:ea typeface="Open Sans"/>
                  <a:cs typeface="Open Sans"/>
                  <a:sym typeface="Open Sans"/>
                </a:rPr>
                <a:t>1</a:t>
              </a:r>
              <a:endParaRPr dirty="0"/>
            </a:p>
          </p:txBody>
        </p:sp>
      </p:grpSp>
      <p:grpSp>
        <p:nvGrpSpPr>
          <p:cNvPr id="259" name="Google Shape;259;p27"/>
          <p:cNvGrpSpPr/>
          <p:nvPr/>
        </p:nvGrpSpPr>
        <p:grpSpPr>
          <a:xfrm>
            <a:off x="4163423" y="1733392"/>
            <a:ext cx="688816" cy="587967"/>
            <a:chOff x="2535654" y="1576139"/>
            <a:chExt cx="688816" cy="587967"/>
          </a:xfrm>
        </p:grpSpPr>
        <p:sp>
          <p:nvSpPr>
            <p:cNvPr id="260" name="Google Shape;260;p27"/>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61" name="Google Shape;261;p27"/>
            <p:cNvSpPr txBox="1"/>
            <p:nvPr/>
          </p:nvSpPr>
          <p:spPr>
            <a:xfrm>
              <a:off x="2634922" y="1620285"/>
              <a:ext cx="58954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Open Sans"/>
                  <a:ea typeface="Open Sans"/>
                  <a:cs typeface="Open Sans"/>
                  <a:sym typeface="Open Sans"/>
                </a:rPr>
                <a:t>2</a:t>
              </a:r>
              <a:endParaRPr dirty="0"/>
            </a:p>
          </p:txBody>
        </p:sp>
      </p:grpSp>
      <p:grpSp>
        <p:nvGrpSpPr>
          <p:cNvPr id="262" name="Google Shape;262;p27"/>
          <p:cNvGrpSpPr/>
          <p:nvPr/>
        </p:nvGrpSpPr>
        <p:grpSpPr>
          <a:xfrm>
            <a:off x="9762117" y="1731535"/>
            <a:ext cx="688816" cy="587967"/>
            <a:chOff x="2535654" y="1576139"/>
            <a:chExt cx="688816" cy="587967"/>
          </a:xfrm>
        </p:grpSpPr>
        <p:sp>
          <p:nvSpPr>
            <p:cNvPr id="263" name="Google Shape;263;p27"/>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64" name="Google Shape;264;p27"/>
            <p:cNvSpPr txBox="1"/>
            <p:nvPr/>
          </p:nvSpPr>
          <p:spPr>
            <a:xfrm>
              <a:off x="2634922" y="1620285"/>
              <a:ext cx="58954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Open Sans"/>
                  <a:ea typeface="Open Sans"/>
                  <a:cs typeface="Open Sans"/>
                  <a:sym typeface="Open Sans"/>
                </a:rPr>
                <a:t>4</a:t>
              </a:r>
              <a:endParaRPr dirty="0"/>
            </a:p>
          </p:txBody>
        </p:sp>
      </p:grpSp>
      <p:grpSp>
        <p:nvGrpSpPr>
          <p:cNvPr id="265" name="Google Shape;265;p27"/>
          <p:cNvGrpSpPr/>
          <p:nvPr/>
        </p:nvGrpSpPr>
        <p:grpSpPr>
          <a:xfrm>
            <a:off x="6962771" y="1733392"/>
            <a:ext cx="688816" cy="587967"/>
            <a:chOff x="2535654" y="1576139"/>
            <a:chExt cx="688816" cy="587967"/>
          </a:xfrm>
        </p:grpSpPr>
        <p:sp>
          <p:nvSpPr>
            <p:cNvPr id="266" name="Google Shape;266;p27"/>
            <p:cNvSpPr/>
            <p:nvPr/>
          </p:nvSpPr>
          <p:spPr>
            <a:xfrm>
              <a:off x="2535654" y="1576139"/>
              <a:ext cx="589548" cy="587967"/>
            </a:xfrm>
            <a:prstGeom prst="ellipse">
              <a:avLst/>
            </a:prstGeom>
            <a:solidFill>
              <a:schemeClr val="lt1"/>
            </a:solidFill>
            <a:ln w="38100" cap="flat" cmpd="sng">
              <a:solidFill>
                <a:srgbClr val="791E7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67" name="Google Shape;267;p27"/>
            <p:cNvSpPr txBox="1"/>
            <p:nvPr/>
          </p:nvSpPr>
          <p:spPr>
            <a:xfrm>
              <a:off x="2634922" y="1620285"/>
              <a:ext cx="58954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Open Sans"/>
                  <a:ea typeface="Open Sans"/>
                  <a:cs typeface="Open Sans"/>
                  <a:sym typeface="Open Sans"/>
                </a:rPr>
                <a:t>3</a:t>
              </a:r>
              <a:endParaRPr dirty="0"/>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Google Shape;272;p28"/>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73" name="Google Shape;273;p28"/>
          <p:cNvSpPr txBox="1"/>
          <p:nvPr/>
        </p:nvSpPr>
        <p:spPr>
          <a:xfrm>
            <a:off x="854376" y="736684"/>
            <a:ext cx="11104541"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SEAH related roles and responsibilities of non-specialists</a:t>
            </a:r>
            <a:endParaRPr sz="3200" b="1" dirty="0">
              <a:solidFill>
                <a:schemeClr val="dk1"/>
              </a:solidFill>
              <a:latin typeface="Arial"/>
              <a:ea typeface="Arial"/>
              <a:cs typeface="Arial"/>
              <a:sym typeface="Arial"/>
            </a:endParaRPr>
          </a:p>
        </p:txBody>
      </p:sp>
      <p:sp>
        <p:nvSpPr>
          <p:cNvPr id="274" name="Google Shape;274;p28"/>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
        <p:nvSpPr>
          <p:cNvPr id="275" name="Google Shape;275;p28"/>
          <p:cNvSpPr/>
          <p:nvPr/>
        </p:nvSpPr>
        <p:spPr>
          <a:xfrm>
            <a:off x="5521479" y="2297347"/>
            <a:ext cx="6461971" cy="4125918"/>
          </a:xfrm>
          <a:prstGeom prst="rect">
            <a:avLst/>
          </a:prstGeom>
          <a:solidFill>
            <a:srgbClr val="CFAFE7"/>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76" name="Google Shape;276;p28"/>
          <p:cNvSpPr/>
          <p:nvPr/>
        </p:nvSpPr>
        <p:spPr>
          <a:xfrm>
            <a:off x="376997" y="2297347"/>
            <a:ext cx="4892840" cy="4125918"/>
          </a:xfrm>
          <a:prstGeom prst="rect">
            <a:avLst/>
          </a:prstGeom>
          <a:solidFill>
            <a:srgbClr val="CFAFE7"/>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77" name="Google Shape;277;p28"/>
          <p:cNvSpPr/>
          <p:nvPr/>
        </p:nvSpPr>
        <p:spPr>
          <a:xfrm>
            <a:off x="656233" y="3207000"/>
            <a:ext cx="4367712" cy="235449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1" dirty="0">
                <a:solidFill>
                  <a:schemeClr val="dk1"/>
                </a:solidFill>
                <a:latin typeface="Open Sans"/>
                <a:ea typeface="Open Sans"/>
                <a:cs typeface="Open Sans"/>
                <a:sym typeface="Open Sans"/>
              </a:rPr>
              <a:t>ON THE PROGRAMMING SIDE…</a:t>
            </a:r>
            <a:endParaRPr dirty="0"/>
          </a:p>
          <a:p>
            <a:pPr marL="0" marR="0" lvl="0" indent="0" algn="l" rtl="0">
              <a:spcBef>
                <a:spcPts val="0"/>
              </a:spcBef>
              <a:spcAft>
                <a:spcPts val="0"/>
              </a:spcAft>
              <a:buNone/>
            </a:pPr>
            <a:endParaRPr sz="500" b="1" dirty="0">
              <a:solidFill>
                <a:schemeClr val="dk1"/>
              </a:solidFill>
              <a:latin typeface="Open Sans"/>
              <a:ea typeface="Open Sans"/>
              <a:cs typeface="Open Sans"/>
              <a:sym typeface="Open Sans"/>
            </a:endParaRPr>
          </a:p>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Consult with women, girls, children, older people, and other groups vulnerable to SEA to identify and reduce relevant sector-specific SEA risks and ensure that services do not cause any harm.</a:t>
            </a:r>
            <a:endParaRPr dirty="0"/>
          </a:p>
        </p:txBody>
      </p:sp>
      <p:sp>
        <p:nvSpPr>
          <p:cNvPr id="278" name="Google Shape;278;p28"/>
          <p:cNvSpPr/>
          <p:nvPr/>
        </p:nvSpPr>
        <p:spPr>
          <a:xfrm>
            <a:off x="5571113" y="3225290"/>
            <a:ext cx="6449939" cy="320087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1" dirty="0">
                <a:solidFill>
                  <a:schemeClr val="dk1"/>
                </a:solidFill>
                <a:latin typeface="Open Sans"/>
                <a:ea typeface="Open Sans"/>
                <a:cs typeface="Open Sans"/>
                <a:sym typeface="Open Sans"/>
              </a:rPr>
              <a:t>FOR ALL FRONTLINE STAFF… </a:t>
            </a:r>
            <a:endParaRPr dirty="0"/>
          </a:p>
          <a:p>
            <a:pPr marL="0" marR="0" lvl="0" indent="0" algn="l" rtl="0">
              <a:spcBef>
                <a:spcPts val="0"/>
              </a:spcBef>
              <a:spcAft>
                <a:spcPts val="0"/>
              </a:spcAft>
              <a:buNone/>
            </a:pPr>
            <a:endParaRPr sz="600" dirty="0">
              <a:solidFill>
                <a:schemeClr val="dk1"/>
              </a:solidFill>
              <a:latin typeface="Open Sans"/>
              <a:ea typeface="Open Sans"/>
              <a:cs typeface="Open Sans"/>
              <a:sym typeface="Open Sans"/>
            </a:endParaRPr>
          </a:p>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If a survivor discloses an incident of SEAH to you:</a:t>
            </a:r>
            <a:endParaRPr dirty="0"/>
          </a:p>
          <a:p>
            <a:pPr marL="800100" marR="0" lvl="1" indent="-342900" algn="l" rtl="0">
              <a:spcBef>
                <a:spcPts val="0"/>
              </a:spcBef>
              <a:spcAft>
                <a:spcPts val="0"/>
              </a:spcAft>
              <a:buClr>
                <a:schemeClr val="dk1"/>
              </a:buClr>
              <a:buSzPts val="1800"/>
              <a:buFont typeface="Courier New"/>
              <a:buChar char="o"/>
            </a:pPr>
            <a:r>
              <a:rPr lang="en-US" sz="1800" b="0" i="0" u="none" strike="noStrike" cap="none" dirty="0">
                <a:solidFill>
                  <a:schemeClr val="dk1"/>
                </a:solidFill>
                <a:latin typeface="Open Sans"/>
                <a:ea typeface="Open Sans"/>
                <a:cs typeface="Open Sans"/>
                <a:sym typeface="Open Sans"/>
              </a:rPr>
              <a:t>Know how to </a:t>
            </a:r>
            <a:r>
              <a:rPr lang="en-US" sz="1800" b="1" i="0" u="none" strike="noStrike" cap="none" dirty="0">
                <a:solidFill>
                  <a:schemeClr val="dk1"/>
                </a:solidFill>
                <a:latin typeface="Open Sans"/>
                <a:ea typeface="Open Sans"/>
                <a:cs typeface="Open Sans"/>
                <a:sym typeface="Open Sans"/>
              </a:rPr>
              <a:t>safely and ethically support</a:t>
            </a:r>
            <a:r>
              <a:rPr lang="en-US" sz="1800" b="0" i="0" u="none" strike="noStrike" cap="none" dirty="0">
                <a:solidFill>
                  <a:schemeClr val="dk1"/>
                </a:solidFill>
                <a:latin typeface="Open Sans"/>
                <a:ea typeface="Open Sans"/>
                <a:cs typeface="Open Sans"/>
                <a:sym typeface="Open Sans"/>
              </a:rPr>
              <a:t> and </a:t>
            </a:r>
            <a:r>
              <a:rPr lang="en-US" sz="1800" b="1" i="0" u="none" strike="noStrike" cap="none" dirty="0">
                <a:solidFill>
                  <a:schemeClr val="dk1"/>
                </a:solidFill>
                <a:latin typeface="Open Sans"/>
                <a:ea typeface="Open Sans"/>
                <a:cs typeface="Open Sans"/>
                <a:sym typeface="Open Sans"/>
              </a:rPr>
              <a:t>listen</a:t>
            </a:r>
            <a:r>
              <a:rPr lang="en-US" sz="1800" b="0" i="0" u="none" strike="noStrike" cap="none" dirty="0">
                <a:solidFill>
                  <a:schemeClr val="dk1"/>
                </a:solidFill>
                <a:latin typeface="Open Sans"/>
                <a:ea typeface="Open Sans"/>
                <a:cs typeface="Open Sans"/>
                <a:sym typeface="Open Sans"/>
              </a:rPr>
              <a:t> to survivors </a:t>
            </a:r>
            <a:r>
              <a:rPr lang="en-US" sz="1800" b="1" i="0" u="none" strike="noStrike" cap="none" dirty="0">
                <a:solidFill>
                  <a:schemeClr val="dk1"/>
                </a:solidFill>
                <a:latin typeface="Open Sans"/>
                <a:ea typeface="Open Sans"/>
                <a:cs typeface="Open Sans"/>
                <a:sym typeface="Open Sans"/>
              </a:rPr>
              <a:t>without</a:t>
            </a:r>
            <a:r>
              <a:rPr lang="en-US" sz="1800" b="0" i="0" u="none" strike="noStrike" cap="none" dirty="0">
                <a:solidFill>
                  <a:schemeClr val="dk1"/>
                </a:solidFill>
                <a:latin typeface="Open Sans"/>
                <a:ea typeface="Open Sans"/>
                <a:cs typeface="Open Sans"/>
                <a:sym typeface="Open Sans"/>
              </a:rPr>
              <a:t> </a:t>
            </a:r>
            <a:r>
              <a:rPr lang="en-US" sz="1800" b="1" i="0" u="none" strike="noStrike" cap="none" dirty="0">
                <a:solidFill>
                  <a:schemeClr val="dk1"/>
                </a:solidFill>
                <a:latin typeface="Open Sans"/>
                <a:ea typeface="Open Sans"/>
                <a:cs typeface="Open Sans"/>
                <a:sym typeface="Open Sans"/>
              </a:rPr>
              <a:t>judgment.</a:t>
            </a:r>
            <a:endParaRPr dirty="0"/>
          </a:p>
          <a:p>
            <a:pPr marL="800100" marR="0" lvl="1" indent="-342900" algn="l" rtl="0">
              <a:spcBef>
                <a:spcPts val="0"/>
              </a:spcBef>
              <a:spcAft>
                <a:spcPts val="0"/>
              </a:spcAft>
              <a:buClr>
                <a:schemeClr val="dk1"/>
              </a:buClr>
              <a:buSzPts val="1800"/>
              <a:buFont typeface="Courier New"/>
              <a:buChar char="o"/>
            </a:pPr>
            <a:r>
              <a:rPr lang="en-US" sz="1800" b="1" i="0" u="none" strike="noStrike" cap="none" dirty="0">
                <a:solidFill>
                  <a:schemeClr val="dk1"/>
                </a:solidFill>
                <a:latin typeface="Open Sans"/>
                <a:ea typeface="Open Sans"/>
                <a:cs typeface="Open Sans"/>
                <a:sym typeface="Open Sans"/>
              </a:rPr>
              <a:t>Report the situation </a:t>
            </a:r>
            <a:r>
              <a:rPr lang="en-US" sz="1800" b="0" i="0" u="none" strike="noStrike" cap="none" dirty="0">
                <a:solidFill>
                  <a:schemeClr val="dk1"/>
                </a:solidFill>
                <a:latin typeface="Open Sans"/>
                <a:ea typeface="Open Sans"/>
                <a:cs typeface="Open Sans"/>
                <a:sym typeface="Open Sans"/>
              </a:rPr>
              <a:t>through the formal SEAH reporting mechanism.</a:t>
            </a:r>
            <a:endParaRPr dirty="0"/>
          </a:p>
          <a:p>
            <a:pPr marL="800100" marR="0" lvl="1" indent="-342900" algn="l" rtl="0">
              <a:spcBef>
                <a:spcPts val="0"/>
              </a:spcBef>
              <a:spcAft>
                <a:spcPts val="0"/>
              </a:spcAft>
              <a:buClr>
                <a:schemeClr val="dk1"/>
              </a:buClr>
              <a:buSzPts val="1800"/>
              <a:buFont typeface="Courier New"/>
              <a:buChar char="o"/>
            </a:pPr>
            <a:r>
              <a:rPr lang="en-US" sz="1800" b="0" i="0" u="none" strike="noStrike" cap="none" dirty="0">
                <a:solidFill>
                  <a:schemeClr val="dk1"/>
                </a:solidFill>
                <a:latin typeface="Open Sans"/>
                <a:ea typeface="Open Sans"/>
                <a:cs typeface="Open Sans"/>
                <a:sym typeface="Open Sans"/>
              </a:rPr>
              <a:t>If a </a:t>
            </a:r>
            <a:r>
              <a:rPr lang="en-US" sz="1800" b="1" i="0" u="none" strike="noStrike" cap="none" dirty="0">
                <a:solidFill>
                  <a:schemeClr val="dk1"/>
                </a:solidFill>
                <a:latin typeface="Open Sans"/>
                <a:ea typeface="Open Sans"/>
                <a:cs typeface="Open Sans"/>
                <a:sym typeface="Open Sans"/>
              </a:rPr>
              <a:t>GBV referral pathway </a:t>
            </a:r>
            <a:r>
              <a:rPr lang="en-US" sz="1800" b="0" i="0" u="none" strike="noStrike" cap="none" dirty="0">
                <a:solidFill>
                  <a:schemeClr val="dk1"/>
                </a:solidFill>
                <a:latin typeface="Open Sans"/>
                <a:ea typeface="Open Sans"/>
                <a:cs typeface="Open Sans"/>
                <a:sym typeface="Open Sans"/>
              </a:rPr>
              <a:t>is available, provide accurate information on the services and referral options and know how to safely refer survivors with their informed consent.</a:t>
            </a:r>
            <a:endParaRPr lang="en-US" sz="2000" dirty="0">
              <a:solidFill>
                <a:schemeClr val="dk1"/>
              </a:solidFill>
              <a:latin typeface="Open Sans"/>
              <a:ea typeface="Open Sans"/>
              <a:cs typeface="Open Sans"/>
              <a:sym typeface="Open Sans"/>
            </a:endParaRPr>
          </a:p>
          <a:p>
            <a:pPr marL="457200" marR="0" lvl="1" algn="l" rtl="0">
              <a:spcBef>
                <a:spcPts val="0"/>
              </a:spcBef>
              <a:spcAft>
                <a:spcPts val="0"/>
              </a:spcAft>
              <a:buClr>
                <a:schemeClr val="dk1"/>
              </a:buClr>
              <a:buSzPts val="1800"/>
            </a:pPr>
            <a:r>
              <a:rPr lang="en-US" sz="2000" b="0" i="1" u="none" strike="noStrike" cap="none" dirty="0">
                <a:solidFill>
                  <a:schemeClr val="dk1"/>
                </a:solidFill>
                <a:latin typeface="Open Sans"/>
                <a:ea typeface="Open Sans"/>
                <a:cs typeface="Open Sans"/>
                <a:sym typeface="Open Sans"/>
              </a:rPr>
              <a:t>	</a:t>
            </a:r>
            <a:r>
              <a:rPr lang="en-US" sz="2000" i="1" dirty="0">
                <a:solidFill>
                  <a:schemeClr val="dk1"/>
                </a:solidFill>
                <a:latin typeface="Open Sans"/>
                <a:ea typeface="Open Sans"/>
                <a:cs typeface="Open Sans"/>
                <a:sym typeface="Open Sans"/>
              </a:rPr>
              <a:t>	</a:t>
            </a:r>
            <a:r>
              <a:rPr lang="en-US" sz="1800" b="0" i="1" u="none" strike="noStrike" cap="none" dirty="0">
                <a:solidFill>
                  <a:schemeClr val="dk1"/>
                </a:solidFill>
                <a:latin typeface="Open Sans"/>
                <a:ea typeface="Open Sans"/>
                <a:cs typeface="Open Sans"/>
                <a:sym typeface="Open Sans"/>
              </a:rPr>
              <a:t>This is the focus of this module</a:t>
            </a:r>
            <a:endParaRPr sz="2000" b="0" i="1" u="none" strike="noStrike" cap="none" dirty="0">
              <a:solidFill>
                <a:schemeClr val="dk1"/>
              </a:solidFill>
              <a:latin typeface="Open Sans"/>
              <a:ea typeface="Open Sans"/>
              <a:cs typeface="Open Sans"/>
              <a:sym typeface="Open Sans"/>
            </a:endParaRPr>
          </a:p>
        </p:txBody>
      </p:sp>
      <p:sp>
        <p:nvSpPr>
          <p:cNvPr id="279" name="Google Shape;279;p28"/>
          <p:cNvSpPr/>
          <p:nvPr/>
        </p:nvSpPr>
        <p:spPr>
          <a:xfrm>
            <a:off x="2529618" y="2448792"/>
            <a:ext cx="589548" cy="587967"/>
          </a:xfrm>
          <a:prstGeom prst="ellipse">
            <a:avLst/>
          </a:prstGeom>
          <a:solidFill>
            <a:schemeClr val="lt2"/>
          </a:solidFill>
          <a:ln w="38100" cap="flat" cmpd="sng">
            <a:solidFill>
              <a:srgbClr val="791E7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80" name="Google Shape;280;p28"/>
          <p:cNvSpPr txBox="1"/>
          <p:nvPr/>
        </p:nvSpPr>
        <p:spPr>
          <a:xfrm>
            <a:off x="2634922" y="2485877"/>
            <a:ext cx="58954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Open Sans"/>
                <a:ea typeface="Open Sans"/>
                <a:cs typeface="Open Sans"/>
                <a:sym typeface="Open Sans"/>
              </a:rPr>
              <a:t>1</a:t>
            </a:r>
            <a:endParaRPr dirty="0"/>
          </a:p>
        </p:txBody>
      </p:sp>
      <p:sp>
        <p:nvSpPr>
          <p:cNvPr id="281" name="Google Shape;281;p28"/>
          <p:cNvSpPr/>
          <p:nvPr/>
        </p:nvSpPr>
        <p:spPr>
          <a:xfrm>
            <a:off x="8402041" y="2453503"/>
            <a:ext cx="589548" cy="587967"/>
          </a:xfrm>
          <a:prstGeom prst="ellipse">
            <a:avLst/>
          </a:prstGeom>
          <a:solidFill>
            <a:schemeClr val="lt2"/>
          </a:solidFill>
          <a:ln w="38100" cap="flat" cmpd="sng">
            <a:solidFill>
              <a:srgbClr val="791E7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dk1"/>
              </a:solidFill>
              <a:latin typeface="Calibri"/>
              <a:ea typeface="Calibri"/>
              <a:cs typeface="Calibri"/>
              <a:sym typeface="Calibri"/>
            </a:endParaRPr>
          </a:p>
        </p:txBody>
      </p:sp>
      <p:sp>
        <p:nvSpPr>
          <p:cNvPr id="282" name="Google Shape;282;p28"/>
          <p:cNvSpPr txBox="1"/>
          <p:nvPr/>
        </p:nvSpPr>
        <p:spPr>
          <a:xfrm>
            <a:off x="8501309" y="2481166"/>
            <a:ext cx="58954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solidFill>
                  <a:schemeClr val="dk1"/>
                </a:solidFill>
                <a:latin typeface="Open Sans"/>
                <a:ea typeface="Open Sans"/>
                <a:cs typeface="Open Sans"/>
                <a:sym typeface="Open Sans"/>
              </a:rPr>
              <a:t>2</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29"/>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88" name="Google Shape;288;p29"/>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
        <p:nvSpPr>
          <p:cNvPr id="289" name="Google Shape;289;p29"/>
          <p:cNvSpPr txBox="1"/>
          <p:nvPr/>
        </p:nvSpPr>
        <p:spPr>
          <a:xfrm>
            <a:off x="881333" y="984789"/>
            <a:ext cx="1094236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Focus on mandatory reporting</a:t>
            </a:r>
            <a:endParaRPr sz="4000" b="1" dirty="0">
              <a:solidFill>
                <a:srgbClr val="27242B"/>
              </a:solidFill>
              <a:latin typeface="Arial"/>
              <a:ea typeface="Arial"/>
              <a:cs typeface="Arial"/>
              <a:sym typeface="Arial"/>
            </a:endParaRPr>
          </a:p>
        </p:txBody>
      </p:sp>
      <p:sp>
        <p:nvSpPr>
          <p:cNvPr id="290" name="Google Shape;290;p29"/>
          <p:cNvSpPr txBox="1"/>
          <p:nvPr/>
        </p:nvSpPr>
        <p:spPr>
          <a:xfrm>
            <a:off x="1016622" y="2533650"/>
            <a:ext cx="5473078" cy="3325282"/>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400"/>
              <a:buFont typeface="Arial"/>
              <a:buChar char="•"/>
            </a:pPr>
            <a:r>
              <a:rPr lang="en-US" sz="2400" dirty="0">
                <a:solidFill>
                  <a:schemeClr val="dk1"/>
                </a:solidFill>
                <a:latin typeface="Arial"/>
                <a:ea typeface="Arial"/>
                <a:cs typeface="Arial"/>
                <a:sym typeface="Arial"/>
              </a:rPr>
              <a:t>Inform the survivor about the reporting requirement.</a:t>
            </a:r>
            <a:endParaRPr dirty="0"/>
          </a:p>
          <a:p>
            <a:pPr marL="228600" marR="0" lvl="0" indent="-228600" algn="l" rtl="0">
              <a:lnSpc>
                <a:spcPct val="90000"/>
              </a:lnSpc>
              <a:spcBef>
                <a:spcPts val="1000"/>
              </a:spcBef>
              <a:spcAft>
                <a:spcPts val="0"/>
              </a:spcAft>
              <a:buClr>
                <a:schemeClr val="dk1"/>
              </a:buClr>
              <a:buSzPts val="2400"/>
              <a:buFont typeface="Arial"/>
              <a:buChar char="•"/>
            </a:pPr>
            <a:r>
              <a:rPr lang="en-US" sz="2400" dirty="0">
                <a:solidFill>
                  <a:schemeClr val="dk1"/>
                </a:solidFill>
                <a:latin typeface="Arial"/>
                <a:ea typeface="Arial"/>
                <a:cs typeface="Arial"/>
                <a:sym typeface="Arial"/>
              </a:rPr>
              <a:t>Give </a:t>
            </a:r>
            <a:r>
              <a:rPr lang="en-US" sz="2400" dirty="0">
                <a:solidFill>
                  <a:schemeClr val="dk1"/>
                </a:solidFill>
              </a:rPr>
              <a:t>them</a:t>
            </a:r>
            <a:r>
              <a:rPr lang="en-US" sz="2400" dirty="0">
                <a:solidFill>
                  <a:schemeClr val="dk1"/>
                </a:solidFill>
                <a:latin typeface="Arial"/>
                <a:ea typeface="Arial"/>
                <a:cs typeface="Arial"/>
                <a:sym typeface="Arial"/>
              </a:rPr>
              <a:t> details about who will be informed, when, and how.</a:t>
            </a:r>
            <a:endParaRPr dirty="0"/>
          </a:p>
          <a:p>
            <a:pPr marL="228600" marR="0" lvl="0" indent="-228600" algn="l" rtl="0">
              <a:lnSpc>
                <a:spcPct val="90000"/>
              </a:lnSpc>
              <a:spcBef>
                <a:spcPts val="1000"/>
              </a:spcBef>
              <a:spcAft>
                <a:spcPts val="0"/>
              </a:spcAft>
              <a:buClr>
                <a:schemeClr val="dk1"/>
              </a:buClr>
              <a:buSzPts val="2400"/>
              <a:buFont typeface="Arial"/>
              <a:buChar char="•"/>
            </a:pPr>
            <a:r>
              <a:rPr lang="en-US" sz="2400" dirty="0">
                <a:solidFill>
                  <a:schemeClr val="dk1"/>
                </a:solidFill>
                <a:latin typeface="Arial"/>
                <a:ea typeface="Arial"/>
                <a:cs typeface="Arial"/>
                <a:sym typeface="Arial"/>
              </a:rPr>
              <a:t>Preserve the trust relationship between you and the person who disclosed the incident as best as possible.</a:t>
            </a:r>
            <a:endParaRPr dirty="0"/>
          </a:p>
        </p:txBody>
      </p:sp>
      <p:grpSp>
        <p:nvGrpSpPr>
          <p:cNvPr id="2" name="Group 1">
            <a:extLst>
              <a:ext uri="{FF2B5EF4-FFF2-40B4-BE49-F238E27FC236}">
                <a16:creationId xmlns:a16="http://schemas.microsoft.com/office/drawing/2014/main" id="{0DBB0C83-3332-FC18-DCF3-5B357772D78F}"/>
              </a:ext>
            </a:extLst>
          </p:cNvPr>
          <p:cNvGrpSpPr/>
          <p:nvPr/>
        </p:nvGrpSpPr>
        <p:grpSpPr>
          <a:xfrm>
            <a:off x="7854043" y="2063157"/>
            <a:ext cx="2743200" cy="4294415"/>
            <a:chOff x="7854043" y="2063157"/>
            <a:chExt cx="2743200" cy="4294415"/>
          </a:xfrm>
        </p:grpSpPr>
        <p:pic>
          <p:nvPicPr>
            <p:cNvPr id="3" name="Picture 2">
              <a:extLst>
                <a:ext uri="{FF2B5EF4-FFF2-40B4-BE49-F238E27FC236}">
                  <a16:creationId xmlns:a16="http://schemas.microsoft.com/office/drawing/2014/main" id="{2B8D0D67-C8B8-DF5D-D887-6ED8CC9E3DC9}"/>
                </a:ext>
              </a:extLst>
            </p:cNvPr>
            <p:cNvPicPr>
              <a:picLocks noChangeAspect="1"/>
            </p:cNvPicPr>
            <p:nvPr/>
          </p:nvPicPr>
          <p:blipFill rotWithShape="1">
            <a:blip r:embed="rId4"/>
            <a:srcRect l="30056" t="20000" r="55787" b="19524"/>
            <a:stretch/>
          </p:blipFill>
          <p:spPr>
            <a:xfrm>
              <a:off x="7854043" y="2063157"/>
              <a:ext cx="1371600" cy="4147457"/>
            </a:xfrm>
            <a:prstGeom prst="rect">
              <a:avLst/>
            </a:prstGeom>
          </p:spPr>
        </p:pic>
        <p:pic>
          <p:nvPicPr>
            <p:cNvPr id="4" name="Picture 3">
              <a:extLst>
                <a:ext uri="{FF2B5EF4-FFF2-40B4-BE49-F238E27FC236}">
                  <a16:creationId xmlns:a16="http://schemas.microsoft.com/office/drawing/2014/main" id="{1E43475A-B4AC-92CE-F274-7E2489797E08}"/>
                </a:ext>
              </a:extLst>
            </p:cNvPr>
            <p:cNvPicPr>
              <a:picLocks noChangeAspect="1"/>
            </p:cNvPicPr>
            <p:nvPr/>
          </p:nvPicPr>
          <p:blipFill rotWithShape="1">
            <a:blip r:embed="rId4"/>
            <a:srcRect l="43876" t="18094" r="41967" b="19287"/>
            <a:stretch/>
          </p:blipFill>
          <p:spPr>
            <a:xfrm>
              <a:off x="9225643" y="2063157"/>
              <a:ext cx="1371600" cy="4294415"/>
            </a:xfrm>
            <a:prstGeom prst="rect">
              <a:avLst/>
            </a:prstGeom>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29"/>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88" name="Google Shape;288;p29"/>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
        <p:nvSpPr>
          <p:cNvPr id="289" name="Google Shape;289;p29"/>
          <p:cNvSpPr txBox="1"/>
          <p:nvPr/>
        </p:nvSpPr>
        <p:spPr>
          <a:xfrm>
            <a:off x="881333" y="984789"/>
            <a:ext cx="1094236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Focus on informed consent</a:t>
            </a:r>
            <a:endParaRPr sz="4000" b="1" dirty="0">
              <a:solidFill>
                <a:srgbClr val="27242B"/>
              </a:solidFill>
              <a:latin typeface="Arial"/>
              <a:ea typeface="Arial"/>
              <a:cs typeface="Arial"/>
              <a:sym typeface="Arial"/>
            </a:endParaRPr>
          </a:p>
        </p:txBody>
      </p:sp>
      <p:sp>
        <p:nvSpPr>
          <p:cNvPr id="290" name="Google Shape;290;p29"/>
          <p:cNvSpPr txBox="1"/>
          <p:nvPr/>
        </p:nvSpPr>
        <p:spPr>
          <a:xfrm>
            <a:off x="1016622" y="1982913"/>
            <a:ext cx="10807078" cy="4756934"/>
          </a:xfrm>
          <a:prstGeom prst="rect">
            <a:avLst/>
          </a:prstGeom>
          <a:noFill/>
          <a:ln>
            <a:noFill/>
          </a:ln>
        </p:spPr>
        <p:txBody>
          <a:bodyPr spcFirstLastPara="1" wrap="square" lIns="91425" tIns="45700" rIns="91425" bIns="45700" anchor="t" anchorCtr="0">
            <a:noAutofit/>
          </a:bodyPr>
          <a:lstStyle/>
          <a:p>
            <a:pPr marR="0" lvl="0" algn="ctr" rtl="0">
              <a:lnSpc>
                <a:spcPct val="90000"/>
              </a:lnSpc>
              <a:spcBef>
                <a:spcPts val="0"/>
              </a:spcBef>
              <a:spcAft>
                <a:spcPts val="0"/>
              </a:spcAft>
              <a:buClr>
                <a:schemeClr val="dk1"/>
              </a:buClr>
              <a:buSzPts val="2400"/>
            </a:pPr>
            <a:r>
              <a:rPr lang="en-US" sz="3200" b="1" dirty="0">
                <a:solidFill>
                  <a:srgbClr val="7030A0"/>
                </a:solidFill>
                <a:effectLst/>
                <a:latin typeface="Arial" panose="020B0604020202020204" pitchFamily="34" charset="0"/>
              </a:rPr>
              <a:t>Survivor-centered </a:t>
            </a:r>
            <a:r>
              <a:rPr lang="en-US" sz="3200" b="1" dirty="0">
                <a:solidFill>
                  <a:schemeClr val="tx1"/>
                </a:solidFill>
                <a:effectLst/>
                <a:latin typeface="Arial" panose="020B0604020202020204" pitchFamily="34" charset="0"/>
              </a:rPr>
              <a:t>approach</a:t>
            </a:r>
            <a:r>
              <a:rPr lang="en-US" sz="3200" b="1" dirty="0">
                <a:solidFill>
                  <a:srgbClr val="7030A0"/>
                </a:solidFill>
                <a:effectLst/>
                <a:latin typeface="Arial" panose="020B0604020202020204" pitchFamily="34" charset="0"/>
              </a:rPr>
              <a:t> </a:t>
            </a:r>
          </a:p>
          <a:p>
            <a:pPr marR="0" lvl="0" algn="ctr" rtl="0">
              <a:lnSpc>
                <a:spcPct val="90000"/>
              </a:lnSpc>
              <a:spcBef>
                <a:spcPts val="0"/>
              </a:spcBef>
              <a:spcAft>
                <a:spcPts val="0"/>
              </a:spcAft>
              <a:buClr>
                <a:schemeClr val="dk1"/>
              </a:buClr>
              <a:buSzPts val="2400"/>
            </a:pPr>
            <a:r>
              <a:rPr lang="en-US" sz="3200" b="1" dirty="0">
                <a:solidFill>
                  <a:schemeClr val="tx1"/>
                </a:solidFill>
                <a:effectLst/>
                <a:latin typeface="Arial" panose="020B0604020202020204" pitchFamily="34" charset="0"/>
              </a:rPr>
              <a:t>= </a:t>
            </a:r>
          </a:p>
          <a:p>
            <a:pPr marR="0" lvl="0" algn="ctr" rtl="0">
              <a:lnSpc>
                <a:spcPct val="90000"/>
              </a:lnSpc>
              <a:spcBef>
                <a:spcPts val="0"/>
              </a:spcBef>
              <a:spcAft>
                <a:spcPts val="0"/>
              </a:spcAft>
              <a:buClr>
                <a:schemeClr val="dk1"/>
              </a:buClr>
              <a:buSzPts val="2400"/>
            </a:pPr>
            <a:r>
              <a:rPr lang="en-US" sz="3200" b="1" dirty="0">
                <a:solidFill>
                  <a:schemeClr val="tx1"/>
                </a:solidFill>
                <a:effectLst/>
                <a:latin typeface="Arial" panose="020B0604020202020204" pitchFamily="34" charset="0"/>
              </a:rPr>
              <a:t>Respect for </a:t>
            </a:r>
            <a:r>
              <a:rPr lang="en-US" sz="3200" b="1" dirty="0">
                <a:solidFill>
                  <a:srgbClr val="7030A0"/>
                </a:solidFill>
                <a:effectLst/>
                <a:latin typeface="Arial" panose="020B0604020202020204" pitchFamily="34" charset="0"/>
              </a:rPr>
              <a:t>survivor’s agency </a:t>
            </a:r>
          </a:p>
          <a:p>
            <a:pPr marR="0" lvl="0" algn="ctr" rtl="0">
              <a:lnSpc>
                <a:spcPct val="90000"/>
              </a:lnSpc>
              <a:spcBef>
                <a:spcPts val="0"/>
              </a:spcBef>
              <a:spcAft>
                <a:spcPts val="0"/>
              </a:spcAft>
              <a:buClr>
                <a:schemeClr val="dk1"/>
              </a:buClr>
              <a:buSzPts val="2400"/>
            </a:pPr>
            <a:r>
              <a:rPr lang="en-US" sz="3200" b="1" dirty="0">
                <a:solidFill>
                  <a:schemeClr val="tx1"/>
                </a:solidFill>
                <a:effectLst/>
                <a:latin typeface="Arial" panose="020B0604020202020204" pitchFamily="34" charset="0"/>
              </a:rPr>
              <a:t>= </a:t>
            </a:r>
          </a:p>
          <a:p>
            <a:pPr marR="0" lvl="0" algn="ctr" rtl="0">
              <a:lnSpc>
                <a:spcPct val="90000"/>
              </a:lnSpc>
              <a:spcBef>
                <a:spcPts val="0"/>
              </a:spcBef>
              <a:spcAft>
                <a:spcPts val="0"/>
              </a:spcAft>
              <a:buClr>
                <a:schemeClr val="dk1"/>
              </a:buClr>
              <a:buSzPts val="2400"/>
            </a:pPr>
            <a:r>
              <a:rPr lang="en-US" sz="3200" b="1" dirty="0">
                <a:solidFill>
                  <a:schemeClr val="tx1"/>
                </a:solidFill>
                <a:latin typeface="Arial" panose="020B0604020202020204" pitchFamily="34" charset="0"/>
              </a:rPr>
              <a:t>P</a:t>
            </a:r>
            <a:r>
              <a:rPr lang="en-US" sz="3200" b="1" dirty="0">
                <a:solidFill>
                  <a:schemeClr val="tx1"/>
                </a:solidFill>
                <a:effectLst/>
                <a:latin typeface="Arial" panose="020B0604020202020204" pitchFamily="34" charset="0"/>
              </a:rPr>
              <a:t>ossibility to make </a:t>
            </a:r>
            <a:r>
              <a:rPr lang="en-US" sz="3200" b="1" dirty="0">
                <a:solidFill>
                  <a:srgbClr val="7030A0"/>
                </a:solidFill>
                <a:effectLst/>
                <a:latin typeface="Arial" panose="020B0604020202020204" pitchFamily="34" charset="0"/>
              </a:rPr>
              <a:t>informed decisions </a:t>
            </a:r>
          </a:p>
          <a:p>
            <a:pPr marL="228600" marR="0" lvl="0" indent="-228600" algn="l" rtl="0">
              <a:lnSpc>
                <a:spcPct val="90000"/>
              </a:lnSpc>
              <a:spcBef>
                <a:spcPts val="0"/>
              </a:spcBef>
              <a:spcAft>
                <a:spcPts val="0"/>
              </a:spcAft>
              <a:buClr>
                <a:schemeClr val="dk1"/>
              </a:buClr>
              <a:buSzPts val="2400"/>
              <a:buFont typeface="Arial"/>
              <a:buChar char="•"/>
            </a:pPr>
            <a:endParaRPr lang="en-US" sz="3200" dirty="0">
              <a:effectLst/>
              <a:latin typeface="Arial" panose="020B0604020202020204" pitchFamily="34" charset="0"/>
            </a:endParaRPr>
          </a:p>
          <a:p>
            <a:pPr marR="0" lvl="0" algn="l" rtl="0">
              <a:lnSpc>
                <a:spcPct val="90000"/>
              </a:lnSpc>
              <a:spcBef>
                <a:spcPts val="0"/>
              </a:spcBef>
              <a:spcAft>
                <a:spcPts val="0"/>
              </a:spcAft>
              <a:buClr>
                <a:schemeClr val="dk1"/>
              </a:buClr>
              <a:buSzPts val="2400"/>
            </a:pPr>
            <a:r>
              <a:rPr lang="en-US" sz="2400" i="1" dirty="0">
                <a:latin typeface="Arial" panose="020B0604020202020204" pitchFamily="34" charset="0"/>
              </a:rPr>
              <a:t>Informed consent can include the following: information about reporting process in details, about potential consequences, about available services and support, ability to express needs, to chose to access services or not, to decide what information is shared, to decide for own safety, etc.</a:t>
            </a:r>
            <a:endParaRPr sz="1100" i="1" dirty="0"/>
          </a:p>
        </p:txBody>
      </p:sp>
    </p:spTree>
    <p:extLst>
      <p:ext uri="{BB962C8B-B14F-4D97-AF65-F5344CB8AC3E}">
        <p14:creationId xmlns:p14="http://schemas.microsoft.com/office/powerpoint/2010/main" val="2110820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3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97" name="Google Shape;297;p30"/>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
        <p:nvSpPr>
          <p:cNvPr id="298" name="Google Shape;298;p30"/>
          <p:cNvSpPr txBox="1"/>
          <p:nvPr/>
        </p:nvSpPr>
        <p:spPr>
          <a:xfrm>
            <a:off x="881333" y="984789"/>
            <a:ext cx="10942367"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Challenges faced by staff when receiving SEAH reports</a:t>
            </a:r>
            <a:endParaRPr sz="4000" b="1" dirty="0">
              <a:solidFill>
                <a:srgbClr val="27242B"/>
              </a:solidFill>
              <a:latin typeface="Arial"/>
              <a:ea typeface="Arial"/>
              <a:cs typeface="Arial"/>
              <a:sym typeface="Arial"/>
            </a:endParaRPr>
          </a:p>
        </p:txBody>
      </p:sp>
      <p:sp>
        <p:nvSpPr>
          <p:cNvPr id="299" name="Google Shape;299;p30"/>
          <p:cNvSpPr txBox="1"/>
          <p:nvPr/>
        </p:nvSpPr>
        <p:spPr>
          <a:xfrm>
            <a:off x="1016622" y="2819400"/>
            <a:ext cx="4469778" cy="303953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400"/>
              <a:buFont typeface="Arial"/>
              <a:buNone/>
            </a:pPr>
            <a:r>
              <a:rPr lang="en-US" sz="2400" dirty="0">
                <a:solidFill>
                  <a:schemeClr val="dk1"/>
                </a:solidFill>
                <a:latin typeface="Arial"/>
                <a:ea typeface="Arial"/>
                <a:cs typeface="Arial"/>
                <a:sym typeface="Arial"/>
              </a:rPr>
              <a:t>What challenges or concerns do humanitarian workers face when a survivor of SEAH discloses an incident to them? </a:t>
            </a:r>
            <a:endParaRPr dirty="0"/>
          </a:p>
        </p:txBody>
      </p:sp>
      <p:pic>
        <p:nvPicPr>
          <p:cNvPr id="2" name="Picture 1">
            <a:extLst>
              <a:ext uri="{FF2B5EF4-FFF2-40B4-BE49-F238E27FC236}">
                <a16:creationId xmlns:a16="http://schemas.microsoft.com/office/drawing/2014/main" id="{712C90D7-2F95-AE75-CE7F-D6C588B810C9}"/>
              </a:ext>
            </a:extLst>
          </p:cNvPr>
          <p:cNvPicPr>
            <a:picLocks noChangeAspect="1"/>
          </p:cNvPicPr>
          <p:nvPr/>
        </p:nvPicPr>
        <p:blipFill>
          <a:blip r:embed="rId4"/>
          <a:stretch>
            <a:fillRect/>
          </a:stretch>
        </p:blipFill>
        <p:spPr>
          <a:xfrm>
            <a:off x="6690732" y="2668929"/>
            <a:ext cx="4762800" cy="337129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14"/>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95" name="Google Shape;95;p14"/>
          <p:cNvSpPr txBox="1"/>
          <p:nvPr/>
        </p:nvSpPr>
        <p:spPr>
          <a:xfrm>
            <a:off x="894904" y="3442128"/>
            <a:ext cx="5214666" cy="12618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b="1" dirty="0">
                <a:solidFill>
                  <a:srgbClr val="786A6E"/>
                </a:solidFill>
                <a:latin typeface="FreightSans Pro Book" panose="02000606030000020004" pitchFamily="50" charset="0"/>
                <a:sym typeface="Arial"/>
              </a:rPr>
              <a:t>Session Objective:</a:t>
            </a:r>
            <a:endParaRPr b="1" dirty="0">
              <a:latin typeface="FreightSans Pro Book" panose="02000606030000020004" pitchFamily="50" charset="0"/>
            </a:endParaRPr>
          </a:p>
          <a:p>
            <a:pPr marL="0" marR="0" lvl="0" indent="0" algn="l" rtl="0">
              <a:spcBef>
                <a:spcPts val="600"/>
              </a:spcBef>
              <a:spcAft>
                <a:spcPts val="600"/>
              </a:spcAft>
              <a:buNone/>
            </a:pPr>
            <a:r>
              <a:rPr lang="en-US" sz="2200" dirty="0">
                <a:solidFill>
                  <a:schemeClr val="dk1"/>
                </a:solidFill>
                <a:latin typeface="FreightSans Pro Book" panose="02000606030000020004" pitchFamily="50" charset="0"/>
                <a:sym typeface="Arial"/>
              </a:rPr>
              <a:t>Demonstrate a compassionate and empathetic response to SEAH</a:t>
            </a:r>
            <a:endParaRPr dirty="0">
              <a:latin typeface="FreightSans Pro Book" panose="02000606030000020004" pitchFamily="50" charset="0"/>
            </a:endParaRPr>
          </a:p>
        </p:txBody>
      </p:sp>
      <p:sp>
        <p:nvSpPr>
          <p:cNvPr id="96" name="Google Shape;96;p14"/>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a:t>
            </a:r>
            <a:endParaRPr sz="1600" dirty="0">
              <a:solidFill>
                <a:srgbClr val="786A6E"/>
              </a:solidFill>
              <a:latin typeface="Calibri"/>
              <a:ea typeface="Calibri"/>
              <a:cs typeface="Calibri"/>
              <a:sym typeface="Calibri"/>
            </a:endParaRPr>
          </a:p>
        </p:txBody>
      </p:sp>
      <p:sp>
        <p:nvSpPr>
          <p:cNvPr id="97" name="Google Shape;97;p14"/>
          <p:cNvSpPr txBox="1"/>
          <p:nvPr/>
        </p:nvSpPr>
        <p:spPr>
          <a:xfrm>
            <a:off x="881333" y="984789"/>
            <a:ext cx="6718300"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A Survivor-Centered</a:t>
            </a:r>
            <a:endParaRPr dirty="0"/>
          </a:p>
          <a:p>
            <a:pPr marL="0" marR="0" lvl="0" indent="0" algn="l" rtl="0">
              <a:spcBef>
                <a:spcPts val="0"/>
              </a:spcBef>
              <a:spcAft>
                <a:spcPts val="0"/>
              </a:spcAft>
              <a:buNone/>
            </a:pPr>
            <a:r>
              <a:rPr lang="en-US" sz="4000" b="1" dirty="0">
                <a:solidFill>
                  <a:srgbClr val="27242B"/>
                </a:solidFill>
                <a:latin typeface="Arial"/>
                <a:ea typeface="Arial"/>
                <a:cs typeface="Arial"/>
                <a:sym typeface="Arial"/>
              </a:rPr>
              <a:t>Approach to Receiving an</a:t>
            </a:r>
            <a:endParaRPr dirty="0"/>
          </a:p>
          <a:p>
            <a:pPr marL="0" marR="0" lvl="0" indent="0" algn="l" rtl="0">
              <a:spcBef>
                <a:spcPts val="0"/>
              </a:spcBef>
              <a:spcAft>
                <a:spcPts val="0"/>
              </a:spcAft>
              <a:buNone/>
            </a:pPr>
            <a:r>
              <a:rPr lang="en-US" sz="4000" b="1" dirty="0">
                <a:solidFill>
                  <a:srgbClr val="27242B"/>
                </a:solidFill>
                <a:latin typeface="Arial"/>
                <a:ea typeface="Arial"/>
                <a:cs typeface="Arial"/>
                <a:sym typeface="Arial"/>
              </a:rPr>
              <a:t>SEAH Report</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31"/>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07" name="Google Shape;307;p31"/>
          <p:cNvSpPr txBox="1"/>
          <p:nvPr/>
        </p:nvSpPr>
        <p:spPr>
          <a:xfrm>
            <a:off x="854376" y="2607795"/>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1</a:t>
            </a:r>
            <a:endParaRPr sz="4800" b="1" dirty="0">
              <a:solidFill>
                <a:srgbClr val="786A6E"/>
              </a:solidFill>
              <a:latin typeface="Arial"/>
              <a:ea typeface="Arial"/>
              <a:cs typeface="Arial"/>
              <a:sym typeface="Arial"/>
            </a:endParaRPr>
          </a:p>
        </p:txBody>
      </p:sp>
      <p:sp>
        <p:nvSpPr>
          <p:cNvPr id="308" name="Google Shape;308;p31"/>
          <p:cNvSpPr txBox="1"/>
          <p:nvPr/>
        </p:nvSpPr>
        <p:spPr>
          <a:xfrm>
            <a:off x="854375" y="4103059"/>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2</a:t>
            </a:r>
            <a:endParaRPr sz="4800" b="1" dirty="0">
              <a:solidFill>
                <a:srgbClr val="786A6E"/>
              </a:solidFill>
              <a:latin typeface="Arial"/>
              <a:ea typeface="Arial"/>
              <a:cs typeface="Arial"/>
              <a:sym typeface="Arial"/>
            </a:endParaRPr>
          </a:p>
        </p:txBody>
      </p:sp>
      <p:sp>
        <p:nvSpPr>
          <p:cNvPr id="309" name="Google Shape;309;p31"/>
          <p:cNvSpPr/>
          <p:nvPr/>
        </p:nvSpPr>
        <p:spPr>
          <a:xfrm>
            <a:off x="1599791" y="2728313"/>
            <a:ext cx="9577195" cy="113661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200" dirty="0">
                <a:solidFill>
                  <a:srgbClr val="27242B"/>
                </a:solidFill>
                <a:latin typeface="Arial"/>
                <a:ea typeface="Arial"/>
                <a:cs typeface="Arial"/>
                <a:sym typeface="Arial"/>
              </a:rPr>
              <a:t>It is essential that frontline staff are prepared to safely and appropriately respond to SEAH disclosures and a trusted environment exists so survivors are willing to disclose their experience.</a:t>
            </a:r>
            <a:endParaRPr dirty="0"/>
          </a:p>
        </p:txBody>
      </p:sp>
      <p:sp>
        <p:nvSpPr>
          <p:cNvPr id="310" name="Google Shape;310;p31"/>
          <p:cNvSpPr/>
          <p:nvPr/>
        </p:nvSpPr>
        <p:spPr>
          <a:xfrm>
            <a:off x="1456395" y="4344532"/>
            <a:ext cx="8496434" cy="406472"/>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latin typeface="Arial"/>
                <a:ea typeface="Arial"/>
                <a:cs typeface="Arial"/>
                <a:sym typeface="Arial"/>
              </a:rPr>
              <a:t>Non-specialized staff are not expected to overcome their limitations</a:t>
            </a:r>
            <a:r>
              <a:rPr lang="en-US" sz="2200" dirty="0">
                <a:solidFill>
                  <a:srgbClr val="27242B"/>
                </a:solidFill>
              </a:rPr>
              <a:t>. I</a:t>
            </a:r>
            <a:r>
              <a:rPr lang="en-US" sz="2200" dirty="0">
                <a:solidFill>
                  <a:srgbClr val="27242B"/>
                </a:solidFill>
                <a:latin typeface="Arial"/>
                <a:ea typeface="Arial"/>
                <a:cs typeface="Arial"/>
                <a:sym typeface="Arial"/>
              </a:rPr>
              <a:t>t is not your role to seek out survivors nor to provide counseling, conduct an interview, understand all details, </a:t>
            </a:r>
            <a:r>
              <a:rPr lang="en-US" sz="2200" dirty="0">
                <a:solidFill>
                  <a:srgbClr val="27242B"/>
                </a:solidFill>
              </a:rPr>
              <a:t>or</a:t>
            </a:r>
            <a:r>
              <a:rPr lang="en-US" sz="2200" dirty="0">
                <a:solidFill>
                  <a:srgbClr val="27242B"/>
                </a:solidFill>
                <a:latin typeface="Arial"/>
                <a:ea typeface="Arial"/>
                <a:cs typeface="Arial"/>
                <a:sym typeface="Arial"/>
              </a:rPr>
              <a:t> tell the person what to do.</a:t>
            </a:r>
            <a:endParaRPr sz="2200" dirty="0">
              <a:solidFill>
                <a:srgbClr val="27242B"/>
              </a:solidFill>
              <a:latin typeface="Calibri"/>
              <a:ea typeface="Calibri"/>
              <a:cs typeface="Calibri"/>
              <a:sym typeface="Calibri"/>
            </a:endParaRPr>
          </a:p>
        </p:txBody>
      </p:sp>
      <p:sp>
        <p:nvSpPr>
          <p:cNvPr id="311" name="Google Shape;311;p31"/>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In Summary</a:t>
            </a:r>
            <a:endParaRPr sz="3200" b="1" dirty="0">
              <a:solidFill>
                <a:schemeClr val="dk1"/>
              </a:solidFill>
              <a:latin typeface="Arial"/>
              <a:ea typeface="Arial"/>
              <a:cs typeface="Arial"/>
              <a:sym typeface="Arial"/>
            </a:endParaRPr>
          </a:p>
        </p:txBody>
      </p:sp>
      <p:sp>
        <p:nvSpPr>
          <p:cNvPr id="312" name="Google Shape;312;p31"/>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3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19" name="Google Shape;319;p32"/>
          <p:cNvSpPr txBox="1"/>
          <p:nvPr/>
        </p:nvSpPr>
        <p:spPr>
          <a:xfrm>
            <a:off x="854376" y="2607795"/>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3</a:t>
            </a:r>
            <a:endParaRPr sz="4800" b="1" dirty="0">
              <a:solidFill>
                <a:srgbClr val="786A6E"/>
              </a:solidFill>
              <a:latin typeface="Arial"/>
              <a:ea typeface="Arial"/>
              <a:cs typeface="Arial"/>
              <a:sym typeface="Arial"/>
            </a:endParaRPr>
          </a:p>
        </p:txBody>
      </p:sp>
      <p:sp>
        <p:nvSpPr>
          <p:cNvPr id="320" name="Google Shape;320;p32"/>
          <p:cNvSpPr txBox="1"/>
          <p:nvPr/>
        </p:nvSpPr>
        <p:spPr>
          <a:xfrm>
            <a:off x="854375" y="4103059"/>
            <a:ext cx="991493"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800" b="1" dirty="0">
                <a:solidFill>
                  <a:srgbClr val="786A6E"/>
                </a:solidFill>
                <a:latin typeface="Arial"/>
                <a:ea typeface="Arial"/>
                <a:cs typeface="Arial"/>
                <a:sym typeface="Arial"/>
              </a:rPr>
              <a:t>4</a:t>
            </a:r>
            <a:endParaRPr dirty="0"/>
          </a:p>
        </p:txBody>
      </p:sp>
      <p:sp>
        <p:nvSpPr>
          <p:cNvPr id="321" name="Google Shape;321;p32"/>
          <p:cNvSpPr txBox="1"/>
          <p:nvPr/>
        </p:nvSpPr>
        <p:spPr>
          <a:xfrm>
            <a:off x="854374" y="5105653"/>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5</a:t>
            </a:r>
            <a:endParaRPr sz="4800" b="1" dirty="0">
              <a:solidFill>
                <a:srgbClr val="786A6E"/>
              </a:solidFill>
              <a:latin typeface="Arial"/>
              <a:ea typeface="Arial"/>
              <a:cs typeface="Arial"/>
              <a:sym typeface="Arial"/>
            </a:endParaRPr>
          </a:p>
        </p:txBody>
      </p:sp>
      <p:sp>
        <p:nvSpPr>
          <p:cNvPr id="322" name="Google Shape;322;p32"/>
          <p:cNvSpPr/>
          <p:nvPr/>
        </p:nvSpPr>
        <p:spPr>
          <a:xfrm>
            <a:off x="1599791" y="2728313"/>
            <a:ext cx="9613709" cy="40038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dirty="0">
                <a:solidFill>
                  <a:schemeClr val="dk1"/>
                </a:solidFill>
                <a:latin typeface="Arial"/>
                <a:ea typeface="Arial"/>
                <a:cs typeface="Arial"/>
                <a:sym typeface="Arial"/>
              </a:rPr>
              <a:t>As a humanitarian, your duty is not to make assumptions or judgements, but to respect and protect the rights and needs of all persons.</a:t>
            </a:r>
            <a:endParaRPr sz="2200" dirty="0">
              <a:solidFill>
                <a:srgbClr val="27242B"/>
              </a:solidFill>
              <a:latin typeface="Arial"/>
              <a:ea typeface="Arial"/>
              <a:cs typeface="Arial"/>
              <a:sym typeface="Arial"/>
            </a:endParaRPr>
          </a:p>
        </p:txBody>
      </p:sp>
      <p:sp>
        <p:nvSpPr>
          <p:cNvPr id="323" name="Google Shape;323;p32"/>
          <p:cNvSpPr/>
          <p:nvPr/>
        </p:nvSpPr>
        <p:spPr>
          <a:xfrm>
            <a:off x="1456394" y="4090533"/>
            <a:ext cx="9414806" cy="341768"/>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400" dirty="0">
                <a:solidFill>
                  <a:schemeClr val="dk1"/>
                </a:solidFill>
                <a:latin typeface="Arial"/>
                <a:ea typeface="Arial"/>
                <a:cs typeface="Arial"/>
                <a:sym typeface="Arial"/>
              </a:rPr>
              <a:t>Your role is to provide accurate, up-to-date information on available services and let the survivor make their own choices. </a:t>
            </a:r>
            <a:endParaRPr dirty="0"/>
          </a:p>
          <a:p>
            <a:pPr marL="114300" marR="0" lvl="0" indent="0" algn="l" rtl="0">
              <a:lnSpc>
                <a:spcPct val="90000"/>
              </a:lnSpc>
              <a:spcBef>
                <a:spcPts val="0"/>
              </a:spcBef>
              <a:spcAft>
                <a:spcPts val="0"/>
              </a:spcAft>
              <a:buNone/>
            </a:pPr>
            <a:endParaRPr sz="2200" dirty="0">
              <a:solidFill>
                <a:srgbClr val="27242B"/>
              </a:solidFill>
              <a:latin typeface="Calibri"/>
              <a:ea typeface="Calibri"/>
              <a:cs typeface="Calibri"/>
              <a:sym typeface="Calibri"/>
            </a:endParaRPr>
          </a:p>
        </p:txBody>
      </p:sp>
      <p:sp>
        <p:nvSpPr>
          <p:cNvPr id="324" name="Google Shape;324;p32"/>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In Summary</a:t>
            </a:r>
            <a:endParaRPr sz="3200" b="1" dirty="0">
              <a:solidFill>
                <a:schemeClr val="dk1"/>
              </a:solidFill>
              <a:latin typeface="Arial"/>
              <a:ea typeface="Arial"/>
              <a:cs typeface="Arial"/>
              <a:sym typeface="Arial"/>
            </a:endParaRPr>
          </a:p>
        </p:txBody>
      </p:sp>
      <p:sp>
        <p:nvSpPr>
          <p:cNvPr id="325" name="Google Shape;325;p32"/>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2</a:t>
            </a:r>
            <a:endParaRPr sz="1600" dirty="0">
              <a:solidFill>
                <a:srgbClr val="786A6E"/>
              </a:solidFill>
              <a:latin typeface="Calibri"/>
              <a:ea typeface="Calibri"/>
              <a:cs typeface="Calibri"/>
              <a:sym typeface="Calibri"/>
            </a:endParaRPr>
          </a:p>
        </p:txBody>
      </p:sp>
      <p:sp>
        <p:nvSpPr>
          <p:cNvPr id="326" name="Google Shape;326;p32"/>
          <p:cNvSpPr/>
          <p:nvPr/>
        </p:nvSpPr>
        <p:spPr>
          <a:xfrm>
            <a:off x="1456394" y="5317226"/>
            <a:ext cx="9414806" cy="341768"/>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400" dirty="0">
                <a:solidFill>
                  <a:schemeClr val="dk1"/>
                </a:solidFill>
                <a:latin typeface="Arial"/>
                <a:ea typeface="Arial"/>
                <a:cs typeface="Arial"/>
                <a:sym typeface="Arial"/>
              </a:rPr>
              <a:t>You also have an obligation to report any SEA situation disclosed to you. It is important to inform the survivor or witness about this obligation. </a:t>
            </a:r>
            <a:endParaRPr sz="2200" dirty="0">
              <a:solidFill>
                <a:srgbClr val="27242B"/>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p3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32" name="Google Shape;332;p33"/>
          <p:cNvSpPr txBox="1"/>
          <p:nvPr/>
        </p:nvSpPr>
        <p:spPr>
          <a:xfrm>
            <a:off x="881333" y="984789"/>
            <a:ext cx="5214667" cy="25545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Receiving reports of SEAH with a survivor-centered approach</a:t>
            </a:r>
            <a:endParaRPr sz="4000" b="1" dirty="0">
              <a:solidFill>
                <a:srgbClr val="27242B"/>
              </a:solidFill>
              <a:latin typeface="Arial"/>
              <a:ea typeface="Arial"/>
              <a:cs typeface="Arial"/>
              <a:sym typeface="Arial"/>
            </a:endParaRPr>
          </a:p>
        </p:txBody>
      </p:sp>
      <p:sp>
        <p:nvSpPr>
          <p:cNvPr id="333" name="Google Shape;333;p33"/>
          <p:cNvSpPr txBox="1"/>
          <p:nvPr/>
        </p:nvSpPr>
        <p:spPr>
          <a:xfrm>
            <a:off x="898301" y="571685"/>
            <a:ext cx="228351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4A9979C4-9EA5-BB5B-1CDA-64D147AF5845}"/>
              </a:ext>
            </a:extLst>
          </p:cNvPr>
          <p:cNvPicPr>
            <a:picLocks noChangeAspect="1"/>
          </p:cNvPicPr>
          <p:nvPr/>
        </p:nvPicPr>
        <p:blipFill rotWithShape="1">
          <a:blip r:embed="rId4"/>
          <a:srcRect l="28531" t="5775" r="59333" b="53386"/>
          <a:stretch/>
        </p:blipFill>
        <p:spPr>
          <a:xfrm flipH="1">
            <a:off x="7501466" y="2158320"/>
            <a:ext cx="1734484" cy="4126363"/>
          </a:xfrm>
          <a:prstGeom prst="rect">
            <a:avLst/>
          </a:prstGeom>
        </p:spPr>
      </p:pic>
      <p:pic>
        <p:nvPicPr>
          <p:cNvPr id="4" name="Picture 3">
            <a:extLst>
              <a:ext uri="{FF2B5EF4-FFF2-40B4-BE49-F238E27FC236}">
                <a16:creationId xmlns:a16="http://schemas.microsoft.com/office/drawing/2014/main" id="{AA79A437-229D-87E3-DDA0-5CDB61E5C64E}"/>
              </a:ext>
            </a:extLst>
          </p:cNvPr>
          <p:cNvPicPr>
            <a:picLocks noChangeAspect="1"/>
          </p:cNvPicPr>
          <p:nvPr/>
        </p:nvPicPr>
        <p:blipFill rotWithShape="1">
          <a:blip r:embed="rId4"/>
          <a:srcRect l="40265" t="5775" r="49860" b="53386"/>
          <a:stretch/>
        </p:blipFill>
        <p:spPr>
          <a:xfrm>
            <a:off x="9336863" y="2327399"/>
            <a:ext cx="1331137" cy="389191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Google Shape;340;p34"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41" name="Google Shape;341;p34"/>
          <p:cNvSpPr txBox="1"/>
          <p:nvPr/>
        </p:nvSpPr>
        <p:spPr>
          <a:xfrm>
            <a:off x="854376" y="736684"/>
            <a:ext cx="111045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Arial"/>
                <a:ea typeface="Arial"/>
                <a:cs typeface="Arial"/>
                <a:sym typeface="Arial"/>
              </a:rPr>
              <a:t>Practicing survivor-centered attitudes</a:t>
            </a:r>
            <a:endParaRPr sz="2400" b="1" dirty="0">
              <a:solidFill>
                <a:schemeClr val="dk1"/>
              </a:solidFill>
              <a:latin typeface="Arial"/>
              <a:ea typeface="Arial"/>
              <a:cs typeface="Arial"/>
              <a:sym typeface="Arial"/>
            </a:endParaRPr>
          </a:p>
        </p:txBody>
      </p:sp>
      <p:sp>
        <p:nvSpPr>
          <p:cNvPr id="342" name="Google Shape;342;p34"/>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sp>
        <p:nvSpPr>
          <p:cNvPr id="343" name="Google Shape;343;p34"/>
          <p:cNvSpPr txBox="1"/>
          <p:nvPr/>
        </p:nvSpPr>
        <p:spPr>
          <a:xfrm>
            <a:off x="736600" y="2335664"/>
            <a:ext cx="3302100" cy="34162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Survivors are never responsible for the violence they experience.</a:t>
            </a:r>
          </a:p>
          <a:p>
            <a:pPr marL="0" marR="0" lvl="0" indent="0" algn="l" rtl="0">
              <a:spcBef>
                <a:spcPts val="0"/>
              </a:spcBef>
              <a:spcAft>
                <a:spcPts val="0"/>
              </a:spcAft>
              <a:buNone/>
            </a:pPr>
            <a:endParaRPr lang="en-US" sz="2400" b="1" dirty="0">
              <a:solidFill>
                <a:schemeClr val="dk1"/>
              </a:solidFill>
              <a:latin typeface="Open Sans"/>
              <a:ea typeface="Open Sans"/>
              <a:cs typeface="Open Sans"/>
              <a:sym typeface="Open Sans"/>
            </a:endParaRPr>
          </a:p>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Exploitation and abuse is always a choice made by perpetrators. </a:t>
            </a:r>
            <a:endParaRPr dirty="0"/>
          </a:p>
        </p:txBody>
      </p:sp>
      <p:pic>
        <p:nvPicPr>
          <p:cNvPr id="2" name="Picture 1" descr="Shape&#10;&#10;Description automatically generated">
            <a:extLst>
              <a:ext uri="{FF2B5EF4-FFF2-40B4-BE49-F238E27FC236}">
                <a16:creationId xmlns:a16="http://schemas.microsoft.com/office/drawing/2014/main" id="{FFC16DE9-0A5F-ACE3-DDD0-95825437F543}"/>
              </a:ext>
            </a:extLst>
          </p:cNvPr>
          <p:cNvPicPr>
            <a:picLocks noChangeAspect="1"/>
          </p:cNvPicPr>
          <p:nvPr/>
        </p:nvPicPr>
        <p:blipFill rotWithShape="1">
          <a:blip r:embed="rId4"/>
          <a:srcRect l="1437" t="1704" r="1212" b="1741"/>
          <a:stretch/>
        </p:blipFill>
        <p:spPr>
          <a:xfrm>
            <a:off x="6347201" y="2335664"/>
            <a:ext cx="5207489" cy="365591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350" name="Google Shape;350;p35"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51" name="Google Shape;351;p35"/>
          <p:cNvSpPr txBox="1"/>
          <p:nvPr/>
        </p:nvSpPr>
        <p:spPr>
          <a:xfrm>
            <a:off x="854376" y="736684"/>
            <a:ext cx="111045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Arial"/>
                <a:ea typeface="Arial"/>
                <a:cs typeface="Arial"/>
                <a:sym typeface="Arial"/>
              </a:rPr>
              <a:t>Behaviors and statements</a:t>
            </a:r>
            <a:endParaRPr sz="2400" b="1" dirty="0">
              <a:solidFill>
                <a:schemeClr val="dk1"/>
              </a:solidFill>
              <a:latin typeface="Arial"/>
              <a:ea typeface="Arial"/>
              <a:cs typeface="Arial"/>
              <a:sym typeface="Arial"/>
            </a:endParaRPr>
          </a:p>
        </p:txBody>
      </p:sp>
      <p:sp>
        <p:nvSpPr>
          <p:cNvPr id="352" name="Google Shape;352;p35"/>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pic>
        <p:nvPicPr>
          <p:cNvPr id="353" name="Google Shape;353;p35"/>
          <p:cNvPicPr preferRelativeResize="0"/>
          <p:nvPr/>
        </p:nvPicPr>
        <p:blipFill rotWithShape="1">
          <a:blip r:embed="rId4">
            <a:alphaModFix/>
          </a:blip>
          <a:srcRect l="18961" t="25768" r="22893" b="8248"/>
          <a:stretch/>
        </p:blipFill>
        <p:spPr>
          <a:xfrm>
            <a:off x="1730448" y="1321459"/>
            <a:ext cx="8731103" cy="503983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36"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60" name="Google Shape;360;p36"/>
          <p:cNvSpPr txBox="1"/>
          <p:nvPr/>
        </p:nvSpPr>
        <p:spPr>
          <a:xfrm>
            <a:off x="854376" y="736684"/>
            <a:ext cx="111045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Arial"/>
                <a:ea typeface="Arial"/>
                <a:cs typeface="Arial"/>
                <a:sym typeface="Arial"/>
              </a:rPr>
              <a:t>Behaviors and statements: what survivors expect</a:t>
            </a:r>
            <a:endParaRPr sz="2400" b="1" dirty="0">
              <a:solidFill>
                <a:schemeClr val="dk1"/>
              </a:solidFill>
              <a:latin typeface="Arial"/>
              <a:ea typeface="Arial"/>
              <a:cs typeface="Arial"/>
              <a:sym typeface="Arial"/>
            </a:endParaRPr>
          </a:p>
        </p:txBody>
      </p:sp>
      <p:sp>
        <p:nvSpPr>
          <p:cNvPr id="361" name="Google Shape;361;p36"/>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graphicFrame>
        <p:nvGraphicFramePr>
          <p:cNvPr id="362" name="Google Shape;362;p36"/>
          <p:cNvGraphicFramePr/>
          <p:nvPr>
            <p:extLst>
              <p:ext uri="{D42A27DB-BD31-4B8C-83A1-F6EECF244321}">
                <p14:modId xmlns:p14="http://schemas.microsoft.com/office/powerpoint/2010/main" val="3365247628"/>
              </p:ext>
            </p:extLst>
          </p:nvPr>
        </p:nvGraphicFramePr>
        <p:xfrm>
          <a:off x="567489" y="1562027"/>
          <a:ext cx="11057025" cy="4660640"/>
        </p:xfrm>
        <a:graphic>
          <a:graphicData uri="http://schemas.openxmlformats.org/drawingml/2006/table">
            <a:tbl>
              <a:tblPr>
                <a:noFill/>
                <a:tableStyleId>{2621AA4B-4AED-4292-B87F-39A00C4C5883}</a:tableStyleId>
              </a:tblPr>
              <a:tblGrid>
                <a:gridCol w="4726400">
                  <a:extLst>
                    <a:ext uri="{9D8B030D-6E8A-4147-A177-3AD203B41FA5}">
                      <a16:colId xmlns:a16="http://schemas.microsoft.com/office/drawing/2014/main" val="20000"/>
                    </a:ext>
                  </a:extLst>
                </a:gridCol>
                <a:gridCol w="1431375">
                  <a:extLst>
                    <a:ext uri="{9D8B030D-6E8A-4147-A177-3AD203B41FA5}">
                      <a16:colId xmlns:a16="http://schemas.microsoft.com/office/drawing/2014/main" val="20001"/>
                    </a:ext>
                  </a:extLst>
                </a:gridCol>
                <a:gridCol w="4899250">
                  <a:extLst>
                    <a:ext uri="{9D8B030D-6E8A-4147-A177-3AD203B41FA5}">
                      <a16:colId xmlns:a16="http://schemas.microsoft.com/office/drawing/2014/main" val="20002"/>
                    </a:ext>
                  </a:extLst>
                </a:gridCol>
              </a:tblGrid>
              <a:tr h="559225">
                <a:tc>
                  <a:txBody>
                    <a:bodyPr/>
                    <a:lstStyle/>
                    <a:p>
                      <a:pPr marL="0" marR="0" lvl="0" indent="0" algn="l" rtl="0">
                        <a:spcBef>
                          <a:spcPts val="0"/>
                        </a:spcBef>
                        <a:spcAft>
                          <a:spcPts val="0"/>
                        </a:spcAft>
                        <a:buNone/>
                      </a:pPr>
                      <a:r>
                        <a:rPr lang="en-US" sz="1800" b="1" u="none" strike="noStrike" cap="none" dirty="0">
                          <a:solidFill>
                            <a:schemeClr val="dk1"/>
                          </a:solidFill>
                          <a:latin typeface="Open Sans"/>
                          <a:ea typeface="Open Sans"/>
                          <a:cs typeface="Open Sans"/>
                          <a:sym typeface="Open Sans"/>
                        </a:rPr>
                        <a:t>To be treated with dignity and respect.</a:t>
                      </a:r>
                      <a:endParaRPr sz="1800" b="1"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rowSpan="6">
                  <a:txBody>
                    <a:bodyPr/>
                    <a:lstStyle/>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a:p>
                      <a:pPr marL="0" marR="0" lvl="0" indent="0" algn="ctr" rtl="0">
                        <a:spcBef>
                          <a:spcPts val="0"/>
                        </a:spcBef>
                        <a:spcAft>
                          <a:spcPts val="0"/>
                        </a:spcAft>
                        <a:buNone/>
                      </a:pPr>
                      <a:r>
                        <a:rPr lang="en-US" sz="1800" dirty="0">
                          <a:solidFill>
                            <a:schemeClr val="dk1"/>
                          </a:solidFill>
                          <a:latin typeface="Open Sans"/>
                          <a:ea typeface="Open Sans"/>
                          <a:cs typeface="Open Sans"/>
                          <a:sym typeface="Open Sans"/>
                        </a:rPr>
                        <a:t>Versus</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a:txBody>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Being treated with victim-blaming attitudes.</a:t>
                      </a:r>
                      <a:endParaRPr sz="1800" b="1"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0"/>
                  </a:ext>
                </a:extLst>
              </a:tr>
              <a:tr h="641750">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To have the power to choose.</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endParaRPr lang="fr-FR"/>
                    </a:p>
                  </a:txBody>
                  <a:tcPr/>
                </a:tc>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Feeling powerless and being told what to do or what is ‘best.’</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1"/>
                  </a:ext>
                </a:extLst>
              </a:tr>
              <a:tr h="934575">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To have one’s privacy and confidentiality upheld.</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endParaRPr lang="fr-FR"/>
                    </a:p>
                  </a:txBody>
                  <a:tcPr/>
                </a:tc>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Feeling shame and stigma, including having one’s experiences shared without their consent.</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2"/>
                  </a:ext>
                </a:extLst>
              </a:tr>
              <a:tr h="934575">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To be free from discrimination and judgment.</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endParaRPr lang="fr-FR"/>
                    </a:p>
                  </a:txBody>
                  <a:tcPr/>
                </a:tc>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Facing discrimination on the basis of gender, ethnicity, age, marital status, religion, etc.</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3"/>
                  </a:ext>
                </a:extLst>
              </a:tr>
              <a:tr h="641750">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To have access to accurate information.</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endParaRPr lang="fr-FR"/>
                    </a:p>
                  </a:txBody>
                  <a:tcPr/>
                </a:tc>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Having limited or incomplete information on available options.</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4"/>
                  </a:ext>
                </a:extLst>
              </a:tr>
              <a:tr h="895100">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To feel safe and secure in disclosing their experience to you.</a:t>
                      </a:r>
                      <a:endParaRPr sz="1800" dirty="0">
                        <a:solidFill>
                          <a:schemeClr val="dk1"/>
                        </a:solidFill>
                        <a:latin typeface="Open Sans"/>
                        <a:ea typeface="Open Sans"/>
                        <a:cs typeface="Open Sans"/>
                        <a:sym typeface="Open Sans"/>
                      </a:endParaRPr>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tc vMerge="1">
                  <a:txBody>
                    <a:bodyPr/>
                    <a:lstStyle/>
                    <a:p>
                      <a:endParaRPr lang="fr-FR"/>
                    </a:p>
                  </a:txBody>
                  <a:tcPr/>
                </a:tc>
                <a:tc>
                  <a:txBody>
                    <a:bodyPr/>
                    <a:lstStyle/>
                    <a:p>
                      <a:pPr marL="0" marR="0" lvl="0" indent="0" algn="l" rtl="0">
                        <a:spcBef>
                          <a:spcPts val="0"/>
                        </a:spcBef>
                        <a:spcAft>
                          <a:spcPts val="0"/>
                        </a:spcAft>
                        <a:buNone/>
                      </a:pPr>
                      <a:r>
                        <a:rPr lang="en-US" sz="1800" dirty="0">
                          <a:solidFill>
                            <a:schemeClr val="dk1"/>
                          </a:solidFill>
                          <a:latin typeface="Open Sans"/>
                          <a:ea typeface="Open Sans"/>
                          <a:cs typeface="Open Sans"/>
                          <a:sym typeface="Open Sans"/>
                        </a:rPr>
                        <a:t>Feeling less safe after disclosing their experience to you.</a:t>
                      </a:r>
                      <a:endParaRPr dirty="0"/>
                    </a:p>
                  </a:txBody>
                  <a:tcPr marL="48225" marR="48225" marT="32125" marB="321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8CDE5"/>
                    </a:solidFill>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pic>
        <p:nvPicPr>
          <p:cNvPr id="368" name="Google Shape;368;p37"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69" name="Google Shape;369;p37"/>
          <p:cNvSpPr txBox="1"/>
          <p:nvPr/>
        </p:nvSpPr>
        <p:spPr>
          <a:xfrm>
            <a:off x="854376" y="736684"/>
            <a:ext cx="111045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Arial"/>
                <a:ea typeface="Arial"/>
                <a:cs typeface="Arial"/>
                <a:sym typeface="Arial"/>
              </a:rPr>
              <a:t>First line of support: the LIVES approach</a:t>
            </a:r>
            <a:endParaRPr sz="2400" b="1" dirty="0">
              <a:solidFill>
                <a:schemeClr val="dk1"/>
              </a:solidFill>
              <a:latin typeface="Arial"/>
              <a:ea typeface="Arial"/>
              <a:cs typeface="Arial"/>
              <a:sym typeface="Arial"/>
            </a:endParaRPr>
          </a:p>
        </p:txBody>
      </p:sp>
      <p:sp>
        <p:nvSpPr>
          <p:cNvPr id="370" name="Google Shape;370;p37"/>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sp>
        <p:nvSpPr>
          <p:cNvPr id="372" name="Google Shape;372;p37"/>
          <p:cNvSpPr txBox="1"/>
          <p:nvPr/>
        </p:nvSpPr>
        <p:spPr>
          <a:xfrm>
            <a:off x="736600" y="2335664"/>
            <a:ext cx="6096000" cy="41549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dirty="0">
              <a:solidFill>
                <a:schemeClr val="dk1"/>
              </a:solidFill>
              <a:latin typeface="Arial"/>
              <a:ea typeface="Arial"/>
              <a:cs typeface="Arial"/>
              <a:sym typeface="Arial"/>
            </a:endParaRPr>
          </a:p>
          <a:p>
            <a:pPr marL="0" marR="0" lvl="0" indent="0" algn="l" rtl="0">
              <a:spcBef>
                <a:spcPts val="0"/>
              </a:spcBef>
              <a:spcAft>
                <a:spcPts val="0"/>
              </a:spcAft>
              <a:buNone/>
            </a:pPr>
            <a:r>
              <a:rPr lang="en-US" sz="2400" dirty="0">
                <a:solidFill>
                  <a:schemeClr val="dk1"/>
                </a:solidFill>
                <a:latin typeface="Arial"/>
                <a:ea typeface="Arial"/>
                <a:cs typeface="Arial"/>
                <a:sym typeface="Arial"/>
              </a:rPr>
              <a:t>This is the most valuable service you can provide.</a:t>
            </a:r>
            <a:endParaRPr dirty="0"/>
          </a:p>
          <a:p>
            <a:pPr marL="0" marR="0" lvl="0" indent="0" algn="l" rtl="0">
              <a:spcBef>
                <a:spcPts val="0"/>
              </a:spcBef>
              <a:spcAft>
                <a:spcPts val="0"/>
              </a:spcAft>
              <a:buNone/>
            </a:pPr>
            <a:endParaRPr sz="2400" dirty="0">
              <a:solidFill>
                <a:schemeClr val="dk1"/>
              </a:solidFill>
              <a:latin typeface="Arial"/>
              <a:ea typeface="Arial"/>
              <a:cs typeface="Arial"/>
              <a:sym typeface="Arial"/>
            </a:endParaRPr>
          </a:p>
          <a:p>
            <a:pPr marL="0" marR="0" lvl="0" indent="0" algn="l" rtl="0">
              <a:spcBef>
                <a:spcPts val="0"/>
              </a:spcBef>
              <a:spcAft>
                <a:spcPts val="0"/>
              </a:spcAft>
              <a:buNone/>
            </a:pPr>
            <a:r>
              <a:rPr lang="en-US" sz="2400" dirty="0">
                <a:solidFill>
                  <a:schemeClr val="dk1"/>
                </a:solidFill>
                <a:latin typeface="Arial"/>
                <a:ea typeface="Arial"/>
                <a:cs typeface="Arial"/>
                <a:sym typeface="Arial"/>
              </a:rPr>
              <a:t>Even if you are not a specialist, you will have provided essential support to the person.</a:t>
            </a:r>
            <a:endParaRPr dirty="0"/>
          </a:p>
          <a:p>
            <a:pPr marL="0" marR="0" lvl="0" indent="0" algn="l" rtl="0">
              <a:spcBef>
                <a:spcPts val="0"/>
              </a:spcBef>
              <a:spcAft>
                <a:spcPts val="0"/>
              </a:spcAft>
              <a:buNone/>
            </a:pPr>
            <a:endParaRPr sz="2400" dirty="0">
              <a:solidFill>
                <a:schemeClr val="dk1"/>
              </a:solidFill>
              <a:latin typeface="Arial"/>
              <a:ea typeface="Arial"/>
              <a:cs typeface="Arial"/>
              <a:sym typeface="Arial"/>
            </a:endParaRPr>
          </a:p>
          <a:p>
            <a:pPr marL="0" marR="0" lvl="0" indent="0" algn="l" rtl="0">
              <a:spcBef>
                <a:spcPts val="0"/>
              </a:spcBef>
              <a:spcAft>
                <a:spcPts val="0"/>
              </a:spcAft>
              <a:buNone/>
            </a:pPr>
            <a:r>
              <a:rPr lang="en-US" sz="2400" dirty="0">
                <a:solidFill>
                  <a:schemeClr val="dk1"/>
                </a:solidFill>
                <a:latin typeface="Arial"/>
                <a:ea typeface="Arial"/>
                <a:cs typeface="Arial"/>
                <a:sym typeface="Arial"/>
              </a:rPr>
              <a:t>Remember 5 letters : LIVES</a:t>
            </a:r>
            <a:endParaRPr dirty="0"/>
          </a:p>
          <a:p>
            <a:pPr marL="0" marR="0" lvl="0" indent="0" algn="l" rtl="0">
              <a:spcBef>
                <a:spcPts val="0"/>
              </a:spcBef>
              <a:spcAft>
                <a:spcPts val="0"/>
              </a:spcAft>
              <a:buNone/>
            </a:pPr>
            <a:endParaRPr sz="2400" dirty="0">
              <a:solidFill>
                <a:schemeClr val="dk1"/>
              </a:solidFill>
              <a:latin typeface="Arial"/>
              <a:ea typeface="Arial"/>
              <a:cs typeface="Arial"/>
              <a:sym typeface="Arial"/>
            </a:endParaRPr>
          </a:p>
          <a:p>
            <a:pPr marL="0" marR="0" lvl="0" indent="0" algn="l" rtl="0">
              <a:spcBef>
                <a:spcPts val="0"/>
              </a:spcBef>
              <a:spcAft>
                <a:spcPts val="0"/>
              </a:spcAft>
              <a:buNone/>
            </a:pPr>
            <a:endParaRPr sz="2400" dirty="0">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4925663E-6973-D3C8-3433-87E8DD672594}"/>
              </a:ext>
            </a:extLst>
          </p:cNvPr>
          <p:cNvSpPr txBox="1"/>
          <p:nvPr/>
        </p:nvSpPr>
        <p:spPr>
          <a:xfrm>
            <a:off x="6832600" y="2136583"/>
            <a:ext cx="999177" cy="4185761"/>
          </a:xfrm>
          <a:prstGeom prst="rect">
            <a:avLst/>
          </a:prstGeom>
          <a:noFill/>
        </p:spPr>
        <p:txBody>
          <a:bodyPr wrap="square" rtlCol="0">
            <a:spAutoFit/>
          </a:bodyPr>
          <a:lstStyle/>
          <a:p>
            <a:r>
              <a:rPr lang="en-US" sz="2800" dirty="0"/>
              <a:t>L</a:t>
            </a:r>
          </a:p>
          <a:p>
            <a:endParaRPr lang="en-US" sz="2800" dirty="0"/>
          </a:p>
          <a:p>
            <a:r>
              <a:rPr lang="en-US" sz="2800" dirty="0"/>
              <a:t>I</a:t>
            </a:r>
          </a:p>
          <a:p>
            <a:endParaRPr lang="en-US" sz="2800" dirty="0"/>
          </a:p>
          <a:p>
            <a:r>
              <a:rPr lang="en-US" sz="2800" dirty="0"/>
              <a:t>V</a:t>
            </a:r>
          </a:p>
          <a:p>
            <a:endParaRPr lang="en-US" sz="2800" dirty="0"/>
          </a:p>
          <a:p>
            <a:r>
              <a:rPr lang="en-US" sz="2800" dirty="0"/>
              <a:t>E</a:t>
            </a:r>
          </a:p>
          <a:p>
            <a:endParaRPr lang="en-US" sz="2800" dirty="0"/>
          </a:p>
          <a:p>
            <a:r>
              <a:rPr lang="en-US" sz="2800" dirty="0"/>
              <a:t>S</a:t>
            </a:r>
          </a:p>
          <a:p>
            <a:endParaRPr lang="en-US" dirty="0"/>
          </a:p>
        </p:txBody>
      </p:sp>
      <p:pic>
        <p:nvPicPr>
          <p:cNvPr id="3" name="Picture 2" descr="Logo&#10;&#10;Description automatically generated with medium confidence">
            <a:extLst>
              <a:ext uri="{FF2B5EF4-FFF2-40B4-BE49-F238E27FC236}">
                <a16:creationId xmlns:a16="http://schemas.microsoft.com/office/drawing/2014/main" id="{E427F581-2D84-DB2E-3F41-B55A41B1F8CF}"/>
              </a:ext>
            </a:extLst>
          </p:cNvPr>
          <p:cNvPicPr>
            <a:picLocks noChangeAspect="1"/>
          </p:cNvPicPr>
          <p:nvPr/>
        </p:nvPicPr>
        <p:blipFill rotWithShape="1">
          <a:blip r:embed="rId4"/>
          <a:srcRect l="19459" t="17373" r="22121" b="19275"/>
          <a:stretch/>
        </p:blipFill>
        <p:spPr>
          <a:xfrm>
            <a:off x="7277925" y="2058143"/>
            <a:ext cx="553852" cy="600604"/>
          </a:xfrm>
          <a:prstGeom prst="rect">
            <a:avLst/>
          </a:prstGeom>
        </p:spPr>
      </p:pic>
      <p:sp>
        <p:nvSpPr>
          <p:cNvPr id="4" name="TextBox 3">
            <a:extLst>
              <a:ext uri="{FF2B5EF4-FFF2-40B4-BE49-F238E27FC236}">
                <a16:creationId xmlns:a16="http://schemas.microsoft.com/office/drawing/2014/main" id="{F0D4142E-ACED-A828-A14E-8D03F8BD1DED}"/>
              </a:ext>
            </a:extLst>
          </p:cNvPr>
          <p:cNvSpPr txBox="1"/>
          <p:nvPr/>
        </p:nvSpPr>
        <p:spPr>
          <a:xfrm>
            <a:off x="8051471" y="2136583"/>
            <a:ext cx="2256311" cy="523220"/>
          </a:xfrm>
          <a:prstGeom prst="rect">
            <a:avLst/>
          </a:prstGeom>
          <a:noFill/>
        </p:spPr>
        <p:txBody>
          <a:bodyPr wrap="square" rtlCol="0">
            <a:spAutoFit/>
          </a:bodyPr>
          <a:lstStyle/>
          <a:p>
            <a:r>
              <a:rPr lang="en-US" sz="2800" dirty="0">
                <a:latin typeface="FreightSans Pro Book" panose="02000606030000020004" pitchFamily="50" charset="0"/>
              </a:rPr>
              <a:t>…LISTEN</a:t>
            </a:r>
          </a:p>
        </p:txBody>
      </p:sp>
      <p:pic>
        <p:nvPicPr>
          <p:cNvPr id="5" name="Picture 4" descr="Icon&#10;&#10;Description automatically generated">
            <a:extLst>
              <a:ext uri="{FF2B5EF4-FFF2-40B4-BE49-F238E27FC236}">
                <a16:creationId xmlns:a16="http://schemas.microsoft.com/office/drawing/2014/main" id="{13852B76-2628-3586-17D3-67D196490923}"/>
              </a:ext>
            </a:extLst>
          </p:cNvPr>
          <p:cNvPicPr>
            <a:picLocks noChangeAspect="1"/>
          </p:cNvPicPr>
          <p:nvPr/>
        </p:nvPicPr>
        <p:blipFill>
          <a:blip r:embed="rId5"/>
          <a:stretch>
            <a:fillRect/>
          </a:stretch>
        </p:blipFill>
        <p:spPr>
          <a:xfrm>
            <a:off x="7264535" y="2985283"/>
            <a:ext cx="553853" cy="553853"/>
          </a:xfrm>
          <a:prstGeom prst="rect">
            <a:avLst/>
          </a:prstGeom>
        </p:spPr>
      </p:pic>
      <p:sp>
        <p:nvSpPr>
          <p:cNvPr id="6" name="TextBox 5">
            <a:extLst>
              <a:ext uri="{FF2B5EF4-FFF2-40B4-BE49-F238E27FC236}">
                <a16:creationId xmlns:a16="http://schemas.microsoft.com/office/drawing/2014/main" id="{1CD36F9D-1AF8-E30A-93D6-8C1D59F656F6}"/>
              </a:ext>
            </a:extLst>
          </p:cNvPr>
          <p:cNvSpPr txBox="1"/>
          <p:nvPr/>
        </p:nvSpPr>
        <p:spPr>
          <a:xfrm>
            <a:off x="8051471" y="3049165"/>
            <a:ext cx="3907446" cy="523220"/>
          </a:xfrm>
          <a:prstGeom prst="rect">
            <a:avLst/>
          </a:prstGeom>
          <a:noFill/>
        </p:spPr>
        <p:txBody>
          <a:bodyPr wrap="square" rtlCol="0">
            <a:spAutoFit/>
          </a:bodyPr>
          <a:lstStyle/>
          <a:p>
            <a:r>
              <a:rPr lang="en-US" sz="2800" dirty="0">
                <a:latin typeface="FreightSans Pro Book" panose="02000606030000020004" pitchFamily="50" charset="0"/>
              </a:rPr>
              <a:t>…INQUIRE about needs</a:t>
            </a:r>
          </a:p>
        </p:txBody>
      </p:sp>
      <p:pic>
        <p:nvPicPr>
          <p:cNvPr id="7" name="Picture 6" descr="Text, icon&#10;&#10;Description automatically generated">
            <a:extLst>
              <a:ext uri="{FF2B5EF4-FFF2-40B4-BE49-F238E27FC236}">
                <a16:creationId xmlns:a16="http://schemas.microsoft.com/office/drawing/2014/main" id="{322A8048-F950-58D0-310B-6BE10AB60CFC}"/>
              </a:ext>
            </a:extLst>
          </p:cNvPr>
          <p:cNvPicPr>
            <a:picLocks noChangeAspect="1"/>
          </p:cNvPicPr>
          <p:nvPr/>
        </p:nvPicPr>
        <p:blipFill>
          <a:blip r:embed="rId6"/>
          <a:stretch>
            <a:fillRect/>
          </a:stretch>
        </p:blipFill>
        <p:spPr>
          <a:xfrm>
            <a:off x="7193973" y="3768271"/>
            <a:ext cx="642917" cy="642917"/>
          </a:xfrm>
          <a:prstGeom prst="rect">
            <a:avLst/>
          </a:prstGeom>
        </p:spPr>
      </p:pic>
      <p:sp>
        <p:nvSpPr>
          <p:cNvPr id="8" name="TextBox 7">
            <a:extLst>
              <a:ext uri="{FF2B5EF4-FFF2-40B4-BE49-F238E27FC236}">
                <a16:creationId xmlns:a16="http://schemas.microsoft.com/office/drawing/2014/main" id="{44BECF7B-F79F-B18E-F177-B91CC2C50287}"/>
              </a:ext>
            </a:extLst>
          </p:cNvPr>
          <p:cNvSpPr txBox="1"/>
          <p:nvPr/>
        </p:nvSpPr>
        <p:spPr>
          <a:xfrm>
            <a:off x="8051471" y="3825557"/>
            <a:ext cx="4022160" cy="523220"/>
          </a:xfrm>
          <a:prstGeom prst="rect">
            <a:avLst/>
          </a:prstGeom>
          <a:noFill/>
        </p:spPr>
        <p:txBody>
          <a:bodyPr wrap="square" rtlCol="0">
            <a:spAutoFit/>
          </a:bodyPr>
          <a:lstStyle/>
          <a:p>
            <a:r>
              <a:rPr lang="en-US" sz="2800" dirty="0">
                <a:latin typeface="FreightSans Pro Book" panose="02000606030000020004" pitchFamily="50" charset="0"/>
              </a:rPr>
              <a:t>…VALIDATE the experience</a:t>
            </a:r>
          </a:p>
        </p:txBody>
      </p:sp>
      <p:pic>
        <p:nvPicPr>
          <p:cNvPr id="9" name="Picture 8" descr="Icon&#10;&#10;Description automatically generated">
            <a:extLst>
              <a:ext uri="{FF2B5EF4-FFF2-40B4-BE49-F238E27FC236}">
                <a16:creationId xmlns:a16="http://schemas.microsoft.com/office/drawing/2014/main" id="{C75846C4-2926-B465-6560-E3F5EA42190F}"/>
              </a:ext>
            </a:extLst>
          </p:cNvPr>
          <p:cNvPicPr>
            <a:picLocks noChangeAspect="1"/>
          </p:cNvPicPr>
          <p:nvPr/>
        </p:nvPicPr>
        <p:blipFill>
          <a:blip r:embed="rId7"/>
          <a:stretch>
            <a:fillRect/>
          </a:stretch>
        </p:blipFill>
        <p:spPr>
          <a:xfrm>
            <a:off x="7277925" y="4723848"/>
            <a:ext cx="642917" cy="642917"/>
          </a:xfrm>
          <a:prstGeom prst="rect">
            <a:avLst/>
          </a:prstGeom>
        </p:spPr>
      </p:pic>
      <p:sp>
        <p:nvSpPr>
          <p:cNvPr id="10" name="TextBox 9">
            <a:extLst>
              <a:ext uri="{FF2B5EF4-FFF2-40B4-BE49-F238E27FC236}">
                <a16:creationId xmlns:a16="http://schemas.microsoft.com/office/drawing/2014/main" id="{1C32EFEE-45FD-4375-C99F-6891FBC88C8D}"/>
              </a:ext>
            </a:extLst>
          </p:cNvPr>
          <p:cNvSpPr txBox="1"/>
          <p:nvPr/>
        </p:nvSpPr>
        <p:spPr>
          <a:xfrm>
            <a:off x="8051471" y="4843545"/>
            <a:ext cx="2844800" cy="523220"/>
          </a:xfrm>
          <a:prstGeom prst="rect">
            <a:avLst/>
          </a:prstGeom>
          <a:noFill/>
        </p:spPr>
        <p:txBody>
          <a:bodyPr wrap="square" rtlCol="0">
            <a:spAutoFit/>
          </a:bodyPr>
          <a:lstStyle/>
          <a:p>
            <a:r>
              <a:rPr lang="en-US" sz="2800" dirty="0">
                <a:latin typeface="FreightSans Pro Book" panose="02000606030000020004" pitchFamily="50" charset="0"/>
              </a:rPr>
              <a:t>…ENSURE safety</a:t>
            </a:r>
          </a:p>
        </p:txBody>
      </p:sp>
      <p:pic>
        <p:nvPicPr>
          <p:cNvPr id="11" name="Picture 10" descr="Icon&#10;&#10;Description automatically generated">
            <a:extLst>
              <a:ext uri="{FF2B5EF4-FFF2-40B4-BE49-F238E27FC236}">
                <a16:creationId xmlns:a16="http://schemas.microsoft.com/office/drawing/2014/main" id="{D2C75FB8-FC11-7B86-CBA3-CD7D42343E9A}"/>
              </a:ext>
            </a:extLst>
          </p:cNvPr>
          <p:cNvPicPr>
            <a:picLocks noChangeAspect="1"/>
          </p:cNvPicPr>
          <p:nvPr/>
        </p:nvPicPr>
        <p:blipFill>
          <a:blip r:embed="rId8"/>
          <a:stretch>
            <a:fillRect/>
          </a:stretch>
        </p:blipFill>
        <p:spPr>
          <a:xfrm>
            <a:off x="7232073" y="5436285"/>
            <a:ext cx="726869" cy="726869"/>
          </a:xfrm>
          <a:prstGeom prst="rect">
            <a:avLst/>
          </a:prstGeom>
        </p:spPr>
      </p:pic>
      <p:sp>
        <p:nvSpPr>
          <p:cNvPr id="12" name="TextBox 11">
            <a:extLst>
              <a:ext uri="{FF2B5EF4-FFF2-40B4-BE49-F238E27FC236}">
                <a16:creationId xmlns:a16="http://schemas.microsoft.com/office/drawing/2014/main" id="{0E6F3FA4-E879-43E2-3F11-9D90A2BFFB86}"/>
              </a:ext>
            </a:extLst>
          </p:cNvPr>
          <p:cNvSpPr txBox="1"/>
          <p:nvPr/>
        </p:nvSpPr>
        <p:spPr>
          <a:xfrm>
            <a:off x="8062109" y="5686553"/>
            <a:ext cx="2844800" cy="523220"/>
          </a:xfrm>
          <a:prstGeom prst="rect">
            <a:avLst/>
          </a:prstGeom>
          <a:noFill/>
        </p:spPr>
        <p:txBody>
          <a:bodyPr wrap="square" rtlCol="0">
            <a:spAutoFit/>
          </a:bodyPr>
          <a:lstStyle/>
          <a:p>
            <a:r>
              <a:rPr lang="en-US" sz="2800" dirty="0">
                <a:latin typeface="FreightSans Pro Book" panose="02000606030000020004" pitchFamily="50" charset="0"/>
              </a:rPr>
              <a:t>…SUPPORT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38"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78" name="Google Shape;378;p38"/>
          <p:cNvSpPr txBox="1"/>
          <p:nvPr/>
        </p:nvSpPr>
        <p:spPr>
          <a:xfrm>
            <a:off x="2291945" y="2639529"/>
            <a:ext cx="8737177"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Listen with empathy and without judgement.</a:t>
            </a:r>
            <a:endParaRPr dirty="0"/>
          </a:p>
        </p:txBody>
      </p:sp>
      <p:sp>
        <p:nvSpPr>
          <p:cNvPr id="379" name="Google Shape;379;p38"/>
          <p:cNvSpPr txBox="1"/>
          <p:nvPr/>
        </p:nvSpPr>
        <p:spPr>
          <a:xfrm>
            <a:off x="2291944" y="3277279"/>
            <a:ext cx="8737177" cy="11079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Don’t investigate or interview, but make sure you note the basics of their information: who, what, when, and where. NEVER ask why the survivor did or didn’t do something, as that can imply judgement.</a:t>
            </a:r>
            <a:endParaRPr dirty="0"/>
          </a:p>
        </p:txBody>
      </p:sp>
      <p:sp>
        <p:nvSpPr>
          <p:cNvPr id="380" name="Google Shape;380;p38"/>
          <p:cNvSpPr txBox="1"/>
          <p:nvPr/>
        </p:nvSpPr>
        <p:spPr>
          <a:xfrm>
            <a:off x="2291944" y="4656149"/>
            <a:ext cx="8730344"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Ask about their concerns for personal safety. </a:t>
            </a:r>
            <a:endParaRPr dirty="0"/>
          </a:p>
        </p:txBody>
      </p:sp>
      <p:sp>
        <p:nvSpPr>
          <p:cNvPr id="381" name="Google Shape;381;p38"/>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Tips for Responding to SEAH</a:t>
            </a:r>
            <a:endParaRPr sz="3200" b="1" dirty="0">
              <a:solidFill>
                <a:schemeClr val="dk1"/>
              </a:solidFill>
              <a:latin typeface="Arial"/>
              <a:ea typeface="Arial"/>
              <a:cs typeface="Arial"/>
              <a:sym typeface="Arial"/>
            </a:endParaRPr>
          </a:p>
        </p:txBody>
      </p:sp>
      <p:sp>
        <p:nvSpPr>
          <p:cNvPr id="382" name="Google Shape;382;p38"/>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sp>
        <p:nvSpPr>
          <p:cNvPr id="383" name="Google Shape;383;p38"/>
          <p:cNvSpPr txBox="1"/>
          <p:nvPr/>
        </p:nvSpPr>
        <p:spPr>
          <a:xfrm>
            <a:off x="2298777" y="5614805"/>
            <a:ext cx="8730344"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Refer to available services with survivor consent.</a:t>
            </a:r>
            <a:endParaRPr dirty="0"/>
          </a:p>
        </p:txBody>
      </p:sp>
      <p:pic>
        <p:nvPicPr>
          <p:cNvPr id="384" name="Google Shape;384;p38" descr="Icon&#10;&#10;Description automatically generated"/>
          <p:cNvPicPr preferRelativeResize="0"/>
          <p:nvPr/>
        </p:nvPicPr>
        <p:blipFill rotWithShape="1">
          <a:blip r:embed="rId4">
            <a:alphaModFix/>
          </a:blip>
          <a:srcRect/>
          <a:stretch/>
        </p:blipFill>
        <p:spPr>
          <a:xfrm>
            <a:off x="971306" y="4460460"/>
            <a:ext cx="806557" cy="806557"/>
          </a:xfrm>
          <a:prstGeom prst="rect">
            <a:avLst/>
          </a:prstGeom>
          <a:noFill/>
          <a:ln>
            <a:noFill/>
          </a:ln>
        </p:spPr>
      </p:pic>
      <p:pic>
        <p:nvPicPr>
          <p:cNvPr id="385" name="Google Shape;385;p38" descr="Icon&#10;&#10;Description automatically generated"/>
          <p:cNvPicPr preferRelativeResize="0"/>
          <p:nvPr/>
        </p:nvPicPr>
        <p:blipFill rotWithShape="1">
          <a:blip r:embed="rId5">
            <a:alphaModFix/>
          </a:blip>
          <a:srcRect/>
          <a:stretch/>
        </p:blipFill>
        <p:spPr>
          <a:xfrm>
            <a:off x="994927" y="5469406"/>
            <a:ext cx="726556" cy="726556"/>
          </a:xfrm>
          <a:prstGeom prst="rect">
            <a:avLst/>
          </a:prstGeom>
          <a:noFill/>
          <a:ln>
            <a:noFill/>
          </a:ln>
        </p:spPr>
      </p:pic>
      <p:pic>
        <p:nvPicPr>
          <p:cNvPr id="386" name="Google Shape;386;p38" descr="Logo&#10;&#10;Description automatically generated with medium confidence"/>
          <p:cNvPicPr preferRelativeResize="0"/>
          <p:nvPr/>
        </p:nvPicPr>
        <p:blipFill rotWithShape="1">
          <a:blip r:embed="rId6">
            <a:alphaModFix/>
          </a:blip>
          <a:srcRect l="19459" t="17373" r="22120" b="19275"/>
          <a:stretch/>
        </p:blipFill>
        <p:spPr>
          <a:xfrm>
            <a:off x="1239038" y="2449210"/>
            <a:ext cx="743774" cy="806557"/>
          </a:xfrm>
          <a:prstGeom prst="rect">
            <a:avLst/>
          </a:prstGeom>
          <a:noFill/>
          <a:ln>
            <a:noFill/>
          </a:ln>
        </p:spPr>
      </p:pic>
      <p:pic>
        <p:nvPicPr>
          <p:cNvPr id="387" name="Google Shape;387;p38" descr="Icon&#10;&#10;Description automatically generated"/>
          <p:cNvPicPr preferRelativeResize="0"/>
          <p:nvPr/>
        </p:nvPicPr>
        <p:blipFill rotWithShape="1">
          <a:blip r:embed="rId7">
            <a:alphaModFix/>
          </a:blip>
          <a:srcRect l="16406" t="21064" r="16536" b="20416"/>
          <a:stretch/>
        </p:blipFill>
        <p:spPr>
          <a:xfrm>
            <a:off x="860212" y="2747621"/>
            <a:ext cx="410910" cy="358583"/>
          </a:xfrm>
          <a:prstGeom prst="rect">
            <a:avLst/>
          </a:prstGeom>
          <a:noFill/>
          <a:ln>
            <a:noFill/>
          </a:ln>
        </p:spPr>
      </p:pic>
      <p:grpSp>
        <p:nvGrpSpPr>
          <p:cNvPr id="388" name="Google Shape;388;p38"/>
          <p:cNvGrpSpPr/>
          <p:nvPr/>
        </p:nvGrpSpPr>
        <p:grpSpPr>
          <a:xfrm>
            <a:off x="913699" y="3414889"/>
            <a:ext cx="885455" cy="873457"/>
            <a:chOff x="1029309" y="3414889"/>
            <a:chExt cx="885455" cy="873457"/>
          </a:xfrm>
        </p:grpSpPr>
        <p:pic>
          <p:nvPicPr>
            <p:cNvPr id="389" name="Google Shape;389;p38" descr="Logo&#10;&#10;Description automatically generated"/>
            <p:cNvPicPr preferRelativeResize="0"/>
            <p:nvPr/>
          </p:nvPicPr>
          <p:blipFill rotWithShape="1">
            <a:blip r:embed="rId8">
              <a:alphaModFix/>
            </a:blip>
            <a:srcRect l="20827" t="21064" r="21583" b="22127"/>
            <a:stretch/>
          </p:blipFill>
          <p:spPr>
            <a:xfrm flipH="1">
              <a:off x="1029309" y="3414889"/>
              <a:ext cx="885455" cy="873457"/>
            </a:xfrm>
            <a:prstGeom prst="rect">
              <a:avLst/>
            </a:prstGeom>
            <a:noFill/>
            <a:ln>
              <a:noFill/>
            </a:ln>
          </p:spPr>
        </p:pic>
        <p:sp>
          <p:nvSpPr>
            <p:cNvPr id="390" name="Google Shape;390;p38"/>
            <p:cNvSpPr/>
            <p:nvPr/>
          </p:nvSpPr>
          <p:spPr>
            <a:xfrm>
              <a:off x="1323827" y="3644544"/>
              <a:ext cx="319745" cy="320163"/>
            </a:xfrm>
            <a:prstGeom prst="ellipse">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391" name="Google Shape;391;p38" descr="Icon&#10;&#10;Description automatically generated"/>
            <p:cNvPicPr preferRelativeResize="0"/>
            <p:nvPr/>
          </p:nvPicPr>
          <p:blipFill rotWithShape="1">
            <a:blip r:embed="rId9">
              <a:alphaModFix/>
            </a:blip>
            <a:srcRect l="19495" t="20001" r="20353" b="19894"/>
            <a:stretch/>
          </p:blipFill>
          <p:spPr>
            <a:xfrm flipH="1">
              <a:off x="1251684" y="3647411"/>
              <a:ext cx="400976" cy="400674"/>
            </a:xfrm>
            <a:prstGeom prst="rect">
              <a:avLst/>
            </a:prstGeom>
            <a:noFill/>
            <a:ln>
              <a:noFill/>
            </a:ln>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396" name="Google Shape;396;p39"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97" name="Google Shape;397;p39"/>
          <p:cNvSpPr txBox="1"/>
          <p:nvPr/>
        </p:nvSpPr>
        <p:spPr>
          <a:xfrm>
            <a:off x="2283939" y="2639995"/>
            <a:ext cx="8920102"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Recognize the importance of your position and interactions. </a:t>
            </a:r>
            <a:endParaRPr dirty="0"/>
          </a:p>
        </p:txBody>
      </p:sp>
      <p:sp>
        <p:nvSpPr>
          <p:cNvPr id="398" name="Google Shape;398;p39"/>
          <p:cNvSpPr txBox="1"/>
          <p:nvPr/>
        </p:nvSpPr>
        <p:spPr>
          <a:xfrm>
            <a:off x="2283938" y="3522944"/>
            <a:ext cx="8920102"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Tell them what you are required to do with the information and what will happen next. </a:t>
            </a:r>
            <a:endParaRPr dirty="0"/>
          </a:p>
        </p:txBody>
      </p:sp>
      <p:sp>
        <p:nvSpPr>
          <p:cNvPr id="399" name="Google Shape;399;p39"/>
          <p:cNvSpPr txBox="1"/>
          <p:nvPr/>
        </p:nvSpPr>
        <p:spPr>
          <a:xfrm>
            <a:off x="2283938" y="4572527"/>
            <a:ext cx="8920101"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Be open-minded and willing to alter your beliefs when presented with new information.</a:t>
            </a:r>
            <a:endParaRPr dirty="0"/>
          </a:p>
        </p:txBody>
      </p:sp>
      <p:sp>
        <p:nvSpPr>
          <p:cNvPr id="400" name="Google Shape;400;p39"/>
          <p:cNvSpPr txBox="1"/>
          <p:nvPr/>
        </p:nvSpPr>
        <p:spPr>
          <a:xfrm>
            <a:off x="2283937" y="5677455"/>
            <a:ext cx="8920101" cy="44386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dirty="0">
                <a:solidFill>
                  <a:schemeClr val="dk1"/>
                </a:solidFill>
                <a:latin typeface="Arial"/>
                <a:ea typeface="Arial"/>
                <a:cs typeface="Arial"/>
                <a:sym typeface="Arial"/>
              </a:rPr>
              <a:t>Ask sincere questions. </a:t>
            </a:r>
            <a:endParaRPr dirty="0"/>
          </a:p>
        </p:txBody>
      </p:sp>
      <p:sp>
        <p:nvSpPr>
          <p:cNvPr id="401" name="Google Shape;401;p39"/>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Tips for Responding to SEAH</a:t>
            </a:r>
            <a:endParaRPr sz="3200" b="1" dirty="0">
              <a:solidFill>
                <a:schemeClr val="dk1"/>
              </a:solidFill>
              <a:latin typeface="Arial"/>
              <a:ea typeface="Arial"/>
              <a:cs typeface="Arial"/>
              <a:sym typeface="Arial"/>
            </a:endParaRPr>
          </a:p>
        </p:txBody>
      </p:sp>
      <p:sp>
        <p:nvSpPr>
          <p:cNvPr id="402" name="Google Shape;402;p39"/>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pic>
        <p:nvPicPr>
          <p:cNvPr id="403" name="Google Shape;403;p39" descr="Icon&#10;&#10;Description automatically generated"/>
          <p:cNvPicPr preferRelativeResize="0"/>
          <p:nvPr/>
        </p:nvPicPr>
        <p:blipFill rotWithShape="1">
          <a:blip r:embed="rId4">
            <a:alphaModFix/>
          </a:blip>
          <a:srcRect/>
          <a:stretch/>
        </p:blipFill>
        <p:spPr>
          <a:xfrm>
            <a:off x="973963" y="5514663"/>
            <a:ext cx="728481" cy="728481"/>
          </a:xfrm>
          <a:prstGeom prst="rect">
            <a:avLst/>
          </a:prstGeom>
          <a:noFill/>
          <a:ln>
            <a:noFill/>
          </a:ln>
        </p:spPr>
      </p:pic>
      <p:pic>
        <p:nvPicPr>
          <p:cNvPr id="404" name="Google Shape;404;p39" descr="Icon&#10;&#10;Description automatically generated"/>
          <p:cNvPicPr preferRelativeResize="0"/>
          <p:nvPr/>
        </p:nvPicPr>
        <p:blipFill rotWithShape="1">
          <a:blip r:embed="rId5">
            <a:alphaModFix/>
          </a:blip>
          <a:srcRect/>
          <a:stretch/>
        </p:blipFill>
        <p:spPr>
          <a:xfrm>
            <a:off x="870577" y="2348424"/>
            <a:ext cx="928662" cy="928662"/>
          </a:xfrm>
          <a:prstGeom prst="rect">
            <a:avLst/>
          </a:prstGeom>
          <a:noFill/>
          <a:ln>
            <a:noFill/>
          </a:ln>
        </p:spPr>
      </p:pic>
      <p:pic>
        <p:nvPicPr>
          <p:cNvPr id="405" name="Google Shape;405;p39" descr="Text, icon&#10;&#10;Description automatically generated"/>
          <p:cNvPicPr preferRelativeResize="0"/>
          <p:nvPr/>
        </p:nvPicPr>
        <p:blipFill rotWithShape="1">
          <a:blip r:embed="rId6">
            <a:alphaModFix/>
          </a:blip>
          <a:srcRect/>
          <a:stretch/>
        </p:blipFill>
        <p:spPr>
          <a:xfrm>
            <a:off x="879259" y="3429000"/>
            <a:ext cx="928662" cy="928662"/>
          </a:xfrm>
          <a:prstGeom prst="rect">
            <a:avLst/>
          </a:prstGeom>
          <a:noFill/>
          <a:ln>
            <a:noFill/>
          </a:ln>
        </p:spPr>
      </p:pic>
      <p:pic>
        <p:nvPicPr>
          <p:cNvPr id="406" name="Google Shape;406;p39" descr="Icon&#10;&#10;Description automatically generated"/>
          <p:cNvPicPr preferRelativeResize="0"/>
          <p:nvPr/>
        </p:nvPicPr>
        <p:blipFill rotWithShape="1">
          <a:blip r:embed="rId7">
            <a:alphaModFix/>
          </a:blip>
          <a:srcRect/>
          <a:stretch/>
        </p:blipFill>
        <p:spPr>
          <a:xfrm>
            <a:off x="929858" y="4517889"/>
            <a:ext cx="878063" cy="87806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40"/>
          <p:cNvPicPr preferRelativeResize="0"/>
          <p:nvPr/>
        </p:nvPicPr>
        <p:blipFill rotWithShape="1">
          <a:blip r:embed="rId3">
            <a:alphaModFix/>
          </a:blip>
          <a:srcRect/>
          <a:stretch/>
        </p:blipFill>
        <p:spPr>
          <a:xfrm>
            <a:off x="-2070" y="0"/>
            <a:ext cx="12192000" cy="6858000"/>
          </a:xfrm>
          <a:prstGeom prst="rect">
            <a:avLst/>
          </a:prstGeom>
          <a:noFill/>
          <a:ln>
            <a:noFill/>
          </a:ln>
        </p:spPr>
      </p:pic>
      <p:sp>
        <p:nvSpPr>
          <p:cNvPr id="412" name="Google Shape;412;p40"/>
          <p:cNvSpPr txBox="1"/>
          <p:nvPr/>
        </p:nvSpPr>
        <p:spPr>
          <a:xfrm>
            <a:off x="881332" y="2709715"/>
            <a:ext cx="10156781" cy="15234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b="1" dirty="0">
                <a:solidFill>
                  <a:srgbClr val="786A6E"/>
                </a:solidFill>
                <a:latin typeface="Arial"/>
                <a:ea typeface="Arial"/>
                <a:cs typeface="Arial"/>
                <a:sym typeface="Arial"/>
              </a:rPr>
              <a:t>Option A:</a:t>
            </a:r>
            <a:endParaRPr dirty="0"/>
          </a:p>
          <a:p>
            <a:pPr marL="0" marR="0" lvl="0" indent="0" algn="l" rtl="0">
              <a:spcBef>
                <a:spcPts val="600"/>
              </a:spcBef>
              <a:spcAft>
                <a:spcPts val="0"/>
              </a:spcAft>
              <a:buNone/>
            </a:pPr>
            <a:r>
              <a:rPr lang="en-US" sz="2200" dirty="0">
                <a:solidFill>
                  <a:schemeClr val="dk1"/>
                </a:solidFill>
                <a:latin typeface="Arial"/>
                <a:ea typeface="Arial"/>
                <a:cs typeface="Arial"/>
                <a:sym typeface="Arial"/>
              </a:rPr>
              <a:t>Each pair works together to role-play disclosing and receiving an SEAH report based on the scenario provided. Partner A will play the role of the survivor first and partner B will play the role of the staff person receiving the report.</a:t>
            </a:r>
            <a:endParaRPr dirty="0"/>
          </a:p>
        </p:txBody>
      </p:sp>
      <p:sp>
        <p:nvSpPr>
          <p:cNvPr id="413" name="Google Shape;413;p40"/>
          <p:cNvSpPr txBox="1"/>
          <p:nvPr/>
        </p:nvSpPr>
        <p:spPr>
          <a:xfrm>
            <a:off x="881332" y="4468783"/>
            <a:ext cx="10156781" cy="15234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b="1" dirty="0">
                <a:solidFill>
                  <a:srgbClr val="786A6E"/>
                </a:solidFill>
                <a:latin typeface="Arial"/>
                <a:ea typeface="Arial"/>
                <a:cs typeface="Arial"/>
                <a:sym typeface="Arial"/>
              </a:rPr>
              <a:t>Option B:</a:t>
            </a:r>
            <a:endParaRPr dirty="0"/>
          </a:p>
          <a:p>
            <a:pPr marL="0" marR="0" lvl="0" indent="0" algn="l" rtl="0">
              <a:spcBef>
                <a:spcPts val="600"/>
              </a:spcBef>
              <a:spcAft>
                <a:spcPts val="0"/>
              </a:spcAft>
              <a:buNone/>
            </a:pPr>
            <a:r>
              <a:rPr lang="en-US" sz="2200" dirty="0">
                <a:solidFill>
                  <a:schemeClr val="dk1"/>
                </a:solidFill>
                <a:latin typeface="Arial"/>
                <a:ea typeface="Arial"/>
                <a:cs typeface="Arial"/>
                <a:sym typeface="Arial"/>
              </a:rPr>
              <a:t>Pick one </a:t>
            </a:r>
            <a:r>
              <a:rPr lang="en-US" sz="2200">
                <a:solidFill>
                  <a:schemeClr val="dk1"/>
                </a:solidFill>
                <a:latin typeface="Arial"/>
                <a:ea typeface="Arial"/>
                <a:cs typeface="Arial"/>
                <a:sym typeface="Arial"/>
              </a:rPr>
              <a:t>scenario </a:t>
            </a:r>
            <a:r>
              <a:rPr lang="en-US" sz="2200" dirty="0">
                <a:solidFill>
                  <a:schemeClr val="dk1"/>
                </a:solidFill>
                <a:latin typeface="Arial"/>
                <a:ea typeface="Arial"/>
                <a:cs typeface="Arial"/>
                <a:sym typeface="Arial"/>
              </a:rPr>
              <a:t>and explain why you chose it. Refer back to the discussions about survivor-centered</a:t>
            </a:r>
            <a:r>
              <a:rPr lang="en-US" sz="2200" dirty="0">
                <a:solidFill>
                  <a:schemeClr val="dk1"/>
                </a:solidFill>
              </a:rPr>
              <a:t> approaches</a:t>
            </a:r>
            <a:r>
              <a:rPr lang="en-US" sz="2200" dirty="0">
                <a:solidFill>
                  <a:schemeClr val="dk1"/>
                </a:solidFill>
                <a:latin typeface="Arial"/>
                <a:ea typeface="Arial"/>
                <a:cs typeface="Arial"/>
                <a:sym typeface="Arial"/>
              </a:rPr>
              <a:t> and use the Tip Sheet for Receiving Reports of SEAH to support your decision.</a:t>
            </a:r>
            <a:endParaRPr dirty="0"/>
          </a:p>
        </p:txBody>
      </p:sp>
      <p:sp>
        <p:nvSpPr>
          <p:cNvPr id="414" name="Google Shape;414;p40"/>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sp>
        <p:nvSpPr>
          <p:cNvPr id="415" name="Google Shape;415;p40"/>
          <p:cNvSpPr txBox="1"/>
          <p:nvPr/>
        </p:nvSpPr>
        <p:spPr>
          <a:xfrm>
            <a:off x="881333" y="984789"/>
            <a:ext cx="9471535"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Scenario Role Play or </a:t>
            </a:r>
            <a:endParaRPr dirty="0"/>
          </a:p>
          <a:p>
            <a:pPr marL="0" marR="0" lvl="0" indent="0" algn="l" rtl="0">
              <a:spcBef>
                <a:spcPts val="0"/>
              </a:spcBef>
              <a:spcAft>
                <a:spcPts val="0"/>
              </a:spcAft>
              <a:buNone/>
            </a:pPr>
            <a:r>
              <a:rPr lang="en-US" sz="4000" b="1" dirty="0">
                <a:solidFill>
                  <a:srgbClr val="27242B"/>
                </a:solidFill>
                <a:latin typeface="Arial"/>
                <a:ea typeface="Arial"/>
                <a:cs typeface="Arial"/>
                <a:sym typeface="Arial"/>
              </a:rPr>
              <a:t>“How Would You Respond?” Exercise</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5"/>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03" name="Google Shape;103;p15"/>
          <p:cNvSpPr txBox="1"/>
          <p:nvPr/>
        </p:nvSpPr>
        <p:spPr>
          <a:xfrm>
            <a:off x="881333" y="984789"/>
            <a:ext cx="5214667"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Understanding the needs of survivors of SEAH</a:t>
            </a:r>
            <a:endParaRPr sz="4000" dirty="0">
              <a:solidFill>
                <a:srgbClr val="27242B"/>
              </a:solidFill>
              <a:latin typeface="Arial"/>
              <a:ea typeface="Arial"/>
              <a:cs typeface="Arial"/>
              <a:sym typeface="Arial"/>
            </a:endParaRPr>
          </a:p>
        </p:txBody>
      </p:sp>
      <p:sp>
        <p:nvSpPr>
          <p:cNvPr id="104" name="Google Shape;104;p15"/>
          <p:cNvSpPr txBox="1"/>
          <p:nvPr/>
        </p:nvSpPr>
        <p:spPr>
          <a:xfrm>
            <a:off x="898301" y="571685"/>
            <a:ext cx="228351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pic>
        <p:nvPicPr>
          <p:cNvPr id="2" name="Picture 15" descr="Picture 15">
            <a:extLst>
              <a:ext uri="{FF2B5EF4-FFF2-40B4-BE49-F238E27FC236}">
                <a16:creationId xmlns:a16="http://schemas.microsoft.com/office/drawing/2014/main" id="{9BF38B41-23E9-6658-BC12-580C160D6AC7}"/>
              </a:ext>
            </a:extLst>
          </p:cNvPr>
          <p:cNvPicPr>
            <a:picLocks noChangeAspect="1"/>
          </p:cNvPicPr>
          <p:nvPr/>
        </p:nvPicPr>
        <p:blipFill>
          <a:blip r:embed="rId4"/>
          <a:srcRect l="28531" t="5775" r="49860" b="53386"/>
          <a:stretch>
            <a:fillRect/>
          </a:stretch>
        </p:blipFill>
        <p:spPr>
          <a:xfrm>
            <a:off x="7344103" y="910199"/>
            <a:ext cx="3599794" cy="4809600"/>
          </a:xfrm>
          <a:prstGeom prst="rect">
            <a:avLst/>
          </a:prstGeom>
          <a:ln w="12700">
            <a:miter lim="400000"/>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41"/>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22" name="Google Shape;422;p41"/>
          <p:cNvSpPr txBox="1"/>
          <p:nvPr/>
        </p:nvSpPr>
        <p:spPr>
          <a:xfrm>
            <a:off x="854376" y="2607795"/>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1</a:t>
            </a:r>
            <a:endParaRPr sz="4800" b="1" dirty="0">
              <a:solidFill>
                <a:srgbClr val="786A6E"/>
              </a:solidFill>
              <a:latin typeface="Arial"/>
              <a:ea typeface="Arial"/>
              <a:cs typeface="Arial"/>
              <a:sym typeface="Arial"/>
            </a:endParaRPr>
          </a:p>
        </p:txBody>
      </p:sp>
      <p:sp>
        <p:nvSpPr>
          <p:cNvPr id="423" name="Google Shape;423;p41"/>
          <p:cNvSpPr txBox="1"/>
          <p:nvPr/>
        </p:nvSpPr>
        <p:spPr>
          <a:xfrm>
            <a:off x="854375" y="3836701"/>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2</a:t>
            </a:r>
            <a:endParaRPr sz="4800" b="1" dirty="0">
              <a:solidFill>
                <a:srgbClr val="786A6E"/>
              </a:solidFill>
              <a:latin typeface="Arial"/>
              <a:ea typeface="Arial"/>
              <a:cs typeface="Arial"/>
              <a:sym typeface="Arial"/>
            </a:endParaRPr>
          </a:p>
        </p:txBody>
      </p:sp>
      <p:sp>
        <p:nvSpPr>
          <p:cNvPr id="424" name="Google Shape;424;p41"/>
          <p:cNvSpPr txBox="1"/>
          <p:nvPr/>
        </p:nvSpPr>
        <p:spPr>
          <a:xfrm>
            <a:off x="854374" y="5105653"/>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3</a:t>
            </a:r>
            <a:endParaRPr sz="4800" b="1" dirty="0">
              <a:solidFill>
                <a:srgbClr val="786A6E"/>
              </a:solidFill>
              <a:latin typeface="Arial"/>
              <a:ea typeface="Arial"/>
              <a:cs typeface="Arial"/>
              <a:sym typeface="Arial"/>
            </a:endParaRPr>
          </a:p>
        </p:txBody>
      </p:sp>
      <p:sp>
        <p:nvSpPr>
          <p:cNvPr id="425" name="Google Shape;425;p41"/>
          <p:cNvSpPr/>
          <p:nvPr/>
        </p:nvSpPr>
        <p:spPr>
          <a:xfrm>
            <a:off x="1545295" y="2658988"/>
            <a:ext cx="9635200" cy="802445"/>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1000"/>
              </a:spcBef>
              <a:spcAft>
                <a:spcPts val="0"/>
              </a:spcAft>
              <a:buNone/>
            </a:pPr>
            <a:r>
              <a:rPr lang="en-US" sz="2200" dirty="0">
                <a:solidFill>
                  <a:srgbClr val="27242B"/>
                </a:solidFill>
                <a:latin typeface="Arial"/>
                <a:ea typeface="Arial"/>
                <a:cs typeface="Arial"/>
                <a:sym typeface="Arial"/>
              </a:rPr>
              <a:t>Put yourself in the survivor’s shoes and demonstrate empathy</a:t>
            </a:r>
            <a:endParaRPr sz="2200" dirty="0">
              <a:solidFill>
                <a:srgbClr val="27242B"/>
              </a:solidFill>
              <a:latin typeface="Calibri"/>
              <a:ea typeface="Calibri"/>
              <a:cs typeface="Calibri"/>
              <a:sym typeface="Calibri"/>
            </a:endParaRPr>
          </a:p>
        </p:txBody>
      </p:sp>
      <p:sp>
        <p:nvSpPr>
          <p:cNvPr id="426" name="Google Shape;426;p41"/>
          <p:cNvSpPr/>
          <p:nvPr/>
        </p:nvSpPr>
        <p:spPr>
          <a:xfrm>
            <a:off x="1545295" y="4063603"/>
            <a:ext cx="9613709" cy="400383"/>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rPr>
              <a:t>N</a:t>
            </a:r>
            <a:r>
              <a:rPr lang="en-US" sz="2200" dirty="0">
                <a:solidFill>
                  <a:srgbClr val="27242B"/>
                </a:solidFill>
                <a:latin typeface="Arial"/>
                <a:ea typeface="Arial"/>
                <a:cs typeface="Arial"/>
                <a:sym typeface="Arial"/>
              </a:rPr>
              <a:t>ever investigate, search for witnesses, or attempt to mediate. You could expose the survivor and yourself to further risks.</a:t>
            </a:r>
            <a:endParaRPr sz="2200" dirty="0">
              <a:solidFill>
                <a:srgbClr val="27242B"/>
              </a:solidFill>
              <a:latin typeface="Calibri"/>
              <a:ea typeface="Calibri"/>
              <a:cs typeface="Calibri"/>
              <a:sym typeface="Calibri"/>
            </a:endParaRPr>
          </a:p>
        </p:txBody>
      </p:sp>
      <p:sp>
        <p:nvSpPr>
          <p:cNvPr id="427" name="Google Shape;427;p41"/>
          <p:cNvSpPr/>
          <p:nvPr/>
        </p:nvSpPr>
        <p:spPr>
          <a:xfrm>
            <a:off x="1545295" y="5236615"/>
            <a:ext cx="8496434" cy="406472"/>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latin typeface="Arial"/>
                <a:ea typeface="Arial"/>
                <a:cs typeface="Arial"/>
                <a:sym typeface="Arial"/>
              </a:rPr>
              <a:t>The survivor should keep control over their situation. Always request consent before referring and ensure the survivor is properly informed about your obligation to report.</a:t>
            </a:r>
            <a:endParaRPr sz="2200" dirty="0">
              <a:solidFill>
                <a:srgbClr val="27242B"/>
              </a:solidFill>
              <a:latin typeface="Calibri"/>
              <a:ea typeface="Calibri"/>
              <a:cs typeface="Calibri"/>
              <a:sym typeface="Calibri"/>
            </a:endParaRPr>
          </a:p>
        </p:txBody>
      </p:sp>
      <p:sp>
        <p:nvSpPr>
          <p:cNvPr id="428" name="Google Shape;428;p41"/>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In Summary</a:t>
            </a:r>
            <a:endParaRPr sz="3200" b="1" dirty="0">
              <a:solidFill>
                <a:schemeClr val="dk1"/>
              </a:solidFill>
              <a:latin typeface="Arial"/>
              <a:ea typeface="Arial"/>
              <a:cs typeface="Arial"/>
              <a:sym typeface="Arial"/>
            </a:endParaRPr>
          </a:p>
        </p:txBody>
      </p:sp>
      <p:sp>
        <p:nvSpPr>
          <p:cNvPr id="429" name="Google Shape;429;p41"/>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pic>
        <p:nvPicPr>
          <p:cNvPr id="434" name="Google Shape;434;p4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35" name="Google Shape;435;p42"/>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In Summary</a:t>
            </a:r>
            <a:endParaRPr sz="3200" b="1" dirty="0">
              <a:solidFill>
                <a:schemeClr val="dk1"/>
              </a:solidFill>
              <a:latin typeface="Arial"/>
              <a:ea typeface="Arial"/>
              <a:cs typeface="Arial"/>
              <a:sym typeface="Arial"/>
            </a:endParaRPr>
          </a:p>
        </p:txBody>
      </p:sp>
      <p:sp>
        <p:nvSpPr>
          <p:cNvPr id="436" name="Google Shape;436;p42"/>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3</a:t>
            </a:r>
            <a:endParaRPr sz="1600" dirty="0">
              <a:solidFill>
                <a:srgbClr val="786A6E"/>
              </a:solidFill>
              <a:latin typeface="Calibri"/>
              <a:ea typeface="Calibri"/>
              <a:cs typeface="Calibri"/>
              <a:sym typeface="Calibri"/>
            </a:endParaRPr>
          </a:p>
        </p:txBody>
      </p:sp>
      <p:sp>
        <p:nvSpPr>
          <p:cNvPr id="437" name="Google Shape;437;p42"/>
          <p:cNvSpPr txBox="1"/>
          <p:nvPr/>
        </p:nvSpPr>
        <p:spPr>
          <a:xfrm>
            <a:off x="854373" y="2532860"/>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4</a:t>
            </a:r>
            <a:endParaRPr sz="4800" b="1" dirty="0">
              <a:solidFill>
                <a:srgbClr val="786A6E"/>
              </a:solidFill>
              <a:latin typeface="Arial"/>
              <a:ea typeface="Arial"/>
              <a:cs typeface="Arial"/>
              <a:sym typeface="Arial"/>
            </a:endParaRPr>
          </a:p>
        </p:txBody>
      </p:sp>
      <p:sp>
        <p:nvSpPr>
          <p:cNvPr id="438" name="Google Shape;438;p42"/>
          <p:cNvSpPr txBox="1"/>
          <p:nvPr/>
        </p:nvSpPr>
        <p:spPr>
          <a:xfrm>
            <a:off x="854372" y="3819256"/>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86A6E"/>
                </a:solidFill>
                <a:latin typeface="Arial"/>
                <a:ea typeface="Arial"/>
                <a:cs typeface="Arial"/>
                <a:sym typeface="Arial"/>
              </a:rPr>
              <a:t>5</a:t>
            </a:r>
            <a:endParaRPr sz="4800" b="1" dirty="0">
              <a:solidFill>
                <a:srgbClr val="786A6E"/>
              </a:solidFill>
              <a:latin typeface="Arial"/>
              <a:ea typeface="Arial"/>
              <a:cs typeface="Arial"/>
              <a:sym typeface="Arial"/>
            </a:endParaRPr>
          </a:p>
        </p:txBody>
      </p:sp>
      <p:sp>
        <p:nvSpPr>
          <p:cNvPr id="439" name="Google Shape;439;p42"/>
          <p:cNvSpPr/>
          <p:nvPr/>
        </p:nvSpPr>
        <p:spPr>
          <a:xfrm>
            <a:off x="1545295" y="2532860"/>
            <a:ext cx="9635200" cy="802445"/>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1000"/>
              </a:spcBef>
              <a:spcAft>
                <a:spcPts val="0"/>
              </a:spcAft>
              <a:buNone/>
            </a:pPr>
            <a:r>
              <a:rPr lang="en-US" sz="2200" dirty="0">
                <a:solidFill>
                  <a:srgbClr val="27242B"/>
                </a:solidFill>
                <a:latin typeface="Arial"/>
                <a:ea typeface="Arial"/>
                <a:cs typeface="Arial"/>
                <a:sym typeface="Arial"/>
              </a:rPr>
              <a:t>Remember the 5 letters of </a:t>
            </a:r>
            <a:r>
              <a:rPr lang="en-US" sz="2200" b="1" dirty="0">
                <a:solidFill>
                  <a:srgbClr val="27242B"/>
                </a:solidFill>
                <a:latin typeface="Arial"/>
                <a:ea typeface="Arial"/>
                <a:cs typeface="Arial"/>
                <a:sym typeface="Arial"/>
              </a:rPr>
              <a:t>LIVES.</a:t>
            </a:r>
            <a:r>
              <a:rPr lang="en-US" sz="2200" dirty="0">
                <a:solidFill>
                  <a:srgbClr val="27242B"/>
                </a:solidFill>
                <a:latin typeface="Arial"/>
                <a:ea typeface="Arial"/>
                <a:cs typeface="Arial"/>
                <a:sym typeface="Arial"/>
              </a:rPr>
              <a:t> This first line of support is an essential part of the response.</a:t>
            </a:r>
            <a:endParaRPr sz="2200" dirty="0">
              <a:solidFill>
                <a:srgbClr val="27242B"/>
              </a:solidFill>
              <a:latin typeface="Calibri"/>
              <a:ea typeface="Calibri"/>
              <a:cs typeface="Calibri"/>
              <a:sym typeface="Calibri"/>
            </a:endParaRPr>
          </a:p>
        </p:txBody>
      </p:sp>
      <p:sp>
        <p:nvSpPr>
          <p:cNvPr id="440" name="Google Shape;440;p42"/>
          <p:cNvSpPr/>
          <p:nvPr/>
        </p:nvSpPr>
        <p:spPr>
          <a:xfrm>
            <a:off x="1545295" y="4005709"/>
            <a:ext cx="9613709" cy="780259"/>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r>
              <a:rPr lang="en-US" sz="2200" dirty="0">
                <a:solidFill>
                  <a:srgbClr val="27242B"/>
                </a:solidFill>
                <a:latin typeface="Arial"/>
                <a:ea typeface="Arial"/>
                <a:cs typeface="Arial"/>
                <a:sym typeface="Arial"/>
              </a:rPr>
              <a:t>Reporting is part of your role in the response and is not optional. It is critical to further protect survivors, but also communities and the organization.  </a:t>
            </a:r>
            <a:endParaRPr sz="2200" dirty="0">
              <a:solidFill>
                <a:srgbClr val="27242B"/>
              </a:solidFill>
              <a:latin typeface="Calibri"/>
              <a:ea typeface="Calibri"/>
              <a:cs typeface="Calibri"/>
              <a:sym typeface="Calibri"/>
            </a:endParaRPr>
          </a:p>
        </p:txBody>
      </p:sp>
      <p:sp>
        <p:nvSpPr>
          <p:cNvPr id="441" name="Google Shape;441;p42"/>
          <p:cNvSpPr/>
          <p:nvPr/>
        </p:nvSpPr>
        <p:spPr>
          <a:xfrm>
            <a:off x="1545295" y="5266425"/>
            <a:ext cx="9635200" cy="780258"/>
          </a:xfrm>
          <a:prstGeom prst="rect">
            <a:avLst/>
          </a:prstGeom>
          <a:noFill/>
          <a:ln>
            <a:noFill/>
          </a:ln>
        </p:spPr>
        <p:txBody>
          <a:bodyPr spcFirstLastPara="1" wrap="square" lIns="91425" tIns="45700" rIns="91425" bIns="45700" anchor="t" anchorCtr="0">
            <a:noAutofit/>
          </a:bodyPr>
          <a:lstStyle/>
          <a:p>
            <a:pPr marL="114300" marR="0" lvl="0" indent="0" algn="l" rtl="0">
              <a:lnSpc>
                <a:spcPct val="90000"/>
              </a:lnSpc>
              <a:spcBef>
                <a:spcPts val="0"/>
              </a:spcBef>
              <a:spcAft>
                <a:spcPts val="0"/>
              </a:spcAft>
              <a:buNone/>
            </a:pPr>
            <a:endParaRPr sz="2200" dirty="0">
              <a:solidFill>
                <a:srgbClr val="27242B"/>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pic>
        <p:nvPicPr>
          <p:cNvPr id="446" name="Google Shape;446;p4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47" name="Google Shape;447;p43"/>
          <p:cNvSpPr txBox="1"/>
          <p:nvPr/>
        </p:nvSpPr>
        <p:spPr>
          <a:xfrm>
            <a:off x="881333" y="984789"/>
            <a:ext cx="5214667"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Practicing self-care when receiving reports of SEAH</a:t>
            </a:r>
            <a:endParaRPr sz="4000" b="1" dirty="0">
              <a:solidFill>
                <a:srgbClr val="27242B"/>
              </a:solidFill>
              <a:latin typeface="Arial"/>
              <a:ea typeface="Arial"/>
              <a:cs typeface="Arial"/>
              <a:sym typeface="Arial"/>
            </a:endParaRPr>
          </a:p>
        </p:txBody>
      </p:sp>
      <p:sp>
        <p:nvSpPr>
          <p:cNvPr id="448" name="Google Shape;448;p43"/>
          <p:cNvSpPr txBox="1"/>
          <p:nvPr/>
        </p:nvSpPr>
        <p:spPr>
          <a:xfrm>
            <a:off x="898301" y="571685"/>
            <a:ext cx="2283513"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4</a:t>
            </a:r>
            <a:endParaRPr sz="1600" dirty="0">
              <a:solidFill>
                <a:srgbClr val="786A6E"/>
              </a:solidFill>
              <a:latin typeface="Calibri"/>
              <a:ea typeface="Calibri"/>
              <a:cs typeface="Calibri"/>
              <a:sym typeface="Calibri"/>
            </a:endParaRPr>
          </a:p>
        </p:txBody>
      </p:sp>
      <p:pic>
        <p:nvPicPr>
          <p:cNvPr id="2" name="Picture 1" descr="A picture containing text, sign&#10;&#10;Description automatically generated">
            <a:extLst>
              <a:ext uri="{FF2B5EF4-FFF2-40B4-BE49-F238E27FC236}">
                <a16:creationId xmlns:a16="http://schemas.microsoft.com/office/drawing/2014/main" id="{18AACED0-716D-5784-564B-C5F8364A8C62}"/>
              </a:ext>
            </a:extLst>
          </p:cNvPr>
          <p:cNvPicPr>
            <a:picLocks noChangeAspect="1"/>
          </p:cNvPicPr>
          <p:nvPr/>
        </p:nvPicPr>
        <p:blipFill>
          <a:blip r:embed="rId4"/>
          <a:stretch>
            <a:fillRect/>
          </a:stretch>
        </p:blipFill>
        <p:spPr>
          <a:xfrm>
            <a:off x="5678289" y="1699743"/>
            <a:ext cx="6114423" cy="4255356"/>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44"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55" name="Google Shape;455;p44"/>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Stress prevention </a:t>
            </a:r>
            <a:endParaRPr sz="3200" b="1" dirty="0">
              <a:solidFill>
                <a:schemeClr val="dk1"/>
              </a:solidFill>
              <a:latin typeface="Arial"/>
              <a:ea typeface="Arial"/>
              <a:cs typeface="Arial"/>
              <a:sym typeface="Arial"/>
            </a:endParaRPr>
          </a:p>
        </p:txBody>
      </p:sp>
      <p:sp>
        <p:nvSpPr>
          <p:cNvPr id="456" name="Google Shape;456;p44"/>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4</a:t>
            </a:r>
            <a:endParaRPr sz="1600" dirty="0">
              <a:solidFill>
                <a:srgbClr val="786A6E"/>
              </a:solidFill>
              <a:latin typeface="Calibri"/>
              <a:ea typeface="Calibri"/>
              <a:cs typeface="Calibri"/>
              <a:sym typeface="Calibri"/>
            </a:endParaRPr>
          </a:p>
        </p:txBody>
      </p:sp>
      <p:sp>
        <p:nvSpPr>
          <p:cNvPr id="457" name="Google Shape;457;p44"/>
          <p:cNvSpPr txBox="1"/>
          <p:nvPr/>
        </p:nvSpPr>
        <p:spPr>
          <a:xfrm>
            <a:off x="1191175" y="3039992"/>
            <a:ext cx="5766600"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chemeClr val="dk1"/>
                </a:solidFill>
                <a:latin typeface="Arial"/>
                <a:ea typeface="Arial"/>
                <a:cs typeface="Arial"/>
                <a:sym typeface="Arial"/>
              </a:rPr>
              <a:t>How can we prevent staff stress when confronted with SEAH reports?</a:t>
            </a:r>
            <a:endParaRPr dirty="0"/>
          </a:p>
        </p:txBody>
      </p:sp>
      <p:pic>
        <p:nvPicPr>
          <p:cNvPr id="2" name="Picture 1" descr="A picture containing gallery, picture frame, room&#10;&#10;Description automatically generated">
            <a:extLst>
              <a:ext uri="{FF2B5EF4-FFF2-40B4-BE49-F238E27FC236}">
                <a16:creationId xmlns:a16="http://schemas.microsoft.com/office/drawing/2014/main" id="{0D99D526-B82E-6A42-146E-BD6959BF0A09}"/>
              </a:ext>
            </a:extLst>
          </p:cNvPr>
          <p:cNvPicPr>
            <a:picLocks noChangeAspect="1"/>
          </p:cNvPicPr>
          <p:nvPr/>
        </p:nvPicPr>
        <p:blipFill>
          <a:blip r:embed="rId4"/>
          <a:stretch>
            <a:fillRect/>
          </a:stretch>
        </p:blipFill>
        <p:spPr>
          <a:xfrm>
            <a:off x="6816736" y="1444570"/>
            <a:ext cx="5172862" cy="5172862"/>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pic>
        <p:nvPicPr>
          <p:cNvPr id="464" name="Google Shape;464;p45"/>
          <p:cNvPicPr preferRelativeResize="0"/>
          <p:nvPr/>
        </p:nvPicPr>
        <p:blipFill rotWithShape="1">
          <a:blip r:embed="rId3">
            <a:alphaModFix/>
          </a:blip>
          <a:srcRect/>
          <a:stretch/>
        </p:blipFill>
        <p:spPr>
          <a:xfrm>
            <a:off x="0" y="-25400"/>
            <a:ext cx="12192000" cy="6858000"/>
          </a:xfrm>
          <a:prstGeom prst="rect">
            <a:avLst/>
          </a:prstGeom>
          <a:noFill/>
          <a:ln>
            <a:noFill/>
          </a:ln>
        </p:spPr>
      </p:pic>
      <p:sp>
        <p:nvSpPr>
          <p:cNvPr id="465" name="Google Shape;465;p45"/>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In Summary</a:t>
            </a:r>
            <a:endParaRPr sz="3200" b="1" dirty="0">
              <a:solidFill>
                <a:schemeClr val="dk1"/>
              </a:solidFill>
              <a:latin typeface="Arial"/>
              <a:ea typeface="Arial"/>
              <a:cs typeface="Arial"/>
              <a:sym typeface="Arial"/>
            </a:endParaRPr>
          </a:p>
        </p:txBody>
      </p:sp>
      <p:sp>
        <p:nvSpPr>
          <p:cNvPr id="466" name="Google Shape;466;p45"/>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4</a:t>
            </a:r>
            <a:endParaRPr sz="1600" dirty="0">
              <a:solidFill>
                <a:srgbClr val="786A6E"/>
              </a:solidFill>
              <a:latin typeface="Calibri"/>
              <a:ea typeface="Calibri"/>
              <a:cs typeface="Calibri"/>
              <a:sym typeface="Calibri"/>
            </a:endParaRPr>
          </a:p>
        </p:txBody>
      </p:sp>
      <p:sp>
        <p:nvSpPr>
          <p:cNvPr id="2" name="TextBox 1">
            <a:extLst>
              <a:ext uri="{FF2B5EF4-FFF2-40B4-BE49-F238E27FC236}">
                <a16:creationId xmlns:a16="http://schemas.microsoft.com/office/drawing/2014/main" id="{D9CF5CA7-053E-AD6D-4248-AA1EE697EBE2}"/>
              </a:ext>
            </a:extLst>
          </p:cNvPr>
          <p:cNvSpPr txBox="1"/>
          <p:nvPr/>
        </p:nvSpPr>
        <p:spPr>
          <a:xfrm>
            <a:off x="3543300" y="1919644"/>
            <a:ext cx="4445000" cy="523220"/>
          </a:xfrm>
          <a:prstGeom prst="rect">
            <a:avLst/>
          </a:prstGeom>
          <a:noFill/>
        </p:spPr>
        <p:txBody>
          <a:bodyPr wrap="square" rtlCol="0">
            <a:spAutoFit/>
          </a:bodyPr>
          <a:lstStyle/>
          <a:p>
            <a:pPr algn="ctr"/>
            <a:r>
              <a:rPr lang="en-US" sz="2800" dirty="0"/>
              <a:t>Types of Self-Care</a:t>
            </a:r>
          </a:p>
        </p:txBody>
      </p:sp>
      <p:pic>
        <p:nvPicPr>
          <p:cNvPr id="3" name="Picture 2" descr="Icon&#10;&#10;Description automatically generated">
            <a:extLst>
              <a:ext uri="{FF2B5EF4-FFF2-40B4-BE49-F238E27FC236}">
                <a16:creationId xmlns:a16="http://schemas.microsoft.com/office/drawing/2014/main" id="{C7DB014E-03B1-1D72-6B90-05F810A76A76}"/>
              </a:ext>
            </a:extLst>
          </p:cNvPr>
          <p:cNvPicPr>
            <a:picLocks noChangeAspect="1"/>
          </p:cNvPicPr>
          <p:nvPr/>
        </p:nvPicPr>
        <p:blipFill>
          <a:blip r:embed="rId4"/>
          <a:stretch>
            <a:fillRect/>
          </a:stretch>
        </p:blipFill>
        <p:spPr>
          <a:xfrm>
            <a:off x="1099567" y="3190631"/>
            <a:ext cx="780403" cy="780403"/>
          </a:xfrm>
          <a:prstGeom prst="rect">
            <a:avLst/>
          </a:prstGeom>
        </p:spPr>
      </p:pic>
      <p:pic>
        <p:nvPicPr>
          <p:cNvPr id="4" name="Picture 3" descr="Icon&#10;&#10;Description automatically generated">
            <a:extLst>
              <a:ext uri="{FF2B5EF4-FFF2-40B4-BE49-F238E27FC236}">
                <a16:creationId xmlns:a16="http://schemas.microsoft.com/office/drawing/2014/main" id="{CCB543EB-EF7A-0054-9CCB-5A75868D6C30}"/>
              </a:ext>
            </a:extLst>
          </p:cNvPr>
          <p:cNvPicPr>
            <a:picLocks noChangeAspect="1"/>
          </p:cNvPicPr>
          <p:nvPr/>
        </p:nvPicPr>
        <p:blipFill>
          <a:blip r:embed="rId5"/>
          <a:stretch>
            <a:fillRect/>
          </a:stretch>
        </p:blipFill>
        <p:spPr>
          <a:xfrm>
            <a:off x="3878415" y="3246866"/>
            <a:ext cx="755485" cy="755485"/>
          </a:xfrm>
          <a:prstGeom prst="rect">
            <a:avLst/>
          </a:prstGeom>
        </p:spPr>
      </p:pic>
      <p:pic>
        <p:nvPicPr>
          <p:cNvPr id="5" name="Picture 4" descr="A picture containing text, plate, tableware, dishware&#10;&#10;Description automatically generated">
            <a:extLst>
              <a:ext uri="{FF2B5EF4-FFF2-40B4-BE49-F238E27FC236}">
                <a16:creationId xmlns:a16="http://schemas.microsoft.com/office/drawing/2014/main" id="{A8C1E965-28B2-8164-381A-9BFEAEE5EF36}"/>
              </a:ext>
            </a:extLst>
          </p:cNvPr>
          <p:cNvPicPr>
            <a:picLocks noChangeAspect="1"/>
          </p:cNvPicPr>
          <p:nvPr/>
        </p:nvPicPr>
        <p:blipFill>
          <a:blip r:embed="rId6"/>
          <a:stretch>
            <a:fillRect/>
          </a:stretch>
        </p:blipFill>
        <p:spPr>
          <a:xfrm>
            <a:off x="6772673" y="3278480"/>
            <a:ext cx="703297" cy="703297"/>
          </a:xfrm>
          <a:prstGeom prst="rect">
            <a:avLst/>
          </a:prstGeom>
        </p:spPr>
      </p:pic>
      <p:pic>
        <p:nvPicPr>
          <p:cNvPr id="6" name="Picture 5" descr="Icon&#10;&#10;Description automatically generated">
            <a:extLst>
              <a:ext uri="{FF2B5EF4-FFF2-40B4-BE49-F238E27FC236}">
                <a16:creationId xmlns:a16="http://schemas.microsoft.com/office/drawing/2014/main" id="{56A4C894-45FD-BF38-5178-BEBBA19FC056}"/>
              </a:ext>
            </a:extLst>
          </p:cNvPr>
          <p:cNvPicPr>
            <a:picLocks noChangeAspect="1"/>
          </p:cNvPicPr>
          <p:nvPr/>
        </p:nvPicPr>
        <p:blipFill rotWithShape="1">
          <a:blip r:embed="rId7"/>
          <a:srcRect l="6858" t="12700" r="5336" b="11007"/>
          <a:stretch/>
        </p:blipFill>
        <p:spPr>
          <a:xfrm>
            <a:off x="9576512" y="3190631"/>
            <a:ext cx="833120" cy="723871"/>
          </a:xfrm>
          <a:prstGeom prst="rect">
            <a:avLst/>
          </a:prstGeom>
        </p:spPr>
      </p:pic>
      <p:sp>
        <p:nvSpPr>
          <p:cNvPr id="7" name="TextBox 6">
            <a:extLst>
              <a:ext uri="{FF2B5EF4-FFF2-40B4-BE49-F238E27FC236}">
                <a16:creationId xmlns:a16="http://schemas.microsoft.com/office/drawing/2014/main" id="{9DF9ACE2-357B-48CC-B10A-691FF4828564}"/>
              </a:ext>
            </a:extLst>
          </p:cNvPr>
          <p:cNvSpPr txBox="1"/>
          <p:nvPr/>
        </p:nvSpPr>
        <p:spPr>
          <a:xfrm>
            <a:off x="502269" y="4402244"/>
            <a:ext cx="2408478" cy="1323439"/>
          </a:xfrm>
          <a:prstGeom prst="rect">
            <a:avLst/>
          </a:prstGeom>
          <a:noFill/>
        </p:spPr>
        <p:txBody>
          <a:bodyPr wrap="square" rtlCol="0">
            <a:spAutoFit/>
          </a:bodyPr>
          <a:lstStyle/>
          <a:p>
            <a:pPr algn="ctr"/>
            <a:r>
              <a:rPr lang="en-US" sz="1600" dirty="0"/>
              <a:t>Physical</a:t>
            </a:r>
          </a:p>
          <a:p>
            <a:pPr algn="ctr"/>
            <a:endParaRPr lang="en-US" sz="1600" dirty="0"/>
          </a:p>
          <a:p>
            <a:r>
              <a:rPr lang="en-US" sz="1600" dirty="0"/>
              <a:t>Sleeping, stretching, walking, eating healthy food, resting.</a:t>
            </a:r>
            <a:endParaRPr lang="en-US" dirty="0"/>
          </a:p>
        </p:txBody>
      </p:sp>
      <p:sp>
        <p:nvSpPr>
          <p:cNvPr id="8" name="TextBox 7">
            <a:extLst>
              <a:ext uri="{FF2B5EF4-FFF2-40B4-BE49-F238E27FC236}">
                <a16:creationId xmlns:a16="http://schemas.microsoft.com/office/drawing/2014/main" id="{70382813-8FCC-67E0-3983-BAF5C479FD38}"/>
              </a:ext>
            </a:extLst>
          </p:cNvPr>
          <p:cNvSpPr txBox="1"/>
          <p:nvPr/>
        </p:nvSpPr>
        <p:spPr>
          <a:xfrm>
            <a:off x="3243022" y="4415137"/>
            <a:ext cx="2408478" cy="1323439"/>
          </a:xfrm>
          <a:prstGeom prst="rect">
            <a:avLst/>
          </a:prstGeom>
          <a:noFill/>
        </p:spPr>
        <p:txBody>
          <a:bodyPr wrap="square" rtlCol="0">
            <a:spAutoFit/>
          </a:bodyPr>
          <a:lstStyle/>
          <a:p>
            <a:pPr algn="ctr"/>
            <a:r>
              <a:rPr lang="en-US" sz="1600" dirty="0"/>
              <a:t>Emotional </a:t>
            </a:r>
          </a:p>
          <a:p>
            <a:endParaRPr lang="en-US" sz="1600" dirty="0"/>
          </a:p>
          <a:p>
            <a:r>
              <a:rPr lang="en-US" sz="1600" dirty="0"/>
              <a:t>Stress management, compassion, kindness, emotional maturity.</a:t>
            </a:r>
          </a:p>
        </p:txBody>
      </p:sp>
      <p:sp>
        <p:nvSpPr>
          <p:cNvPr id="9" name="TextBox 8">
            <a:extLst>
              <a:ext uri="{FF2B5EF4-FFF2-40B4-BE49-F238E27FC236}">
                <a16:creationId xmlns:a16="http://schemas.microsoft.com/office/drawing/2014/main" id="{8FE69E5B-53A0-B050-C031-0F1BF419F70A}"/>
              </a:ext>
            </a:extLst>
          </p:cNvPr>
          <p:cNvSpPr txBox="1"/>
          <p:nvPr/>
        </p:nvSpPr>
        <p:spPr>
          <a:xfrm>
            <a:off x="5983775" y="4392211"/>
            <a:ext cx="2408478" cy="1815882"/>
          </a:xfrm>
          <a:prstGeom prst="rect">
            <a:avLst/>
          </a:prstGeom>
          <a:noFill/>
        </p:spPr>
        <p:txBody>
          <a:bodyPr wrap="square" rtlCol="0">
            <a:spAutoFit/>
          </a:bodyPr>
          <a:lstStyle/>
          <a:p>
            <a:pPr algn="ctr"/>
            <a:r>
              <a:rPr lang="en-US" sz="1600" dirty="0"/>
              <a:t>Social</a:t>
            </a:r>
          </a:p>
          <a:p>
            <a:pPr algn="ctr"/>
            <a:endParaRPr lang="en-US" sz="1600" dirty="0"/>
          </a:p>
          <a:p>
            <a:r>
              <a:rPr lang="en-US" sz="1600" dirty="0"/>
              <a:t>Support systems, communication, time together, asking for help, establishing boundaries. </a:t>
            </a:r>
          </a:p>
        </p:txBody>
      </p:sp>
      <p:sp>
        <p:nvSpPr>
          <p:cNvPr id="10" name="TextBox 9">
            <a:extLst>
              <a:ext uri="{FF2B5EF4-FFF2-40B4-BE49-F238E27FC236}">
                <a16:creationId xmlns:a16="http://schemas.microsoft.com/office/drawing/2014/main" id="{40E0285C-0FE3-8CCF-8A5F-F84FB40BEA7F}"/>
              </a:ext>
            </a:extLst>
          </p:cNvPr>
          <p:cNvSpPr txBox="1"/>
          <p:nvPr/>
        </p:nvSpPr>
        <p:spPr>
          <a:xfrm>
            <a:off x="8894522" y="4292026"/>
            <a:ext cx="2197100" cy="1569660"/>
          </a:xfrm>
          <a:prstGeom prst="rect">
            <a:avLst/>
          </a:prstGeom>
          <a:noFill/>
        </p:spPr>
        <p:txBody>
          <a:bodyPr wrap="square" rtlCol="0">
            <a:spAutoFit/>
          </a:bodyPr>
          <a:lstStyle/>
          <a:p>
            <a:pPr algn="ctr"/>
            <a:r>
              <a:rPr lang="en-US" sz="1600" dirty="0"/>
              <a:t>Spiritual </a:t>
            </a:r>
          </a:p>
          <a:p>
            <a:pPr algn="ctr"/>
            <a:endParaRPr lang="en-US" sz="1600" dirty="0"/>
          </a:p>
          <a:p>
            <a:r>
              <a:rPr lang="en-US" sz="1600" dirty="0"/>
              <a:t>Time alone, meditation, nature, connection, sacred space.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46" descr="Text&#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73" name="Google Shape;473;p46"/>
          <p:cNvSpPr txBox="1"/>
          <p:nvPr/>
        </p:nvSpPr>
        <p:spPr>
          <a:xfrm>
            <a:off x="855363" y="2087604"/>
            <a:ext cx="10481273" cy="12618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200"/>
              <a:buFont typeface="Arial"/>
              <a:buNone/>
            </a:pPr>
            <a:r>
              <a:rPr lang="en-US" sz="2200" b="1" dirty="0">
                <a:solidFill>
                  <a:schemeClr val="dk1"/>
                </a:solidFill>
                <a:latin typeface="Arial"/>
                <a:ea typeface="Arial"/>
                <a:cs typeface="Arial"/>
                <a:sym typeface="Arial"/>
              </a:rPr>
              <a:t>First Name </a:t>
            </a:r>
            <a:r>
              <a:rPr lang="en-US" sz="2200" dirty="0">
                <a:solidFill>
                  <a:schemeClr val="dk1"/>
                </a:solidFill>
                <a:latin typeface="Arial"/>
                <a:ea typeface="Arial"/>
                <a:cs typeface="Arial"/>
                <a:sym typeface="Arial"/>
              </a:rPr>
              <a:t>and </a:t>
            </a:r>
            <a:r>
              <a:rPr lang="en-US" sz="2200" b="1" dirty="0">
                <a:solidFill>
                  <a:schemeClr val="dk1"/>
                </a:solidFill>
                <a:latin typeface="Arial"/>
                <a:ea typeface="Arial"/>
                <a:cs typeface="Arial"/>
                <a:sym typeface="Arial"/>
              </a:rPr>
              <a:t>Last Name </a:t>
            </a:r>
            <a:endParaRPr sz="1800" dirty="0">
              <a:solidFill>
                <a:schemeClr val="dk1"/>
              </a:solidFill>
              <a:latin typeface="Calibri"/>
              <a:ea typeface="Calibri"/>
              <a:cs typeface="Calibri"/>
              <a:sym typeface="Calibri"/>
            </a:endParaRPr>
          </a:p>
          <a:p>
            <a:pPr marL="0" marR="0" lvl="0" indent="0" algn="l" rtl="0">
              <a:spcBef>
                <a:spcPts val="600"/>
              </a:spcBef>
              <a:spcAft>
                <a:spcPts val="0"/>
              </a:spcAft>
              <a:buClr>
                <a:schemeClr val="dk1"/>
              </a:buClr>
              <a:buSzPts val="2200"/>
              <a:buFont typeface="Arial"/>
              <a:buNone/>
            </a:pPr>
            <a:r>
              <a:rPr lang="en-US" sz="2200" dirty="0">
                <a:solidFill>
                  <a:schemeClr val="dk1"/>
                </a:solidFill>
                <a:latin typeface="Arial"/>
                <a:ea typeface="Arial"/>
                <a:cs typeface="Arial"/>
                <a:sym typeface="Arial"/>
              </a:rPr>
              <a:t>Title, Organization</a:t>
            </a:r>
            <a:endParaRPr sz="1800" dirty="0">
              <a:solidFill>
                <a:schemeClr val="dk1"/>
              </a:solidFill>
              <a:latin typeface="Calibri"/>
              <a:ea typeface="Calibri"/>
              <a:cs typeface="Calibri"/>
              <a:sym typeface="Calibri"/>
            </a:endParaRPr>
          </a:p>
          <a:p>
            <a:pPr marL="0" marR="0" lvl="0" indent="0" algn="l" rtl="0">
              <a:spcBef>
                <a:spcPts val="600"/>
              </a:spcBef>
              <a:spcAft>
                <a:spcPts val="0"/>
              </a:spcAft>
              <a:buClr>
                <a:schemeClr val="hlink"/>
              </a:buClr>
              <a:buSzPts val="2200"/>
              <a:buFont typeface="Arial"/>
              <a:buNone/>
            </a:pPr>
            <a:r>
              <a:rPr lang="en-US" sz="2200" u="sng" dirty="0">
                <a:solidFill>
                  <a:schemeClr val="hlink"/>
                </a:solidFill>
                <a:latin typeface="Arial"/>
                <a:ea typeface="Arial"/>
                <a:cs typeface="Arial"/>
                <a:sym typeface="Arial"/>
                <a:hlinkClick r:id="rId4"/>
              </a:rPr>
              <a:t>YourEmail@NGO.org</a:t>
            </a:r>
            <a:endParaRPr sz="2200" dirty="0">
              <a:solidFill>
                <a:schemeClr val="dk1"/>
              </a:solidFill>
              <a:latin typeface="Arial"/>
              <a:ea typeface="Arial"/>
              <a:cs typeface="Arial"/>
              <a:sym typeface="Arial"/>
            </a:endParaRPr>
          </a:p>
        </p:txBody>
      </p:sp>
      <p:sp>
        <p:nvSpPr>
          <p:cNvPr id="474" name="Google Shape;474;p46"/>
          <p:cNvSpPr txBox="1"/>
          <p:nvPr/>
        </p:nvSpPr>
        <p:spPr>
          <a:xfrm>
            <a:off x="855363" y="3349488"/>
            <a:ext cx="4625914" cy="4308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AA2D5C"/>
              </a:buClr>
              <a:buSzPts val="2200"/>
              <a:buFont typeface="Arial"/>
              <a:buNone/>
            </a:pPr>
            <a:r>
              <a:rPr lang="en-US" sz="2200" b="1" dirty="0">
                <a:solidFill>
                  <a:srgbClr val="AA2D5C"/>
                </a:solidFill>
                <a:latin typeface="Arial"/>
                <a:ea typeface="Arial"/>
                <a:cs typeface="Arial"/>
                <a:sym typeface="Arial"/>
              </a:rPr>
              <a:t>InterAction.org </a:t>
            </a:r>
            <a:r>
              <a:rPr lang="en-US" sz="2200" dirty="0">
                <a:solidFill>
                  <a:srgbClr val="AA2D5C"/>
                </a:solidFill>
                <a:latin typeface="Arial"/>
                <a:ea typeface="Arial"/>
                <a:cs typeface="Arial"/>
                <a:sym typeface="Arial"/>
              </a:rPr>
              <a:t>// @InterActionorg</a:t>
            </a:r>
            <a:endParaRPr sz="2200" dirty="0">
              <a:solidFill>
                <a:srgbClr val="AA2D5C"/>
              </a:solidFill>
              <a:latin typeface="Calibri"/>
              <a:ea typeface="Calibri"/>
              <a:cs typeface="Calibri"/>
              <a:sym typeface="Calibri"/>
            </a:endParaRPr>
          </a:p>
        </p:txBody>
      </p:sp>
      <p:sp>
        <p:nvSpPr>
          <p:cNvPr id="475" name="Google Shape;475;p46"/>
          <p:cNvSpPr txBox="1"/>
          <p:nvPr/>
        </p:nvSpPr>
        <p:spPr>
          <a:xfrm>
            <a:off x="855363" y="3780335"/>
            <a:ext cx="4759053"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255177"/>
              </a:buClr>
              <a:buSzPts val="1000"/>
              <a:buFont typeface="Arial"/>
              <a:buNone/>
            </a:pPr>
            <a:r>
              <a:rPr lang="en-US" sz="1000" b="1" dirty="0">
                <a:solidFill>
                  <a:srgbClr val="255177"/>
                </a:solidFill>
                <a:latin typeface="Arial"/>
                <a:ea typeface="Arial"/>
                <a:cs typeface="Arial"/>
                <a:sym typeface="Arial"/>
              </a:rPr>
              <a:t>Icon credits: Freepik, Good Ware, Nhor Phai and Kiranshastry</a:t>
            </a:r>
            <a:endParaRPr sz="1000" dirty="0">
              <a:solidFill>
                <a:srgbClr val="255177"/>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16"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12" name="Google Shape;112;p16"/>
          <p:cNvSpPr txBox="1"/>
          <p:nvPr/>
        </p:nvSpPr>
        <p:spPr>
          <a:xfrm>
            <a:off x="854376" y="736684"/>
            <a:ext cx="111045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sym typeface="Arial"/>
              </a:rPr>
              <a:t>Consequences</a:t>
            </a:r>
            <a:r>
              <a:rPr lang="en-US" sz="3200" b="1" dirty="0">
                <a:solidFill>
                  <a:schemeClr val="dk1"/>
                </a:solidFill>
                <a:latin typeface="Arial"/>
                <a:ea typeface="Arial"/>
                <a:cs typeface="Arial"/>
                <a:sym typeface="Arial"/>
              </a:rPr>
              <a:t> of SEAH: through the </a:t>
            </a:r>
            <a:r>
              <a:rPr lang="en-US" sz="3200" b="1" dirty="0">
                <a:solidFill>
                  <a:schemeClr val="dk1"/>
                </a:solidFill>
              </a:rPr>
              <a:t>survivor</a:t>
            </a:r>
            <a:r>
              <a:rPr lang="en-US" sz="3200" b="1" dirty="0">
                <a:solidFill>
                  <a:schemeClr val="dk1"/>
                </a:solidFill>
                <a:latin typeface="Arial"/>
                <a:ea typeface="Arial"/>
                <a:cs typeface="Arial"/>
                <a:sym typeface="Arial"/>
              </a:rPr>
              <a:t>’s eyes</a:t>
            </a:r>
            <a:endParaRPr sz="2400" b="1" dirty="0">
              <a:solidFill>
                <a:schemeClr val="dk1"/>
              </a:solidFill>
              <a:latin typeface="Arial"/>
              <a:ea typeface="Arial"/>
              <a:cs typeface="Arial"/>
              <a:sym typeface="Arial"/>
            </a:endParaRPr>
          </a:p>
        </p:txBody>
      </p:sp>
      <p:sp>
        <p:nvSpPr>
          <p:cNvPr id="113" name="Google Shape;113;p16"/>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pic>
        <p:nvPicPr>
          <p:cNvPr id="2" name="Picture 3" descr="Picture 3">
            <a:extLst>
              <a:ext uri="{FF2B5EF4-FFF2-40B4-BE49-F238E27FC236}">
                <a16:creationId xmlns:a16="http://schemas.microsoft.com/office/drawing/2014/main" id="{CE803EAC-FD4A-285D-B39B-16A0CF3EB749}"/>
              </a:ext>
            </a:extLst>
          </p:cNvPr>
          <p:cNvPicPr>
            <a:picLocks noChangeAspect="1"/>
          </p:cNvPicPr>
          <p:nvPr/>
        </p:nvPicPr>
        <p:blipFill rotWithShape="1">
          <a:blip r:embed="rId4"/>
          <a:srcRect l="33668" t="8646" r="39320" b="53684"/>
          <a:stretch/>
        </p:blipFill>
        <p:spPr>
          <a:xfrm flipH="1">
            <a:off x="4946648" y="4147857"/>
            <a:ext cx="2428723" cy="2397617"/>
          </a:xfrm>
          <a:prstGeom prst="rect">
            <a:avLst/>
          </a:prstGeom>
          <a:ln w="12700">
            <a:miter lim="400000"/>
          </a:ln>
        </p:spPr>
      </p:pic>
      <p:sp>
        <p:nvSpPr>
          <p:cNvPr id="6" name="TextBox 5">
            <a:extLst>
              <a:ext uri="{FF2B5EF4-FFF2-40B4-BE49-F238E27FC236}">
                <a16:creationId xmlns:a16="http://schemas.microsoft.com/office/drawing/2014/main" id="{A11E8A8C-63CD-6D96-705F-BB8D15A72B3A}"/>
              </a:ext>
            </a:extLst>
          </p:cNvPr>
          <p:cNvSpPr txBox="1"/>
          <p:nvPr/>
        </p:nvSpPr>
        <p:spPr>
          <a:xfrm>
            <a:off x="1963123" y="4081602"/>
            <a:ext cx="3167017" cy="1384995"/>
          </a:xfrm>
          <a:prstGeom prst="rect">
            <a:avLst/>
          </a:prstGeom>
          <a:noFill/>
        </p:spPr>
        <p:txBody>
          <a:bodyPr wrap="square" rtlCol="0">
            <a:spAutoFit/>
          </a:bodyPr>
          <a:lstStyle/>
          <a:p>
            <a:r>
              <a:rPr lang="en-US" sz="2400" dirty="0">
                <a:latin typeface="FreightSans Pro Book" panose="02000606030000020004" pitchFamily="50" charset="0"/>
              </a:rPr>
              <a:t>Physical Consequences:</a:t>
            </a:r>
          </a:p>
          <a:p>
            <a:r>
              <a:rPr lang="en-US" sz="2000" dirty="0">
                <a:latin typeface="FreightSans Pro Book" panose="02000606030000020004" pitchFamily="50" charset="0"/>
              </a:rPr>
              <a:t>Injuries, scars, unwanted pregnancy, STIs, infertility, etc.  </a:t>
            </a:r>
          </a:p>
        </p:txBody>
      </p:sp>
      <p:pic>
        <p:nvPicPr>
          <p:cNvPr id="7" name="Picture 6" descr="Icon&#10;&#10;Description automatically generated">
            <a:extLst>
              <a:ext uri="{FF2B5EF4-FFF2-40B4-BE49-F238E27FC236}">
                <a16:creationId xmlns:a16="http://schemas.microsoft.com/office/drawing/2014/main" id="{817F9CBB-5698-FFD6-DA44-4D8D3FE4E869}"/>
              </a:ext>
            </a:extLst>
          </p:cNvPr>
          <p:cNvPicPr>
            <a:picLocks noChangeAspect="1"/>
          </p:cNvPicPr>
          <p:nvPr/>
        </p:nvPicPr>
        <p:blipFill>
          <a:blip r:embed="rId5"/>
          <a:stretch>
            <a:fillRect/>
          </a:stretch>
        </p:blipFill>
        <p:spPr>
          <a:xfrm>
            <a:off x="1087109" y="4147857"/>
            <a:ext cx="780403" cy="780403"/>
          </a:xfrm>
          <a:prstGeom prst="rect">
            <a:avLst/>
          </a:prstGeom>
        </p:spPr>
      </p:pic>
      <p:pic>
        <p:nvPicPr>
          <p:cNvPr id="8" name="Picture 7" descr="A picture containing text, plate, tableware, dishware&#10;&#10;Description automatically generated">
            <a:extLst>
              <a:ext uri="{FF2B5EF4-FFF2-40B4-BE49-F238E27FC236}">
                <a16:creationId xmlns:a16="http://schemas.microsoft.com/office/drawing/2014/main" id="{29FC845A-74CA-B3F4-9329-E4E22EC20840}"/>
              </a:ext>
            </a:extLst>
          </p:cNvPr>
          <p:cNvPicPr>
            <a:picLocks noChangeAspect="1"/>
          </p:cNvPicPr>
          <p:nvPr/>
        </p:nvPicPr>
        <p:blipFill>
          <a:blip r:embed="rId6"/>
          <a:stretch>
            <a:fillRect/>
          </a:stretch>
        </p:blipFill>
        <p:spPr>
          <a:xfrm>
            <a:off x="3973315" y="2391761"/>
            <a:ext cx="703297" cy="703297"/>
          </a:xfrm>
          <a:prstGeom prst="rect">
            <a:avLst/>
          </a:prstGeom>
        </p:spPr>
      </p:pic>
      <p:sp>
        <p:nvSpPr>
          <p:cNvPr id="9" name="TextBox 8">
            <a:extLst>
              <a:ext uri="{FF2B5EF4-FFF2-40B4-BE49-F238E27FC236}">
                <a16:creationId xmlns:a16="http://schemas.microsoft.com/office/drawing/2014/main" id="{9BFA410D-469D-3D85-FF2E-1F9EDBEDBCF7}"/>
              </a:ext>
            </a:extLst>
          </p:cNvPr>
          <p:cNvSpPr txBox="1"/>
          <p:nvPr/>
        </p:nvSpPr>
        <p:spPr>
          <a:xfrm>
            <a:off x="5011387" y="2407066"/>
            <a:ext cx="3051959" cy="1384995"/>
          </a:xfrm>
          <a:prstGeom prst="rect">
            <a:avLst/>
          </a:prstGeom>
          <a:noFill/>
        </p:spPr>
        <p:txBody>
          <a:bodyPr wrap="square" rtlCol="0">
            <a:spAutoFit/>
          </a:bodyPr>
          <a:lstStyle/>
          <a:p>
            <a:r>
              <a:rPr lang="en-US" sz="2400" dirty="0">
                <a:latin typeface="FreightSans Pro Book" panose="02000606030000020004" pitchFamily="50" charset="0"/>
              </a:rPr>
              <a:t>Social Consequences: </a:t>
            </a:r>
          </a:p>
          <a:p>
            <a:r>
              <a:rPr lang="en-US" sz="2000" dirty="0">
                <a:latin typeface="FreightSans Pro Book" panose="02000606030000020004" pitchFamily="50" charset="0"/>
              </a:rPr>
              <a:t>Loss of employment, isolation, stigma, social rejection, etc. </a:t>
            </a:r>
          </a:p>
        </p:txBody>
      </p:sp>
      <p:pic>
        <p:nvPicPr>
          <p:cNvPr id="10" name="Picture 9" descr="Icon&#10;&#10;Description automatically generated">
            <a:extLst>
              <a:ext uri="{FF2B5EF4-FFF2-40B4-BE49-F238E27FC236}">
                <a16:creationId xmlns:a16="http://schemas.microsoft.com/office/drawing/2014/main" id="{4BE3C8F4-3228-D9A2-833B-8A5FCF1A77A4}"/>
              </a:ext>
            </a:extLst>
          </p:cNvPr>
          <p:cNvPicPr>
            <a:picLocks noChangeAspect="1"/>
          </p:cNvPicPr>
          <p:nvPr/>
        </p:nvPicPr>
        <p:blipFill>
          <a:blip r:embed="rId7"/>
          <a:stretch>
            <a:fillRect/>
          </a:stretch>
        </p:blipFill>
        <p:spPr>
          <a:xfrm>
            <a:off x="7448689" y="4078388"/>
            <a:ext cx="755485" cy="755485"/>
          </a:xfrm>
          <a:prstGeom prst="rect">
            <a:avLst/>
          </a:prstGeom>
        </p:spPr>
      </p:pic>
      <p:sp>
        <p:nvSpPr>
          <p:cNvPr id="11" name="TextBox 10">
            <a:extLst>
              <a:ext uri="{FF2B5EF4-FFF2-40B4-BE49-F238E27FC236}">
                <a16:creationId xmlns:a16="http://schemas.microsoft.com/office/drawing/2014/main" id="{C54DB9DB-2787-F24F-F54D-33D97371F2FE}"/>
              </a:ext>
            </a:extLst>
          </p:cNvPr>
          <p:cNvSpPr txBox="1"/>
          <p:nvPr/>
        </p:nvSpPr>
        <p:spPr>
          <a:xfrm>
            <a:off x="8333217" y="4059213"/>
            <a:ext cx="3345372" cy="1754326"/>
          </a:xfrm>
          <a:prstGeom prst="rect">
            <a:avLst/>
          </a:prstGeom>
          <a:noFill/>
        </p:spPr>
        <p:txBody>
          <a:bodyPr wrap="square" rtlCol="0">
            <a:spAutoFit/>
          </a:bodyPr>
          <a:lstStyle/>
          <a:p>
            <a:r>
              <a:rPr lang="en-US" sz="2400" dirty="0">
                <a:latin typeface="FreightSans Pro Book" panose="02000606030000020004" pitchFamily="50" charset="0"/>
              </a:rPr>
              <a:t>Psychological and Emotional Consequences:</a:t>
            </a:r>
          </a:p>
          <a:p>
            <a:r>
              <a:rPr lang="en-US" sz="2000" dirty="0">
                <a:latin typeface="FreightSans Pro Book" panose="02000606030000020004" pitchFamily="50" charset="0"/>
              </a:rPr>
              <a:t>Feelings of shame, guilt, self-blame, isolation, fear, anxiety, anger, distrust of others, etc.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17"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22" name="Google Shape;122;p17"/>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Creating empathy with survivors</a:t>
            </a:r>
            <a:endParaRPr sz="3200" b="1" dirty="0">
              <a:solidFill>
                <a:schemeClr val="dk1"/>
              </a:solidFill>
              <a:latin typeface="Arial"/>
              <a:ea typeface="Arial"/>
              <a:cs typeface="Arial"/>
              <a:sym typeface="Arial"/>
            </a:endParaRPr>
          </a:p>
        </p:txBody>
      </p:sp>
      <p:sp>
        <p:nvSpPr>
          <p:cNvPr id="123" name="Google Shape;123;p17"/>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pic>
        <p:nvPicPr>
          <p:cNvPr id="2" name="Picture 13" descr="Picture 13">
            <a:extLst>
              <a:ext uri="{FF2B5EF4-FFF2-40B4-BE49-F238E27FC236}">
                <a16:creationId xmlns:a16="http://schemas.microsoft.com/office/drawing/2014/main" id="{6E0EF80C-94D3-F495-F540-1F792933C422}"/>
              </a:ext>
            </a:extLst>
          </p:cNvPr>
          <p:cNvPicPr>
            <a:picLocks noChangeAspect="1"/>
          </p:cNvPicPr>
          <p:nvPr/>
        </p:nvPicPr>
        <p:blipFill>
          <a:blip r:embed="rId4"/>
          <a:stretch>
            <a:fillRect/>
          </a:stretch>
        </p:blipFill>
        <p:spPr>
          <a:xfrm>
            <a:off x="4114801" y="1221165"/>
            <a:ext cx="7893256" cy="4967481"/>
          </a:xfrm>
          <a:prstGeom prst="rect">
            <a:avLst/>
          </a:prstGeom>
          <a:ln w="12700">
            <a:miter lim="400000"/>
          </a:ln>
        </p:spPr>
      </p:pic>
      <p:sp>
        <p:nvSpPr>
          <p:cNvPr id="3" name="TextBox 2">
            <a:extLst>
              <a:ext uri="{FF2B5EF4-FFF2-40B4-BE49-F238E27FC236}">
                <a16:creationId xmlns:a16="http://schemas.microsoft.com/office/drawing/2014/main" id="{FC92FFB3-B1FA-7FF1-BC1E-81E6F7FF8361}"/>
              </a:ext>
            </a:extLst>
          </p:cNvPr>
          <p:cNvSpPr txBox="1"/>
          <p:nvPr/>
        </p:nvSpPr>
        <p:spPr>
          <a:xfrm>
            <a:off x="368135" y="3075709"/>
            <a:ext cx="4203865" cy="1938992"/>
          </a:xfrm>
          <a:prstGeom prst="rect">
            <a:avLst/>
          </a:prstGeom>
          <a:noFill/>
        </p:spPr>
        <p:txBody>
          <a:bodyPr wrap="square" rtlCol="0">
            <a:spAutoFit/>
          </a:bodyPr>
          <a:lstStyle/>
          <a:p>
            <a:r>
              <a:rPr lang="en-US" sz="4000" dirty="0">
                <a:latin typeface="FreightSans Pro Book" panose="02000606030000020004" pitchFamily="50" charset="0"/>
              </a:rPr>
              <a:t>How would being the survivor make you feel?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18"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44" name="Google Shape;144;p18"/>
          <p:cNvSpPr txBox="1"/>
          <p:nvPr/>
        </p:nvSpPr>
        <p:spPr>
          <a:xfrm>
            <a:off x="854376" y="736684"/>
            <a:ext cx="1110454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dk1"/>
                </a:solidFill>
                <a:latin typeface="Arial"/>
                <a:ea typeface="Arial"/>
                <a:cs typeface="Arial"/>
                <a:sym typeface="Arial"/>
              </a:rPr>
              <a:t>Survivor’s ecosystem</a:t>
            </a:r>
            <a:endParaRPr sz="3200" b="1" dirty="0">
              <a:solidFill>
                <a:schemeClr val="dk1"/>
              </a:solidFill>
              <a:latin typeface="Arial"/>
              <a:ea typeface="Arial"/>
              <a:cs typeface="Arial"/>
              <a:sym typeface="Arial"/>
            </a:endParaRPr>
          </a:p>
        </p:txBody>
      </p:sp>
      <p:sp>
        <p:nvSpPr>
          <p:cNvPr id="145" name="Google Shape;145;p18"/>
          <p:cNvSpPr txBox="1"/>
          <p:nvPr/>
        </p:nvSpPr>
        <p:spPr>
          <a:xfrm>
            <a:off x="854378" y="496116"/>
            <a:ext cx="202626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286AA03D-0269-286D-209E-D60EE2424007}"/>
              </a:ext>
            </a:extLst>
          </p:cNvPr>
          <p:cNvPicPr>
            <a:picLocks noChangeAspect="1"/>
          </p:cNvPicPr>
          <p:nvPr/>
        </p:nvPicPr>
        <p:blipFill rotWithShape="1">
          <a:blip r:embed="rId4"/>
          <a:srcRect l="498" t="56120" r="-29" b="6085"/>
          <a:stretch/>
        </p:blipFill>
        <p:spPr>
          <a:xfrm>
            <a:off x="1983652" y="3025919"/>
            <a:ext cx="8845988" cy="2374752"/>
          </a:xfrm>
          <a:prstGeom prst="rect">
            <a:avLst/>
          </a:prstGeom>
        </p:spPr>
      </p:pic>
      <p:sp>
        <p:nvSpPr>
          <p:cNvPr id="4" name="TextBox 3">
            <a:extLst>
              <a:ext uri="{FF2B5EF4-FFF2-40B4-BE49-F238E27FC236}">
                <a16:creationId xmlns:a16="http://schemas.microsoft.com/office/drawing/2014/main" id="{9E61EE94-236C-2C5F-5E80-7DCBA5175630}"/>
              </a:ext>
            </a:extLst>
          </p:cNvPr>
          <p:cNvSpPr txBox="1"/>
          <p:nvPr/>
        </p:nvSpPr>
        <p:spPr>
          <a:xfrm>
            <a:off x="233083" y="3810000"/>
            <a:ext cx="1570317" cy="707886"/>
          </a:xfrm>
          <a:prstGeom prst="rect">
            <a:avLst/>
          </a:prstGeom>
          <a:noFill/>
        </p:spPr>
        <p:txBody>
          <a:bodyPr wrap="square" rtlCol="0">
            <a:spAutoFit/>
          </a:bodyPr>
          <a:lstStyle/>
          <a:p>
            <a:r>
              <a:rPr lang="en-US" sz="2000" dirty="0"/>
              <a:t>The Community </a:t>
            </a:r>
          </a:p>
        </p:txBody>
      </p:sp>
      <p:sp>
        <p:nvSpPr>
          <p:cNvPr id="5" name="TextBox 4">
            <a:extLst>
              <a:ext uri="{FF2B5EF4-FFF2-40B4-BE49-F238E27FC236}">
                <a16:creationId xmlns:a16="http://schemas.microsoft.com/office/drawing/2014/main" id="{BAD0F885-D926-4335-9A70-4AE5B3D5C3FE}"/>
              </a:ext>
            </a:extLst>
          </p:cNvPr>
          <p:cNvSpPr txBox="1"/>
          <p:nvPr/>
        </p:nvSpPr>
        <p:spPr>
          <a:xfrm>
            <a:off x="4800600" y="5664200"/>
            <a:ext cx="2082800" cy="707886"/>
          </a:xfrm>
          <a:prstGeom prst="rect">
            <a:avLst/>
          </a:prstGeom>
          <a:noFill/>
        </p:spPr>
        <p:txBody>
          <a:bodyPr wrap="square" rtlCol="0">
            <a:spAutoFit/>
          </a:bodyPr>
          <a:lstStyle/>
          <a:p>
            <a:r>
              <a:rPr lang="en-US" sz="2000" dirty="0"/>
              <a:t>Family and Peers</a:t>
            </a:r>
          </a:p>
        </p:txBody>
      </p:sp>
      <p:sp>
        <p:nvSpPr>
          <p:cNvPr id="6" name="TextBox 5">
            <a:extLst>
              <a:ext uri="{FF2B5EF4-FFF2-40B4-BE49-F238E27FC236}">
                <a16:creationId xmlns:a16="http://schemas.microsoft.com/office/drawing/2014/main" id="{AB24C4F6-8E85-7C67-CC2B-29B818522112}"/>
              </a:ext>
            </a:extLst>
          </p:cNvPr>
          <p:cNvSpPr txBox="1"/>
          <p:nvPr/>
        </p:nvSpPr>
        <p:spPr>
          <a:xfrm>
            <a:off x="9855200" y="2762390"/>
            <a:ext cx="2222500" cy="400110"/>
          </a:xfrm>
          <a:prstGeom prst="rect">
            <a:avLst/>
          </a:prstGeom>
          <a:noFill/>
        </p:spPr>
        <p:txBody>
          <a:bodyPr wrap="square" rtlCol="0">
            <a:spAutoFit/>
          </a:bodyPr>
          <a:lstStyle/>
          <a:p>
            <a:r>
              <a:rPr lang="en-US" sz="2000" dirty="0"/>
              <a:t>The Organization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19"/>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51" name="Google Shape;151;p19"/>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sp>
        <p:nvSpPr>
          <p:cNvPr id="152" name="Google Shape;152;p19"/>
          <p:cNvSpPr txBox="1"/>
          <p:nvPr/>
        </p:nvSpPr>
        <p:spPr>
          <a:xfrm>
            <a:off x="881333" y="984789"/>
            <a:ext cx="870716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Survivor-centered approach</a:t>
            </a:r>
            <a:endParaRPr dirty="0"/>
          </a:p>
        </p:txBody>
      </p:sp>
      <p:sp>
        <p:nvSpPr>
          <p:cNvPr id="153" name="Google Shape;153;p19"/>
          <p:cNvSpPr txBox="1"/>
          <p:nvPr/>
        </p:nvSpPr>
        <p:spPr>
          <a:xfrm>
            <a:off x="2977704" y="2085488"/>
            <a:ext cx="8401500" cy="3490146"/>
          </a:xfrm>
          <a:prstGeom prst="rect">
            <a:avLst/>
          </a:prstGeom>
          <a:noFill/>
          <a:ln>
            <a:noFill/>
          </a:ln>
        </p:spPr>
        <p:txBody>
          <a:bodyPr spcFirstLastPara="1" wrap="square" lIns="91425" tIns="45700" rIns="91425" bIns="45700" anchor="t" anchorCtr="0">
            <a:spAutoFit/>
          </a:bodyPr>
          <a:lstStyle/>
          <a:p>
            <a:pPr marL="94615" marR="17780" lvl="0" algn="l" rtl="0">
              <a:lnSpc>
                <a:spcPct val="115000"/>
              </a:lnSpc>
              <a:spcBef>
                <a:spcPts val="0"/>
              </a:spcBef>
              <a:spcAft>
                <a:spcPts val="0"/>
              </a:spcAft>
              <a:buClr>
                <a:schemeClr val="dk1"/>
              </a:buClr>
              <a:buSzPts val="2400"/>
            </a:pPr>
            <a:r>
              <a:rPr lang="en-US" sz="2400" dirty="0">
                <a:solidFill>
                  <a:schemeClr val="dk1"/>
                </a:solidFill>
                <a:latin typeface="FreightSans Pro Book" panose="02000606030000020004" pitchFamily="50" charset="0"/>
              </a:rPr>
              <a:t>C</a:t>
            </a:r>
            <a:r>
              <a:rPr lang="en-US" sz="2400" dirty="0">
                <a:solidFill>
                  <a:schemeClr val="dk1"/>
                </a:solidFill>
                <a:latin typeface="FreightSans Pro Book" panose="02000606030000020004" pitchFamily="50" charset="0"/>
                <a:sym typeface="Arial"/>
              </a:rPr>
              <a:t>reate a supportive environment in which the survivor’s rights are respected and </a:t>
            </a:r>
            <a:r>
              <a:rPr lang="en-US" sz="2400" dirty="0">
                <a:solidFill>
                  <a:schemeClr val="dk1"/>
                </a:solidFill>
                <a:latin typeface="FreightSans Pro Book" panose="02000606030000020004" pitchFamily="50" charset="0"/>
              </a:rPr>
              <a:t>they are</a:t>
            </a:r>
            <a:r>
              <a:rPr lang="en-US" sz="2400" dirty="0">
                <a:solidFill>
                  <a:schemeClr val="dk1"/>
                </a:solidFill>
                <a:latin typeface="FreightSans Pro Book" panose="02000606030000020004" pitchFamily="50" charset="0"/>
                <a:sym typeface="Arial"/>
              </a:rPr>
              <a:t> treated with dignity and respect.</a:t>
            </a:r>
            <a:endParaRPr dirty="0">
              <a:latin typeface="FreightSans Pro Book" panose="02000606030000020004" pitchFamily="50" charset="0"/>
            </a:endParaRPr>
          </a:p>
          <a:p>
            <a:pPr marL="380365" marR="17780" lvl="0" indent="-133350" algn="l" rtl="0">
              <a:lnSpc>
                <a:spcPct val="115000"/>
              </a:lnSpc>
              <a:spcBef>
                <a:spcPts val="0"/>
              </a:spcBef>
              <a:spcAft>
                <a:spcPts val="0"/>
              </a:spcAft>
              <a:buClr>
                <a:schemeClr val="dk1"/>
              </a:buClr>
              <a:buSzPts val="2400"/>
              <a:buFont typeface="Calibri"/>
              <a:buNone/>
            </a:pPr>
            <a:endParaRPr sz="2400" dirty="0">
              <a:solidFill>
                <a:schemeClr val="dk1"/>
              </a:solidFill>
              <a:latin typeface="FreightSans Pro Book" panose="02000606030000020004" pitchFamily="50" charset="0"/>
              <a:sym typeface="Arial"/>
            </a:endParaRPr>
          </a:p>
          <a:p>
            <a:pPr marL="94615" marR="17780" lvl="0" algn="l" rtl="0">
              <a:lnSpc>
                <a:spcPct val="115000"/>
              </a:lnSpc>
              <a:spcBef>
                <a:spcPts val="0"/>
              </a:spcBef>
              <a:spcAft>
                <a:spcPts val="0"/>
              </a:spcAft>
              <a:buClr>
                <a:schemeClr val="dk1"/>
              </a:buClr>
              <a:buSzPts val="2400"/>
            </a:pPr>
            <a:r>
              <a:rPr lang="en-US" sz="2400" dirty="0">
                <a:solidFill>
                  <a:schemeClr val="dk1"/>
                </a:solidFill>
                <a:latin typeface="FreightSans Pro Book" panose="02000606030000020004" pitchFamily="50" charset="0"/>
              </a:rPr>
              <a:t>P</a:t>
            </a:r>
            <a:r>
              <a:rPr lang="en-US" sz="2400" dirty="0">
                <a:solidFill>
                  <a:schemeClr val="dk1"/>
                </a:solidFill>
                <a:latin typeface="FreightSans Pro Book" panose="02000606030000020004" pitchFamily="50" charset="0"/>
                <a:sym typeface="Arial"/>
              </a:rPr>
              <a:t>romote </a:t>
            </a:r>
            <a:r>
              <a:rPr lang="en-US" sz="2400" dirty="0">
                <a:solidFill>
                  <a:schemeClr val="dk1"/>
                </a:solidFill>
                <a:latin typeface="FreightSans Pro Book" panose="02000606030000020004" pitchFamily="50" charset="0"/>
              </a:rPr>
              <a:t>the</a:t>
            </a:r>
            <a:r>
              <a:rPr lang="en-US" sz="2400" dirty="0">
                <a:solidFill>
                  <a:schemeClr val="dk1"/>
                </a:solidFill>
                <a:latin typeface="FreightSans Pro Book" panose="02000606030000020004" pitchFamily="50" charset="0"/>
                <a:sym typeface="Arial"/>
              </a:rPr>
              <a:t> survivor’s recovery and </a:t>
            </a:r>
            <a:r>
              <a:rPr lang="en-US" sz="2400" dirty="0">
                <a:solidFill>
                  <a:schemeClr val="dk1"/>
                </a:solidFill>
                <a:latin typeface="FreightSans Pro Book" panose="02000606030000020004" pitchFamily="50" charset="0"/>
              </a:rPr>
              <a:t>their</a:t>
            </a:r>
            <a:r>
              <a:rPr lang="en-US" sz="2400" dirty="0">
                <a:solidFill>
                  <a:schemeClr val="dk1"/>
                </a:solidFill>
                <a:latin typeface="FreightSans Pro Book" panose="02000606030000020004" pitchFamily="50" charset="0"/>
                <a:sym typeface="Arial"/>
              </a:rPr>
              <a:t> ability to identify and express their needs and wishes</a:t>
            </a:r>
            <a:r>
              <a:rPr lang="en-US" sz="2400" dirty="0">
                <a:solidFill>
                  <a:schemeClr val="dk1"/>
                </a:solidFill>
                <a:latin typeface="FreightSans Pro Book" panose="02000606030000020004" pitchFamily="50" charset="0"/>
              </a:rPr>
              <a:t>.</a:t>
            </a:r>
            <a:endParaRPr dirty="0">
              <a:latin typeface="FreightSans Pro Book" panose="02000606030000020004" pitchFamily="50" charset="0"/>
            </a:endParaRPr>
          </a:p>
          <a:p>
            <a:pPr marL="380365" marR="17780" lvl="0" indent="-133350" algn="l" rtl="0">
              <a:lnSpc>
                <a:spcPct val="115000"/>
              </a:lnSpc>
              <a:spcBef>
                <a:spcPts val="0"/>
              </a:spcBef>
              <a:spcAft>
                <a:spcPts val="0"/>
              </a:spcAft>
              <a:buClr>
                <a:schemeClr val="dk1"/>
              </a:buClr>
              <a:buSzPts val="2400"/>
              <a:buFont typeface="Calibri"/>
              <a:buNone/>
            </a:pPr>
            <a:endParaRPr sz="2400" dirty="0">
              <a:solidFill>
                <a:schemeClr val="dk1"/>
              </a:solidFill>
              <a:latin typeface="FreightSans Pro Book" panose="02000606030000020004" pitchFamily="50" charset="0"/>
              <a:sym typeface="Arial"/>
            </a:endParaRPr>
          </a:p>
          <a:p>
            <a:pPr marL="94615" marR="17780" lvl="0" algn="l" rtl="0">
              <a:lnSpc>
                <a:spcPct val="115000"/>
              </a:lnSpc>
              <a:spcBef>
                <a:spcPts val="0"/>
              </a:spcBef>
              <a:spcAft>
                <a:spcPts val="0"/>
              </a:spcAft>
              <a:buClr>
                <a:schemeClr val="dk1"/>
              </a:buClr>
              <a:buSzPts val="2400"/>
            </a:pPr>
            <a:r>
              <a:rPr lang="en-US" sz="2400" dirty="0">
                <a:solidFill>
                  <a:schemeClr val="dk1"/>
                </a:solidFill>
                <a:latin typeface="FreightSans Pro Book" panose="02000606030000020004" pitchFamily="50" charset="0"/>
              </a:rPr>
              <a:t>R</a:t>
            </a:r>
            <a:r>
              <a:rPr lang="en-US" sz="2400" dirty="0">
                <a:solidFill>
                  <a:schemeClr val="dk1"/>
                </a:solidFill>
                <a:latin typeface="FreightSans Pro Book" panose="02000606030000020004" pitchFamily="50" charset="0"/>
                <a:sym typeface="Arial"/>
              </a:rPr>
              <a:t>einforce </a:t>
            </a:r>
            <a:r>
              <a:rPr lang="en-US" sz="2400" dirty="0">
                <a:solidFill>
                  <a:schemeClr val="dk1"/>
                </a:solidFill>
                <a:latin typeface="FreightSans Pro Book" panose="02000606030000020004" pitchFamily="50" charset="0"/>
              </a:rPr>
              <a:t>their</a:t>
            </a:r>
            <a:r>
              <a:rPr lang="en-US" sz="2400" dirty="0">
                <a:solidFill>
                  <a:schemeClr val="dk1"/>
                </a:solidFill>
                <a:latin typeface="FreightSans Pro Book" panose="02000606030000020004" pitchFamily="50" charset="0"/>
                <a:sym typeface="Arial"/>
              </a:rPr>
              <a:t> capacity to make decisions about possible avenues for support.</a:t>
            </a:r>
            <a:endParaRPr sz="2400" dirty="0">
              <a:solidFill>
                <a:schemeClr val="dk1"/>
              </a:solidFill>
              <a:latin typeface="FreightSans Pro Book" panose="02000606030000020004" pitchFamily="50" charset="0"/>
              <a:sym typeface="Arial"/>
            </a:endParaRPr>
          </a:p>
        </p:txBody>
      </p:sp>
      <p:sp>
        <p:nvSpPr>
          <p:cNvPr id="154" name="Google Shape;154;p19"/>
          <p:cNvSpPr txBox="1"/>
          <p:nvPr/>
        </p:nvSpPr>
        <p:spPr>
          <a:xfrm>
            <a:off x="2354379" y="1894988"/>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030A0"/>
                </a:solidFill>
                <a:latin typeface="FreightSans Pro Book" panose="02000606030000020004" pitchFamily="50" charset="0"/>
                <a:sym typeface="Arial"/>
              </a:rPr>
              <a:t>1</a:t>
            </a:r>
            <a:endParaRPr dirty="0">
              <a:latin typeface="FreightSans Pro Book" panose="02000606030000020004" pitchFamily="50" charset="0"/>
            </a:endParaRPr>
          </a:p>
        </p:txBody>
      </p:sp>
      <p:sp>
        <p:nvSpPr>
          <p:cNvPr id="155" name="Google Shape;155;p19"/>
          <p:cNvSpPr txBox="1"/>
          <p:nvPr/>
        </p:nvSpPr>
        <p:spPr>
          <a:xfrm>
            <a:off x="2354378" y="3259674"/>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030A0"/>
                </a:solidFill>
                <a:latin typeface="FreightSans Pro Book" panose="02000606030000020004" pitchFamily="50" charset="0"/>
                <a:sym typeface="Arial"/>
              </a:rPr>
              <a:t>2</a:t>
            </a:r>
            <a:endParaRPr dirty="0">
              <a:latin typeface="FreightSans Pro Book" panose="02000606030000020004" pitchFamily="50" charset="0"/>
            </a:endParaRPr>
          </a:p>
        </p:txBody>
      </p:sp>
      <p:sp>
        <p:nvSpPr>
          <p:cNvPr id="156" name="Google Shape;156;p19"/>
          <p:cNvSpPr txBox="1"/>
          <p:nvPr/>
        </p:nvSpPr>
        <p:spPr>
          <a:xfrm>
            <a:off x="2354378" y="4449181"/>
            <a:ext cx="991493"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0" b="1" dirty="0">
                <a:solidFill>
                  <a:srgbClr val="7030A0"/>
                </a:solidFill>
                <a:latin typeface="FreightSans Pro Book" panose="02000606030000020004" pitchFamily="50" charset="0"/>
                <a:sym typeface="Arial"/>
              </a:rPr>
              <a:t>3</a:t>
            </a:r>
            <a:endParaRPr dirty="0">
              <a:latin typeface="FreightSans Pro Book" panose="02000606030000020004" pitchFamily="50"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62" name="Google Shape;162;p20"/>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sp>
        <p:nvSpPr>
          <p:cNvPr id="163" name="Google Shape;163;p20"/>
          <p:cNvSpPr txBox="1"/>
          <p:nvPr/>
        </p:nvSpPr>
        <p:spPr>
          <a:xfrm>
            <a:off x="881333" y="984789"/>
            <a:ext cx="10942367"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Key principles of practicing a survivor-centered approach</a:t>
            </a:r>
            <a:endParaRPr dirty="0"/>
          </a:p>
        </p:txBody>
      </p:sp>
      <p:grpSp>
        <p:nvGrpSpPr>
          <p:cNvPr id="164" name="Google Shape;164;p20"/>
          <p:cNvGrpSpPr/>
          <p:nvPr/>
        </p:nvGrpSpPr>
        <p:grpSpPr>
          <a:xfrm>
            <a:off x="1472905" y="2382818"/>
            <a:ext cx="9246190" cy="3925747"/>
            <a:chOff x="1536031" y="1674674"/>
            <a:chExt cx="9246190" cy="3925747"/>
          </a:xfrm>
        </p:grpSpPr>
        <p:sp>
          <p:nvSpPr>
            <p:cNvPr id="165" name="Google Shape;165;p20"/>
            <p:cNvSpPr txBox="1"/>
            <p:nvPr/>
          </p:nvSpPr>
          <p:spPr>
            <a:xfrm>
              <a:off x="1536031" y="1674674"/>
              <a:ext cx="4559969" cy="1477287"/>
            </a:xfrm>
            <a:prstGeom prst="rect">
              <a:avLst/>
            </a:prstGeom>
            <a:solidFill>
              <a:srgbClr val="FEE59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rgbClr val="791E77"/>
                  </a:solidFill>
                  <a:latin typeface="Open Sans"/>
                  <a:ea typeface="Open Sans"/>
                  <a:cs typeface="Open Sans"/>
                  <a:sym typeface="Open Sans"/>
                </a:rPr>
                <a:t>RESPECT</a:t>
              </a:r>
              <a:endParaRPr dirty="0"/>
            </a:p>
            <a:p>
              <a:pPr marL="0" marR="0" lvl="0" indent="0" algn="ctr" rtl="0">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0">
                <a:spcBef>
                  <a:spcPts val="0"/>
                </a:spcBef>
                <a:spcAft>
                  <a:spcPts val="0"/>
                </a:spcAft>
                <a:buNone/>
              </a:pPr>
              <a:r>
                <a:rPr lang="en-US" sz="1800" dirty="0">
                  <a:solidFill>
                    <a:srgbClr val="791E77"/>
                  </a:solidFill>
                  <a:latin typeface="Open Sans"/>
                  <a:ea typeface="Open Sans"/>
                  <a:cs typeface="Open Sans"/>
                  <a:sym typeface="Open Sans"/>
                </a:rPr>
                <a:t>All actions are guided by respect for the survivor’s choices, agency, wishes, rights, and dignity.</a:t>
              </a:r>
              <a:endParaRPr sz="1800" dirty="0">
                <a:solidFill>
                  <a:schemeClr val="dk1"/>
                </a:solidFill>
                <a:latin typeface="Open Sans"/>
                <a:ea typeface="Open Sans"/>
                <a:cs typeface="Open Sans"/>
                <a:sym typeface="Open Sans"/>
              </a:endParaRPr>
            </a:p>
          </p:txBody>
        </p:sp>
        <p:sp>
          <p:nvSpPr>
            <p:cNvPr id="166" name="Google Shape;166;p20"/>
            <p:cNvSpPr txBox="1"/>
            <p:nvPr/>
          </p:nvSpPr>
          <p:spPr>
            <a:xfrm>
              <a:off x="6222253" y="1674674"/>
              <a:ext cx="4559968" cy="1754286"/>
            </a:xfrm>
            <a:prstGeom prst="rect">
              <a:avLst/>
            </a:prstGeom>
            <a:solidFill>
              <a:srgbClr val="FEE59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rgbClr val="791E77"/>
                  </a:solidFill>
                  <a:latin typeface="Open Sans"/>
                  <a:ea typeface="Open Sans"/>
                  <a:cs typeface="Open Sans"/>
                  <a:sym typeface="Open Sans"/>
                </a:rPr>
                <a:t>SAFETY</a:t>
              </a:r>
              <a:endParaRPr dirty="0"/>
            </a:p>
            <a:p>
              <a:pPr marL="0" marR="0" lvl="0" indent="0" algn="ctr" rtl="0">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0">
                <a:spcBef>
                  <a:spcPts val="0"/>
                </a:spcBef>
                <a:spcAft>
                  <a:spcPts val="0"/>
                </a:spcAft>
                <a:buNone/>
              </a:pPr>
              <a:r>
                <a:rPr lang="en-US" sz="1800" dirty="0">
                  <a:solidFill>
                    <a:srgbClr val="791E77"/>
                  </a:solidFill>
                  <a:latin typeface="Open Sans"/>
                  <a:ea typeface="Open Sans"/>
                  <a:cs typeface="Open Sans"/>
                  <a:sym typeface="Open Sans"/>
                </a:rPr>
                <a:t>The number one priority is safety of the survivor.</a:t>
              </a:r>
              <a:endParaRPr dirty="0"/>
            </a:p>
            <a:p>
              <a:pPr marL="0" marR="0" lvl="0" indent="0" algn="ctr" rtl="0">
                <a:spcBef>
                  <a:spcPts val="0"/>
                </a:spcBef>
                <a:spcAft>
                  <a:spcPts val="0"/>
                </a:spcAft>
                <a:buNone/>
              </a:pPr>
              <a:endParaRPr sz="1800" dirty="0">
                <a:solidFill>
                  <a:srgbClr val="791E77"/>
                </a:solidFill>
                <a:latin typeface="Open Sans"/>
                <a:ea typeface="Open Sans"/>
                <a:cs typeface="Open Sans"/>
                <a:sym typeface="Open Sans"/>
              </a:endParaRPr>
            </a:p>
            <a:p>
              <a:pPr marL="0" marR="0" lvl="0" indent="0" algn="ctr" rtl="0">
                <a:spcBef>
                  <a:spcPts val="0"/>
                </a:spcBef>
                <a:spcAft>
                  <a:spcPts val="0"/>
                </a:spcAft>
                <a:buNone/>
              </a:pPr>
              <a:endParaRPr sz="1800" dirty="0">
                <a:solidFill>
                  <a:schemeClr val="dk1"/>
                </a:solidFill>
                <a:latin typeface="Open Sans"/>
                <a:ea typeface="Open Sans"/>
                <a:cs typeface="Open Sans"/>
                <a:sym typeface="Open Sans"/>
              </a:endParaRPr>
            </a:p>
          </p:txBody>
        </p:sp>
        <p:sp>
          <p:nvSpPr>
            <p:cNvPr id="167" name="Google Shape;167;p20"/>
            <p:cNvSpPr txBox="1"/>
            <p:nvPr/>
          </p:nvSpPr>
          <p:spPr>
            <a:xfrm>
              <a:off x="1536031" y="3569096"/>
              <a:ext cx="4559969" cy="2031285"/>
            </a:xfrm>
            <a:prstGeom prst="rect">
              <a:avLst/>
            </a:prstGeom>
            <a:solidFill>
              <a:srgbClr val="FEE59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rgbClr val="791E77"/>
                  </a:solidFill>
                  <a:latin typeface="Open Sans"/>
                  <a:ea typeface="Open Sans"/>
                  <a:cs typeface="Open Sans"/>
                  <a:sym typeface="Open Sans"/>
                </a:rPr>
                <a:t>CONFIDENTIALITY</a:t>
              </a:r>
              <a:endParaRPr dirty="0"/>
            </a:p>
            <a:p>
              <a:pPr marL="0" marR="0" lvl="0" indent="0" algn="ctr" rtl="0">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0">
                <a:spcBef>
                  <a:spcPts val="0"/>
                </a:spcBef>
                <a:spcAft>
                  <a:spcPts val="0"/>
                </a:spcAft>
                <a:buNone/>
              </a:pPr>
              <a:r>
                <a:rPr lang="en-US" sz="1800" dirty="0">
                  <a:solidFill>
                    <a:srgbClr val="791E77"/>
                  </a:solidFill>
                  <a:latin typeface="Open Sans"/>
                  <a:ea typeface="Open Sans"/>
                  <a:cs typeface="Open Sans"/>
                  <a:sym typeface="Open Sans"/>
                </a:rPr>
                <a:t>Providing the survivor the right to choose who they will tell their story to. Maintaining confidentiality means only sharing information with the survivor’s consent.</a:t>
              </a:r>
              <a:endParaRPr sz="1800" dirty="0">
                <a:solidFill>
                  <a:schemeClr val="dk1"/>
                </a:solidFill>
                <a:latin typeface="Open Sans"/>
                <a:ea typeface="Open Sans"/>
                <a:cs typeface="Open Sans"/>
                <a:sym typeface="Open Sans"/>
              </a:endParaRPr>
            </a:p>
          </p:txBody>
        </p:sp>
        <p:sp>
          <p:nvSpPr>
            <p:cNvPr id="168" name="Google Shape;168;p20"/>
            <p:cNvSpPr txBox="1"/>
            <p:nvPr/>
          </p:nvSpPr>
          <p:spPr>
            <a:xfrm>
              <a:off x="6222252" y="3569096"/>
              <a:ext cx="4559969" cy="2031325"/>
            </a:xfrm>
            <a:prstGeom prst="rect">
              <a:avLst/>
            </a:prstGeom>
            <a:solidFill>
              <a:srgbClr val="FEE599"/>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rgbClr val="791E77"/>
                  </a:solidFill>
                  <a:latin typeface="Open Sans"/>
                  <a:ea typeface="Open Sans"/>
                  <a:cs typeface="Open Sans"/>
                  <a:sym typeface="Open Sans"/>
                </a:rPr>
                <a:t>NON-DISCRIMINATION</a:t>
              </a:r>
              <a:endParaRPr dirty="0"/>
            </a:p>
            <a:p>
              <a:pPr marL="0" marR="0" lvl="0" indent="0" algn="ctr" rtl="0">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0">
                <a:spcBef>
                  <a:spcPts val="0"/>
                </a:spcBef>
                <a:spcAft>
                  <a:spcPts val="0"/>
                </a:spcAft>
                <a:buNone/>
              </a:pPr>
              <a:endParaRPr sz="1800" b="1" dirty="0">
                <a:solidFill>
                  <a:srgbClr val="791E77"/>
                </a:solidFill>
                <a:latin typeface="Open Sans"/>
                <a:ea typeface="Open Sans"/>
                <a:cs typeface="Open Sans"/>
                <a:sym typeface="Open Sans"/>
              </a:endParaRPr>
            </a:p>
            <a:p>
              <a:pPr marL="0" marR="0" lvl="0" indent="0" algn="ctr" rtl="0">
                <a:spcBef>
                  <a:spcPts val="0"/>
                </a:spcBef>
                <a:spcAft>
                  <a:spcPts val="0"/>
                </a:spcAft>
                <a:buNone/>
              </a:pPr>
              <a:r>
                <a:rPr lang="en-US" sz="1800" dirty="0">
                  <a:solidFill>
                    <a:srgbClr val="791E77"/>
                  </a:solidFill>
                  <a:latin typeface="Open Sans"/>
                  <a:ea typeface="Open Sans"/>
                  <a:cs typeface="Open Sans"/>
                  <a:sym typeface="Open Sans"/>
                </a:rPr>
                <a:t>Providing equal and fair treatment to anyone in need of support.</a:t>
              </a:r>
              <a:endParaRPr dirty="0"/>
            </a:p>
            <a:p>
              <a:pPr marL="0" marR="0" lvl="0" indent="0" algn="ctr" rtl="0">
                <a:spcBef>
                  <a:spcPts val="0"/>
                </a:spcBef>
                <a:spcAft>
                  <a:spcPts val="0"/>
                </a:spcAft>
                <a:buNone/>
              </a:pPr>
              <a:endParaRPr sz="1800" dirty="0">
                <a:solidFill>
                  <a:srgbClr val="791E77"/>
                </a:solidFill>
                <a:latin typeface="Open Sans"/>
                <a:ea typeface="Open Sans"/>
                <a:cs typeface="Open Sans"/>
                <a:sym typeface="Open Sans"/>
              </a:endParaRPr>
            </a:p>
            <a:p>
              <a:pPr marL="0" marR="0" lvl="0" indent="0" algn="ctr" rtl="0">
                <a:spcBef>
                  <a:spcPts val="0"/>
                </a:spcBef>
                <a:spcAft>
                  <a:spcPts val="0"/>
                </a:spcAft>
                <a:buNone/>
              </a:pPr>
              <a:endParaRPr sz="1800" dirty="0">
                <a:solidFill>
                  <a:srgbClr val="791E77"/>
                </a:solidFill>
                <a:latin typeface="Open Sans"/>
                <a:ea typeface="Open Sans"/>
                <a:cs typeface="Open Sans"/>
                <a:sym typeface="Open Sans"/>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1"/>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74" name="Google Shape;174;p21"/>
          <p:cNvSpPr txBox="1"/>
          <p:nvPr/>
        </p:nvSpPr>
        <p:spPr>
          <a:xfrm>
            <a:off x="898301" y="571685"/>
            <a:ext cx="2447571"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786A6E"/>
              </a:buClr>
              <a:buSzPts val="1600"/>
              <a:buFont typeface="Arial"/>
              <a:buNone/>
            </a:pPr>
            <a:r>
              <a:rPr lang="en-US" sz="1600" b="1" dirty="0">
                <a:solidFill>
                  <a:srgbClr val="786A6E"/>
                </a:solidFill>
                <a:latin typeface="Arial"/>
                <a:ea typeface="Arial"/>
                <a:cs typeface="Arial"/>
                <a:sym typeface="Arial"/>
              </a:rPr>
              <a:t>Session 6 </a:t>
            </a:r>
            <a:r>
              <a:rPr lang="en-US" sz="1600" dirty="0">
                <a:solidFill>
                  <a:srgbClr val="786A6E"/>
                </a:solidFill>
                <a:latin typeface="Arial"/>
                <a:ea typeface="Arial"/>
                <a:cs typeface="Arial"/>
                <a:sym typeface="Arial"/>
              </a:rPr>
              <a:t>// Topic 1</a:t>
            </a:r>
            <a:endParaRPr sz="1600" dirty="0">
              <a:solidFill>
                <a:srgbClr val="786A6E"/>
              </a:solidFill>
              <a:latin typeface="Calibri"/>
              <a:ea typeface="Calibri"/>
              <a:cs typeface="Calibri"/>
              <a:sym typeface="Calibri"/>
            </a:endParaRPr>
          </a:p>
        </p:txBody>
      </p:sp>
      <p:sp>
        <p:nvSpPr>
          <p:cNvPr id="175" name="Google Shape;175;p21"/>
          <p:cNvSpPr txBox="1"/>
          <p:nvPr/>
        </p:nvSpPr>
        <p:spPr>
          <a:xfrm>
            <a:off x="881333" y="984789"/>
            <a:ext cx="1094236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7242B"/>
                </a:solidFill>
                <a:latin typeface="Arial"/>
                <a:ea typeface="Arial"/>
                <a:cs typeface="Arial"/>
                <a:sym typeface="Arial"/>
              </a:rPr>
              <a:t>Translating guiding principles into practice</a:t>
            </a:r>
            <a:endParaRPr dirty="0"/>
          </a:p>
        </p:txBody>
      </p:sp>
      <p:sp>
        <p:nvSpPr>
          <p:cNvPr id="176" name="Google Shape;176;p21"/>
          <p:cNvSpPr txBox="1"/>
          <p:nvPr/>
        </p:nvSpPr>
        <p:spPr>
          <a:xfrm>
            <a:off x="1016622" y="2533650"/>
            <a:ext cx="5473078" cy="3325282"/>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400"/>
              <a:buFont typeface="Arial"/>
              <a:buChar char="-"/>
            </a:pPr>
            <a:r>
              <a:rPr lang="en-US" sz="2400" dirty="0">
                <a:solidFill>
                  <a:schemeClr val="dk1"/>
                </a:solidFill>
                <a:latin typeface="FreightSans Pro Book" panose="02000606030000020004" pitchFamily="50" charset="0"/>
                <a:sym typeface="Arial"/>
              </a:rPr>
              <a:t>Look back at one of the previous scenarios and think about how the 4 Guiding Principles could have been applied. What would have been the right response in applying these principles? </a:t>
            </a:r>
            <a:endParaRPr dirty="0">
              <a:latin typeface="FreightSans Pro Book" panose="02000606030000020004" pitchFamily="50" charset="0"/>
            </a:endParaRPr>
          </a:p>
          <a:p>
            <a:pPr marL="228600" marR="0" lvl="0" indent="-228600" algn="l" rtl="0">
              <a:lnSpc>
                <a:spcPct val="90000"/>
              </a:lnSpc>
              <a:spcBef>
                <a:spcPts val="1000"/>
              </a:spcBef>
              <a:spcAft>
                <a:spcPts val="0"/>
              </a:spcAft>
              <a:buClr>
                <a:schemeClr val="dk1"/>
              </a:buClr>
              <a:buSzPts val="2400"/>
              <a:buFont typeface="Arial"/>
              <a:buChar char="-"/>
            </a:pPr>
            <a:r>
              <a:rPr lang="en-US" sz="2400" dirty="0">
                <a:solidFill>
                  <a:schemeClr val="dk1"/>
                </a:solidFill>
                <a:latin typeface="FreightSans Pro Book" panose="02000606030000020004" pitchFamily="50" charset="0"/>
                <a:sym typeface="Arial"/>
              </a:rPr>
              <a:t>What could be the consequences if the principle is not respected? What about the benefi</a:t>
            </a:r>
            <a:r>
              <a:rPr lang="en-US" sz="2400" dirty="0">
                <a:solidFill>
                  <a:schemeClr val="dk1"/>
                </a:solidFill>
                <a:latin typeface="FreightSans Pro Book" panose="02000606030000020004" pitchFamily="50" charset="0"/>
              </a:rPr>
              <a:t>ts of respecting them?</a:t>
            </a:r>
            <a:endParaRPr dirty="0">
              <a:latin typeface="FreightSans Pro Book" panose="02000606030000020004" pitchFamily="50" charset="0"/>
            </a:endParaRPr>
          </a:p>
        </p:txBody>
      </p:sp>
      <p:grpSp>
        <p:nvGrpSpPr>
          <p:cNvPr id="177" name="Google Shape;177;p21"/>
          <p:cNvGrpSpPr/>
          <p:nvPr/>
        </p:nvGrpSpPr>
        <p:grpSpPr>
          <a:xfrm>
            <a:off x="7239702" y="2546698"/>
            <a:ext cx="4583437" cy="2837366"/>
            <a:chOff x="559" y="243957"/>
            <a:chExt cx="4583437" cy="2837366"/>
          </a:xfrm>
        </p:grpSpPr>
        <p:sp>
          <p:nvSpPr>
            <p:cNvPr id="178" name="Google Shape;178;p21"/>
            <p:cNvSpPr/>
            <p:nvPr/>
          </p:nvSpPr>
          <p:spPr>
            <a:xfrm>
              <a:off x="559" y="243957"/>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9" name="Google Shape;179;p21"/>
            <p:cNvSpPr txBox="1"/>
            <p:nvPr/>
          </p:nvSpPr>
          <p:spPr>
            <a:xfrm>
              <a:off x="559" y="243957"/>
              <a:ext cx="2182589" cy="1309553"/>
            </a:xfrm>
            <a:prstGeom prst="rect">
              <a:avLst/>
            </a:prstGeom>
            <a:noFill/>
            <a:ln>
              <a:noFill/>
            </a:ln>
          </p:spPr>
          <p:txBody>
            <a:bodyPr spcFirstLastPara="1" wrap="square" lIns="99050" tIns="99050" rIns="99050" bIns="99050" anchor="ctr" anchorCtr="0">
              <a:noAutofit/>
            </a:bodyPr>
            <a:lstStyle/>
            <a:p>
              <a:pPr marL="0" marR="0" lvl="0" indent="0" algn="ctr" rtl="0">
                <a:lnSpc>
                  <a:spcPct val="90000"/>
                </a:lnSpc>
                <a:spcBef>
                  <a:spcPts val="0"/>
                </a:spcBef>
                <a:spcAft>
                  <a:spcPts val="0"/>
                </a:spcAft>
                <a:buClr>
                  <a:schemeClr val="lt1"/>
                </a:buClr>
                <a:buSzPts val="2600"/>
                <a:buFont typeface="Calibri"/>
                <a:buNone/>
              </a:pPr>
              <a:r>
                <a:rPr lang="en-US" sz="2600" dirty="0">
                  <a:solidFill>
                    <a:schemeClr val="lt1"/>
                  </a:solidFill>
                  <a:latin typeface="Calibri"/>
                  <a:ea typeface="Calibri"/>
                  <a:cs typeface="Calibri"/>
                  <a:sym typeface="Calibri"/>
                </a:rPr>
                <a:t>Respect</a:t>
              </a:r>
              <a:endParaRPr dirty="0"/>
            </a:p>
          </p:txBody>
        </p:sp>
        <p:sp>
          <p:nvSpPr>
            <p:cNvPr id="180" name="Google Shape;180;p21"/>
            <p:cNvSpPr/>
            <p:nvPr/>
          </p:nvSpPr>
          <p:spPr>
            <a:xfrm>
              <a:off x="2401407" y="243957"/>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1" name="Google Shape;181;p21"/>
            <p:cNvSpPr txBox="1"/>
            <p:nvPr/>
          </p:nvSpPr>
          <p:spPr>
            <a:xfrm>
              <a:off x="2401407" y="243957"/>
              <a:ext cx="2182589" cy="1309553"/>
            </a:xfrm>
            <a:prstGeom prst="rect">
              <a:avLst/>
            </a:prstGeom>
            <a:noFill/>
            <a:ln>
              <a:noFill/>
            </a:ln>
          </p:spPr>
          <p:txBody>
            <a:bodyPr spcFirstLastPara="1" wrap="square" lIns="99050" tIns="99050" rIns="99050" bIns="99050" anchor="ctr" anchorCtr="0">
              <a:noAutofit/>
            </a:bodyPr>
            <a:lstStyle/>
            <a:p>
              <a:pPr marL="0" marR="0" lvl="0" indent="0" algn="ctr" rtl="0">
                <a:lnSpc>
                  <a:spcPct val="90000"/>
                </a:lnSpc>
                <a:spcBef>
                  <a:spcPts val="0"/>
                </a:spcBef>
                <a:spcAft>
                  <a:spcPts val="0"/>
                </a:spcAft>
                <a:buClr>
                  <a:schemeClr val="lt1"/>
                </a:buClr>
                <a:buSzPts val="2600"/>
                <a:buFont typeface="Calibri"/>
                <a:buNone/>
              </a:pPr>
              <a:r>
                <a:rPr lang="en-US" sz="2600" dirty="0">
                  <a:solidFill>
                    <a:schemeClr val="lt1"/>
                  </a:solidFill>
                  <a:latin typeface="Calibri"/>
                  <a:ea typeface="Calibri"/>
                  <a:cs typeface="Calibri"/>
                  <a:sym typeface="Calibri"/>
                </a:rPr>
                <a:t>Confidentiality </a:t>
              </a:r>
              <a:endParaRPr dirty="0"/>
            </a:p>
          </p:txBody>
        </p:sp>
        <p:sp>
          <p:nvSpPr>
            <p:cNvPr id="182" name="Google Shape;182;p21"/>
            <p:cNvSpPr/>
            <p:nvPr/>
          </p:nvSpPr>
          <p:spPr>
            <a:xfrm>
              <a:off x="559" y="1771770"/>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3" name="Google Shape;183;p21"/>
            <p:cNvSpPr txBox="1"/>
            <p:nvPr/>
          </p:nvSpPr>
          <p:spPr>
            <a:xfrm>
              <a:off x="559" y="1771770"/>
              <a:ext cx="2182589" cy="1309553"/>
            </a:xfrm>
            <a:prstGeom prst="rect">
              <a:avLst/>
            </a:prstGeom>
            <a:noFill/>
            <a:ln>
              <a:noFill/>
            </a:ln>
          </p:spPr>
          <p:txBody>
            <a:bodyPr spcFirstLastPara="1" wrap="square" lIns="99050" tIns="99050" rIns="99050" bIns="99050" anchor="ctr" anchorCtr="0">
              <a:noAutofit/>
            </a:bodyPr>
            <a:lstStyle/>
            <a:p>
              <a:pPr marL="0" marR="0" lvl="0" indent="0" algn="ctr" rtl="0">
                <a:lnSpc>
                  <a:spcPct val="90000"/>
                </a:lnSpc>
                <a:spcBef>
                  <a:spcPts val="0"/>
                </a:spcBef>
                <a:spcAft>
                  <a:spcPts val="0"/>
                </a:spcAft>
                <a:buClr>
                  <a:schemeClr val="lt1"/>
                </a:buClr>
                <a:buSzPts val="2600"/>
                <a:buFont typeface="Calibri"/>
                <a:buNone/>
              </a:pPr>
              <a:r>
                <a:rPr lang="en-US" sz="2600" dirty="0">
                  <a:solidFill>
                    <a:schemeClr val="lt1"/>
                  </a:solidFill>
                  <a:latin typeface="Calibri"/>
                  <a:ea typeface="Calibri"/>
                  <a:cs typeface="Calibri"/>
                  <a:sym typeface="Calibri"/>
                </a:rPr>
                <a:t>Safety</a:t>
              </a:r>
              <a:endParaRPr sz="2600" dirty="0">
                <a:solidFill>
                  <a:schemeClr val="lt1"/>
                </a:solidFill>
                <a:latin typeface="Calibri"/>
                <a:ea typeface="Calibri"/>
                <a:cs typeface="Calibri"/>
                <a:sym typeface="Calibri"/>
              </a:endParaRPr>
            </a:p>
          </p:txBody>
        </p:sp>
        <p:sp>
          <p:nvSpPr>
            <p:cNvPr id="184" name="Google Shape;184;p21"/>
            <p:cNvSpPr/>
            <p:nvPr/>
          </p:nvSpPr>
          <p:spPr>
            <a:xfrm>
              <a:off x="2401407" y="1771770"/>
              <a:ext cx="2182589" cy="1309553"/>
            </a:xfrm>
            <a:prstGeom prst="rect">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5" name="Google Shape;185;p21"/>
            <p:cNvSpPr txBox="1"/>
            <p:nvPr/>
          </p:nvSpPr>
          <p:spPr>
            <a:xfrm>
              <a:off x="2401407" y="1771770"/>
              <a:ext cx="2182589" cy="1309553"/>
            </a:xfrm>
            <a:prstGeom prst="rect">
              <a:avLst/>
            </a:prstGeom>
            <a:noFill/>
            <a:ln>
              <a:noFill/>
            </a:ln>
          </p:spPr>
          <p:txBody>
            <a:bodyPr spcFirstLastPara="1" wrap="square" lIns="99050" tIns="99050" rIns="99050" bIns="99050" anchor="ctr" anchorCtr="0">
              <a:noAutofit/>
            </a:bodyPr>
            <a:lstStyle/>
            <a:p>
              <a:pPr marL="0" marR="0" lvl="0" indent="0" algn="ctr" rtl="0">
                <a:lnSpc>
                  <a:spcPct val="90000"/>
                </a:lnSpc>
                <a:spcBef>
                  <a:spcPts val="0"/>
                </a:spcBef>
                <a:spcAft>
                  <a:spcPts val="0"/>
                </a:spcAft>
                <a:buClr>
                  <a:schemeClr val="lt1"/>
                </a:buClr>
                <a:buSzPts val="2600"/>
                <a:buFont typeface="Calibri"/>
                <a:buNone/>
              </a:pPr>
              <a:r>
                <a:rPr lang="en-US" sz="2600" dirty="0">
                  <a:solidFill>
                    <a:schemeClr val="lt1"/>
                  </a:solidFill>
                  <a:latin typeface="Calibri"/>
                  <a:ea typeface="Calibri"/>
                  <a:cs typeface="Calibri"/>
                  <a:sym typeface="Calibri"/>
                </a:rPr>
                <a:t>Non-Discrimination</a:t>
              </a:r>
              <a:endParaRPr sz="2600" dirty="0">
                <a:solidFill>
                  <a:schemeClr val="lt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TotalTime>
  <Words>1873</Words>
  <Application>Microsoft Office PowerPoint</Application>
  <PresentationFormat>Widescreen</PresentationFormat>
  <Paragraphs>272</Paragraphs>
  <Slides>35</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FreightSans Pro Book</vt:lpstr>
      <vt:lpstr>Arial</vt:lpstr>
      <vt:lpstr>Courier New</vt:lpstr>
      <vt:lpstr>Calibri</vt:lpstr>
      <vt:lpstr>Open Sans</vt:lpstr>
      <vt:lpstr>FreightSans Pro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Malik, Hifzah</dc:creator>
  <cp:lastModifiedBy>McQuate, Mitchell</cp:lastModifiedBy>
  <cp:revision>7</cp:revision>
  <dcterms:modified xsi:type="dcterms:W3CDTF">2023-01-20T20:47:42Z</dcterms:modified>
</cp:coreProperties>
</file>