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jp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30.png"/><Relationship Id="rId7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3.png"/><Relationship Id="rId9" Type="http://schemas.openxmlformats.org/officeDocument/2006/relationships/image" Target="../media/image62.png"/><Relationship Id="rId5" Type="http://schemas.openxmlformats.org/officeDocument/2006/relationships/image" Target="../media/image8.png"/><Relationship Id="rId6" Type="http://schemas.openxmlformats.org/officeDocument/2006/relationships/image" Target="../media/image63.png"/><Relationship Id="rId7" Type="http://schemas.openxmlformats.org/officeDocument/2006/relationships/image" Target="../media/image7.png"/><Relationship Id="rId8" Type="http://schemas.openxmlformats.org/officeDocument/2006/relationships/image" Target="../media/image6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7.jpg"/><Relationship Id="rId4" Type="http://schemas.openxmlformats.org/officeDocument/2006/relationships/image" Target="../media/image4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0.jpg"/><Relationship Id="rId4" Type="http://schemas.openxmlformats.org/officeDocument/2006/relationships/image" Target="../media/image3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8.jpg"/><Relationship Id="rId4" Type="http://schemas.openxmlformats.org/officeDocument/2006/relationships/image" Target="../media/image33.png"/><Relationship Id="rId5" Type="http://schemas.openxmlformats.org/officeDocument/2006/relationships/image" Target="../media/image6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jpg"/><Relationship Id="rId4" Type="http://schemas.openxmlformats.org/officeDocument/2006/relationships/image" Target="../media/image4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6.jpg"/><Relationship Id="rId4" Type="http://schemas.openxmlformats.org/officeDocument/2006/relationships/image" Target="../media/image3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jpg"/><Relationship Id="rId4" Type="http://schemas.openxmlformats.org/officeDocument/2006/relationships/image" Target="../media/image4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8.jpg"/><Relationship Id="rId4" Type="http://schemas.openxmlformats.org/officeDocument/2006/relationships/image" Target="../media/image4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7.jpg"/><Relationship Id="rId4" Type="http://schemas.openxmlformats.org/officeDocument/2006/relationships/image" Target="../media/image5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6.jpg"/><Relationship Id="rId4" Type="http://schemas.openxmlformats.org/officeDocument/2006/relationships/image" Target="../media/image5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9.jpg"/><Relationship Id="rId4" Type="http://schemas.openxmlformats.org/officeDocument/2006/relationships/image" Target="../media/image5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4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5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1.jpg"/><Relationship Id="rId4" Type="http://schemas.openxmlformats.org/officeDocument/2006/relationships/image" Target="../media/image39.png"/><Relationship Id="rId5" Type="http://schemas.openxmlformats.org/officeDocument/2006/relationships/image" Target="../media/image2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8.jpg"/><Relationship Id="rId4" Type="http://schemas.openxmlformats.org/officeDocument/2006/relationships/image" Target="../media/image53.png"/><Relationship Id="rId5" Type="http://schemas.openxmlformats.org/officeDocument/2006/relationships/image" Target="../media/image57.png"/><Relationship Id="rId6" Type="http://schemas.openxmlformats.org/officeDocument/2006/relationships/image" Target="../media/image5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0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1.jpg"/><Relationship Id="rId4" Type="http://schemas.openxmlformats.org/officeDocument/2006/relationships/hyperlink" Target="mailto:YourEmail@NGO.or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Relationship Id="rId4" Type="http://schemas.openxmlformats.org/officeDocument/2006/relationships/image" Target="../media/image6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Relationship Id="rId4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26.png"/><Relationship Id="rId5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885134" y="2105561"/>
            <a:ext cx="914400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Prevention of Sexual Exploitation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and Abuse (PSEA)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885134" y="3429000"/>
            <a:ext cx="672398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Module 3: Managing a Sexual Exploitation and Abuse (SEA) Investigation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2"/>
          <p:cNvSpPr txBox="1"/>
          <p:nvPr/>
        </p:nvSpPr>
        <p:spPr>
          <a:xfrm>
            <a:off x="881334" y="984789"/>
            <a:ext cx="773229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Investigation Roles</a:t>
            </a:r>
            <a:endParaRPr b="1" sz="32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2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 //</a:t>
            </a:r>
            <a:endParaRPr sz="16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2"/>
          <p:cNvSpPr txBox="1"/>
          <p:nvPr/>
        </p:nvSpPr>
        <p:spPr>
          <a:xfrm>
            <a:off x="900546" y="2624745"/>
            <a:ext cx="5195454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Oversight and management of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Supports the Investigator in all aspects of the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Manages communication.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Follows up on findings/recommendations.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Handles disciplinary matters.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6126480" y="2624745"/>
            <a:ext cx="5195454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Develops a plan of the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Conducts the investigation, including gathering evidence.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Assesses and advises on the needs of the survivor and other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Interviews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Produces findings and recommendations.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22"/>
          <p:cNvSpPr txBox="1"/>
          <p:nvPr/>
        </p:nvSpPr>
        <p:spPr>
          <a:xfrm>
            <a:off x="931026" y="1842269"/>
            <a:ext cx="5195454" cy="18307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None/>
            </a:pPr>
            <a:r>
              <a:t/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22"/>
          <p:cNvSpPr txBox="1"/>
          <p:nvPr/>
        </p:nvSpPr>
        <p:spPr>
          <a:xfrm>
            <a:off x="854377" y="2105007"/>
            <a:ext cx="4615090" cy="481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The Investigation Manager/Team:</a:t>
            </a:r>
            <a:endParaRPr b="1" sz="22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2"/>
          <p:cNvSpPr txBox="1"/>
          <p:nvPr/>
        </p:nvSpPr>
        <p:spPr>
          <a:xfrm>
            <a:off x="6104914" y="2100058"/>
            <a:ext cx="4615090" cy="481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The Investigator:</a:t>
            </a:r>
            <a:endParaRPr b="1" sz="22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3"/>
          <p:cNvSpPr txBox="1"/>
          <p:nvPr/>
        </p:nvSpPr>
        <p:spPr>
          <a:xfrm>
            <a:off x="854378" y="736684"/>
            <a:ext cx="108573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Investigation Principles – Case study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3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 //</a:t>
            </a:r>
            <a:endParaRPr sz="16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3"/>
          <p:cNvSpPr txBox="1"/>
          <p:nvPr/>
        </p:nvSpPr>
        <p:spPr>
          <a:xfrm>
            <a:off x="881334" y="2465681"/>
            <a:ext cx="99149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94" name="Google Shape;194;p23"/>
          <p:cNvSpPr txBox="1"/>
          <p:nvPr/>
        </p:nvSpPr>
        <p:spPr>
          <a:xfrm>
            <a:off x="872175" y="3435476"/>
            <a:ext cx="99149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95" name="Google Shape;195;p23"/>
          <p:cNvSpPr txBox="1"/>
          <p:nvPr/>
        </p:nvSpPr>
        <p:spPr>
          <a:xfrm>
            <a:off x="881333" y="4387929"/>
            <a:ext cx="99149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96" name="Google Shape;196;p23"/>
          <p:cNvSpPr txBox="1"/>
          <p:nvPr/>
        </p:nvSpPr>
        <p:spPr>
          <a:xfrm>
            <a:off x="872175" y="5362497"/>
            <a:ext cx="99149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197" name="Google Shape;197;p23"/>
          <p:cNvSpPr txBox="1"/>
          <p:nvPr/>
        </p:nvSpPr>
        <p:spPr>
          <a:xfrm>
            <a:off x="1678822" y="2696476"/>
            <a:ext cx="9631844" cy="43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Survivor-Centered/Confidentiality.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3"/>
          <p:cNvSpPr txBox="1"/>
          <p:nvPr/>
        </p:nvSpPr>
        <p:spPr>
          <a:xfrm>
            <a:off x="1687981" y="3681105"/>
            <a:ext cx="9631844" cy="43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Safety &amp; Security, Health &amp; Well-being, Impartiality.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3"/>
          <p:cNvSpPr txBox="1"/>
          <p:nvPr/>
        </p:nvSpPr>
        <p:spPr>
          <a:xfrm>
            <a:off x="1678822" y="4642410"/>
            <a:ext cx="9631844" cy="43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Transparency, Professional Care, and Competence, Planning.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3"/>
          <p:cNvSpPr txBox="1"/>
          <p:nvPr/>
        </p:nvSpPr>
        <p:spPr>
          <a:xfrm>
            <a:off x="1687981" y="5631409"/>
            <a:ext cx="9631844" cy="43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Timeframes/Working in Partnership/Accountability.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4"/>
          <p:cNvSpPr txBox="1"/>
          <p:nvPr/>
        </p:nvSpPr>
        <p:spPr>
          <a:xfrm>
            <a:off x="854378" y="736684"/>
            <a:ext cx="705348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Investigation Principles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4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 //</a:t>
            </a:r>
            <a:endParaRPr sz="16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4"/>
          <p:cNvSpPr txBox="1"/>
          <p:nvPr/>
        </p:nvSpPr>
        <p:spPr>
          <a:xfrm>
            <a:off x="870066" y="2861812"/>
            <a:ext cx="5225934" cy="2963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Survivor-centered.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Confidentiality.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Safety and security.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Health and well-being.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Transparency.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Impartiality.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24"/>
          <p:cNvSpPr txBox="1"/>
          <p:nvPr/>
        </p:nvSpPr>
        <p:spPr>
          <a:xfrm>
            <a:off x="6096000" y="2861812"/>
            <a:ext cx="5225934" cy="2963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Professional Care and competence.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Planning.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Timeframes.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Working in partnership with other interested parties.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Accountability.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5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Topic 2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green&#10;&#10;Description automatically generated" id="220" name="Google Shape;22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6"/>
          <p:cNvSpPr txBox="1"/>
          <p:nvPr/>
        </p:nvSpPr>
        <p:spPr>
          <a:xfrm>
            <a:off x="898302" y="571685"/>
            <a:ext cx="1342950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Topic 2 </a:t>
            </a:r>
            <a:r>
              <a:rPr lang="en-US" sz="16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4EA82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26"/>
          <p:cNvSpPr txBox="1"/>
          <p:nvPr/>
        </p:nvSpPr>
        <p:spPr>
          <a:xfrm>
            <a:off x="881334" y="984789"/>
            <a:ext cx="521466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Managing Risks &amp;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Making Choices</a:t>
            </a:r>
            <a:endParaRPr b="1" sz="32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6"/>
          <p:cNvSpPr txBox="1"/>
          <p:nvPr/>
        </p:nvSpPr>
        <p:spPr>
          <a:xfrm>
            <a:off x="900546" y="2675544"/>
            <a:ext cx="7262147" cy="4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Destruction of documents or altering evidence.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Delays that impact collection of evidence or ability to finalize process in timely manner.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cooperation.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Fear of retaliation at work or out in the community.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Collusion between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Intimidating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Media concerns.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 following local labor laws.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Other risks.</a:t>
            </a:r>
            <a:endParaRPr/>
          </a:p>
        </p:txBody>
      </p:sp>
      <p:sp>
        <p:nvSpPr>
          <p:cNvPr id="224" name="Google Shape;224;p26"/>
          <p:cNvSpPr txBox="1"/>
          <p:nvPr/>
        </p:nvSpPr>
        <p:spPr>
          <a:xfrm>
            <a:off x="881334" y="2294492"/>
            <a:ext cx="627736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Risks to the investigation:</a:t>
            </a:r>
            <a:endParaRPr b="1" i="1" sz="1800">
              <a:solidFill>
                <a:srgbClr val="4EA82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7"/>
          <p:cNvSpPr txBox="1"/>
          <p:nvPr/>
        </p:nvSpPr>
        <p:spPr>
          <a:xfrm>
            <a:off x="881334" y="984789"/>
            <a:ext cx="86674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Managing Risks &amp; Making Choices</a:t>
            </a:r>
            <a:endParaRPr/>
          </a:p>
        </p:txBody>
      </p:sp>
      <p:sp>
        <p:nvSpPr>
          <p:cNvPr id="231" name="Google Shape;231;p27"/>
          <p:cNvSpPr txBox="1"/>
          <p:nvPr/>
        </p:nvSpPr>
        <p:spPr>
          <a:xfrm>
            <a:off x="881334" y="2135887"/>
            <a:ext cx="521466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Survivor support</a:t>
            </a:r>
            <a:endParaRPr b="1" i="1" sz="1800">
              <a:solidFill>
                <a:srgbClr val="4EA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7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Topic 2 </a:t>
            </a:r>
            <a:r>
              <a:rPr lang="en-US" sz="16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//</a:t>
            </a:r>
            <a:endParaRPr sz="1600">
              <a:solidFill>
                <a:srgbClr val="4EA82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27"/>
          <p:cNvSpPr txBox="1"/>
          <p:nvPr/>
        </p:nvSpPr>
        <p:spPr>
          <a:xfrm>
            <a:off x="6107268" y="2135887"/>
            <a:ext cx="521466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4EA827"/>
                </a:solidFill>
                <a:latin typeface="Arial"/>
                <a:ea typeface="Arial"/>
                <a:cs typeface="Arial"/>
                <a:sym typeface="Arial"/>
              </a:rPr>
              <a:t>Safety and security considerations</a:t>
            </a:r>
            <a:endParaRPr b="1" i="1" sz="1800">
              <a:solidFill>
                <a:srgbClr val="4EA82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7"/>
          <p:cNvSpPr txBox="1"/>
          <p:nvPr/>
        </p:nvSpPr>
        <p:spPr>
          <a:xfrm>
            <a:off x="870066" y="2613841"/>
            <a:ext cx="5225934" cy="2963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Health.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Psychosocial.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Legal.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27"/>
          <p:cNvSpPr txBox="1"/>
          <p:nvPr/>
        </p:nvSpPr>
        <p:spPr>
          <a:xfrm>
            <a:off x="6096000" y="2613841"/>
            <a:ext cx="5225934" cy="2963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survivor or reporter.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Staff suspected of wrongdoing.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EA827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other staff.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8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3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9"/>
          <p:cNvSpPr txBox="1"/>
          <p:nvPr/>
        </p:nvSpPr>
        <p:spPr>
          <a:xfrm>
            <a:off x="898302" y="571685"/>
            <a:ext cx="1342950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9"/>
          <p:cNvSpPr txBox="1"/>
          <p:nvPr/>
        </p:nvSpPr>
        <p:spPr>
          <a:xfrm>
            <a:off x="881333" y="984789"/>
            <a:ext cx="5623375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Piecing together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the Investigation</a:t>
            </a:r>
            <a:endParaRPr/>
          </a:p>
        </p:txBody>
      </p:sp>
      <p:sp>
        <p:nvSpPr>
          <p:cNvPr id="250" name="Google Shape;250;p29"/>
          <p:cNvSpPr txBox="1"/>
          <p:nvPr/>
        </p:nvSpPr>
        <p:spPr>
          <a:xfrm>
            <a:off x="894904" y="2672872"/>
            <a:ext cx="520109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9"/>
          <p:cNvSpPr txBox="1"/>
          <p:nvPr/>
        </p:nvSpPr>
        <p:spPr>
          <a:xfrm>
            <a:off x="2436205" y="3434465"/>
            <a:ext cx="5885984" cy="58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Describe the key steps in an investigation.</a:t>
            </a:r>
            <a:endParaRPr/>
          </a:p>
        </p:txBody>
      </p:sp>
      <p:sp>
        <p:nvSpPr>
          <p:cNvPr id="252" name="Google Shape;252;p29"/>
          <p:cNvSpPr txBox="1"/>
          <p:nvPr/>
        </p:nvSpPr>
        <p:spPr>
          <a:xfrm>
            <a:off x="2436205" y="4293667"/>
            <a:ext cx="5885983" cy="10072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Identify the manager’s role in the investigation process.</a:t>
            </a:r>
            <a:endParaRPr/>
          </a:p>
        </p:txBody>
      </p:sp>
      <p:sp>
        <p:nvSpPr>
          <p:cNvPr id="253" name="Google Shape;253;p29"/>
          <p:cNvSpPr txBox="1"/>
          <p:nvPr/>
        </p:nvSpPr>
        <p:spPr>
          <a:xfrm>
            <a:off x="2416992" y="5490033"/>
            <a:ext cx="5905196" cy="10072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Discuss strategies for handling issues for a manager in the investigation process.</a:t>
            </a:r>
            <a:endParaRPr/>
          </a:p>
        </p:txBody>
      </p:sp>
      <p:pic>
        <p:nvPicPr>
          <p:cNvPr descr="Icon&#10;&#10;Description automatically generated" id="254" name="Google Shape;25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6225" y="4369485"/>
            <a:ext cx="1007227" cy="10072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255" name="Google Shape;255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3928" y="5668692"/>
            <a:ext cx="838393" cy="8383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256" name="Google Shape;256;p29"/>
          <p:cNvPicPr preferRelativeResize="0"/>
          <p:nvPr/>
        </p:nvPicPr>
        <p:blipFill rotWithShape="1">
          <a:blip r:embed="rId6">
            <a:alphaModFix/>
          </a:blip>
          <a:srcRect b="0" l="21538" r="0" t="0"/>
          <a:stretch/>
        </p:blipFill>
        <p:spPr>
          <a:xfrm flipH="1">
            <a:off x="1053928" y="3393768"/>
            <a:ext cx="650314" cy="8288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, rectangle&#10;&#10;Description automatically generated" id="257" name="Google Shape;257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83564" y="3340027"/>
            <a:ext cx="530079" cy="530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0"/>
          <p:cNvSpPr txBox="1"/>
          <p:nvPr/>
        </p:nvSpPr>
        <p:spPr>
          <a:xfrm>
            <a:off x="881334" y="984789"/>
            <a:ext cx="608186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Investigation Roles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30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3 //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30"/>
          <p:cNvSpPr txBox="1"/>
          <p:nvPr/>
        </p:nvSpPr>
        <p:spPr>
          <a:xfrm>
            <a:off x="900546" y="2624745"/>
            <a:ext cx="5195454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Oversight and management of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Supports the Investigator in all aspects of the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Manages communication.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Follows up on findings/recommendations.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Handles disciplinary matters.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>
            <a:off x="6126480" y="2624745"/>
            <a:ext cx="5195454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Develops a plan of the investigation.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Conducts the investigation, including gathering evidence.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Assesses and advises on the needs of the survivor and other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Interviews witnesses.</a:t>
            </a:r>
            <a:endParaRPr/>
          </a:p>
          <a:p>
            <a:pPr indent="-228600" lvl="0" marL="2286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Produces findings and recommendations.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0"/>
          <p:cNvSpPr txBox="1"/>
          <p:nvPr/>
        </p:nvSpPr>
        <p:spPr>
          <a:xfrm>
            <a:off x="854377" y="2105007"/>
            <a:ext cx="4615090" cy="481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The Investigation Manager/Team:</a:t>
            </a:r>
            <a:endParaRPr b="1" sz="22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0"/>
          <p:cNvSpPr txBox="1"/>
          <p:nvPr/>
        </p:nvSpPr>
        <p:spPr>
          <a:xfrm>
            <a:off x="6104914" y="2100058"/>
            <a:ext cx="4615090" cy="481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The Investigator:</a:t>
            </a:r>
            <a:endParaRPr b="1" sz="22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273" name="Google Shape;27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1"/>
          <p:cNvSpPr txBox="1"/>
          <p:nvPr/>
        </p:nvSpPr>
        <p:spPr>
          <a:xfrm>
            <a:off x="854378" y="736684"/>
            <a:ext cx="760913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1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3 //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1"/>
          <p:cNvSpPr txBox="1"/>
          <p:nvPr/>
        </p:nvSpPr>
        <p:spPr>
          <a:xfrm>
            <a:off x="900546" y="2624745"/>
            <a:ext cx="5195454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Receive an allegation.</a:t>
            </a:r>
            <a:endParaRPr/>
          </a:p>
          <a:p>
            <a:pPr indent="-4572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Assess and identify next steps.</a:t>
            </a:r>
            <a:endParaRPr/>
          </a:p>
          <a:p>
            <a:pPr indent="-4572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immediate action if necessary (safe, security, well-being).</a:t>
            </a:r>
            <a:endParaRPr/>
          </a:p>
          <a:p>
            <a:pPr indent="-4572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an investigation plan.</a:t>
            </a:r>
            <a:endParaRPr/>
          </a:p>
          <a:p>
            <a:pPr indent="-457200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Gather evidence and interview witnesses.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31"/>
          <p:cNvSpPr txBox="1"/>
          <p:nvPr/>
        </p:nvSpPr>
        <p:spPr>
          <a:xfrm>
            <a:off x="6126480" y="2624745"/>
            <a:ext cx="4946681" cy="366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90550" lvl="0" marL="5905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Evaluate evidence and make factual findings.</a:t>
            </a:r>
            <a:endParaRPr/>
          </a:p>
          <a:p>
            <a:pPr indent="-590550" lvl="0" marL="5905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Determine if facts constitute policy violation.</a:t>
            </a:r>
            <a:endParaRPr/>
          </a:p>
          <a:p>
            <a:pPr indent="-590550" lvl="0" marL="5905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Decide on disciplinary sanctions.</a:t>
            </a:r>
            <a:endParaRPr/>
          </a:p>
          <a:p>
            <a:pPr indent="-590550" lvl="0" marL="5905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Write investigation report.</a:t>
            </a:r>
            <a:endParaRPr/>
          </a:p>
          <a:p>
            <a:pPr indent="-590550" lvl="0" marL="59055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200"/>
              <a:buFont typeface="Calibri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Conclude investigation.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-up of a white x-ray&#10;&#10;Description automatically generated with low confidence" id="95" name="Google Shape;9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826848" y="2627136"/>
            <a:ext cx="550704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Session Expectations</a:t>
            </a:r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826848" y="3439384"/>
            <a:ext cx="5197698" cy="769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Consider the following themes for generating session expectations.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8856767" y="1273719"/>
            <a:ext cx="222994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Active Listening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8847363" y="2192483"/>
            <a:ext cx="222994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8853216" y="3158450"/>
            <a:ext cx="222994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Integrity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8856767" y="4252230"/>
            <a:ext cx="222994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Privacy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8847363" y="5316102"/>
            <a:ext cx="2229946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Caring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103" name="Google Shape;10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15618" y="2050881"/>
            <a:ext cx="828854" cy="8288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104" name="Google Shape;104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75070" y="4095533"/>
            <a:ext cx="769401" cy="769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105" name="Google Shape;105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81268" y="2759918"/>
            <a:ext cx="1301071" cy="13010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106" name="Google Shape;106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847894" y="5030766"/>
            <a:ext cx="874733" cy="8747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14"/>
          <p:cNvGrpSpPr/>
          <p:nvPr/>
        </p:nvGrpSpPr>
        <p:grpSpPr>
          <a:xfrm>
            <a:off x="7595875" y="1085005"/>
            <a:ext cx="1219876" cy="864803"/>
            <a:chOff x="7623584" y="1085005"/>
            <a:chExt cx="1219876" cy="864803"/>
          </a:xfrm>
        </p:grpSpPr>
        <p:pic>
          <p:nvPicPr>
            <p:cNvPr descr="Logo&#10;&#10;Description automatically generated with medium confidence" id="108" name="Google Shape;108;p14"/>
            <p:cNvPicPr preferRelativeResize="0"/>
            <p:nvPr/>
          </p:nvPicPr>
          <p:blipFill rotWithShape="1">
            <a:blip r:embed="rId8">
              <a:alphaModFix/>
            </a:blip>
            <a:srcRect b="18169" l="19699" r="19673" t="18572"/>
            <a:stretch/>
          </p:blipFill>
          <p:spPr>
            <a:xfrm>
              <a:off x="8014606" y="1085005"/>
              <a:ext cx="828854" cy="864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con&#10;&#10;Description automatically generated" id="109" name="Google Shape;109;p14"/>
            <p:cNvPicPr preferRelativeResize="0"/>
            <p:nvPr/>
          </p:nvPicPr>
          <p:blipFill rotWithShape="1">
            <a:blip r:embed="rId9">
              <a:alphaModFix/>
            </a:blip>
            <a:srcRect b="20741" l="16070" r="13953" t="19828"/>
            <a:stretch/>
          </p:blipFill>
          <p:spPr>
            <a:xfrm>
              <a:off x="7623584" y="1379684"/>
              <a:ext cx="447385" cy="37995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282" name="Google Shape;28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2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32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2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32"/>
          <p:cNvSpPr/>
          <p:nvPr/>
        </p:nvSpPr>
        <p:spPr>
          <a:xfrm>
            <a:off x="1658577" y="3213576"/>
            <a:ext cx="6731643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Receive an allegation.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287" name="Google Shape;28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1272" y="2858667"/>
            <a:ext cx="1140666" cy="11406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292" name="Google Shape;29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33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33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3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33"/>
          <p:cNvSpPr/>
          <p:nvPr/>
        </p:nvSpPr>
        <p:spPr>
          <a:xfrm>
            <a:off x="1658577" y="3213576"/>
            <a:ext cx="6731643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Assess and identify next steps.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, icon&#10;&#10;Description automatically generated" id="297" name="Google Shape;297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24640" y="2897683"/>
            <a:ext cx="1038881" cy="1038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02" name="Google Shape;30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4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4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4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4"/>
          <p:cNvSpPr/>
          <p:nvPr/>
        </p:nvSpPr>
        <p:spPr>
          <a:xfrm>
            <a:off x="1658577" y="3213576"/>
            <a:ext cx="8310404" cy="426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Take immediate action if necessary (safety, security, well-being).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07" name="Google Shape;307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43017" y="2897682"/>
            <a:ext cx="1143005" cy="1112749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4"/>
          <p:cNvSpPr/>
          <p:nvPr/>
        </p:nvSpPr>
        <p:spPr>
          <a:xfrm>
            <a:off x="10387304" y="3543074"/>
            <a:ext cx="432000" cy="432000"/>
          </a:xfrm>
          <a:prstGeom prst="ellipse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09" name="Google Shape;309;p34"/>
          <p:cNvPicPr preferRelativeResize="0"/>
          <p:nvPr/>
        </p:nvPicPr>
        <p:blipFill rotWithShape="1">
          <a:blip r:embed="rId5">
            <a:alphaModFix/>
          </a:blip>
          <a:srcRect b="20000" l="16430" r="18322" t="17872"/>
          <a:stretch/>
        </p:blipFill>
        <p:spPr>
          <a:xfrm>
            <a:off x="10372324" y="3535985"/>
            <a:ext cx="449919" cy="42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14" name="Google Shape;31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5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35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35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35"/>
          <p:cNvSpPr/>
          <p:nvPr/>
        </p:nvSpPr>
        <p:spPr>
          <a:xfrm>
            <a:off x="1658577" y="3213576"/>
            <a:ext cx="6731643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Create an Investigation Plan.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ext, icon&#10;&#10;Description automatically generated" id="319" name="Google Shape;319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02968" y="2897683"/>
            <a:ext cx="1038881" cy="1038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24" name="Google Shape;324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36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6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6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36"/>
          <p:cNvSpPr/>
          <p:nvPr/>
        </p:nvSpPr>
        <p:spPr>
          <a:xfrm>
            <a:off x="1658577" y="3213576"/>
            <a:ext cx="7889869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Gather evidence: review documents and interview witnesses.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29" name="Google Shape;329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85046" y="2965577"/>
            <a:ext cx="1038881" cy="10388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34" name="Google Shape;33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7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37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37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7"/>
          <p:cNvSpPr/>
          <p:nvPr/>
        </p:nvSpPr>
        <p:spPr>
          <a:xfrm>
            <a:off x="1658577" y="3213576"/>
            <a:ext cx="7889869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Evaluate evidence, analyze, and determine factual findings. 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39" name="Google Shape;339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13069" y="2965577"/>
            <a:ext cx="1127931" cy="11279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44" name="Google Shape;344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8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38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8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8"/>
          <p:cNvSpPr/>
          <p:nvPr/>
        </p:nvSpPr>
        <p:spPr>
          <a:xfrm>
            <a:off x="1658577" y="3213576"/>
            <a:ext cx="8310404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Determine whether established facts constitute a policy violation.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49" name="Google Shape;349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29254" y="2946924"/>
            <a:ext cx="1163470" cy="1163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54" name="Google Shape;35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39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39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39"/>
          <p:cNvSpPr txBox="1"/>
          <p:nvPr/>
        </p:nvSpPr>
        <p:spPr>
          <a:xfrm>
            <a:off x="854378" y="2965577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39"/>
          <p:cNvSpPr/>
          <p:nvPr/>
        </p:nvSpPr>
        <p:spPr>
          <a:xfrm>
            <a:off x="1658577" y="3213576"/>
            <a:ext cx="8997700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Determine appropriate disciplinary sanctions (if any).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9" name="Google Shape;35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40748" y="2980447"/>
            <a:ext cx="1024011" cy="1024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64" name="Google Shape;364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40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40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40"/>
          <p:cNvSpPr txBox="1"/>
          <p:nvPr/>
        </p:nvSpPr>
        <p:spPr>
          <a:xfrm>
            <a:off x="854378" y="3156962"/>
            <a:ext cx="5195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40"/>
          <p:cNvSpPr/>
          <p:nvPr/>
        </p:nvSpPr>
        <p:spPr>
          <a:xfrm>
            <a:off x="1658576" y="3213576"/>
            <a:ext cx="750620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Prepare investigation report with findings, conclusions, and recommendations.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69" name="Google Shape;369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49420" y="2969552"/>
            <a:ext cx="1024011" cy="1024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on a white surface&#10;&#10;Description automatically generated with medium confidence" id="374" name="Google Shape;374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4116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41"/>
          <p:cNvSpPr txBox="1"/>
          <p:nvPr/>
        </p:nvSpPr>
        <p:spPr>
          <a:xfrm>
            <a:off x="854378" y="736684"/>
            <a:ext cx="831040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 Steps in the Investigation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41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 3 </a:t>
            </a:r>
            <a:r>
              <a:rPr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41"/>
          <p:cNvSpPr txBox="1"/>
          <p:nvPr/>
        </p:nvSpPr>
        <p:spPr>
          <a:xfrm>
            <a:off x="854378" y="2965577"/>
            <a:ext cx="97442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b="1" sz="4000">
              <a:solidFill>
                <a:srgbClr val="EEA3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41"/>
          <p:cNvSpPr/>
          <p:nvPr/>
        </p:nvSpPr>
        <p:spPr>
          <a:xfrm>
            <a:off x="1928743" y="3213576"/>
            <a:ext cx="9223351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Conclude investigation and implement corrective actions.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379" name="Google Shape;379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4868" y="2965577"/>
            <a:ext cx="1024011" cy="1024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4000"/>
              <a:buFont typeface="Arial"/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Module Overview</a:t>
            </a:r>
            <a:endParaRPr sz="4000">
              <a:solidFill>
                <a:srgbClr val="27242B"/>
              </a:solidFill>
            </a:endParaRPr>
          </a:p>
        </p:txBody>
      </p:sp>
      <p:sp>
        <p:nvSpPr>
          <p:cNvPr id="116" name="Google Shape;116;p15"/>
          <p:cNvSpPr txBox="1"/>
          <p:nvPr>
            <p:ph idx="1" type="body"/>
          </p:nvPr>
        </p:nvSpPr>
        <p:spPr>
          <a:xfrm>
            <a:off x="838200" y="1552576"/>
            <a:ext cx="968602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None/>
            </a:pPr>
            <a:r>
              <a:rPr b="1"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Topic 1: </a:t>
            </a: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The Investigation Manager’s Role and Key Investigation Principles.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7242B"/>
              </a:buClr>
              <a:buSzPts val="2200"/>
              <a:buNone/>
            </a:pPr>
            <a:r>
              <a:rPr b="1"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Topic 2: </a:t>
            </a: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Managing Risks in Handing an SEA Allegation.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7242B"/>
              </a:buClr>
              <a:buSzPts val="2200"/>
              <a:buNone/>
            </a:pPr>
            <a:r>
              <a:rPr b="1"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Topic 3: </a:t>
            </a: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Piecing Together the Steps of an SEA Investigation.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7242B"/>
              </a:buClr>
              <a:buSzPts val="2200"/>
              <a:buNone/>
            </a:pPr>
            <a:r>
              <a:rPr b="1"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Topic 4: </a:t>
            </a: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Improving Processes, Controls and Procedures to Enhance SEA Prevention Efforts.</a:t>
            </a:r>
            <a:endParaRPr b="1" sz="22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Google Shape;38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42"/>
          <p:cNvSpPr txBox="1"/>
          <p:nvPr/>
        </p:nvSpPr>
        <p:spPr>
          <a:xfrm>
            <a:off x="881333" y="984789"/>
            <a:ext cx="1060183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Final Investigation Report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42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EEA30C"/>
                </a:solidFill>
                <a:latin typeface="Arial"/>
                <a:ea typeface="Arial"/>
                <a:cs typeface="Arial"/>
                <a:sym typeface="Arial"/>
              </a:rPr>
              <a:t>Topic 3 //</a:t>
            </a:r>
            <a:endParaRPr sz="1600">
              <a:solidFill>
                <a:srgbClr val="EEA3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42"/>
          <p:cNvSpPr txBox="1"/>
          <p:nvPr/>
        </p:nvSpPr>
        <p:spPr>
          <a:xfrm>
            <a:off x="854377" y="2226152"/>
            <a:ext cx="8723576" cy="35843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Title Page.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Executive Summary.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Introduction.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Methodology.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Investigative Findings.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Conclusions and Recommendations.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EA30C"/>
              </a:buClr>
              <a:buSzPts val="2310"/>
              <a:buFont typeface="Calibri"/>
              <a:buAutoNum type="arabicPeriod"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Annexes.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3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Topic 4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surface with a blue background&#10;&#10;Description automatically generated with low confidence" id="398" name="Google Shape;39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44"/>
          <p:cNvSpPr txBox="1"/>
          <p:nvPr/>
        </p:nvSpPr>
        <p:spPr>
          <a:xfrm>
            <a:off x="894904" y="3442128"/>
            <a:ext cx="5214666" cy="538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b="1" lang="en-US" sz="24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Learning Objective:</a:t>
            </a:r>
            <a:endParaRPr/>
          </a:p>
        </p:txBody>
      </p:sp>
      <p:sp>
        <p:nvSpPr>
          <p:cNvPr id="400" name="Google Shape;400;p44"/>
          <p:cNvSpPr txBox="1"/>
          <p:nvPr/>
        </p:nvSpPr>
        <p:spPr>
          <a:xfrm>
            <a:off x="898302" y="571685"/>
            <a:ext cx="1342950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Topic 4 </a:t>
            </a:r>
            <a:r>
              <a:rPr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44"/>
          <p:cNvSpPr txBox="1"/>
          <p:nvPr/>
        </p:nvSpPr>
        <p:spPr>
          <a:xfrm>
            <a:off x="881333" y="984789"/>
            <a:ext cx="7168973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Improving processes, controls and procedures to enhance SEA prevention efforts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44"/>
          <p:cNvSpPr txBox="1"/>
          <p:nvPr/>
        </p:nvSpPr>
        <p:spPr>
          <a:xfrm>
            <a:off x="2150502" y="4203777"/>
            <a:ext cx="6049078" cy="9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Define corrective measures to prevent SEA based on findings and recommendations.</a:t>
            </a:r>
            <a:endParaRPr/>
          </a:p>
        </p:txBody>
      </p:sp>
      <p:sp>
        <p:nvSpPr>
          <p:cNvPr id="403" name="Google Shape;403;p44"/>
          <p:cNvSpPr txBox="1"/>
          <p:nvPr/>
        </p:nvSpPr>
        <p:spPr>
          <a:xfrm>
            <a:off x="2150501" y="5485601"/>
            <a:ext cx="6049078" cy="9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Identify management’s role in concluding the investigation.</a:t>
            </a:r>
            <a:endParaRPr/>
          </a:p>
        </p:txBody>
      </p:sp>
      <p:pic>
        <p:nvPicPr>
          <p:cNvPr descr="Icon&#10;&#10;Description automatically generated" id="404" name="Google Shape;404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1333" y="4167656"/>
            <a:ext cx="907900" cy="907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405" name="Google Shape;405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4904" y="5260172"/>
            <a:ext cx="1026143" cy="1026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45"/>
          <p:cNvSpPr txBox="1"/>
          <p:nvPr/>
        </p:nvSpPr>
        <p:spPr>
          <a:xfrm>
            <a:off x="881333" y="984789"/>
            <a:ext cx="779600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Recommendation</a:t>
            </a:r>
            <a:endParaRPr sz="40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45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Topic 4 </a:t>
            </a:r>
            <a:r>
              <a:rPr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//</a:t>
            </a:r>
            <a:endParaRPr sz="160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45"/>
          <p:cNvSpPr txBox="1"/>
          <p:nvPr/>
        </p:nvSpPr>
        <p:spPr>
          <a:xfrm>
            <a:off x="2149948" y="2213611"/>
            <a:ext cx="8788345" cy="538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Other policy violations that were found during the investigation.</a:t>
            </a:r>
            <a:endParaRPr/>
          </a:p>
        </p:txBody>
      </p:sp>
      <p:sp>
        <p:nvSpPr>
          <p:cNvPr id="414" name="Google Shape;414;p45"/>
          <p:cNvSpPr txBox="1"/>
          <p:nvPr/>
        </p:nvSpPr>
        <p:spPr>
          <a:xfrm>
            <a:off x="2149949" y="3719067"/>
            <a:ext cx="8788344" cy="5385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to prevent similar incidents from happening in the future.</a:t>
            </a:r>
            <a:endParaRPr/>
          </a:p>
        </p:txBody>
      </p:sp>
      <p:sp>
        <p:nvSpPr>
          <p:cNvPr id="415" name="Google Shape;415;p45"/>
          <p:cNvSpPr txBox="1"/>
          <p:nvPr/>
        </p:nvSpPr>
        <p:spPr>
          <a:xfrm>
            <a:off x="2149948" y="4974482"/>
            <a:ext cx="8788344" cy="9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 other ways the organization’s safeguarding practices can be strengthened.</a:t>
            </a:r>
            <a:endParaRPr/>
          </a:p>
        </p:txBody>
      </p:sp>
      <p:pic>
        <p:nvPicPr>
          <p:cNvPr descr="Icon&#10;&#10;Description automatically generated" id="416" name="Google Shape;41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6241" y="2029171"/>
            <a:ext cx="1046892" cy="10468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417" name="Google Shape;417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0743" y="3443527"/>
            <a:ext cx="922390" cy="922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9616" y="4900557"/>
            <a:ext cx="980142" cy="980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pillow with a white background&#10;&#10;Description automatically generated with low confidence" id="423" name="Google Shape;42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46"/>
          <p:cNvSpPr txBox="1"/>
          <p:nvPr/>
        </p:nvSpPr>
        <p:spPr>
          <a:xfrm>
            <a:off x="854375" y="2750901"/>
            <a:ext cx="7720911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Determine the </a:t>
            </a:r>
            <a:r>
              <a:rPr b="1" lang="en-US" sz="22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corrective actions </a:t>
            </a: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would take to prevent similar incidents from happening in the future and strengthen the organization's policies and practices to prevent SEA. 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46"/>
          <p:cNvSpPr txBox="1"/>
          <p:nvPr/>
        </p:nvSpPr>
        <p:spPr>
          <a:xfrm>
            <a:off x="854377" y="736684"/>
            <a:ext cx="7720911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World without Poverty: Activity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46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Topic 4 </a:t>
            </a:r>
            <a:r>
              <a:rPr lang="en-US" sz="16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//</a:t>
            </a:r>
            <a:endParaRPr sz="160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431" name="Google Shape;43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47"/>
          <p:cNvSpPr txBox="1"/>
          <p:nvPr/>
        </p:nvSpPr>
        <p:spPr>
          <a:xfrm>
            <a:off x="855363" y="2087604"/>
            <a:ext cx="10481273" cy="1261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Name 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</a:t>
            </a:r>
            <a:r>
              <a:rPr b="1"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Last Name </a:t>
            </a:r>
            <a:endParaRPr/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Title, Organization</a:t>
            </a:r>
            <a:endParaRPr/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YourEmail@NGO.org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47"/>
          <p:cNvSpPr txBox="1"/>
          <p:nvPr/>
        </p:nvSpPr>
        <p:spPr>
          <a:xfrm>
            <a:off x="855363" y="3349488"/>
            <a:ext cx="4625914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AA2D5C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InterAction.org </a:t>
            </a:r>
            <a:r>
              <a:rPr lang="en-US" sz="2200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// @InterActionorg</a:t>
            </a:r>
            <a:endParaRPr sz="2200">
              <a:solidFill>
                <a:srgbClr val="AA2D5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47"/>
          <p:cNvSpPr txBox="1"/>
          <p:nvPr/>
        </p:nvSpPr>
        <p:spPr>
          <a:xfrm>
            <a:off x="855363" y="3780335"/>
            <a:ext cx="4759053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000"/>
              <a:buFont typeface="Arial"/>
              <a:buNone/>
            </a:pPr>
            <a:r>
              <a:rPr b="1" lang="en-US" sz="1000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Icon credits: Freepik, Good Ware, Nhor Phai and Kiranshastry</a:t>
            </a:r>
            <a:endParaRPr sz="100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-up of a white x-ray&#10;&#10;Description automatically generated with low confidence" id="121" name="Google Shape;12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 txBox="1"/>
          <p:nvPr/>
        </p:nvSpPr>
        <p:spPr>
          <a:xfrm>
            <a:off x="843644" y="1705451"/>
            <a:ext cx="5252356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Please share your name, your role in the organization and the last photo you took on your phone, or the last photo you feel comfortable sharing.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4000"/>
              <a:buFont typeface="Arial"/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Ice Breaker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124" name="Google Shape;124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72900" y="66904"/>
            <a:ext cx="6300000" cy="63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129" name="Google Shape;12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/>
          <p:nvPr/>
        </p:nvSpPr>
        <p:spPr>
          <a:xfrm>
            <a:off x="851979" y="2306012"/>
            <a:ext cx="5197698" cy="28007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Due to the sensitive nature of today’s topic, we encourage you to participate to the extent you feel comfortable and to take a break from the session if needed.  If this session brings up things that you would like to talk about, seek support from a trusted colleague, friend, or family member. 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17"/>
          <p:cNvPicPr preferRelativeResize="0"/>
          <p:nvPr/>
        </p:nvPicPr>
        <p:blipFill rotWithShape="1">
          <a:blip r:embed="rId4">
            <a:alphaModFix/>
          </a:blip>
          <a:srcRect b="53386" l="28531" r="49860" t="5774"/>
          <a:stretch/>
        </p:blipFill>
        <p:spPr>
          <a:xfrm>
            <a:off x="7780455" y="1244031"/>
            <a:ext cx="3599793" cy="4809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p17"/>
          <p:cNvGrpSpPr/>
          <p:nvPr/>
        </p:nvGrpSpPr>
        <p:grpSpPr>
          <a:xfrm>
            <a:off x="838200" y="365125"/>
            <a:ext cx="10515600" cy="1889120"/>
            <a:chOff x="838200" y="365125"/>
            <a:chExt cx="10515600" cy="1889120"/>
          </a:xfrm>
        </p:grpSpPr>
        <p:sp>
          <p:nvSpPr>
            <p:cNvPr id="133" name="Google Shape;133;p17"/>
            <p:cNvSpPr txBox="1"/>
            <p:nvPr/>
          </p:nvSpPr>
          <p:spPr>
            <a:xfrm>
              <a:off x="838200" y="365125"/>
              <a:ext cx="10515600" cy="13255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7242B"/>
                </a:buClr>
                <a:buSzPts val="4000"/>
                <a:buFont typeface="Arial"/>
                <a:buNone/>
              </a:pPr>
              <a:r>
                <a:rPr b="1" lang="en-US" sz="4000">
                  <a:solidFill>
                    <a:srgbClr val="27242B"/>
                  </a:solidFill>
                  <a:latin typeface="Arial"/>
                  <a:ea typeface="Arial"/>
                  <a:cs typeface="Arial"/>
                  <a:sym typeface="Arial"/>
                </a:rPr>
                <a:t>Self-care Advisory</a:t>
              </a:r>
              <a:endPara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7"/>
            <p:cNvSpPr txBox="1"/>
            <p:nvPr/>
          </p:nvSpPr>
          <p:spPr>
            <a:xfrm>
              <a:off x="838200" y="928682"/>
              <a:ext cx="10515600" cy="13255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7242B"/>
                </a:buClr>
                <a:buSzPts val="4000"/>
                <a:buFont typeface="Arial"/>
                <a:buNone/>
              </a:pPr>
              <a:r>
                <a:rPr b="1" lang="en-US" sz="4000">
                  <a:solidFill>
                    <a:srgbClr val="27242B"/>
                  </a:solidFill>
                  <a:latin typeface="Arial"/>
                  <a:ea typeface="Arial"/>
                  <a:cs typeface="Arial"/>
                  <a:sym typeface="Arial"/>
                </a:rPr>
                <a:t>Message</a:t>
              </a:r>
              <a:endPara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253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" name="Google Shape;140;p18"/>
          <p:cNvGrpSpPr/>
          <p:nvPr/>
        </p:nvGrpSpPr>
        <p:grpSpPr>
          <a:xfrm>
            <a:off x="838200" y="365125"/>
            <a:ext cx="10515600" cy="1889120"/>
            <a:chOff x="838200" y="365125"/>
            <a:chExt cx="10515600" cy="1889120"/>
          </a:xfrm>
        </p:grpSpPr>
        <p:sp>
          <p:nvSpPr>
            <p:cNvPr id="141" name="Google Shape;141;p18"/>
            <p:cNvSpPr txBox="1"/>
            <p:nvPr/>
          </p:nvSpPr>
          <p:spPr>
            <a:xfrm>
              <a:off x="838200" y="365125"/>
              <a:ext cx="10515600" cy="13255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7242B"/>
                </a:buClr>
                <a:buSzPts val="4000"/>
                <a:buFont typeface="Arial"/>
                <a:buNone/>
              </a:pPr>
              <a:r>
                <a:rPr b="1" lang="en-US" sz="4000">
                  <a:solidFill>
                    <a:srgbClr val="27242B"/>
                  </a:solidFill>
                  <a:latin typeface="Arial"/>
                  <a:ea typeface="Arial"/>
                  <a:cs typeface="Arial"/>
                  <a:sym typeface="Arial"/>
                </a:rPr>
                <a:t>Respecting Privacy and </a:t>
              </a:r>
              <a:endPara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8"/>
            <p:cNvSpPr txBox="1"/>
            <p:nvPr/>
          </p:nvSpPr>
          <p:spPr>
            <a:xfrm>
              <a:off x="838200" y="928682"/>
              <a:ext cx="9476678" cy="13255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7242B"/>
                </a:buClr>
                <a:buSzPts val="4000"/>
                <a:buFont typeface="Arial"/>
                <a:buNone/>
              </a:pPr>
              <a:r>
                <a:rPr b="1" lang="en-US" sz="4000">
                  <a:solidFill>
                    <a:srgbClr val="27242B"/>
                  </a:solidFill>
                  <a:latin typeface="Arial"/>
                  <a:ea typeface="Arial"/>
                  <a:cs typeface="Arial"/>
                  <a:sym typeface="Arial"/>
                </a:rPr>
                <a:t>Acknowledging Reporting Obligations</a:t>
              </a:r>
              <a:endParaRPr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" name="Google Shape;143;p18"/>
          <p:cNvSpPr txBox="1"/>
          <p:nvPr/>
        </p:nvSpPr>
        <p:spPr>
          <a:xfrm>
            <a:off x="2120593" y="3460614"/>
            <a:ext cx="8274689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Keeping confidentiality of what we discuss in this room.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2120593" y="4402825"/>
            <a:ext cx="5988691" cy="769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Obligations to report certain types of misconduct. 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application&#10;&#10;Description automatically generated" id="145" name="Google Shape;145;p18"/>
          <p:cNvPicPr preferRelativeResize="0"/>
          <p:nvPr/>
        </p:nvPicPr>
        <p:blipFill rotWithShape="1">
          <a:blip r:embed="rId4">
            <a:alphaModFix/>
          </a:blip>
          <a:srcRect b="39211" l="22817" r="19717" t="36898"/>
          <a:stretch/>
        </p:blipFill>
        <p:spPr>
          <a:xfrm>
            <a:off x="851433" y="3200399"/>
            <a:ext cx="1057378" cy="9601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146" name="Google Shape;146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3377" y="4217514"/>
            <a:ext cx="954712" cy="954712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 txBox="1"/>
          <p:nvPr/>
        </p:nvSpPr>
        <p:spPr>
          <a:xfrm>
            <a:off x="2120594" y="2189833"/>
            <a:ext cx="6975280" cy="769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7242B"/>
              </a:buClr>
              <a:buSzPts val="2200"/>
              <a:buFont typeface="Arial"/>
              <a:buNone/>
            </a:pPr>
            <a:r>
              <a:rPr lang="en-US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Don’t share details of specific cases that could identify people involved.</a:t>
            </a:r>
            <a:endParaRPr sz="220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, icon&#10;&#10;Description automatically generated" id="148" name="Google Shape;148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950097" y="2192808"/>
            <a:ext cx="846619" cy="846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surface with a blue background&#10;&#10;Description automatically generated with low confidence" id="159" name="Google Shape;15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0"/>
          <p:cNvSpPr txBox="1"/>
          <p:nvPr/>
        </p:nvSpPr>
        <p:spPr>
          <a:xfrm>
            <a:off x="898302" y="571685"/>
            <a:ext cx="1342950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 </a:t>
            </a:r>
            <a:r>
              <a:rPr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// </a:t>
            </a:r>
            <a:endParaRPr sz="16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 txBox="1"/>
          <p:nvPr/>
        </p:nvSpPr>
        <p:spPr>
          <a:xfrm>
            <a:off x="881335" y="984789"/>
            <a:ext cx="6099758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The Investigation Manager’s Role and the Key Investigation Principles</a:t>
            </a:r>
            <a:endParaRPr b="1" sz="32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1"/>
          <p:cNvSpPr txBox="1"/>
          <p:nvPr/>
        </p:nvSpPr>
        <p:spPr>
          <a:xfrm>
            <a:off x="881334" y="984789"/>
            <a:ext cx="773229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 b="1" sz="320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94D6"/>
              </a:buClr>
              <a:buSzPts val="1600"/>
              <a:buFont typeface="Arial"/>
              <a:buNone/>
            </a:pPr>
            <a:r>
              <a:rPr b="1" lang="en-US" sz="1600">
                <a:solidFill>
                  <a:srgbClr val="0C94D6"/>
                </a:solidFill>
                <a:latin typeface="Arial"/>
                <a:ea typeface="Arial"/>
                <a:cs typeface="Arial"/>
                <a:sym typeface="Arial"/>
              </a:rPr>
              <a:t>Topic 1 //</a:t>
            </a:r>
            <a:endParaRPr sz="1600">
              <a:solidFill>
                <a:srgbClr val="0C94D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1"/>
          <p:cNvSpPr txBox="1"/>
          <p:nvPr/>
        </p:nvSpPr>
        <p:spPr>
          <a:xfrm>
            <a:off x="2181742" y="2681232"/>
            <a:ext cx="9128924" cy="4389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Differentiate the roles of the investigation manager and the investigator.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1"/>
          <p:cNvSpPr txBox="1"/>
          <p:nvPr/>
        </p:nvSpPr>
        <p:spPr>
          <a:xfrm>
            <a:off x="2190901" y="4092060"/>
            <a:ext cx="9119764" cy="8045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1016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Define the key investigation principles and how they apply in the investigation process.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&#10;&#10;Description automatically generated" id="172" name="Google Shape;17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1334" y="3865502"/>
            <a:ext cx="1180437" cy="11804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&#10;&#10;Description automatically generated" id="173" name="Google Shape;173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2245" y="2248563"/>
            <a:ext cx="1180437" cy="1180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