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3"/>
  </p:notesMasterIdLst>
  <p:sldIdLst>
    <p:sldId id="257" r:id="rId5"/>
    <p:sldId id="275" r:id="rId6"/>
    <p:sldId id="266" r:id="rId7"/>
    <p:sldId id="284" r:id="rId8"/>
    <p:sldId id="286" r:id="rId9"/>
    <p:sldId id="272" r:id="rId10"/>
    <p:sldId id="271" r:id="rId11"/>
    <p:sldId id="273" r:id="rId12"/>
    <p:sldId id="274" r:id="rId13"/>
    <p:sldId id="276" r:id="rId14"/>
    <p:sldId id="278" r:id="rId15"/>
    <p:sldId id="279" r:id="rId16"/>
    <p:sldId id="280" r:id="rId17"/>
    <p:sldId id="281" r:id="rId18"/>
    <p:sldId id="267" r:id="rId19"/>
    <p:sldId id="282" r:id="rId20"/>
    <p:sldId id="268" r:id="rId21"/>
    <p:sldId id="283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3858"/>
    <a:srgbClr val="E533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4EBD421-1A99-45CF-B44E-9557E2856142}" v="15" dt="2020-07-30T21:51:36.70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461" autoAdjust="0"/>
    <p:restoredTop sz="88083" autoAdjust="0"/>
  </p:normalViewPr>
  <p:slideViewPr>
    <p:cSldViewPr snapToGrid="0" snapToObjects="1">
      <p:cViewPr varScale="1">
        <p:scale>
          <a:sx n="75" d="100"/>
          <a:sy n="75" d="100"/>
        </p:scale>
        <p:origin x="40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303ED7-7880-F24F-A69F-8569CC102114}" type="datetimeFigureOut">
              <a:rPr lang="en-US" smtClean="0"/>
              <a:t>9/1/2020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B67D11-0723-7545-985E-E0C0A70DF7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748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teragencystandingcommittee.org/iasc-learning-package-protection-sexual-misconduct-un-partner-organizations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youtu.be/GQhOuq7BFLY" TargetMode="Externa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B67D11-0723-7545-985E-E0C0A70DF7B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1422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B67D11-0723-7545-985E-E0C0A70DF7B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647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B67D11-0723-7545-985E-E0C0A70DF7B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1191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B67D11-0723-7545-985E-E0C0A70DF7B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8046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B67D11-0723-7545-985E-E0C0A70DF7B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8274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B67D11-0723-7545-985E-E0C0A70DF7B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3942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B67D11-0723-7545-985E-E0C0A70DF7B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7969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B67D11-0723-7545-985E-E0C0A70DF7B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473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B67D11-0723-7545-985E-E0C0A70DF7B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5154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IASC video, What If It Were You (useful when discussing these issues from a bystander perspective)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AU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https://interagencystandingcommittee.org/iasc-learning-package-protection-sexual-misconduct-un-partner-organizations</a:t>
            </a:r>
            <a:r>
              <a:rPr lang="en-AU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Save the Children video, Child safeguarding in emergencies (explains safeguarding in relation to children; available in several languages)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https://youtu.be/GQhOuq7BFLY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B67D11-0723-7545-985E-E0C0A70DF7B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2482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B67D11-0723-7545-985E-E0C0A70DF7B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5844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B67D11-0723-7545-985E-E0C0A70DF7B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9487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B67D11-0723-7545-985E-E0C0A70DF7B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611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31872F-DE9F-E54A-BEE7-0F43BB9FB4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36C2B6-BD35-B240-B258-D75FA0B983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795A9C-1826-4149-988A-759555BBA9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9C7E4-8343-254C-9300-272FC3E53417}" type="datetime1">
              <a:rPr lang="en-AU" smtClean="0"/>
              <a:t>1/09/2020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CD9E0B-7D05-994D-BB22-F93558A6B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SFP Training Pilot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1FC94F-3027-E243-B11D-49311D63C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B2C64-B298-2A47-A9AE-575733AC5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282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BD4C0A-C2FE-DB4D-8A65-D585E38B2B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4DF354-3622-6545-B0CD-0C07E7B39B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378A3F-931B-854E-92F7-A184B2246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A318F-D809-A041-BF4C-80CC28846C67}" type="datetime1">
              <a:rPr lang="en-AU" smtClean="0"/>
              <a:t>1/09/2020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32561C-3EB1-C24F-8225-53C02B66CD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SFP Training Pilot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2FAF45-B093-4A48-B121-30DCBF214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B2C64-B298-2A47-A9AE-575733AC5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841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6CC8BDA-F52C-A843-917E-B000B14208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085F93-391F-E84F-9722-6EF2266F7E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EFB226-AA36-F84C-8D4E-12AFAF687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CBD68-F4D9-E14E-84F5-8EE2F4291C8C}" type="datetime1">
              <a:rPr lang="en-AU" smtClean="0"/>
              <a:t>1/09/2020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ACA178-8F16-7E4C-9AF9-5F7A6C1A25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SFP Training Pilot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9BB426-72C2-984B-8B77-E589C37BA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B2C64-B298-2A47-A9AE-575733AC5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218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040663-078A-2041-AF87-2FD3C9545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68056C-814A-D74A-B54A-3D4A35A82B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FAFB2A-3CB7-CB49-A71F-584B523ECB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C0829-414B-0240-AF1D-F1DB90F23F02}" type="datetime1">
              <a:rPr lang="en-AU" smtClean="0"/>
              <a:t>1/09/2020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34001B-81D9-3843-B41D-4C730A2258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SFP Training Pilot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F99B3D-796F-8C41-9945-1E4608561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B2C64-B298-2A47-A9AE-575733AC5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685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1A773-754A-E14C-BC29-F34AD5F59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9CDA0B-5B88-1343-B4D4-3FF4D3678E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5C1CD6-9CF5-FC4D-A46E-91111F746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21BEA-CCF5-BE4E-8A6E-2677D053FAD6}" type="datetime1">
              <a:rPr lang="en-AU" smtClean="0"/>
              <a:t>1/09/2020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5324CB-7C60-4D42-BA69-CC8FE2F8E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SFP Training Pilot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C3E942-D75F-5947-A539-21A6E8D19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B2C64-B298-2A47-A9AE-575733AC5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137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008EC1-0E59-0543-9487-814EBB1EC1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AA8025-D538-7741-BFFC-78DB589E22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C753D-E069-1542-8F0D-DA1C862121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5B7D01-4D4F-6943-9302-AAC7721112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2BF9D-41A3-DF43-BCF5-8F86511688EA}" type="datetime1">
              <a:rPr lang="en-AU" smtClean="0"/>
              <a:t>1/09/2020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AF5CB1-9B98-B646-AAEE-1A3FABC40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SFP Training Pilot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BF6C72-DE18-5246-A3AE-8EF483DED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B2C64-B298-2A47-A9AE-575733AC5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122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D9C5EB-C939-0146-ACEC-139360336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CD505D-56AC-5C42-829A-EE5051BFFA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D94452-D52B-BB4B-96C6-C88E3582B3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CB0E01-C44D-6347-A614-E9C7668C4B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C15EC1E-4E03-BA4C-AED4-8CCB9BD731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DEA55CC-21D0-AE44-9850-D018D16AA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C5813-8356-EA4A-9B55-642AD8E0D9E8}" type="datetime1">
              <a:rPr lang="en-AU" smtClean="0"/>
              <a:t>1/09/2020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034D07F-F5BB-3948-BAC1-87829914E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SFP Training Pilot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869DE7-CD63-F142-9EC9-0287256AF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B2C64-B298-2A47-A9AE-575733AC5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881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500F11-A3E1-4D4F-916C-FACE0AB87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B7BA7E2-6CBE-4EEC-8EDA-D8F2A988A8FD}"/>
              </a:ext>
            </a:extLst>
          </p:cNvPr>
          <p:cNvSpPr txBox="1">
            <a:spLocks/>
          </p:cNvSpPr>
          <p:nvPr userDrawn="1"/>
        </p:nvSpPr>
        <p:spPr>
          <a:xfrm>
            <a:off x="-1103555" y="635634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rgbClr val="FF0000"/>
                </a:solidFill>
                <a:ea typeface="Segoe UI Emoji" panose="020B0502040204020203" pitchFamily="34" charset="0"/>
              </a:rPr>
              <a:t>SFP Training</a:t>
            </a:r>
            <a:endParaRPr lang="en-US" dirty="0">
              <a:solidFill>
                <a:srgbClr val="FF0000"/>
              </a:solidFill>
              <a:ea typeface="Segoe UI Emoji" panose="020B0502040204020203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05C5532-1DAF-4C1E-B576-A1DF12447986}"/>
              </a:ext>
            </a:extLst>
          </p:cNvPr>
          <p:cNvCxnSpPr/>
          <p:nvPr userDrawn="1"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FF000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9906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D7DE94-C9DC-48D2-A1BB-4729D032DC54}"/>
              </a:ext>
            </a:extLst>
          </p:cNvPr>
          <p:cNvSpPr txBox="1">
            <a:spLocks/>
          </p:cNvSpPr>
          <p:nvPr userDrawn="1"/>
        </p:nvSpPr>
        <p:spPr>
          <a:xfrm>
            <a:off x="-1103555" y="635634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rgbClr val="FF0000"/>
                </a:solidFill>
                <a:ea typeface="Segoe UI Emoji" panose="020B0502040204020203" pitchFamily="34" charset="0"/>
              </a:rPr>
              <a:t>SFP Training</a:t>
            </a:r>
            <a:endParaRPr lang="en-US" dirty="0">
              <a:solidFill>
                <a:srgbClr val="FF0000"/>
              </a:solidFill>
              <a:ea typeface="Segoe UI Emoji" panose="020B0502040204020203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585D1DC-EEDA-4355-B2E0-38BBE022469A}"/>
              </a:ext>
            </a:extLst>
          </p:cNvPr>
          <p:cNvCxnSpPr/>
          <p:nvPr userDrawn="1"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FF000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5270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2D67CC-FA01-9C4B-80F6-63958B1847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704B2D-1D40-D747-92B5-D4750216D0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B93664-57DB-564B-9420-9237C97CEB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4F3322-E2B5-E446-AC62-AC3BE7872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E6B46-2812-7544-9B93-BB0AFD6FA47B}" type="datetime1">
              <a:rPr lang="en-AU" smtClean="0"/>
              <a:t>1/09/2020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E23A50-5994-174F-9E8E-EC5AF6C55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SFP Training Pilot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9B64E5-7E3A-B44C-A851-922AB1945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B2C64-B298-2A47-A9AE-575733AC5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935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4D3F57-230B-0F49-B232-6B1D0B0DD7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F7F465E-9C84-A04C-A298-8E11FCCEA6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92CE15-CFEB-9E46-AC15-BCEA656893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9EF12E-B65E-8A44-BB31-66FD474F3A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B774C-FB45-D147-A964-0A2A94997C7D}" type="datetime1">
              <a:rPr lang="en-AU" smtClean="0"/>
              <a:t>1/09/2020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9F19B9-73A1-C644-97C2-90328A3FD1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SFP Training Pilot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66299F-B9E0-E347-9319-257A8536E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B2C64-B298-2A47-A9AE-575733AC5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246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C3D3B18-FCAC-8D4F-98AF-81CE0D93B7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4E43E4-E99F-334E-BB25-DA2CAF747D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DDCDD0-2F78-8A47-B8AC-8AD4966103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7B5D73-6877-1A46-A89D-AAE9D21C5F8F}" type="datetime1">
              <a:rPr lang="en-AU" smtClean="0"/>
              <a:t>1/09/2020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D313A7-91BD-814D-9BA3-75F7018A7E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SFP Training Pilot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68E66A-7238-6E41-A005-85164B8797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7B2C64-B298-2A47-A9AE-575733AC5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960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14A4C00-EE12-5640-A260-C1EBC27548D0}"/>
              </a:ext>
            </a:extLst>
          </p:cNvPr>
          <p:cNvSpPr/>
          <p:nvPr/>
        </p:nvSpPr>
        <p:spPr>
          <a:xfrm>
            <a:off x="0" y="3429000"/>
            <a:ext cx="12192000" cy="1836159"/>
          </a:xfrm>
          <a:prstGeom prst="rect">
            <a:avLst/>
          </a:prstGeom>
          <a:solidFill>
            <a:srgbClr val="253858"/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>
                <a:solidFill>
                  <a:schemeClr val="bg1"/>
                </a:solidFill>
                <a:ea typeface="Segoe UI Emoji" panose="020B0502040204020203" pitchFamily="34" charset="0"/>
              </a:rPr>
              <a:t>Module 1 Awareness</a:t>
            </a:r>
          </a:p>
          <a:p>
            <a:pPr algn="ctr"/>
            <a:r>
              <a:rPr lang="en-GB" sz="3600" dirty="0">
                <a:solidFill>
                  <a:schemeClr val="bg1"/>
                </a:solidFill>
                <a:ea typeface="Segoe UI Emoji" panose="020B0502040204020203" pitchFamily="34" charset="0"/>
              </a:rPr>
              <a:t>Safeguarding Focal Point Training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6D20479-DA46-6E4F-B29C-4572255A1246}"/>
              </a:ext>
            </a:extLst>
          </p:cNvPr>
          <p:cNvGrpSpPr/>
          <p:nvPr/>
        </p:nvGrpSpPr>
        <p:grpSpPr>
          <a:xfrm>
            <a:off x="2366272" y="951563"/>
            <a:ext cx="7459457" cy="1655762"/>
            <a:chOff x="2302924" y="951563"/>
            <a:chExt cx="7459457" cy="1655762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148C486-9B69-4240-9F39-CF591A191547}"/>
                </a:ext>
              </a:extLst>
            </p:cNvPr>
            <p:cNvSpPr/>
            <p:nvPr/>
          </p:nvSpPr>
          <p:spPr>
            <a:xfrm>
              <a:off x="2302924" y="951563"/>
              <a:ext cx="1675503" cy="1655762"/>
            </a:xfrm>
            <a:prstGeom prst="rect">
              <a:avLst/>
            </a:prstGeom>
            <a:solidFill>
              <a:srgbClr val="E533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7C538F5-0934-1740-BA99-5F95505EC813}"/>
                </a:ext>
              </a:extLst>
            </p:cNvPr>
            <p:cNvSpPr/>
            <p:nvPr/>
          </p:nvSpPr>
          <p:spPr>
            <a:xfrm>
              <a:off x="4196643" y="951563"/>
              <a:ext cx="1675503" cy="165576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61DC28C-8059-4F43-AD59-A1C89539E2EB}"/>
                </a:ext>
              </a:extLst>
            </p:cNvPr>
            <p:cNvSpPr/>
            <p:nvPr/>
          </p:nvSpPr>
          <p:spPr>
            <a:xfrm>
              <a:off x="6090363" y="951563"/>
              <a:ext cx="1675503" cy="1655762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AD499BB-F240-B746-8181-2737DB69F512}"/>
                </a:ext>
              </a:extLst>
            </p:cNvPr>
            <p:cNvSpPr/>
            <p:nvPr/>
          </p:nvSpPr>
          <p:spPr>
            <a:xfrm>
              <a:off x="8086878" y="951563"/>
              <a:ext cx="1675503" cy="165576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D4CC15C-C077-714E-BB41-6560A093DDBE}"/>
                </a:ext>
              </a:extLst>
            </p:cNvPr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27277" y="1257333"/>
              <a:ext cx="1026795" cy="1026795"/>
            </a:xfrm>
            <a:prstGeom prst="rect">
              <a:avLst/>
            </a:prstGeom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676C341B-3B4E-6746-9469-AA58F8901E87}"/>
              </a:ext>
            </a:extLst>
          </p:cNvPr>
          <p:cNvGrpSpPr/>
          <p:nvPr/>
        </p:nvGrpSpPr>
        <p:grpSpPr>
          <a:xfrm>
            <a:off x="3104510" y="5750319"/>
            <a:ext cx="5982981" cy="755349"/>
            <a:chOff x="2782636" y="5861461"/>
            <a:chExt cx="5982981" cy="755349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D9966DF9-DFCE-0F4C-992F-D0A331FE504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286001" y="5988636"/>
              <a:ext cx="1479616" cy="500998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9BAA2C3F-3EDB-404E-92FD-A9D1D4B6941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82636" y="5861461"/>
              <a:ext cx="1173489" cy="755349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F4B923B6-8082-4B46-B7CF-10981F9E4A5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485681" y="5931462"/>
              <a:ext cx="2270764" cy="61534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222058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2B405C0-13DD-4A11-8109-3FDE99E824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3657600"/>
            <a:ext cx="10515600" cy="904875"/>
          </a:xfrm>
          <a:solidFill>
            <a:srgbClr val="E5332A"/>
          </a:solidFill>
        </p:spPr>
        <p:txBody>
          <a:bodyPr>
            <a:normAutofit/>
          </a:bodyPr>
          <a:lstStyle/>
          <a:p>
            <a:r>
              <a:rPr lang="en-GB" sz="4800" dirty="0">
                <a:solidFill>
                  <a:schemeClr val="bg1"/>
                </a:solidFill>
              </a:rPr>
              <a:t>Session 2: Contextualizing Safeguarding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42DA5A8-835A-4D73-A2DA-92BDC5B218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8600" y="6394711"/>
            <a:ext cx="4114800" cy="365125"/>
          </a:xfrm>
        </p:spPr>
        <p:txBody>
          <a:bodyPr/>
          <a:lstStyle/>
          <a:p>
            <a:pPr algn="l"/>
            <a:r>
              <a:rPr lang="en-US" dirty="0">
                <a:solidFill>
                  <a:srgbClr val="FF0000"/>
                </a:solidFill>
                <a:ea typeface="Segoe UI Emoji" panose="020B0502040204020203" pitchFamily="34" charset="0"/>
              </a:rPr>
              <a:t>SFP Training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FF000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15800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ADBFD-CE7E-014C-A256-D633FE8FD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of Context Mapping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B79F6-8697-8148-B34B-FE5CA7BB06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057" y="1327383"/>
            <a:ext cx="6422571" cy="466384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AU" sz="3200" dirty="0"/>
          </a:p>
          <a:p>
            <a:pPr lvl="1">
              <a:buClr>
                <a:srgbClr val="E5332A"/>
              </a:buClr>
              <a:buSzPct val="80000"/>
              <a:buFont typeface="Wingdings" charset="2"/>
              <a:buChar char="§"/>
            </a:pPr>
            <a:r>
              <a:rPr lang="en-AU" sz="2800" dirty="0"/>
              <a:t>Part 1: Risks and Protective Mechanisms</a:t>
            </a:r>
          </a:p>
          <a:p>
            <a:pPr lvl="2">
              <a:spcAft>
                <a:spcPts val="1200"/>
              </a:spcAft>
            </a:pPr>
            <a:r>
              <a:rPr lang="en-AU" sz="2400" dirty="0"/>
              <a:t>Identify the most important point from each section (e.g. the section on what kinds of abuse exist in local communities) you would like to share with the group.</a:t>
            </a:r>
            <a:endParaRPr lang="en-GB" sz="2400" dirty="0"/>
          </a:p>
          <a:p>
            <a:pPr lvl="1">
              <a:buClr>
                <a:srgbClr val="E5332A"/>
              </a:buClr>
              <a:buSzPct val="80000"/>
              <a:buFont typeface="Wingdings" charset="2"/>
              <a:buChar char="§"/>
            </a:pPr>
            <a:r>
              <a:rPr lang="en-AU" sz="2800" dirty="0"/>
              <a:t>Part 2: Policy Summary </a:t>
            </a:r>
          </a:p>
          <a:p>
            <a:pPr lvl="2"/>
            <a:r>
              <a:rPr lang="en-AU" sz="2400" dirty="0"/>
              <a:t>Identify one policy that exists within your organization that covers an element of safeguarding you would like to share with the group. </a:t>
            </a:r>
            <a:endParaRPr lang="en-GB" sz="2400" dirty="0"/>
          </a:p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103555" y="6356349"/>
            <a:ext cx="4114800" cy="365125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a typeface="Segoe UI Emoji" panose="020B0502040204020203" pitchFamily="34" charset="0"/>
              </a:rPr>
              <a:t>SFP Training 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FF000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F0ED4C46-4388-4E2D-B89B-F78DC664B2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6458" y="519239"/>
            <a:ext cx="4615392" cy="3504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8104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ADBFD-CE7E-014C-A256-D633FE8FD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B79F6-8697-8148-B34B-FE5CA7BB06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39887"/>
            <a:ext cx="10515600" cy="4351338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pPr lvl="0">
              <a:lnSpc>
                <a:spcPct val="134000"/>
              </a:lnSpc>
              <a:buClr>
                <a:srgbClr val="E5332A"/>
              </a:buClr>
              <a:buSzPct val="80000"/>
              <a:buFont typeface="Wingdings" charset="2"/>
              <a:buChar char="§"/>
            </a:pPr>
            <a:r>
              <a:rPr lang="en-AU" sz="3100" dirty="0"/>
              <a:t>Safeguarding priorities will differ between and within countries, so it is important for SFPs to understand the context in which they are working. </a:t>
            </a:r>
            <a:endParaRPr lang="en-GB" sz="3100" dirty="0"/>
          </a:p>
          <a:p>
            <a:pPr lvl="0">
              <a:lnSpc>
                <a:spcPct val="134000"/>
              </a:lnSpc>
              <a:buClr>
                <a:srgbClr val="E5332A"/>
              </a:buClr>
              <a:buSzPct val="80000"/>
              <a:buFont typeface="Wingdings" charset="2"/>
              <a:buChar char="§"/>
            </a:pPr>
            <a:r>
              <a:rPr lang="en-AU" sz="3100" dirty="0"/>
              <a:t>Organizations need to have policies and procedures in place to respond to and manage safeguarding concerns in a consistent way.</a:t>
            </a:r>
            <a:endParaRPr lang="en-GB" sz="3100" dirty="0"/>
          </a:p>
          <a:p>
            <a:pPr lvl="0">
              <a:lnSpc>
                <a:spcPct val="134000"/>
              </a:lnSpc>
              <a:buClr>
                <a:srgbClr val="E5332A"/>
              </a:buClr>
              <a:buSzPct val="80000"/>
              <a:buFont typeface="Wingdings" charset="2"/>
              <a:buChar char="§"/>
            </a:pPr>
            <a:r>
              <a:rPr lang="en-AU" sz="3100" dirty="0"/>
              <a:t>Different organizations may address different elements of safeguarding in different policies.</a:t>
            </a:r>
            <a:endParaRPr lang="en-GB" sz="3100" dirty="0"/>
          </a:p>
          <a:p>
            <a:pPr lvl="0">
              <a:lnSpc>
                <a:spcPct val="134000"/>
              </a:lnSpc>
              <a:buClr>
                <a:srgbClr val="E5332A"/>
              </a:buClr>
              <a:buSzPct val="80000"/>
              <a:buFont typeface="Wingdings" charset="2"/>
              <a:buChar char="§"/>
            </a:pPr>
            <a:r>
              <a:rPr lang="en-AU" sz="3100" dirty="0"/>
              <a:t>Focal points should know the location and content of the various policies, as well as the content owner responsible for updating those policies.</a:t>
            </a:r>
            <a:endParaRPr lang="en-GB" sz="3100" dirty="0"/>
          </a:p>
          <a:p>
            <a:pPr>
              <a:lnSpc>
                <a:spcPct val="134000"/>
              </a:lnSpc>
              <a:buClr>
                <a:srgbClr val="E5332A"/>
              </a:buClr>
              <a:buSzPct val="80000"/>
              <a:buFont typeface="Wingdings" charset="2"/>
              <a:buChar char="§"/>
            </a:pPr>
            <a:endParaRPr lang="en-GB" sz="3200" dirty="0"/>
          </a:p>
          <a:p>
            <a:pPr lvl="0">
              <a:lnSpc>
                <a:spcPct val="134000"/>
              </a:lnSpc>
              <a:buClr>
                <a:srgbClr val="E5332A"/>
              </a:buClr>
              <a:buSzPct val="80000"/>
              <a:buFont typeface="Wingdings" charset="2"/>
              <a:buChar char="§"/>
            </a:pPr>
            <a:endParaRPr lang="en-GB" sz="3200" dirty="0"/>
          </a:p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103555" y="6356349"/>
            <a:ext cx="4114800" cy="365125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a typeface="Segoe UI Emoji" panose="020B0502040204020203" pitchFamily="34" charset="0"/>
              </a:rPr>
              <a:t>SFP Training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FF000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95979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EFCDB77-2234-4E76-9B08-17F9ED3F91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3685309"/>
            <a:ext cx="10515600" cy="877166"/>
          </a:xfrm>
          <a:solidFill>
            <a:srgbClr val="E5332A"/>
          </a:solidFill>
        </p:spPr>
        <p:txBody>
          <a:bodyPr>
            <a:normAutofit/>
          </a:bodyPr>
          <a:lstStyle/>
          <a:p>
            <a:r>
              <a:rPr lang="en-GB" sz="4800" dirty="0">
                <a:solidFill>
                  <a:schemeClr val="bg1"/>
                </a:solidFill>
              </a:rPr>
              <a:t>Session 3: Roles and Responsibilities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A3F6E62-C31A-4F6C-BBA9-32F2390329E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 txBox="1">
            <a:spLocks/>
          </p:cNvSpPr>
          <p:nvPr/>
        </p:nvSpPr>
        <p:spPr>
          <a:xfrm>
            <a:off x="-1103555" y="635634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0000"/>
                </a:solidFill>
                <a:ea typeface="Segoe UI Emoji" panose="020B0502040204020203" pitchFamily="34" charset="0"/>
              </a:rPr>
              <a:t>SFP Training 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FF000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76354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392E91CA-B883-4ECB-8F96-E3A081BDE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Roles and Responsibilities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E66DE6E-12F7-4F12-AA1A-A37BCAD8F1D1}"/>
              </a:ext>
            </a:extLst>
          </p:cNvPr>
          <p:cNvSpPr txBox="1"/>
          <p:nvPr/>
        </p:nvSpPr>
        <p:spPr>
          <a:xfrm>
            <a:off x="838200" y="1581332"/>
            <a:ext cx="115016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AU" sz="2000" dirty="0"/>
          </a:p>
          <a:p>
            <a:r>
              <a:rPr lang="en-AU" sz="2000" dirty="0"/>
              <a:t>For each task, decide if that role/function is: </a:t>
            </a:r>
          </a:p>
          <a:p>
            <a:endParaRPr lang="en-GB" sz="2000" dirty="0"/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067B9894-1D5B-4B71-B850-0F340D5800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1966859"/>
              </p:ext>
            </p:extLst>
          </p:nvPr>
        </p:nvGraphicFramePr>
        <p:xfrm>
          <a:off x="838200" y="2514600"/>
          <a:ext cx="6705599" cy="344327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0940">
                  <a:extLst>
                    <a:ext uri="{9D8B030D-6E8A-4147-A177-3AD203B41FA5}">
                      <a16:colId xmlns:a16="http://schemas.microsoft.com/office/drawing/2014/main" val="336218341"/>
                    </a:ext>
                  </a:extLst>
                </a:gridCol>
                <a:gridCol w="1890281">
                  <a:extLst>
                    <a:ext uri="{9D8B030D-6E8A-4147-A177-3AD203B41FA5}">
                      <a16:colId xmlns:a16="http://schemas.microsoft.com/office/drawing/2014/main" val="1516135426"/>
                    </a:ext>
                  </a:extLst>
                </a:gridCol>
                <a:gridCol w="4534378">
                  <a:extLst>
                    <a:ext uri="{9D8B030D-6E8A-4147-A177-3AD203B41FA5}">
                      <a16:colId xmlns:a16="http://schemas.microsoft.com/office/drawing/2014/main" val="880504887"/>
                    </a:ext>
                  </a:extLst>
                </a:gridCol>
              </a:tblGrid>
              <a:tr h="1342293">
                <a:tc>
                  <a:txBody>
                    <a:bodyPr/>
                    <a:lstStyle/>
                    <a:p>
                      <a:r>
                        <a:rPr lang="en-GB" sz="2000" b="1" dirty="0"/>
                        <a:t>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Responsible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000" dirty="0"/>
                        <a:t>the person(s) responsible for implementation and completes the task or process 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6866298"/>
                  </a:ext>
                </a:extLst>
              </a:tr>
              <a:tr h="1342293">
                <a:tc>
                  <a:txBody>
                    <a:bodyPr/>
                    <a:lstStyle/>
                    <a:p>
                      <a:r>
                        <a:rPr lang="en-GB" sz="2000" b="1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Accountable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2000" dirty="0"/>
                        <a:t>the person held accountable if the task or process is not completed; there would usually only be one accountable person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2430918"/>
                  </a:ext>
                </a:extLst>
              </a:tr>
              <a:tr h="758687">
                <a:tc>
                  <a:txBody>
                    <a:bodyPr/>
                    <a:lstStyle/>
                    <a:p>
                      <a:r>
                        <a:rPr lang="en-GB" sz="2000" b="1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Informed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000" dirty="0"/>
                        <a:t>the person informed once a decision has been made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6750335"/>
                  </a:ext>
                </a:extLst>
              </a:tr>
            </a:tbl>
          </a:graphicData>
        </a:graphic>
      </p:graphicFrame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103555" y="6356349"/>
            <a:ext cx="4114800" cy="365125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a typeface="Segoe UI Emoji" panose="020B0502040204020203" pitchFamily="34" charset="0"/>
              </a:rPr>
              <a:t>SFP Training 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FF000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0A43A1C9-6DCD-457B-9E29-BD670AB48F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4810" y="487035"/>
            <a:ext cx="4118317" cy="2911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8644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ADBFD-CE7E-014C-A256-D633FE8FD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B79F6-8697-8148-B34B-FE5CA7BB06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33138"/>
            <a:ext cx="10515600" cy="4351338"/>
          </a:xfrm>
        </p:spPr>
        <p:txBody>
          <a:bodyPr>
            <a:normAutofit/>
          </a:bodyPr>
          <a:lstStyle/>
          <a:p>
            <a:pPr lvl="0">
              <a:spcAft>
                <a:spcPts val="600"/>
              </a:spcAft>
              <a:buClr>
                <a:srgbClr val="E5332A"/>
              </a:buClr>
              <a:buSzPct val="80000"/>
              <a:buFont typeface="Wingdings" charset="2"/>
              <a:buChar char="§"/>
            </a:pPr>
            <a:r>
              <a:rPr lang="en-US" sz="2300" dirty="0"/>
              <a:t>All staff have a role and responsibility in safeguarding, but there are certain responsibilities that lie with SFPs.</a:t>
            </a:r>
            <a:endParaRPr lang="en-GB" sz="2300" dirty="0"/>
          </a:p>
          <a:p>
            <a:pPr lvl="0">
              <a:spcAft>
                <a:spcPts val="600"/>
              </a:spcAft>
              <a:buClr>
                <a:srgbClr val="E5332A"/>
              </a:buClr>
              <a:buSzPct val="80000"/>
              <a:buFont typeface="Wingdings" charset="2"/>
              <a:buChar char="§"/>
            </a:pPr>
            <a:r>
              <a:rPr lang="en-US" sz="2300" dirty="0"/>
              <a:t>The Focal Point designation is a role or “hat” assigned to existing personnel and not a full-time position, so it is important to respect the need to balance the SFP’s regular job with meaningful engagement on Safeguarding. </a:t>
            </a:r>
            <a:endParaRPr lang="en-GB" sz="2300" dirty="0"/>
          </a:p>
          <a:p>
            <a:pPr lvl="0">
              <a:spcAft>
                <a:spcPts val="600"/>
              </a:spcAft>
              <a:buClr>
                <a:srgbClr val="E5332A"/>
              </a:buClr>
              <a:buSzPct val="80000"/>
              <a:buFont typeface="Wingdings" charset="2"/>
              <a:buChar char="§"/>
            </a:pPr>
            <a:r>
              <a:rPr lang="en-US" sz="2300" dirty="0"/>
              <a:t>SFPs are typically chosen because of their personal as well as professional attributes – they are trusted individuals who are known to demonstrate care and compassion.</a:t>
            </a:r>
            <a:endParaRPr lang="en-GB" sz="2300" dirty="0"/>
          </a:p>
          <a:p>
            <a:pPr lvl="0">
              <a:spcAft>
                <a:spcPts val="600"/>
              </a:spcAft>
              <a:buClr>
                <a:srgbClr val="E5332A"/>
              </a:buClr>
              <a:buSzPct val="80000"/>
              <a:buFont typeface="Wingdings" charset="2"/>
              <a:buChar char="§"/>
            </a:pPr>
            <a:r>
              <a:rPr lang="en-US" sz="2300" dirty="0"/>
              <a:t>The nomination of an SFP does not relieve the Head of Office as ultimately responsible for Safeguarding in his/her office but supports the Head of Office to fulfill that responsibility.</a:t>
            </a:r>
            <a:endParaRPr lang="en-GB" sz="2300" dirty="0"/>
          </a:p>
          <a:p>
            <a:pPr>
              <a:spcAft>
                <a:spcPts val="600"/>
              </a:spcAft>
              <a:buClr>
                <a:srgbClr val="E5332A"/>
              </a:buClr>
              <a:buSzPct val="80000"/>
              <a:buFont typeface="Wingdings" charset="2"/>
              <a:buChar char="§"/>
            </a:pPr>
            <a:endParaRPr lang="en-GB" sz="2400" dirty="0"/>
          </a:p>
          <a:p>
            <a:pPr lvl="0">
              <a:spcAft>
                <a:spcPts val="600"/>
              </a:spcAft>
              <a:buClr>
                <a:srgbClr val="E5332A"/>
              </a:buClr>
              <a:buSzPct val="80000"/>
              <a:buFont typeface="Wingdings" charset="2"/>
              <a:buChar char="§"/>
            </a:pPr>
            <a:endParaRPr lang="en-GB" sz="2400" dirty="0"/>
          </a:p>
          <a:p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103555" y="6356349"/>
            <a:ext cx="4114800" cy="365125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a typeface="Segoe UI Emoji" panose="020B0502040204020203" pitchFamily="34" charset="0"/>
              </a:rPr>
              <a:t>SFP Training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FF000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44999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EFCDB77-2234-4E76-9B08-17F9ED3F91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3574473"/>
            <a:ext cx="10515600" cy="988002"/>
          </a:xfrm>
          <a:solidFill>
            <a:srgbClr val="E5332A"/>
          </a:solidFill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Session 4: Additional Sessions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A3F6E62-C31A-4F6C-BBA9-32F2390329E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103555" y="6356349"/>
            <a:ext cx="4114800" cy="365125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a typeface="Segoe UI Emoji" panose="020B0502040204020203" pitchFamily="34" charset="0"/>
              </a:rPr>
              <a:t>SFP Training 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FF000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23901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ADBFD-CE7E-014C-A256-D633FE8FDD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220" y="246722"/>
            <a:ext cx="10515600" cy="1325563"/>
          </a:xfrm>
        </p:spPr>
        <p:txBody>
          <a:bodyPr/>
          <a:lstStyle/>
          <a:p>
            <a:r>
              <a:rPr lang="en-AU" i="1" dirty="0"/>
              <a:t>Online Assignment</a:t>
            </a:r>
            <a:r>
              <a:rPr lang="en-AU" dirty="0"/>
              <a:t> </a:t>
            </a:r>
            <a:r>
              <a:rPr lang="en-AU" dirty="0">
                <a:solidFill>
                  <a:srgbClr val="FF0000"/>
                </a:solidFill>
              </a:rPr>
              <a:t>| Option 1 Key Messages</a:t>
            </a:r>
            <a:br>
              <a:rPr lang="en-GB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B79F6-8697-8148-B34B-FE5CA7BB06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220" y="1392074"/>
            <a:ext cx="8835887" cy="504099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Group 1:</a:t>
            </a:r>
          </a:p>
          <a:p>
            <a:pPr marL="914400" lvl="1" indent="-457200">
              <a:buClr>
                <a:srgbClr val="E5332A"/>
              </a:buClr>
              <a:buFont typeface="+mj-lt"/>
              <a:buAutoNum type="arabicPeriod"/>
            </a:pPr>
            <a:r>
              <a:rPr lang="en-US" dirty="0"/>
              <a:t>Who are the different groups of staff you want to target (e.g. staff, volunteers, contractors)?</a:t>
            </a:r>
            <a:endParaRPr lang="en-GB" sz="1700" dirty="0"/>
          </a:p>
          <a:p>
            <a:pPr marL="914400" lvl="1" indent="-457200">
              <a:buClr>
                <a:srgbClr val="E5332A"/>
              </a:buClr>
              <a:buFont typeface="+mj-lt"/>
              <a:buAutoNum type="arabicPeriod"/>
            </a:pPr>
            <a:r>
              <a:rPr lang="en-US" dirty="0"/>
              <a:t>What key messages/information do you need to share? [brief summary]</a:t>
            </a:r>
            <a:endParaRPr lang="en-GB" sz="1700" dirty="0"/>
          </a:p>
          <a:p>
            <a:pPr marL="914400" lvl="1" indent="-457200">
              <a:buClr>
                <a:srgbClr val="E5332A"/>
              </a:buClr>
              <a:buFont typeface="+mj-lt"/>
              <a:buAutoNum type="arabicPeriod"/>
            </a:pPr>
            <a:r>
              <a:rPr lang="en-US" dirty="0"/>
              <a:t>How will you share these key messages with staff?</a:t>
            </a:r>
            <a:endParaRPr lang="en-GB" sz="1700" dirty="0"/>
          </a:p>
          <a:p>
            <a:pPr marL="914400" lvl="1" indent="-457200">
              <a:buClr>
                <a:srgbClr val="E5332A"/>
              </a:buClr>
              <a:buFont typeface="+mj-lt"/>
              <a:buAutoNum type="arabicPeriod"/>
            </a:pPr>
            <a:r>
              <a:rPr lang="en-US" dirty="0"/>
              <a:t>Additional: what useful internal or external resources can you draw on?</a:t>
            </a:r>
            <a:endParaRPr lang="en-GB" sz="1700" dirty="0"/>
          </a:p>
          <a:p>
            <a:pPr marL="0" indent="0">
              <a:buNone/>
            </a:pPr>
            <a:r>
              <a:rPr lang="en-US" dirty="0"/>
              <a:t>Group 2:</a:t>
            </a:r>
          </a:p>
          <a:p>
            <a:pPr marL="914400" lvl="1" indent="-457200">
              <a:buClr>
                <a:srgbClr val="E5332A"/>
              </a:buClr>
              <a:buFont typeface="+mj-lt"/>
              <a:buAutoNum type="arabicPeriod"/>
            </a:pPr>
            <a:r>
              <a:rPr lang="en-US" dirty="0"/>
              <a:t>Who are the different groups within communities you want to target (e.g. women, children, persons with disabilities)?</a:t>
            </a:r>
            <a:endParaRPr lang="en-GB" sz="1700" dirty="0"/>
          </a:p>
          <a:p>
            <a:pPr marL="914400" lvl="1" indent="-457200">
              <a:buClr>
                <a:srgbClr val="E5332A"/>
              </a:buClr>
              <a:buFont typeface="+mj-lt"/>
              <a:buAutoNum type="arabicPeriod"/>
            </a:pPr>
            <a:r>
              <a:rPr lang="en-US" dirty="0"/>
              <a:t>What key messages/information do you need to share? [brief summary]</a:t>
            </a:r>
            <a:endParaRPr lang="en-GB" sz="1700" dirty="0"/>
          </a:p>
          <a:p>
            <a:pPr marL="914400" lvl="1" indent="-457200">
              <a:buClr>
                <a:srgbClr val="E5332A"/>
              </a:buClr>
              <a:buFont typeface="+mj-lt"/>
              <a:buAutoNum type="arabicPeriod"/>
            </a:pPr>
            <a:r>
              <a:rPr lang="en-US" dirty="0"/>
              <a:t>How will you share the key messages with the community?</a:t>
            </a:r>
            <a:endParaRPr lang="en-GB" sz="1700" dirty="0"/>
          </a:p>
          <a:p>
            <a:pPr marL="914400" lvl="1" indent="-457200">
              <a:buClr>
                <a:srgbClr val="E5332A"/>
              </a:buClr>
              <a:buFont typeface="+mj-lt"/>
              <a:buAutoNum type="arabicPeriod"/>
            </a:pPr>
            <a:r>
              <a:rPr lang="en-US" dirty="0"/>
              <a:t>Additional: what useful internal or external resources can you draw on?</a:t>
            </a:r>
            <a:endParaRPr lang="en-GB" sz="1700" dirty="0"/>
          </a:p>
          <a:p>
            <a:endParaRPr lang="en-US" dirty="0"/>
          </a:p>
        </p:txBody>
      </p:sp>
      <p:pic>
        <p:nvPicPr>
          <p:cNvPr id="8" name="Content Placeholder 13">
            <a:extLst>
              <a:ext uri="{FF2B5EF4-FFF2-40B4-BE49-F238E27FC236}">
                <a16:creationId xmlns:a16="http://schemas.microsoft.com/office/drawing/2014/main" id="{540B92E5-3E3F-4BE6-A9FF-FCD74BB4EC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10107" y="1091365"/>
            <a:ext cx="2406058" cy="2499974"/>
          </a:xfrm>
          <a:prstGeom prst="rect">
            <a:avLst/>
          </a:prstGeom>
        </p:spPr>
      </p:pic>
      <p:pic>
        <p:nvPicPr>
          <p:cNvPr id="9" name="Content Placeholder 10">
            <a:extLst>
              <a:ext uri="{FF2B5EF4-FFF2-40B4-BE49-F238E27FC236}">
                <a16:creationId xmlns:a16="http://schemas.microsoft.com/office/drawing/2014/main" id="{B11FCBBF-8E4C-4854-AE48-D32D25C77D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22301" y="3773200"/>
            <a:ext cx="2091487" cy="2659873"/>
          </a:xfrm>
          <a:prstGeom prst="rect">
            <a:avLst/>
          </a:prstGeom>
        </p:spPr>
      </p:pic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103555" y="6356349"/>
            <a:ext cx="4114800" cy="365125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a typeface="Segoe UI Emoji" panose="020B0502040204020203" pitchFamily="34" charset="0"/>
              </a:rPr>
              <a:t>SFP Training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FF000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98016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449C45-2509-476F-B72F-538D447541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Wrap-up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1DBC7C-DD8F-43B8-B0EE-A17C63EBD1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11091"/>
            <a:ext cx="10515600" cy="4565872"/>
          </a:xfrm>
        </p:spPr>
        <p:txBody>
          <a:bodyPr>
            <a:normAutofit/>
          </a:bodyPr>
          <a:lstStyle/>
          <a:p>
            <a:pPr marL="228600" lvl="1">
              <a:spcBef>
                <a:spcPts val="1000"/>
              </a:spcBef>
              <a:spcAft>
                <a:spcPts val="600"/>
              </a:spcAft>
              <a:buClr>
                <a:srgbClr val="E5332A"/>
              </a:buClr>
              <a:buSzPct val="80000"/>
              <a:buFont typeface="Wingdings" charset="2"/>
              <a:buChar char="§"/>
            </a:pPr>
            <a:r>
              <a:rPr lang="en-AU" sz="2500" dirty="0"/>
              <a:t>There are different types of harm that can arise in our work due to imbalances of power between organizations, staff, and communities where we work.</a:t>
            </a:r>
            <a:endParaRPr lang="en-GB" sz="2500" dirty="0"/>
          </a:p>
          <a:p>
            <a:pPr marL="228600" lvl="1">
              <a:spcBef>
                <a:spcPts val="1000"/>
              </a:spcBef>
              <a:spcAft>
                <a:spcPts val="600"/>
              </a:spcAft>
              <a:buClr>
                <a:srgbClr val="E5332A"/>
              </a:buClr>
              <a:buSzPct val="80000"/>
              <a:buFont typeface="Wingdings" charset="2"/>
              <a:buChar char="§"/>
            </a:pPr>
            <a:r>
              <a:rPr lang="en-AU" sz="2500" dirty="0"/>
              <a:t>Safeguarding is underpinned by international standards, should adhere to local laws, and should address the risks that are prevalent in that context.</a:t>
            </a:r>
            <a:endParaRPr lang="en-GB" sz="2500" dirty="0"/>
          </a:p>
          <a:p>
            <a:pPr marL="228600" lvl="1">
              <a:spcBef>
                <a:spcPts val="1000"/>
              </a:spcBef>
              <a:spcAft>
                <a:spcPts val="600"/>
              </a:spcAft>
              <a:buClr>
                <a:srgbClr val="E5332A"/>
              </a:buClr>
              <a:buSzPct val="80000"/>
              <a:buFont typeface="Wingdings" charset="2"/>
              <a:buChar char="§"/>
            </a:pPr>
            <a:r>
              <a:rPr lang="en-AU" sz="2500" dirty="0"/>
              <a:t>Organizations may have various policies relating to different aspects of safeguarding that are central to guiding the work of SFPs.</a:t>
            </a:r>
            <a:endParaRPr lang="en-GB" sz="2500" dirty="0"/>
          </a:p>
          <a:p>
            <a:pPr marL="228600" lvl="1">
              <a:spcBef>
                <a:spcPts val="1000"/>
              </a:spcBef>
              <a:spcAft>
                <a:spcPts val="600"/>
              </a:spcAft>
              <a:buClr>
                <a:srgbClr val="E5332A"/>
              </a:buClr>
              <a:buSzPct val="80000"/>
              <a:buFont typeface="Wingdings" charset="2"/>
              <a:buChar char="§"/>
            </a:pPr>
            <a:r>
              <a:rPr lang="en-AU" sz="2500" dirty="0"/>
              <a:t>Focal points play a key role through supporting the development and implementation of safeguarding work plans in their </a:t>
            </a:r>
            <a:r>
              <a:rPr lang="en-AU" sz="2500"/>
              <a:t>country office(s)/program(s). </a:t>
            </a:r>
            <a:endParaRPr lang="en-GB" sz="2500" dirty="0"/>
          </a:p>
          <a:p>
            <a:pPr marL="0" indent="0">
              <a:spcAft>
                <a:spcPts val="600"/>
              </a:spcAft>
              <a:buClr>
                <a:srgbClr val="E5332A"/>
              </a:buClr>
              <a:buSzPct val="80000"/>
              <a:buNone/>
            </a:pPr>
            <a:endParaRPr lang="en-GB" sz="2400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 txBox="1">
            <a:spLocks/>
          </p:cNvSpPr>
          <p:nvPr/>
        </p:nvSpPr>
        <p:spPr>
          <a:xfrm>
            <a:off x="-1103555" y="635634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0000"/>
                </a:solidFill>
                <a:ea typeface="Segoe UI Emoji" panose="020B0502040204020203" pitchFamily="34" charset="0"/>
              </a:rPr>
              <a:t>SFP Training 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FF000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7785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ADBFD-CE7E-014C-A256-D633FE8FD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Outcomes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B79F6-8697-8148-B34B-FE5CA7BB06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/>
              <a:t>SFPs will be able to:</a:t>
            </a:r>
            <a:endParaRPr lang="en-GB" dirty="0"/>
          </a:p>
          <a:p>
            <a:pPr>
              <a:buClr>
                <a:srgbClr val="E5332A"/>
              </a:buClr>
              <a:buSzPct val="65000"/>
              <a:buFont typeface="Wingdings" charset="2"/>
              <a:buChar char="§"/>
            </a:pPr>
            <a:r>
              <a:rPr lang="en-AU" dirty="0"/>
              <a:t>Recognize potential indicators of safeguarding violations, including different types of harm, and local safeguarding priorities </a:t>
            </a:r>
            <a:endParaRPr lang="en-GB" dirty="0"/>
          </a:p>
          <a:p>
            <a:pPr>
              <a:buClr>
                <a:srgbClr val="E5332A"/>
              </a:buClr>
              <a:buSzPct val="65000"/>
              <a:buFont typeface="Wingdings" charset="2"/>
              <a:buChar char="§"/>
            </a:pPr>
            <a:r>
              <a:rPr lang="en-AU" dirty="0"/>
              <a:t>Understand how safeguarding work is framed in their organization(s), and the location/content of relevant policies </a:t>
            </a:r>
            <a:endParaRPr lang="en-GB" dirty="0"/>
          </a:p>
          <a:p>
            <a:pPr>
              <a:buClr>
                <a:srgbClr val="E5332A"/>
              </a:buClr>
              <a:buSzPct val="65000"/>
              <a:buFont typeface="Wingdings" charset="2"/>
              <a:buChar char="§"/>
            </a:pPr>
            <a:r>
              <a:rPr lang="en-AU" dirty="0"/>
              <a:t>Understand their role in organizational safeguarding and how to support associated workplans in their country offices/programs</a:t>
            </a:r>
            <a:endParaRPr lang="en-GB" dirty="0"/>
          </a:p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103555" y="6356349"/>
            <a:ext cx="4114800" cy="365125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a typeface="Segoe UI Emoji" panose="020B0502040204020203" pitchFamily="34" charset="0"/>
              </a:rPr>
              <a:t>SFP Training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FF000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0454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2B405C0-13DD-4A11-8109-3FDE99E824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3588327"/>
            <a:ext cx="10515600" cy="974148"/>
          </a:xfrm>
          <a:solidFill>
            <a:srgbClr val="E5332A"/>
          </a:solidFill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 Session 0: Introduction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42DA5A8-835A-4D73-A2DA-92BDC5B218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225550" y="6341745"/>
            <a:ext cx="4114800" cy="365125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a typeface="Segoe UI Emoji" panose="020B0502040204020203" pitchFamily="34" charset="0"/>
              </a:rPr>
              <a:t>SFP Training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FF000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4520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ADBFD-CE7E-014C-A256-D633FE8FD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Ground Rules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B79F6-8697-8148-B34B-FE5CA7BB06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n-AU" dirty="0"/>
              <a:t>Ensure you have your preferred name showing </a:t>
            </a:r>
          </a:p>
          <a:p>
            <a:pPr>
              <a:buFont typeface="Arial" charset="0"/>
              <a:buChar char="•"/>
            </a:pPr>
            <a:r>
              <a:rPr lang="en-AU" dirty="0"/>
              <a:t>Please mute yourself while others are speaking</a:t>
            </a:r>
            <a:endParaRPr lang="en-GB" dirty="0"/>
          </a:p>
          <a:p>
            <a:pPr>
              <a:buFont typeface="Arial" charset="0"/>
              <a:buChar char="•"/>
            </a:pPr>
            <a:r>
              <a:rPr lang="en-AU" dirty="0"/>
              <a:t>Please keep your video on unless you have connection issues </a:t>
            </a:r>
          </a:p>
          <a:p>
            <a:pPr>
              <a:buFont typeface="Arial" charset="0"/>
              <a:buChar char="•"/>
            </a:pPr>
            <a:r>
              <a:rPr lang="en-AU" dirty="0"/>
              <a:t>Please use the chat box / or raise hand when you have questions</a:t>
            </a:r>
            <a:endParaRPr lang="en-GB" dirty="0"/>
          </a:p>
          <a:p>
            <a:pPr>
              <a:buFont typeface="Arial" charset="0"/>
              <a:buChar char="•"/>
            </a:pPr>
            <a:r>
              <a:rPr lang="en-AU" dirty="0"/>
              <a:t>Only step away from training during assigned breaks</a:t>
            </a:r>
            <a:endParaRPr lang="en-GB" dirty="0"/>
          </a:p>
          <a:p>
            <a:pPr>
              <a:buFont typeface="Arial" charset="0"/>
              <a:buChar char="•"/>
            </a:pPr>
            <a:r>
              <a:rPr lang="en-AU" dirty="0"/>
              <a:t>Please participate as much as possible</a:t>
            </a:r>
            <a:endParaRPr lang="en-US" dirty="0"/>
          </a:p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103555" y="6356349"/>
            <a:ext cx="4114800" cy="365125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a typeface="Segoe UI Emoji" panose="020B0502040204020203" pitchFamily="34" charset="0"/>
              </a:rPr>
              <a:t>SFP Training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FF000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53488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391816-402C-45FB-8B2A-79ADC825E7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Rank in order of most to least powerful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8BB8A3-B583-48A6-A7EF-A062A4A8BF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spcAft>
                <a:spcPts val="1200"/>
              </a:spcAft>
              <a:buClr>
                <a:srgbClr val="E5332A"/>
              </a:buClr>
              <a:buSzPct val="65000"/>
              <a:buFont typeface="Wingdings" charset="2"/>
              <a:buChar char="§"/>
            </a:pPr>
            <a:r>
              <a:rPr lang="en-AU" sz="3600" dirty="0"/>
              <a:t>5-year-old boy</a:t>
            </a:r>
            <a:endParaRPr lang="en-GB" sz="3600" dirty="0"/>
          </a:p>
          <a:p>
            <a:pPr lvl="1">
              <a:spcAft>
                <a:spcPts val="1200"/>
              </a:spcAft>
              <a:buClr>
                <a:srgbClr val="E5332A"/>
              </a:buClr>
              <a:buSzPct val="65000"/>
              <a:buFont typeface="Wingdings" charset="2"/>
              <a:buChar char="§"/>
            </a:pPr>
            <a:r>
              <a:rPr lang="en-AU" sz="3600" dirty="0"/>
              <a:t>30-year-old female Head of Office</a:t>
            </a:r>
            <a:endParaRPr lang="en-GB" sz="3600" dirty="0"/>
          </a:p>
          <a:p>
            <a:pPr lvl="1">
              <a:spcAft>
                <a:spcPts val="1200"/>
              </a:spcAft>
              <a:buClr>
                <a:srgbClr val="E5332A"/>
              </a:buClr>
              <a:buSzPct val="65000"/>
              <a:buFont typeface="Wingdings" charset="2"/>
              <a:buChar char="§"/>
            </a:pPr>
            <a:r>
              <a:rPr lang="en-AU" sz="3600" dirty="0"/>
              <a:t>43-year-old male livelihoods officer</a:t>
            </a:r>
            <a:endParaRPr lang="en-GB" sz="3600" dirty="0"/>
          </a:p>
          <a:p>
            <a:pPr lvl="1">
              <a:spcAft>
                <a:spcPts val="1200"/>
              </a:spcAft>
              <a:buClr>
                <a:srgbClr val="E5332A"/>
              </a:buClr>
              <a:buSzPct val="65000"/>
              <a:buFont typeface="Wingdings" charset="2"/>
              <a:buChar char="§"/>
            </a:pPr>
            <a:r>
              <a:rPr lang="en-AU" sz="3600" dirty="0"/>
              <a:t>22-year-old female head of household</a:t>
            </a:r>
          </a:p>
          <a:p>
            <a:pPr lvl="1">
              <a:spcAft>
                <a:spcPts val="1200"/>
              </a:spcAft>
              <a:buClr>
                <a:srgbClr val="E5332A"/>
              </a:buClr>
              <a:buSzPct val="65000"/>
              <a:buFont typeface="Wingdings" charset="2"/>
              <a:buChar char="§"/>
            </a:pPr>
            <a:r>
              <a:rPr lang="en-AU" sz="3600" dirty="0"/>
              <a:t>13-year-old schoolgirl  </a:t>
            </a:r>
            <a:endParaRPr lang="en-GB" sz="3600" dirty="0"/>
          </a:p>
          <a:p>
            <a:pPr lvl="1">
              <a:spcAft>
                <a:spcPts val="1200"/>
              </a:spcAft>
              <a:buClr>
                <a:srgbClr val="E5332A"/>
              </a:buClr>
              <a:buSzPct val="65000"/>
              <a:buFont typeface="Wingdings" charset="2"/>
              <a:buChar char="§"/>
            </a:pPr>
            <a:r>
              <a:rPr lang="en-AU" sz="3600" dirty="0"/>
              <a:t>70-year-old man who is blind</a:t>
            </a:r>
            <a:endParaRPr lang="en-GB" sz="3600" dirty="0"/>
          </a:p>
          <a:p>
            <a:pPr marL="0" indent="0">
              <a:buNone/>
            </a:pPr>
            <a:endParaRPr lang="en-GB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FF000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1850" y="6372224"/>
            <a:ext cx="4114800" cy="365125"/>
          </a:xfrm>
        </p:spPr>
        <p:txBody>
          <a:bodyPr/>
          <a:lstStyle/>
          <a:p>
            <a:pPr algn="l"/>
            <a:r>
              <a:rPr lang="en-US" dirty="0">
                <a:solidFill>
                  <a:srgbClr val="FF0000"/>
                </a:solidFill>
                <a:ea typeface="Segoe UI Emoji" panose="020B0502040204020203" pitchFamily="34" charset="0"/>
              </a:rPr>
              <a:t>SFP Training </a:t>
            </a:r>
          </a:p>
        </p:txBody>
      </p:sp>
    </p:spTree>
    <p:extLst>
      <p:ext uri="{BB962C8B-B14F-4D97-AF65-F5344CB8AC3E}">
        <p14:creationId xmlns:p14="http://schemas.microsoft.com/office/powerpoint/2010/main" val="7067596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2B405C0-13DD-4A11-8109-3FDE99E824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3616036"/>
            <a:ext cx="10515600" cy="946439"/>
          </a:xfrm>
          <a:solidFill>
            <a:srgbClr val="E5332A"/>
          </a:solidFill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 Session 1: Recognizing Harm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42DA5A8-835A-4D73-A2DA-92BDC5B218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1850" y="6372224"/>
            <a:ext cx="4114800" cy="365125"/>
          </a:xfrm>
        </p:spPr>
        <p:txBody>
          <a:bodyPr/>
          <a:lstStyle/>
          <a:p>
            <a:pPr algn="l"/>
            <a:r>
              <a:rPr lang="en-US" dirty="0">
                <a:solidFill>
                  <a:srgbClr val="FF0000"/>
                </a:solidFill>
                <a:ea typeface="Segoe UI Emoji" panose="020B0502040204020203" pitchFamily="34" charset="0"/>
              </a:rPr>
              <a:t>SFP Training 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FF000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61099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ADBFD-CE7E-014C-A256-D633FE8FDD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2771" y="271513"/>
            <a:ext cx="10515600" cy="1325563"/>
          </a:xfrm>
        </p:spPr>
        <p:txBody>
          <a:bodyPr/>
          <a:lstStyle/>
          <a:p>
            <a:r>
              <a:rPr lang="en-US" dirty="0"/>
              <a:t>Safeguarding Scenarios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B79F6-8697-8148-B34B-FE5CA7BB06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3845" y="1698158"/>
            <a:ext cx="5664865" cy="409302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en-US" sz="4400" dirty="0"/>
          </a:p>
          <a:p>
            <a:pPr>
              <a:spcAft>
                <a:spcPts val="600"/>
              </a:spcAft>
              <a:buClr>
                <a:srgbClr val="E5332A"/>
              </a:buClr>
              <a:buSzPct val="65000"/>
              <a:buFont typeface="Wingdings" charset="2"/>
              <a:buChar char="§"/>
            </a:pPr>
            <a:r>
              <a:rPr lang="en-US" sz="4200" dirty="0"/>
              <a:t>What is the type of harm raised in this scenario?</a:t>
            </a:r>
            <a:endParaRPr lang="en-GB" sz="4200" dirty="0"/>
          </a:p>
          <a:p>
            <a:pPr>
              <a:spcAft>
                <a:spcPts val="600"/>
              </a:spcAft>
              <a:buClr>
                <a:srgbClr val="E5332A"/>
              </a:buClr>
              <a:buSzPct val="65000"/>
              <a:buFont typeface="Wingdings" charset="2"/>
              <a:buChar char="§"/>
            </a:pPr>
            <a:r>
              <a:rPr lang="en-US" sz="4200" dirty="0"/>
              <a:t>Who might be at risk from this type of harm?</a:t>
            </a:r>
            <a:endParaRPr lang="en-GB" sz="4200" dirty="0"/>
          </a:p>
          <a:p>
            <a:pPr>
              <a:spcAft>
                <a:spcPts val="600"/>
              </a:spcAft>
              <a:buClr>
                <a:srgbClr val="E5332A"/>
              </a:buClr>
              <a:buSzPct val="65000"/>
              <a:buFont typeface="Wingdings" charset="2"/>
              <a:buChar char="§"/>
            </a:pPr>
            <a:r>
              <a:rPr lang="en-US" sz="4200" dirty="0"/>
              <a:t>What can be done? </a:t>
            </a:r>
            <a:endParaRPr lang="en-GB" sz="4200" dirty="0"/>
          </a:p>
          <a:p>
            <a:pPr>
              <a:spcAft>
                <a:spcPts val="600"/>
              </a:spcAft>
              <a:buClr>
                <a:srgbClr val="E5332A"/>
              </a:buClr>
              <a:buSzPct val="65000"/>
              <a:buFont typeface="Wingdings" charset="2"/>
              <a:buChar char="§"/>
            </a:pPr>
            <a:r>
              <a:rPr lang="en-US" sz="4200" dirty="0"/>
              <a:t>[Additional optional question: Which policies/procedures do you need to follow?]</a:t>
            </a:r>
            <a:endParaRPr lang="en-GB" sz="4200" dirty="0"/>
          </a:p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103555" y="6356349"/>
            <a:ext cx="4114800" cy="365125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a typeface="Segoe UI Emoji" panose="020B0502040204020203" pitchFamily="34" charset="0"/>
              </a:rPr>
              <a:t>SFP Training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FF000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C45DF847-6506-4D1A-946E-17C1410C0F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7864" y="501650"/>
            <a:ext cx="5162708" cy="3243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928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ADBFD-CE7E-014C-A256-D633FE8FD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Optional: Video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3E92B3-A007-47D1-A16A-E26B2D81021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Option 1: What if it were you?</a:t>
            </a:r>
          </a:p>
          <a:p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EC684DA-A7BA-461C-82F5-44E79AA4740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Option 2: Child safeguarding in emergencies </a:t>
            </a:r>
          </a:p>
          <a:p>
            <a:pPr marL="0" indent="0">
              <a:buNone/>
            </a:pPr>
            <a:r>
              <a:rPr lang="en-GB" dirty="0"/>
              <a:t>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16528" y="6394711"/>
            <a:ext cx="4114800" cy="365125"/>
          </a:xfrm>
        </p:spPr>
        <p:txBody>
          <a:bodyPr/>
          <a:lstStyle/>
          <a:p>
            <a:pPr algn="l"/>
            <a:r>
              <a:rPr lang="en-US" dirty="0">
                <a:solidFill>
                  <a:srgbClr val="FF0000"/>
                </a:solidFill>
                <a:ea typeface="Segoe UI Emoji" panose="020B0502040204020203" pitchFamily="34" charset="0"/>
              </a:rPr>
              <a:t>SFP Training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FF000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FFF32F6D-1A1A-460C-BD32-E2948C689A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826484"/>
            <a:ext cx="4756394" cy="117481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24BCE2F-9CCB-49B7-A213-7CF62338B9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0555" y="2678014"/>
            <a:ext cx="4045019" cy="2242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6044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ADBFD-CE7E-014C-A256-D633FE8FD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B79F6-8697-8148-B34B-FE5CA7BB06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spcAft>
                <a:spcPts val="1200"/>
              </a:spcAft>
              <a:buClr>
                <a:srgbClr val="E5332A"/>
              </a:buClr>
              <a:buSzPct val="65000"/>
              <a:buFont typeface="Wingdings" charset="2"/>
              <a:buChar char="§"/>
            </a:pPr>
            <a:r>
              <a:rPr lang="en-AU" dirty="0"/>
              <a:t>There are different types of harm that exist in humanitarian and development contexts. </a:t>
            </a:r>
            <a:endParaRPr lang="en-GB" dirty="0"/>
          </a:p>
          <a:p>
            <a:pPr lvl="0">
              <a:spcAft>
                <a:spcPts val="1200"/>
              </a:spcAft>
              <a:buClr>
                <a:srgbClr val="E5332A"/>
              </a:buClr>
              <a:buSzPct val="65000"/>
              <a:buFont typeface="Wingdings" charset="2"/>
              <a:buChar char="§"/>
            </a:pPr>
            <a:r>
              <a:rPr lang="en-AU" dirty="0"/>
              <a:t>Some kinds of abuse and exploitation are a result of cultural practices in communities that are harmful, but others arise out of the actions or inactions of staff or organizations.</a:t>
            </a:r>
            <a:endParaRPr lang="en-GB" dirty="0"/>
          </a:p>
          <a:p>
            <a:pPr lvl="0">
              <a:spcAft>
                <a:spcPts val="1200"/>
              </a:spcAft>
              <a:buClr>
                <a:srgbClr val="E5332A"/>
              </a:buClr>
              <a:buSzPct val="65000"/>
              <a:buFont typeface="Wingdings" charset="2"/>
              <a:buChar char="§"/>
            </a:pPr>
            <a:r>
              <a:rPr lang="en-AU" dirty="0"/>
              <a:t>A key responsibility is to prevent harm to those we work with. The organization should have policies and procedures to respond to and manage safeguarding concerns. </a:t>
            </a:r>
            <a:endParaRPr lang="en-GB" dirty="0"/>
          </a:p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103555" y="6356349"/>
            <a:ext cx="4114800" cy="365125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a typeface="Segoe UI Emoji" panose="020B0502040204020203" pitchFamily="34" charset="0"/>
              </a:rPr>
              <a:t>SFP Training 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FF000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12653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F9401657A829346985AA64C3A399081" ma:contentTypeVersion="12" ma:contentTypeDescription="Create a new document." ma:contentTypeScope="" ma:versionID="587511ad2b6f2dd2b191df269f991eb0">
  <xsd:schema xmlns:xsd="http://www.w3.org/2001/XMLSchema" xmlns:xs="http://www.w3.org/2001/XMLSchema" xmlns:p="http://schemas.microsoft.com/office/2006/metadata/properties" xmlns:ns2="83ee5f3e-594b-414a-8649-ce9b2eadd1a4" xmlns:ns3="c07a1629-68ae-4fcd-b054-b1b327c46cb9" targetNamespace="http://schemas.microsoft.com/office/2006/metadata/properties" ma:root="true" ma:fieldsID="83793c65e37edf048b0a8f6f0bb393da" ns2:_="" ns3:_="">
    <xsd:import namespace="83ee5f3e-594b-414a-8649-ce9b2eadd1a4"/>
    <xsd:import namespace="c07a1629-68ae-4fcd-b054-b1b327c46cb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EventHashCode" minOccurs="0"/>
                <xsd:element ref="ns2:MediaServiceGenerationTim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ee5f3e-594b-414a-8649-ce9b2eadd1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07a1629-68ae-4fcd-b054-b1b327c46cb9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c07a1629-68ae-4fcd-b054-b1b327c46cb9">
      <UserInfo>
        <DisplayName/>
        <AccountId xsi:nil="true"/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3CF578D9-4DBE-43BC-B7BA-10484F9608C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711ED6B-3944-4861-A645-C60CC44A83D3}"/>
</file>

<file path=customXml/itemProps3.xml><?xml version="1.0" encoding="utf-8"?>
<ds:datastoreItem xmlns:ds="http://schemas.openxmlformats.org/officeDocument/2006/customXml" ds:itemID="{1A31DBAE-DF5E-45F6-934E-AD333EFD276D}">
  <ds:schemaRefs>
    <ds:schemaRef ds:uri="57580ba6-d642-4927-8a23-a3ed394fdeab"/>
    <ds:schemaRef ds:uri="http://schemas.microsoft.com/office/2006/documentManagement/types"/>
    <ds:schemaRef ds:uri="http://schemas.microsoft.com/office/infopath/2007/PartnerControls"/>
    <ds:schemaRef ds:uri="569a7d07-842a-430d-9463-bf91c0fbbb28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3694</TotalTime>
  <Words>1005</Words>
  <Application>Microsoft Office PowerPoint</Application>
  <PresentationFormat>Widescreen</PresentationFormat>
  <Paragraphs>120</Paragraphs>
  <Slides>18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Wingdings</vt:lpstr>
      <vt:lpstr>Office Theme</vt:lpstr>
      <vt:lpstr>PowerPoint Presentation</vt:lpstr>
      <vt:lpstr>Learning Outcomes</vt:lpstr>
      <vt:lpstr> Session 0: Introduction </vt:lpstr>
      <vt:lpstr>Ground Rules </vt:lpstr>
      <vt:lpstr>Rank in order of most to least powerful </vt:lpstr>
      <vt:lpstr> Session 1: Recognizing Harm </vt:lpstr>
      <vt:lpstr>Safeguarding Scenarios </vt:lpstr>
      <vt:lpstr>Optional: Video</vt:lpstr>
      <vt:lpstr>Conclusions</vt:lpstr>
      <vt:lpstr>Session 2: Contextualizing Safeguarding </vt:lpstr>
      <vt:lpstr>Review of Context Mapping </vt:lpstr>
      <vt:lpstr>Conclusions</vt:lpstr>
      <vt:lpstr>Session 3: Roles and Responsibilities</vt:lpstr>
      <vt:lpstr>Roles and Responsibilities </vt:lpstr>
      <vt:lpstr>Conclusions</vt:lpstr>
      <vt:lpstr>Session 4: Additional Sessions</vt:lpstr>
      <vt:lpstr>Online Assignment | Option 1 Key Messages </vt:lpstr>
      <vt:lpstr>Wrap-up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jflint@humanitarianadvisorygroup.org</dc:creator>
  <cp:lastModifiedBy>Angela Wiens</cp:lastModifiedBy>
  <cp:revision>30</cp:revision>
  <dcterms:created xsi:type="dcterms:W3CDTF">2020-06-25T07:17:32Z</dcterms:created>
  <dcterms:modified xsi:type="dcterms:W3CDTF">2020-09-01T23:49:07Z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0x0101004F9401657A829346985AA64C3A399081</vt:lpwstr>
  </property>
  <property fmtid="{D5CDD505-2E9C-101B-9397-08002B2CF9AE}" pid="3" name="Order">
    <vt:r8>1400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TemplateUrl">
    <vt:lpwstr/>
  </property>
</Properties>
</file>