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sldIdLst>
    <p:sldId id="260" r:id="rId5"/>
    <p:sldId id="261" r:id="rId6"/>
    <p:sldId id="278" r:id="rId7"/>
    <p:sldId id="279" r:id="rId8"/>
    <p:sldId id="264" r:id="rId9"/>
    <p:sldId id="265" r:id="rId10"/>
    <p:sldId id="266" r:id="rId11"/>
    <p:sldId id="267" r:id="rId12"/>
    <p:sldId id="268" r:id="rId13"/>
    <p:sldId id="269" r:id="rId14"/>
    <p:sldId id="277" r:id="rId15"/>
    <p:sldId id="271" r:id="rId16"/>
    <p:sldId id="274" r:id="rId17"/>
    <p:sldId id="272" r:id="rId18"/>
    <p:sldId id="273" r:id="rId19"/>
    <p:sldId id="259" r:id="rId20"/>
    <p:sldId id="263" r:id="rId21"/>
    <p:sldId id="275" r:id="rId22"/>
  </p:sldIdLst>
  <p:sldSz cx="12192000" cy="6858000"/>
  <p:notesSz cx="6858000" cy="9144000"/>
  <p:defaultTextStyle>
    <a:defPPr rtl="0"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gela Wiens" initials="AW" lastIdx="1" clrIdx="0">
    <p:extLst>
      <p:ext uri="{19B8F6BF-5375-455C-9EA6-DF929625EA0E}">
        <p15:presenceInfo xmlns:p15="http://schemas.microsoft.com/office/powerpoint/2012/main" userId="S-1-5-21-906415252-2987911277-4075270564-3187" providerId="AD"/>
      </p:ext>
    </p:extLst>
  </p:cmAuthor>
  <p:cmAuthor id="2" name="Sara Barnes" initials="SB" lastIdx="1" clrIdx="1">
    <p:extLst>
      <p:ext uri="{19B8F6BF-5375-455C-9EA6-DF929625EA0E}">
        <p15:presenceInfo xmlns:p15="http://schemas.microsoft.com/office/powerpoint/2012/main" userId="S-1-5-21-1314936129-2815895391-1036861029-77190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2538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88149" autoAdjust="0"/>
  </p:normalViewPr>
  <p:slideViewPr>
    <p:cSldViewPr snapToGrid="0" snapToObjects="1">
      <p:cViewPr varScale="1">
        <p:scale>
          <a:sx n="61" d="100"/>
          <a:sy n="61" d="100"/>
        </p:scale>
        <p:origin x="4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E303ED7-7880-F24F-A69F-8569CC102114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DB67D11-0723-7545-985E-E0C0A70DF7B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48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01133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9870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7278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5584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672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7500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648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0255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3844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061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9913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072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1872F-DE9F-E54A-BEE7-0F43BB9FB4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36C2B6-BD35-B240-B258-D75FA0B98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419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95A9C-1826-4149-988A-759555BBA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D9E0B-7D05-994D-BB22-F93558A6B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FC94F-3027-E243-B11D-49311D63C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8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D4C0A-C2FE-DB4D-8A65-D585E38B2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4DF354-3622-6545-B0CD-0C07E7B39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78A3F-931B-854E-92F7-A184B2246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32561C-3EB1-C24F-8225-53C02B66C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FAF45-B093-4A48-B121-30DCBF214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4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CC8BDA-F52C-A843-917E-B000B14208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085F93-391F-E84F-9722-6EF2266F7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FB226-AA36-F84C-8D4E-12AFAF687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CA178-8F16-7E4C-9AF9-5F7A6C1A2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BB426-72C2-984B-8B77-E589C37BA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1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40663-078A-2041-AF87-2FD3C9545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8056C-814A-D74A-B54A-3D4A35A82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AFB2A-3CB7-CB49-A71F-584B523EC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4001B-81D9-3843-B41D-4C730A225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99B3D-796F-8C41-9945-1E4608561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685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1A773-754A-E14C-BC29-F34AD5F5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9CDA0B-5B88-1343-B4D4-3FF4D3678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1CD6-9CF5-FC4D-A46E-91111F746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324CB-7C60-4D42-BA69-CC8FE2F8E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3E942-D75F-5947-A539-21A6E8D19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3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08EC1-0E59-0543-9487-814EBB1E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A8025-D538-7741-BFFC-78DB589E22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C753D-E069-1542-8F0D-DA1C86212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5B7D01-4D4F-6943-9302-AAC772111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AF5CB1-9B98-B646-AAEE-1A3FABC40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BF6C72-DE18-5246-A3AE-8EF483DED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22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9C5EB-C939-0146-ACEC-139360336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D505D-56AC-5C42-829A-EE5051BFF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D94452-D52B-BB4B-96C6-C88E3582B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CB0E01-C44D-6347-A614-E9C7668C4B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15EC1E-4E03-BA4C-AED4-8CCB9BD731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EA55CC-21D0-AE44-9850-D018D16AA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34D07F-F5BB-3948-BAC1-87829914E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869DE7-CD63-F142-9EC9-0287256AF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88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00F11-A3E1-4D4F-916C-FACE0AB87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06698D0-44A4-FF47-9A76-072ECC67F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4FB113-631F-094A-84BF-A633169B0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774107-029E-E746-A36A-6D22AEAEB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6502B11-EE89-4AF3-ACDC-374C04926C10}"/>
              </a:ext>
            </a:extLst>
          </p:cNvPr>
          <p:cNvSpPr txBox="1">
            <a:spLocks/>
          </p:cNvSpPr>
          <p:nvPr userDrawn="1"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SFP Training </a:t>
            </a:r>
            <a:endParaRPr lang="en-US" dirty="0">
              <a:solidFill>
                <a:srgbClr val="0070C0"/>
              </a:solidFill>
              <a:ea typeface="Segoe UI Emoji" panose="020B0502040204020203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F1294E4-F5F3-4129-B746-F6E84A1ABBF2}"/>
              </a:ext>
            </a:extLst>
          </p:cNvPr>
          <p:cNvCxnSpPr/>
          <p:nvPr userDrawn="1"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90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2BD430-9339-5A4B-A949-DB9ADFB23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61FEC01-5F0B-684F-B62D-C2F42A102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DE2F6-69AF-AA46-A60F-181DD9731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85F4AA-C8B2-4737-916E-C301AEA201CB}"/>
              </a:ext>
            </a:extLst>
          </p:cNvPr>
          <p:cNvSpPr txBox="1">
            <a:spLocks/>
          </p:cNvSpPr>
          <p:nvPr userDrawn="1"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SFP Training </a:t>
            </a:r>
            <a:endParaRPr lang="en-US" dirty="0">
              <a:solidFill>
                <a:srgbClr val="0070C0"/>
              </a:solidFill>
              <a:ea typeface="Segoe UI Emoji" panose="020B0502040204020203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2962817-EFCA-4264-A00A-1486D70DD5AE}"/>
              </a:ext>
            </a:extLst>
          </p:cNvPr>
          <p:cNvCxnSpPr/>
          <p:nvPr userDrawn="1"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270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D67CC-FA01-9C4B-80F6-63958B184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04B2D-1D40-D747-92B5-D4750216D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B93664-57DB-564B-9420-9237C97CEB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4F3322-E2B5-E446-AC62-AC3BE787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23A50-5994-174F-9E8E-EC5AF6C55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B64E5-7E3A-B44C-A851-922AB1945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3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D3F57-230B-0F49-B232-6B1D0B0DD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7F465E-9C84-A04C-A298-8E11FCCEA6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92CE15-CFEB-9E46-AC15-BCEA656893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9EF12E-B65E-8A44-BB31-66FD474F3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9F19B9-73A1-C644-97C2-90328A3FD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66299F-B9E0-E347-9319-257A8536E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46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3D3B18-FCAC-8D4F-98AF-81CE0D93B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E43E4-E99F-334E-BB25-DA2CAF747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DCDD0-2F78-8A47-B8AC-8AD4966103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313A7-91BD-814D-9BA3-75F7018A7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s-419"/>
              <a:t>SFP Training Pilot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8E66A-7238-6E41-A005-85164B8797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6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4A4C00-EE12-5640-A260-C1EBC27548D0}"/>
              </a:ext>
            </a:extLst>
          </p:cNvPr>
          <p:cNvSpPr/>
          <p:nvPr/>
        </p:nvSpPr>
        <p:spPr>
          <a:xfrm>
            <a:off x="0" y="3429000"/>
            <a:ext cx="12192000" cy="1836159"/>
          </a:xfrm>
          <a:prstGeom prst="rect">
            <a:avLst/>
          </a:prstGeom>
          <a:solidFill>
            <a:srgbClr val="253858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419" sz="3600">
                <a:ea typeface="Segoe UI Emoji" panose="020B0502040204020203" pitchFamily="34" charset="0"/>
              </a:rPr>
              <a:t>Módulo 2: Prevención</a:t>
            </a:r>
          </a:p>
          <a:p>
            <a:pPr algn="ctr" rtl="0"/>
            <a:r>
              <a:rPr lang="es-419" sz="3600">
                <a:ea typeface="Segoe UI Emoji" panose="020B0502040204020203" pitchFamily="34" charset="0"/>
              </a:rPr>
              <a:t>Formación del Punto Focal de Salvaguardia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EF85500-DB8C-374F-9AB9-23B1AC21E41E}"/>
              </a:ext>
            </a:extLst>
          </p:cNvPr>
          <p:cNvGrpSpPr/>
          <p:nvPr/>
        </p:nvGrpSpPr>
        <p:grpSpPr>
          <a:xfrm>
            <a:off x="2366272" y="918396"/>
            <a:ext cx="7459457" cy="1655762"/>
            <a:chOff x="2308561" y="918396"/>
            <a:chExt cx="7459457" cy="165576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148C486-9B69-4240-9F39-CF591A191547}"/>
                </a:ext>
              </a:extLst>
            </p:cNvPr>
            <p:cNvSpPr/>
            <p:nvPr/>
          </p:nvSpPr>
          <p:spPr>
            <a:xfrm>
              <a:off x="2308561" y="918396"/>
              <a:ext cx="1675503" cy="1655762"/>
            </a:xfrm>
            <a:prstGeom prst="rect">
              <a:avLst/>
            </a:prstGeom>
            <a:solidFill>
              <a:srgbClr val="E53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7C538F5-0934-1740-BA99-5F95505EC813}"/>
                </a:ext>
              </a:extLst>
            </p:cNvPr>
            <p:cNvSpPr/>
            <p:nvPr/>
          </p:nvSpPr>
          <p:spPr>
            <a:xfrm>
              <a:off x="4202280" y="918396"/>
              <a:ext cx="1675503" cy="165576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61DC28C-8059-4F43-AD59-A1C89539E2EB}"/>
                </a:ext>
              </a:extLst>
            </p:cNvPr>
            <p:cNvSpPr/>
            <p:nvPr/>
          </p:nvSpPr>
          <p:spPr>
            <a:xfrm>
              <a:off x="6096000" y="918396"/>
              <a:ext cx="1675503" cy="165576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AD499BB-F240-B746-8181-2737DB69F512}"/>
                </a:ext>
              </a:extLst>
            </p:cNvPr>
            <p:cNvSpPr/>
            <p:nvPr/>
          </p:nvSpPr>
          <p:spPr>
            <a:xfrm>
              <a:off x="8092515" y="918396"/>
              <a:ext cx="1675503" cy="165576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GB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D4CC15C-C077-714E-BB41-6560A093DDBE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26633" y="1232879"/>
              <a:ext cx="1026795" cy="1026795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EBF9F70-DA7B-BA4C-84C6-485C963271BA}"/>
              </a:ext>
            </a:extLst>
          </p:cNvPr>
          <p:cNvGrpSpPr/>
          <p:nvPr/>
        </p:nvGrpSpPr>
        <p:grpSpPr>
          <a:xfrm>
            <a:off x="3104510" y="5750319"/>
            <a:ext cx="5982981" cy="755349"/>
            <a:chOff x="2782636" y="5861461"/>
            <a:chExt cx="5982981" cy="75534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BCAA975-B81A-9A47-8C13-16299FFAA62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86001" y="5988636"/>
              <a:ext cx="1479616" cy="50099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83DEF0DB-AEE1-3E4D-B7C8-646D394AE78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2636" y="5861461"/>
              <a:ext cx="1173489" cy="75534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D9B253B-A2D8-744E-A130-D91F1EB497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5681" y="5931462"/>
              <a:ext cx="2270764" cy="6153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19159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85BF0C-8F84-4AF6-9499-FA2E35BD5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800475"/>
            <a:ext cx="10515600" cy="762000"/>
          </a:xfrm>
          <a:solidFill>
            <a:srgbClr val="0070C0"/>
          </a:solidFill>
        </p:spPr>
        <p:txBody>
          <a:bodyPr rtlCol="0">
            <a:normAutofit/>
          </a:bodyPr>
          <a:lstStyle/>
          <a:p>
            <a:pPr rtl="0"/>
            <a:r>
              <a:rPr lang="es-419" sz="4800">
                <a:solidFill>
                  <a:schemeClr val="bg1"/>
                </a:solidFill>
              </a:rPr>
              <a:t> Sesión 2: Evaluaciones de salvaguardia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F96C60-7E43-4262-8397-94420B3A11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2709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8A435EB-5674-48EC-BF21-F31B87CF17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360" y="1012894"/>
            <a:ext cx="8340498" cy="5136863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46E97961-322F-4E34-9CE0-F431211E4E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62886" y="255279"/>
            <a:ext cx="4178754" cy="232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626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666" y="365125"/>
            <a:ext cx="10515600" cy="1325563"/>
          </a:xfrm>
        </p:spPr>
        <p:txBody>
          <a:bodyPr rtlCol="0"/>
          <a:lstStyle/>
          <a:p>
            <a:pPr rtl="0"/>
            <a:r>
              <a:rPr lang="es-419"/>
              <a:t>Conclusiones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666" y="1487616"/>
            <a:ext cx="10515600" cy="4375448"/>
          </a:xfrm>
        </p:spPr>
        <p:txBody>
          <a:bodyPr rtlCol="0">
            <a:normAutofit/>
          </a:bodyPr>
          <a:lstStyle/>
          <a:p>
            <a:pPr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Los SFP pueden encargarse de realizar evaluaciones de salvaguardia en la oficina del país, las cuales pueden evaluar el marco político, la formación y otros asuntos relacionados. Estas pueden ser útiles para informar a los equipos del país y a sus planes de trabajo sobre salvaguardia. </a:t>
            </a:r>
            <a:endParaRPr lang="en-GB" dirty="0"/>
          </a:p>
          <a:p>
            <a:pPr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Es importante revisar regularmente las determinaciones de esta evaluación para identificar asuntos nuevos y para actualizar las estrategias de mitigación. </a:t>
            </a:r>
            <a:endParaRPr lang="en-GB" dirty="0"/>
          </a:p>
          <a:p>
            <a:pPr lvl="0"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endParaRPr lang="en-GB" dirty="0"/>
          </a:p>
          <a:p>
            <a:pPr rtl="0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93254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85BF0C-8F84-4AF6-9499-FA2E35BD5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895600"/>
            <a:ext cx="10515600" cy="1666875"/>
          </a:xfrm>
          <a:solidFill>
            <a:srgbClr val="0070C0"/>
          </a:solidFill>
        </p:spPr>
        <p:txBody>
          <a:bodyPr rtlCol="0">
            <a:normAutofit fontScale="90000"/>
          </a:bodyPr>
          <a:lstStyle/>
          <a:p>
            <a:pPr rtl="0"/>
            <a:r>
              <a:rPr lang="es-419"/>
              <a:t> </a:t>
            </a:r>
            <a:r>
              <a:rPr lang="es-419">
                <a:solidFill>
                  <a:schemeClr val="bg1"/>
                </a:solidFill>
              </a:rPr>
              <a:t>Sesión 3: Cómo es el trabajo con redes de salvaguardia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F96C60-7E43-4262-8397-94420B3A11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467913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666" y="365125"/>
            <a:ext cx="10515600" cy="1325563"/>
          </a:xfrm>
        </p:spPr>
        <p:txBody>
          <a:bodyPr rtlCol="0"/>
          <a:lstStyle/>
          <a:p>
            <a:pPr rtl="0"/>
            <a:r>
              <a:rPr lang="es-419"/>
              <a:t>Redes de salvaguardia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766" y="1583146"/>
            <a:ext cx="8057377" cy="4042956"/>
          </a:xfrm>
        </p:spPr>
        <p:txBody>
          <a:bodyPr rtlCol="0">
            <a:normAutofit fontScale="85000" lnSpcReduction="10000"/>
          </a:bodyPr>
          <a:lstStyle/>
          <a:p>
            <a:pPr rtl="0"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dirty="0"/>
              <a:t>¿Qué recursos existen en el país en materia de salvaguardia (p. ej., redes de PSEA o salvaguardia nacionales, coordinadores interinstitucionales de PSEA, otras agencias de SFP y agentes de salvaguardia locales, como órganos gubernamentales u organizaciones defensoras de los derechos de niños y niñas)?</a:t>
            </a:r>
            <a:endParaRPr lang="en-GB" dirty="0"/>
          </a:p>
          <a:p>
            <a:pPr rtl="0"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dirty="0"/>
              <a:t>¿Qué información sería útil para preguntar a otros agentes?</a:t>
            </a:r>
            <a:endParaRPr lang="en-GB" dirty="0"/>
          </a:p>
          <a:p>
            <a:pPr rtl="0"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dirty="0"/>
              <a:t>¿Quién es el más indicado para informar sobre los mecanismos de remisión</a:t>
            </a:r>
            <a:r>
              <a:rPr lang="en-gb" i="1" dirty="0"/>
              <a:t> </a:t>
            </a:r>
            <a:r>
              <a:rPr lang="en-gb" dirty="0" err="1"/>
              <a:t>existentes</a:t>
            </a:r>
            <a:r>
              <a:rPr lang="en-gb" dirty="0"/>
              <a:t>?</a:t>
            </a:r>
            <a:endParaRPr lang="en-GB" dirty="0"/>
          </a:p>
          <a:p>
            <a:pPr rtl="0"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dirty="0"/>
              <a:t>¿Qué información puede compartir con agentes externos al tratar la salvaguardia en su organización? ¿Hay algo que no pueda compartir? </a:t>
            </a:r>
            <a:endParaRPr lang="en-GB" dirty="0"/>
          </a:p>
          <a:p>
            <a:pPr marL="0" indent="0" rtl="0">
              <a:buNone/>
            </a:pP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7B148431-086F-4478-BF24-B9A2148D4C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1743" y="294951"/>
            <a:ext cx="3709830" cy="2576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6514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666" y="365125"/>
            <a:ext cx="10515600" cy="1325563"/>
          </a:xfrm>
        </p:spPr>
        <p:txBody>
          <a:bodyPr rtlCol="0"/>
          <a:lstStyle/>
          <a:p>
            <a:pPr rtl="0"/>
            <a:r>
              <a:rPr lang="es-419"/>
              <a:t>Conclusiones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666" y="1589322"/>
            <a:ext cx="10515600" cy="4273742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Las redes de salvaguardia del país pueden ofrecer información y apoyo valiosos a los SFP en materia de salvaguardia.</a:t>
            </a:r>
            <a:endParaRPr lang="en-GB" dirty="0"/>
          </a:p>
          <a:p>
            <a:pPr rtl="0">
              <a:spcAft>
                <a:spcPts val="6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Es importante entender qué información se puede compartir con otros y cuál no, así como también qué información de otros agentes es útil para nosotros.</a:t>
            </a:r>
            <a:endParaRPr lang="en-GB" dirty="0"/>
          </a:p>
          <a:p>
            <a:pPr rtl="0">
              <a:spcAft>
                <a:spcPts val="6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Asegúrese de que se ha asignado el tiempo suficiente a la identificación y al contacto con los puntos focales de salvaguardia y de las redes pertinentes.</a:t>
            </a: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 dirty="0">
                <a:solidFill>
                  <a:srgbClr val="0070C0"/>
                </a:solidFill>
                <a:ea typeface="Segoe UI Emoji" panose="020B0502040204020203" pitchFamily="34" charset="0"/>
              </a:rPr>
              <a:t>Formación de SFP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38098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00B9E6B-73D8-4198-A9E9-6AD3B96593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571875"/>
            <a:ext cx="10515600" cy="990600"/>
          </a:xfrm>
          <a:solidFill>
            <a:srgbClr val="0070C0"/>
          </a:solidFill>
        </p:spPr>
        <p:txBody>
          <a:bodyPr rtlCol="0"/>
          <a:lstStyle/>
          <a:p>
            <a:pPr rtl="0"/>
            <a:r>
              <a:rPr lang="es-419"/>
              <a:t> </a:t>
            </a:r>
            <a:r>
              <a:rPr lang="es-419">
                <a:solidFill>
                  <a:schemeClr val="bg1"/>
                </a:solidFill>
              </a:rPr>
              <a:t>Sesión 4: Sesiones adicionales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54CFCD-63FA-4168-86BB-0C8F3EE005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67302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AC90DFF3-4CC0-4A00-97E0-163D0784E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119" y="345354"/>
            <a:ext cx="11555454" cy="2023232"/>
          </a:xfrm>
        </p:spPr>
        <p:txBody>
          <a:bodyPr rtlCol="0"/>
          <a:lstStyle/>
          <a:p>
            <a:pPr rtl="0"/>
            <a:r>
              <a:rPr lang="es-419" i="1" dirty="0"/>
              <a:t>Tarea en línea </a:t>
            </a:r>
            <a:r>
              <a:rPr lang="es-419" dirty="0"/>
              <a:t>|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Informe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sobre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estudios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de </a:t>
            </a:r>
            <a:r>
              <a:rPr lang="en-gb" dirty="0" err="1">
                <a:solidFill>
                  <a:schemeClr val="accent1">
                    <a:lumMod val="75000"/>
                  </a:schemeClr>
                </a:solidFill>
              </a:rPr>
              <a:t>caso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de BOND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E0A4E02-C533-4C1C-AB13-0CDBD9C64E55}"/>
              </a:ext>
            </a:extLst>
          </p:cNvPr>
          <p:cNvSpPr txBox="1"/>
          <p:nvPr/>
        </p:nvSpPr>
        <p:spPr>
          <a:xfrm>
            <a:off x="438391" y="2438400"/>
            <a:ext cx="7736780" cy="36081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lvl="0" indent="-514350" rtl="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0070C0"/>
              </a:buClr>
              <a:buSzPct val="80000"/>
              <a:buFont typeface="+mj-lt"/>
              <a:buAutoNum type="arabicPeriod"/>
            </a:pPr>
            <a:r>
              <a:rPr lang="es-419" sz="2400"/>
              <a:t>¿Cuáles son las cuestiones claves del proceso de elaboración de informes que se destacan en este estudio de caso?</a:t>
            </a:r>
            <a:endParaRPr lang="en-GB" sz="2400" dirty="0"/>
          </a:p>
          <a:p>
            <a:pPr marL="514350" lvl="0" indent="-514350" rtl="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0070C0"/>
              </a:buClr>
              <a:buSzPct val="80000"/>
              <a:buFont typeface="+mj-lt"/>
              <a:buAutoNum type="arabicPeriod"/>
            </a:pPr>
            <a:r>
              <a:rPr lang="es-419" sz="2400"/>
              <a:t>¿Qué canal de comunicación se habría usado si esta situación hubiera surgido en su organización? ¿Se hubiera llegado a un resultado diferente al que se obtuvo en el estudio de caso? </a:t>
            </a:r>
            <a:endParaRPr lang="en-GB" sz="2400" dirty="0"/>
          </a:p>
          <a:p>
            <a:pPr marL="514350" lvl="0" indent="-514350" rtl="0">
              <a:lnSpc>
                <a:spcPct val="90000"/>
              </a:lnSpc>
              <a:spcBef>
                <a:spcPts val="1000"/>
              </a:spcBef>
              <a:spcAft>
                <a:spcPts val="600"/>
              </a:spcAft>
              <a:buClr>
                <a:srgbClr val="0070C0"/>
              </a:buClr>
              <a:buSzPct val="80000"/>
              <a:buFont typeface="+mj-lt"/>
              <a:buAutoNum type="arabicPeriod"/>
            </a:pPr>
            <a:r>
              <a:rPr lang="es-419" sz="2400"/>
              <a:t>¿Qué recomendaciones propondría para mejorar el proceso de elaboración de informes en este estudio de caso?</a:t>
            </a:r>
            <a:endParaRPr lang="en-GB" sz="2400" dirty="0"/>
          </a:p>
          <a:p>
            <a:pPr rtl="0"/>
            <a:endParaRPr lang="en-GB" sz="2400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8C714570-F562-4227-B0D8-0E8989A46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7221" y="2210707"/>
            <a:ext cx="3092264" cy="263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10656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666" y="365125"/>
            <a:ext cx="10515600" cy="1325563"/>
          </a:xfrm>
        </p:spPr>
        <p:txBody>
          <a:bodyPr rtlCol="0"/>
          <a:lstStyle/>
          <a:p>
            <a:pPr rtl="0"/>
            <a:r>
              <a:rPr lang="es-419"/>
              <a:t>Conclusión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666" y="1310190"/>
            <a:ext cx="10515600" cy="5046158"/>
          </a:xfrm>
        </p:spPr>
        <p:txBody>
          <a:bodyPr rtlCol="0">
            <a:normAutofit fontScale="92500" lnSpcReduction="20000"/>
          </a:bodyPr>
          <a:lstStyle/>
          <a:p>
            <a:pPr marL="228600" lvl="1" rtl="0">
              <a:lnSpc>
                <a:spcPct val="100000"/>
              </a:lnSpc>
              <a:spcBef>
                <a:spcPts val="1000"/>
              </a:spcBef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700" dirty="0"/>
              <a:t>Los SFP tienen un rol clave en la concientización del personal en materia de salvaguardia y también pueden apoyar programas que hagan lo mismo con las comunidades.</a:t>
            </a:r>
            <a:endParaRPr lang="en-GB" sz="2700" dirty="0"/>
          </a:p>
          <a:p>
            <a:pPr marL="228600" lvl="1" rtl="0">
              <a:lnSpc>
                <a:spcPct val="100000"/>
              </a:lnSpc>
              <a:spcBef>
                <a:spcPts val="1000"/>
              </a:spcBef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700" dirty="0"/>
              <a:t>Los/as SFP pueden involucrarse en la realización de las evaluaciones de salvaguarda a nivel de las oficinas de país, lo que puede contribuir a proporcionar información a los equipos del país y a sus planes de trabajo sobre salvaguarda.</a:t>
            </a:r>
            <a:endParaRPr lang="en-GB" sz="2700" dirty="0"/>
          </a:p>
          <a:p>
            <a:pPr marL="228600" lvl="1" rtl="0">
              <a:lnSpc>
                <a:spcPct val="110000"/>
              </a:lnSpc>
              <a:spcBef>
                <a:spcPts val="1000"/>
              </a:spcBef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700" dirty="0"/>
              <a:t>Los SFP deben colaborar con los Puntos Focales de Salvaguardia de otras ONG y las agencias de la Naciones Unidas en el país, así como también con redes de salvaguardia o de PSEA donde estén ubicadas. </a:t>
            </a:r>
            <a:endParaRPr lang="en-GB" sz="2700" dirty="0"/>
          </a:p>
          <a:p>
            <a:pPr marL="228600" lvl="1" rtl="0">
              <a:lnSpc>
                <a:spcPct val="110000"/>
              </a:lnSpc>
              <a:spcBef>
                <a:spcPts val="1000"/>
              </a:spcBef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700" dirty="0"/>
              <a:t>Es importante que las oficinas del país sean conscientes de las medidas interinstitucionales colectivas y, cuando sea apropiado, que contribuyan a estas, para prevenir y tratar las violaciones de salvaguardia o de PSEA.</a:t>
            </a:r>
            <a:endParaRPr lang="en-GB" sz="2700" dirty="0"/>
          </a:p>
          <a:p>
            <a:pPr rtl="0">
              <a:lnSpc>
                <a:spcPct val="120000"/>
              </a:lnSpc>
              <a:buClr>
                <a:srgbClr val="0070C0"/>
              </a:buClr>
              <a:buSzPct val="80000"/>
              <a:buFont typeface="Wingdings" charset="2"/>
              <a:buChar char="§"/>
            </a:pPr>
            <a:endParaRPr lang="en-GB" sz="2700" dirty="0"/>
          </a:p>
          <a:p>
            <a:pPr rtl="0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36465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Objetivos de aprendizaje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666" y="1511726"/>
            <a:ext cx="10515600" cy="4351338"/>
          </a:xfrm>
        </p:spPr>
        <p:txBody>
          <a:bodyPr rtlCol="0">
            <a:normAutofit lnSpcReduction="10000"/>
          </a:bodyPr>
          <a:lstStyle/>
          <a:p>
            <a:pPr marL="0" indent="0" rtl="0">
              <a:buNone/>
            </a:pPr>
            <a:r>
              <a:rPr lang="es-419"/>
              <a:t>Los SFP podrán:</a:t>
            </a:r>
            <a:endParaRPr lang="en-GB" dirty="0"/>
          </a:p>
          <a:p>
            <a:pPr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500"/>
              <a:t>Comprender qué información debe difundirse al personal, incluso a través de la formación de este.</a:t>
            </a:r>
            <a:endParaRPr lang="en-GB" sz="2500" dirty="0"/>
          </a:p>
          <a:p>
            <a:pPr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500"/>
              <a:t>Comprender cómo elaborar los mensajes de salvaguardia pertinentes para las comunidades. </a:t>
            </a:r>
            <a:endParaRPr lang="en-GB" sz="2500" dirty="0"/>
          </a:p>
          <a:p>
            <a:pPr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500"/>
              <a:t>Apoyar las evaluaciones de salvaguardia. </a:t>
            </a:r>
            <a:endParaRPr lang="en-GB" sz="2500" dirty="0"/>
          </a:p>
          <a:p>
            <a:pPr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500"/>
              <a:t>Colaborar de manera eficaz con otros SFP para contribuir a las medidas colectivas de protección contra la explotación y el abuso sexual (PSEA, por sus siglas en inglés), así como también coordinar con otros agentes para garantizar rutas de remisión apropiadas. </a:t>
            </a:r>
            <a:endParaRPr lang="en-GB" sz="2500" dirty="0"/>
          </a:p>
          <a:p>
            <a:pPr lvl="0"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endParaRPr lang="en-GB" sz="2400" dirty="0"/>
          </a:p>
          <a:p>
            <a:pPr rtl="0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526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36F25AA-46EC-4430-A010-210A36B7E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14738"/>
            <a:ext cx="10515600" cy="947737"/>
          </a:xfrm>
          <a:solidFill>
            <a:srgbClr val="0070C0"/>
          </a:solidFill>
        </p:spPr>
        <p:txBody>
          <a:bodyPr rtlCol="0"/>
          <a:lstStyle/>
          <a:p>
            <a:pPr rtl="0"/>
            <a:r>
              <a:rPr lang="es-419">
                <a:solidFill>
                  <a:schemeClr val="bg1"/>
                </a:solidFill>
              </a:rPr>
              <a:t> Sesión 0: Repaso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ECB6398-2704-4053-9EAC-A6216DB033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6738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Reglas básicas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666" y="1511726"/>
            <a:ext cx="10515600" cy="4351338"/>
          </a:xfrm>
        </p:spPr>
        <p:txBody>
          <a:bodyPr rtlCol="0">
            <a:normAutofit/>
          </a:bodyPr>
          <a:lstStyle/>
          <a:p>
            <a:pPr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500" dirty="0"/>
              <a:t>Asegúrese de que se muestre su nombre de preferencia. </a:t>
            </a:r>
          </a:p>
          <a:p>
            <a:pPr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500" dirty="0"/>
              <a:t>Silénciese cuando otros estén hablando. </a:t>
            </a:r>
            <a:endParaRPr lang="en-GB" sz="2500" dirty="0"/>
          </a:p>
          <a:p>
            <a:pPr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500" dirty="0"/>
              <a:t>Mantenga la cámara activa a menos que tenga problemas de conexión. </a:t>
            </a:r>
            <a:endParaRPr lang="en-GB" sz="2500" dirty="0"/>
          </a:p>
          <a:p>
            <a:pPr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500" dirty="0"/>
              <a:t>Utilice el cuadro de chat o levante la mano.</a:t>
            </a:r>
            <a:endParaRPr lang="en-GB" sz="2500" dirty="0"/>
          </a:p>
          <a:p>
            <a:pPr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500" dirty="0"/>
              <a:t>Aléjese de su computadora únicamente durante los intervalos asignados.</a:t>
            </a:r>
            <a:endParaRPr lang="en-GB" sz="2500" dirty="0"/>
          </a:p>
          <a:p>
            <a:pPr rtl="0"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2500" dirty="0"/>
              <a:t>Participe tanto como sea posible.</a:t>
            </a:r>
          </a:p>
          <a:p>
            <a:pPr marL="0" lvl="0" indent="0" rtl="0">
              <a:spcAft>
                <a:spcPts val="1200"/>
              </a:spcAft>
              <a:buClr>
                <a:srgbClr val="0070C0"/>
              </a:buClr>
              <a:buSzPct val="80000"/>
              <a:buNone/>
            </a:pPr>
            <a:endParaRPr lang="en-GB" sz="2400" dirty="0"/>
          </a:p>
          <a:p>
            <a:pPr rtl="0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81486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85BF0C-8F84-4AF6-9499-FA2E35BD5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43313"/>
            <a:ext cx="10515600" cy="919162"/>
          </a:xfrm>
          <a:solidFill>
            <a:srgbClr val="0070C0"/>
          </a:solidFill>
        </p:spPr>
        <p:txBody>
          <a:bodyPr rtlCol="0"/>
          <a:lstStyle/>
          <a:p>
            <a:pPr rtl="0"/>
            <a:r>
              <a:rPr lang="es-419"/>
              <a:t> </a:t>
            </a:r>
            <a:r>
              <a:rPr lang="es-419">
                <a:solidFill>
                  <a:schemeClr val="bg1"/>
                </a:solidFill>
              </a:rPr>
              <a:t>Sesión 1: Concientización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DF96C60-7E43-4262-8397-94420B3A11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18874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672" y="365125"/>
            <a:ext cx="10876128" cy="1325563"/>
          </a:xfrm>
        </p:spPr>
        <p:txBody>
          <a:bodyPr rtlCol="0"/>
          <a:lstStyle/>
          <a:p>
            <a:pPr rtl="0"/>
            <a:r>
              <a:rPr lang="es-419"/>
              <a:t>Concientización del personal y las comunidades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666" y="1701574"/>
            <a:ext cx="7236563" cy="4172376"/>
          </a:xfrm>
        </p:spPr>
        <p:txBody>
          <a:bodyPr rtlCol="0">
            <a:normAutofit lnSpcReduction="10000"/>
          </a:bodyPr>
          <a:lstStyle/>
          <a:p>
            <a:pPr rtl="0">
              <a:spcAft>
                <a:spcPts val="6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¿Quiénes son los diferentes grupos [personal/comunidades] a los que se quiere dirigir?</a:t>
            </a:r>
            <a:endParaRPr lang="en-GB" sz="4400" dirty="0"/>
          </a:p>
          <a:p>
            <a:pPr rtl="0">
              <a:spcAft>
                <a:spcPts val="6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¿Qué información necesita compartir? </a:t>
            </a:r>
            <a:endParaRPr lang="en-GB" sz="4400" dirty="0"/>
          </a:p>
          <a:p>
            <a:pPr rtl="0">
              <a:spcAft>
                <a:spcPts val="6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¿Cómo compartirá esta información?</a:t>
            </a:r>
            <a:endParaRPr lang="en-GB" sz="2000" dirty="0"/>
          </a:p>
          <a:p>
            <a:pPr rtl="0">
              <a:spcAft>
                <a:spcPts val="6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[Adicional: ¿a qué recursos internos o externos puede recurrir? Por ejemplo, materiales de formación, estrategias de comunicación, asesores técnicos, etc.]</a:t>
            </a:r>
            <a:endParaRPr lang="en-GB" sz="2000" dirty="0"/>
          </a:p>
          <a:p>
            <a:pPr marL="0" indent="0" rtl="0">
              <a:buNone/>
            </a:pPr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A96C5BA7-ED0B-47E5-A0E1-3AB1C4BF5E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8668" y="1197403"/>
            <a:ext cx="3935051" cy="2888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4507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Mensajes clave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666" y="1511726"/>
            <a:ext cx="10515600" cy="4479500"/>
          </a:xfrm>
        </p:spPr>
        <p:txBody>
          <a:bodyPr rtlCol="0">
            <a:normAutofit fontScale="85000" lnSpcReduction="20000"/>
          </a:bodyPr>
          <a:lstStyle/>
          <a:p>
            <a:pPr rtl="0"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dirty="0"/>
              <a:t>Todos somos responsables de salvaguardar y promover una cultura de salvaguardia positiva.</a:t>
            </a:r>
            <a:endParaRPr lang="en-GB" dirty="0"/>
          </a:p>
          <a:p>
            <a:pPr rtl="0"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dirty="0"/>
              <a:t>Tolerancia cero al maltrato y al abuso.</a:t>
            </a:r>
            <a:endParaRPr lang="en-GB" dirty="0"/>
          </a:p>
          <a:p>
            <a:pPr rtl="0"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dirty="0"/>
              <a:t>Obligación de denunciar: ¡denuncie!</a:t>
            </a:r>
            <a:endParaRPr lang="en-GB" dirty="0"/>
          </a:p>
          <a:p>
            <a:pPr rtl="0"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dirty="0"/>
              <a:t>La inacción no es una opción.</a:t>
            </a:r>
            <a:endParaRPr lang="en-GB" dirty="0"/>
          </a:p>
          <a:p>
            <a:pPr rtl="0"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dirty="0"/>
              <a:t>Mantener la confidencialidad en todo momento.</a:t>
            </a:r>
            <a:endParaRPr lang="en-GB" dirty="0"/>
          </a:p>
          <a:p>
            <a:pPr rtl="0"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dirty="0"/>
              <a:t>Informar inmediatamente cualquier asunto en materia de salvaguardia que sea sospechoso, real, histórico y anónimo.</a:t>
            </a:r>
            <a:endParaRPr lang="en-GB" dirty="0"/>
          </a:p>
          <a:p>
            <a:pPr rtl="0"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dirty="0"/>
              <a:t>Todos tenemos la obligación de cuidarnos mutuamente, es decir a cada niño o niña, mujer y hombre por los que estamos ahí para servirles y apoyarles en la comunidad, incluidos nuestros compañeros de trabajo; de actuar en función de su interés superior, para así garantizar su seguridad; y de actuar en </a:t>
            </a:r>
            <a:r>
              <a:rPr lang="es-419" dirty="0" err="1"/>
              <a:t>pos</a:t>
            </a:r>
            <a:r>
              <a:rPr lang="es-419" dirty="0"/>
              <a:t> de la eliminación o minimización de cualquier riesgo de maltrato.</a:t>
            </a:r>
            <a:endParaRPr lang="en-GB" dirty="0"/>
          </a:p>
          <a:p>
            <a:pPr rtl="0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4399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666" y="365125"/>
            <a:ext cx="10515600" cy="1325563"/>
          </a:xfrm>
        </p:spPr>
        <p:txBody>
          <a:bodyPr rtlCol="0"/>
          <a:lstStyle/>
          <a:p>
            <a:pPr rtl="0"/>
            <a:r>
              <a:rPr lang="es-419"/>
              <a:t>Recursos útiles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666" y="2019868"/>
            <a:ext cx="10515600" cy="3843195"/>
          </a:xfrm>
        </p:spPr>
        <p:txBody>
          <a:bodyPr rtlCol="0">
            <a:normAutofit/>
          </a:bodyPr>
          <a:lstStyle/>
          <a:p>
            <a:pPr rtl="0">
              <a:spcAft>
                <a:spcPts val="6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6 principios del IASC (Comité Permanente entre Organismos).</a:t>
            </a:r>
            <a:endParaRPr lang="en-GB" dirty="0"/>
          </a:p>
          <a:p>
            <a:pPr rtl="0">
              <a:spcAft>
                <a:spcPts val="6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Película ‘No Excuse For Abuse’ (“No hay excusas para el abuso”).</a:t>
            </a:r>
          </a:p>
          <a:p>
            <a:pPr rtl="0">
              <a:spcAft>
                <a:spcPts val="6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Película ‘Say No to Misconduct’ (“Dígale no a la conducta indebida”).</a:t>
            </a:r>
            <a:endParaRPr lang="en-GB" dirty="0"/>
          </a:p>
          <a:p>
            <a:pPr rtl="0">
              <a:spcAft>
                <a:spcPts val="6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El código de conducta de la organización se ha traducido al idioma local (o a los idiomas locales).</a:t>
            </a:r>
          </a:p>
          <a:p>
            <a:pPr rtl="0">
              <a:spcAft>
                <a:spcPts val="6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/>
              <a:t>Recurso 7 Plantilla de agenda de formación [u otra alternativa que proponga la organización].</a:t>
            </a:r>
            <a:endParaRPr lang="en-GB" dirty="0"/>
          </a:p>
          <a:p>
            <a:pPr rtl="0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7712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2666" y="365125"/>
            <a:ext cx="10515600" cy="1325563"/>
          </a:xfrm>
        </p:spPr>
        <p:txBody>
          <a:bodyPr rtlCol="0"/>
          <a:lstStyle/>
          <a:p>
            <a:pPr rtl="0"/>
            <a:r>
              <a:rPr lang="es-419"/>
              <a:t>Conclusiones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666" y="1937656"/>
            <a:ext cx="10515600" cy="3939055"/>
          </a:xfrm>
        </p:spPr>
        <p:txBody>
          <a:bodyPr vert="horz" lIns="91440" tIns="45720" rIns="91440" bIns="45720" rtlCol="0" anchor="t">
            <a:normAutofit fontScale="40000" lnSpcReduction="20000"/>
          </a:bodyPr>
          <a:lstStyle/>
          <a:p>
            <a:pPr lvl="0" rtl="0">
              <a:lnSpc>
                <a:spcPct val="110000"/>
              </a:lnSpc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5300"/>
              <a:t>Los SFP tienen un rol clave en la concientización de la salvaguardia y deben trabajar con los directores, así como también con el personal esencial, para crear, fortalecer e implementar estrategias de concientización del personal y las comunidades.</a:t>
            </a:r>
            <a:endParaRPr lang="en-GB" sz="5300" dirty="0"/>
          </a:p>
          <a:p>
            <a:pPr lvl="0" rtl="0">
              <a:lnSpc>
                <a:spcPct val="110000"/>
              </a:lnSpc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5300"/>
              <a:t>Las estrategias de comunicación deben contemplar a quiénes están dirigidas, qué información es necesario compartir y cómo se compartirá.</a:t>
            </a:r>
            <a:endParaRPr lang="en-GB" sz="5300" dirty="0"/>
          </a:p>
          <a:p>
            <a:pPr lvl="0" rtl="0">
              <a:lnSpc>
                <a:spcPct val="110000"/>
              </a:lnSpc>
              <a:spcAft>
                <a:spcPts val="12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r>
              <a:rPr lang="es-419" sz="5300"/>
              <a:t>Existen muchos recursos a los que pueden recurrir los SFP, que incluyen asesores de salvaguardia, recursos de formación y materiales de comunicación. Es importante que los SFP colaboren con el personal de salvaguardia de la sede para garantizar que la información y las actualizaciones se difundan rápidamente.</a:t>
            </a:r>
            <a:endParaRPr lang="en-GB" sz="5300" dirty="0"/>
          </a:p>
          <a:p>
            <a:pPr lvl="0" rtl="0">
              <a:lnSpc>
                <a:spcPct val="120000"/>
              </a:lnSpc>
              <a:spcAft>
                <a:spcPts val="300"/>
              </a:spcAft>
              <a:buClr>
                <a:srgbClr val="0070C0"/>
              </a:buClr>
              <a:buSzPct val="80000"/>
              <a:buFont typeface="Wingdings" charset="2"/>
              <a:buChar char="§"/>
            </a:pPr>
            <a:endParaRPr lang="en-AU" sz="8000" dirty="0">
              <a:cs typeface="Calibri"/>
            </a:endParaRPr>
          </a:p>
          <a:p>
            <a:pPr rtl="0"/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0070C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7548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9401657A829346985AA64C3A399081" ma:contentTypeVersion="12" ma:contentTypeDescription="Create a new document." ma:contentTypeScope="" ma:versionID="587511ad2b6f2dd2b191df269f991eb0">
  <xsd:schema xmlns:xsd="http://www.w3.org/2001/XMLSchema" xmlns:xs="http://www.w3.org/2001/XMLSchema" xmlns:p="http://schemas.microsoft.com/office/2006/metadata/properties" xmlns:ns2="83ee5f3e-594b-414a-8649-ce9b2eadd1a4" xmlns:ns3="c07a1629-68ae-4fcd-b054-b1b327c46cb9" targetNamespace="http://schemas.microsoft.com/office/2006/metadata/properties" ma:root="true" ma:fieldsID="83793c65e37edf048b0a8f6f0bb393da" ns2:_="" ns3:_="">
    <xsd:import namespace="83ee5f3e-594b-414a-8649-ce9b2eadd1a4"/>
    <xsd:import namespace="c07a1629-68ae-4fcd-b054-b1b327c46c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ee5f3e-594b-414a-8649-ce9b2eadd1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7a1629-68ae-4fcd-b054-b1b327c46cb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07a1629-68ae-4fcd-b054-b1b327c46cb9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2C001DBB-451B-4E54-B41F-1694090A469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5CA8B51-0A4D-431C-9938-10DF82EB884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ee5f3e-594b-414a-8649-ce9b2eadd1a4"/>
    <ds:schemaRef ds:uri="c07a1629-68ae-4fcd-b054-b1b327c46c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67919C4-760B-4E0F-8F74-A7CBF87E5DC9}">
  <ds:schemaRefs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3a526536-856c-4086-94a8-21130f8ba69f"/>
    <ds:schemaRef ds:uri="http://purl.org/dc/dcmitype/"/>
    <ds:schemaRef ds:uri="c07a1629-68ae-4fcd-b054-b1b327c46cb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1121</Words>
  <Application>Microsoft Office PowerPoint</Application>
  <PresentationFormat>Widescreen</PresentationFormat>
  <Paragraphs>92</Paragraphs>
  <Slides>18</Slides>
  <Notes>12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Presentazione standard di PowerPoint</vt:lpstr>
      <vt:lpstr>Objetivos de aprendizaje </vt:lpstr>
      <vt:lpstr> Sesión 0: Repaso </vt:lpstr>
      <vt:lpstr>Reglas básicas </vt:lpstr>
      <vt:lpstr> Sesión 1: Concientización</vt:lpstr>
      <vt:lpstr>Concientización del personal y las comunidades </vt:lpstr>
      <vt:lpstr>Mensajes clave </vt:lpstr>
      <vt:lpstr>Recursos útiles </vt:lpstr>
      <vt:lpstr>Conclusiones</vt:lpstr>
      <vt:lpstr> Sesión 2: Evaluaciones de salvaguardia</vt:lpstr>
      <vt:lpstr>Presentazione standard di PowerPoint</vt:lpstr>
      <vt:lpstr>Conclusiones</vt:lpstr>
      <vt:lpstr> Sesión 3: Cómo es el trabajo con redes de salvaguardia</vt:lpstr>
      <vt:lpstr>Redes de salvaguardia</vt:lpstr>
      <vt:lpstr>Conclusiones</vt:lpstr>
      <vt:lpstr> Sesión 4: Sesiones adicionales</vt:lpstr>
      <vt:lpstr>Tarea en línea |Informe sobre estudios de caso de BOND</vt:lpstr>
      <vt:lpstr>Conclusión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jflint@humanitarianadvisorygroup.org</dc:creator>
  <cp:lastModifiedBy>Anita</cp:lastModifiedBy>
  <cp:revision>22</cp:revision>
  <dcterms:created xsi:type="dcterms:W3CDTF">2020-06-25T07:17:32Z</dcterms:created>
  <dcterms:modified xsi:type="dcterms:W3CDTF">2021-12-09T15:45:41Z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0x0101004F9401657A829346985AA64C3A399081</vt:lpwstr>
  </property>
  <property fmtid="{D5CDD505-2E9C-101B-9397-08002B2CF9AE}" pid="3" name="Order">
    <vt:r8>1300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