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3"/>
  </p:notesMasterIdLst>
  <p:sldIdLst>
    <p:sldId id="257" r:id="rId5"/>
    <p:sldId id="275" r:id="rId6"/>
    <p:sldId id="266" r:id="rId7"/>
    <p:sldId id="284" r:id="rId8"/>
    <p:sldId id="286" r:id="rId9"/>
    <p:sldId id="272" r:id="rId10"/>
    <p:sldId id="271" r:id="rId11"/>
    <p:sldId id="273" r:id="rId12"/>
    <p:sldId id="274" r:id="rId13"/>
    <p:sldId id="276" r:id="rId14"/>
    <p:sldId id="278" r:id="rId15"/>
    <p:sldId id="279" r:id="rId16"/>
    <p:sldId id="280" r:id="rId17"/>
    <p:sldId id="281" r:id="rId18"/>
    <p:sldId id="267" r:id="rId19"/>
    <p:sldId id="282" r:id="rId20"/>
    <p:sldId id="268" r:id="rId21"/>
    <p:sldId id="283" r:id="rId22"/>
  </p:sldIdLst>
  <p:sldSz cx="12192000" cy="6858000"/>
  <p:notesSz cx="6858000" cy="9144000"/>
  <p:defaultTextStyle>
    <a:defPPr rtl="0">
      <a:defRPr lang="es-419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3858"/>
    <a:srgbClr val="E533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4EBD421-1A99-45CF-B44E-9557E2856142}" v="15" dt="2020-07-30T21:51:36.7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461" autoAdjust="0"/>
    <p:restoredTop sz="88083" autoAdjust="0"/>
  </p:normalViewPr>
  <p:slideViewPr>
    <p:cSldViewPr snapToGrid="0" snapToObjects="1">
      <p:cViewPr varScale="1">
        <p:scale>
          <a:sx n="61" d="100"/>
          <a:sy n="61" d="100"/>
        </p:scale>
        <p:origin x="59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E303ED7-7880-F24F-A69F-8569CC102114}" type="datetimeFigureOut">
              <a:rPr lang="en-US" smtClean="0"/>
              <a:t>12/9/2021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DB67D11-0723-7545-985E-E0C0A70DF7B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748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agencystandingcommittee.org/iasc-learning-package-protection-sexual-misconduct-un-partner-organizations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youtu.be/GQhOuq7BFLY" TargetMode="Externa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1422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647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11914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046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8274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3942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7969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473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515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es-419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Video de IASC, What If It Were You (Qué pasaría si fuera usted) (es útil para tratar asuntos desde el punto de vista de un observador).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/>
            <a:r>
              <a:rPr lang="es-419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https://interagencystandingcommittee.org/iasc-learning-package-protection-sexual-misconduct-un-partner-organizations</a:t>
            </a:r>
            <a:r>
              <a:rPr lang="es-419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/>
            <a:r>
              <a:rPr lang="es-419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Video de Save the Children, “Child safeguarding in emergencies” (Salvaguardia del niño y la niña en situaciones de emergencia) (explica la salvaguardia en relación a los niños y niñas; estará disponible en varias lenguas).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/>
            <a:r>
              <a:rPr lang="es-419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https://youtu.be/GQhOuq7BFLY</a:t>
            </a:r>
            <a:r>
              <a:rPr lang="es-419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2482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55844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9487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rtl="0"/>
            <a:fld id="{5DB67D11-0723-7545-985E-E0C0A70DF7B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611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31872F-DE9F-E54A-BEE7-0F43BB9FB4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rtlCol="0" anchor="b"/>
          <a:lstStyle>
            <a:lvl1pPr algn="ctr">
              <a:defRPr sz="6000"/>
            </a:lvl1pPr>
          </a:lstStyle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436C2B6-BD35-B240-B258-D75FA0B98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 rtlCol="0"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419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795A9C-1826-4149-988A-759555BBA9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D9E0B-7D05-994D-BB22-F93558A6B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FC94F-3027-E243-B11D-49311D63C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82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D4C0A-C2FE-DB4D-8A65-D585E38B2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4DF354-3622-6545-B0CD-0C07E7B39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378A3F-931B-854E-92F7-A184B22465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32561C-3EB1-C24F-8225-53C02B66C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2FAF45-B093-4A48-B121-30DCBF214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841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CC8BDA-F52C-A843-917E-B000B14208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 rtlCol="0"/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085F93-391F-E84F-9722-6EF2266F7E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EFB226-AA36-F84C-8D4E-12AFAF687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CA178-8F16-7E4C-9AF9-5F7A6C1A25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9BB426-72C2-984B-8B77-E589C37BA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218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040663-078A-2041-AF87-2FD3C95453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68056C-814A-D74A-B54A-3D4A35A82B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FAFB2A-3CB7-CB49-A71F-584B523EC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34001B-81D9-3843-B41D-4C730A225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F99B3D-796F-8C41-9945-1E46085615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685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1A773-754A-E14C-BC29-F34AD5F59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rtlCol="0" anchor="b"/>
          <a:lstStyle>
            <a:lvl1pPr>
              <a:defRPr sz="6000"/>
            </a:lvl1pPr>
          </a:lstStyle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9CDA0B-5B88-1343-B4D4-3FF4D3678E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419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C1CD6-9CF5-FC4D-A46E-91111F7462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5324CB-7C60-4D42-BA69-CC8FE2F8E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C3E942-D75F-5947-A539-21A6E8D19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13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008EC1-0E59-0543-9487-814EBB1EC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AA8025-D538-7741-BFFC-78DB589E22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C753D-E069-1542-8F0D-DA1C862121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5B7D01-4D4F-6943-9302-AAC772111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AF5CB1-9B98-B646-AAEE-1A3FABC403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BF6C72-DE18-5246-A3AE-8EF483DED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122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9C5EB-C939-0146-ACEC-139360336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 rtlCol="0"/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CD505D-56AC-5C42-829A-EE5051BFFA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419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D94452-D52B-BB4B-96C6-C88E3582B3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4CB0E01-C44D-6347-A614-E9C7668C4B1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rtlCol="0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419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15EC1E-4E03-BA4C-AED4-8CCB9BD731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 rtlCol="0"/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DEA55CC-21D0-AE44-9850-D018D16AA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034D07F-F5BB-3948-BAC1-87829914E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869DE7-CD63-F142-9EC9-0287256AF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881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500F11-A3E1-4D4F-916C-FACE0AB871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B7BA7E2-6CBE-4EEC-8EDA-D8F2A988A8FD}"/>
              </a:ext>
            </a:extLst>
          </p:cNvPr>
          <p:cNvSpPr txBox="1">
            <a:spLocks/>
          </p:cNvSpPr>
          <p:nvPr userDrawn="1"/>
        </p:nvSpPr>
        <p:spPr>
          <a:xfrm>
            <a:off x="-1103555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es-419">
                <a:solidFill>
                  <a:srgbClr val="FF0000"/>
                </a:solidFill>
                <a:ea typeface="Segoe UI Emoji" panose="020B0502040204020203" pitchFamily="34" charset="0"/>
              </a:rPr>
              <a:t>SFP Training</a:t>
            </a:r>
            <a:endParaRPr lang="en-US" dirty="0">
              <a:solidFill>
                <a:srgbClr val="FF0000"/>
              </a:solidFill>
              <a:ea typeface="Segoe UI Emoji" panose="020B0502040204020203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05C5532-1DAF-4C1E-B576-A1DF12447986}"/>
              </a:ext>
            </a:extLst>
          </p:cNvPr>
          <p:cNvCxnSpPr/>
          <p:nvPr userDrawn="1"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990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D7DE94-C9DC-48D2-A1BB-4729D032DC54}"/>
              </a:ext>
            </a:extLst>
          </p:cNvPr>
          <p:cNvSpPr txBox="1">
            <a:spLocks/>
          </p:cNvSpPr>
          <p:nvPr userDrawn="1"/>
        </p:nvSpPr>
        <p:spPr>
          <a:xfrm>
            <a:off x="-1103555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es-419">
                <a:solidFill>
                  <a:srgbClr val="FF0000"/>
                </a:solidFill>
                <a:ea typeface="Segoe UI Emoji" panose="020B0502040204020203" pitchFamily="34" charset="0"/>
              </a:rPr>
              <a:t>SFP Training</a:t>
            </a:r>
            <a:endParaRPr lang="en-US" dirty="0">
              <a:solidFill>
                <a:srgbClr val="FF0000"/>
              </a:solidFill>
              <a:ea typeface="Segoe UI Emoji" panose="020B0502040204020203" pitchFamily="34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0585D1DC-EEDA-4355-B2E0-38BBE022469A}"/>
              </a:ext>
            </a:extLst>
          </p:cNvPr>
          <p:cNvCxnSpPr/>
          <p:nvPr userDrawn="1"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5270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D67CC-FA01-9C4B-80F6-63958B1847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704B2D-1D40-D747-92B5-D4750216D0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B93664-57DB-564B-9420-9237C97CEB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419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4F3322-E2B5-E446-AC62-AC3BE7872A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E23A50-5994-174F-9E8E-EC5AF6C55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9B64E5-7E3A-B44C-A851-922AB1945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935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4D3F57-230B-0F49-B232-6B1D0B0DD7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F7F465E-9C84-A04C-A298-8E11FCCEA6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92CE15-CFEB-9E46-AC15-BCEA6568936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419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9EF12E-B65E-8A44-BB31-66FD474F3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9F19B9-73A1-C644-97C2-90328A3FD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419"/>
              <a:t>SFP Training Pilot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66299F-B9E0-E347-9319-257A8536E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246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3D3B18-FCAC-8D4F-98AF-81CE0D93B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-419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E43E4-E99F-334E-BB25-DA2CAF747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419"/>
              <a:t>Click to edit Master text styles</a:t>
            </a:r>
          </a:p>
          <a:p>
            <a:pPr lvl="1" rtl="0"/>
            <a:r>
              <a:rPr lang="es-419"/>
              <a:t>Second level</a:t>
            </a:r>
          </a:p>
          <a:p>
            <a:pPr lvl="2" rtl="0"/>
            <a:r>
              <a:rPr lang="es-419"/>
              <a:t>Third level</a:t>
            </a:r>
          </a:p>
          <a:p>
            <a:pPr lvl="3" rtl="0"/>
            <a:r>
              <a:rPr lang="es-419"/>
              <a:t>Fourth level</a:t>
            </a:r>
          </a:p>
          <a:p>
            <a:pPr lvl="4" rtl="0"/>
            <a:r>
              <a:rPr lang="es-419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DCDD0-2F78-8A47-B8AC-8AD4966103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n-AU"/>
              <a:t>1/09/2020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D313A7-91BD-814D-9BA3-75F7018A7E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es-419"/>
              <a:t>SFP Training Pilot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68E66A-7238-6E41-A005-85164B8797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5E7B2C64-B298-2A47-A9AE-575733AC525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960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14A4C00-EE12-5640-A260-C1EBC27548D0}"/>
              </a:ext>
            </a:extLst>
          </p:cNvPr>
          <p:cNvSpPr/>
          <p:nvPr/>
        </p:nvSpPr>
        <p:spPr>
          <a:xfrm>
            <a:off x="0" y="3429000"/>
            <a:ext cx="12192000" cy="1836159"/>
          </a:xfrm>
          <a:prstGeom prst="rect">
            <a:avLst/>
          </a:prstGeom>
          <a:solidFill>
            <a:srgbClr val="253858"/>
          </a:solidFill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r>
              <a:rPr lang="es-419" sz="3600">
                <a:solidFill>
                  <a:schemeClr val="bg1"/>
                </a:solidFill>
                <a:ea typeface="Segoe UI Emoji" panose="020B0502040204020203" pitchFamily="34" charset="0"/>
              </a:rPr>
              <a:t>Módulo 1 Concientización</a:t>
            </a:r>
          </a:p>
          <a:p>
            <a:pPr algn="ctr" rtl="0"/>
            <a:r>
              <a:rPr lang="es-419" sz="3600">
                <a:solidFill>
                  <a:schemeClr val="bg1"/>
                </a:solidFill>
                <a:ea typeface="Segoe UI Emoji" panose="020B0502040204020203" pitchFamily="34" charset="0"/>
              </a:rPr>
              <a:t>Formación del Punto Focal de Salvaguardia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6D20479-DA46-6E4F-B29C-4572255A1246}"/>
              </a:ext>
            </a:extLst>
          </p:cNvPr>
          <p:cNvGrpSpPr/>
          <p:nvPr/>
        </p:nvGrpSpPr>
        <p:grpSpPr>
          <a:xfrm>
            <a:off x="2366272" y="951563"/>
            <a:ext cx="7459457" cy="1655762"/>
            <a:chOff x="2302924" y="951563"/>
            <a:chExt cx="7459457" cy="1655762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148C486-9B69-4240-9F39-CF591A191547}"/>
                </a:ext>
              </a:extLst>
            </p:cNvPr>
            <p:cNvSpPr/>
            <p:nvPr/>
          </p:nvSpPr>
          <p:spPr>
            <a:xfrm>
              <a:off x="2302924" y="951563"/>
              <a:ext cx="1675503" cy="1655762"/>
            </a:xfrm>
            <a:prstGeom prst="rect">
              <a:avLst/>
            </a:prstGeom>
            <a:solidFill>
              <a:srgbClr val="E5332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GB"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7C538F5-0934-1740-BA99-5F95505EC813}"/>
                </a:ext>
              </a:extLst>
            </p:cNvPr>
            <p:cNvSpPr/>
            <p:nvPr/>
          </p:nvSpPr>
          <p:spPr>
            <a:xfrm>
              <a:off x="4196643" y="951563"/>
              <a:ext cx="1675503" cy="1655762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GB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861DC28C-8059-4F43-AD59-A1C89539E2EB}"/>
                </a:ext>
              </a:extLst>
            </p:cNvPr>
            <p:cNvSpPr/>
            <p:nvPr/>
          </p:nvSpPr>
          <p:spPr>
            <a:xfrm>
              <a:off x="6090363" y="951563"/>
              <a:ext cx="1675503" cy="165576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GB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AD499BB-F240-B746-8181-2737DB69F512}"/>
                </a:ext>
              </a:extLst>
            </p:cNvPr>
            <p:cNvSpPr/>
            <p:nvPr/>
          </p:nvSpPr>
          <p:spPr>
            <a:xfrm>
              <a:off x="8086878" y="951563"/>
              <a:ext cx="1675503" cy="165576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en-GB"/>
            </a:p>
          </p:txBody>
        </p:sp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D4CC15C-C077-714E-BB41-6560A093DDBE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27277" y="1257333"/>
              <a:ext cx="1026795" cy="1026795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76C341B-3B4E-6746-9469-AA58F8901E87}"/>
              </a:ext>
            </a:extLst>
          </p:cNvPr>
          <p:cNvGrpSpPr/>
          <p:nvPr/>
        </p:nvGrpSpPr>
        <p:grpSpPr>
          <a:xfrm>
            <a:off x="3104510" y="5750319"/>
            <a:ext cx="5982981" cy="755349"/>
            <a:chOff x="2782636" y="5861461"/>
            <a:chExt cx="5982981" cy="755349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9966DF9-DFCE-0F4C-992F-D0A331FE504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86001" y="5988636"/>
              <a:ext cx="1479616" cy="500998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BAA2C3F-3EDB-404E-92FD-A9D1D4B6941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782636" y="5861461"/>
              <a:ext cx="1173489" cy="755349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F4B923B6-8082-4B46-B7CF-10981F9E4A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85681" y="5931462"/>
              <a:ext cx="2270764" cy="6153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22205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2B405C0-13DD-4A11-8109-3FDE99E82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062288"/>
            <a:ext cx="10515600" cy="1500187"/>
          </a:xfrm>
          <a:solidFill>
            <a:srgbClr val="E5332A"/>
          </a:solidFill>
        </p:spPr>
        <p:txBody>
          <a:bodyPr rtlCol="0">
            <a:normAutofit/>
          </a:bodyPr>
          <a:lstStyle/>
          <a:p>
            <a:pPr rtl="0"/>
            <a:r>
              <a:rPr lang="es-419" sz="4800" dirty="0">
                <a:solidFill>
                  <a:schemeClr val="bg1"/>
                </a:solidFill>
              </a:rPr>
              <a:t>Sesión 2: Contextualización de la salvaguardia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2DA5A8-835A-4D73-A2DA-92BDC5B218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28600" y="6394711"/>
            <a:ext cx="4114800" cy="365125"/>
          </a:xfrm>
        </p:spPr>
        <p:txBody>
          <a:bodyPr rtlCol="0"/>
          <a:lstStyle/>
          <a:p>
            <a:pPr algn="l" rtl="0"/>
            <a:r>
              <a:rPr lang="es-419">
                <a:solidFill>
                  <a:srgbClr val="FF000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1580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Revisión del mapeo de contexto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057" y="1327383"/>
            <a:ext cx="6422571" cy="4663842"/>
          </a:xfrm>
        </p:spPr>
        <p:txBody>
          <a:bodyPr rtlCol="0">
            <a:normAutofit lnSpcReduction="10000"/>
          </a:bodyPr>
          <a:lstStyle/>
          <a:p>
            <a:pPr marL="0" indent="0" rtl="0">
              <a:buNone/>
            </a:pPr>
            <a:endParaRPr lang="en-AU" sz="3200" dirty="0"/>
          </a:p>
          <a:p>
            <a:pPr lvl="1" rtl="0"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s-419" sz="2800"/>
              <a:t>Parte 1: Riegos y mecanismos de protección</a:t>
            </a:r>
          </a:p>
          <a:p>
            <a:pPr lvl="2" rtl="0">
              <a:spcAft>
                <a:spcPts val="1200"/>
              </a:spcAft>
            </a:pPr>
            <a:r>
              <a:rPr lang="es-419" sz="2400"/>
              <a:t>Identifique el punto más importante de cada sección (p. ej.: la sección sobre qué tipos de abuso existen en comunidades locales) que usted quisiera compartir con el grupo.</a:t>
            </a:r>
            <a:endParaRPr lang="en-GB" sz="2400" dirty="0"/>
          </a:p>
          <a:p>
            <a:pPr lvl="1" rtl="0"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s-419" sz="2800"/>
              <a:t>Parte 2: Resumen de políticas </a:t>
            </a:r>
          </a:p>
          <a:p>
            <a:pPr lvl="2" rtl="0"/>
            <a:r>
              <a:rPr lang="es-419" sz="2400"/>
              <a:t>Identifique una política que exista dentro de su organización y que trate un elemento de salvaguardia que quiera compartir con el grupo. </a:t>
            </a:r>
            <a:endParaRPr lang="en-GB" sz="2400" dirty="0"/>
          </a:p>
          <a:p>
            <a:pPr rtl="0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FF0000"/>
                </a:solidFill>
                <a:ea typeface="Segoe UI Emoji" panose="020B0502040204020203" pitchFamily="34" charset="0"/>
              </a:rPr>
              <a:t>Formación de SFP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F0ED4C46-4388-4E2D-B89B-F78DC664B2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6458" y="519239"/>
            <a:ext cx="4615392" cy="3504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810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Conclusiones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7956"/>
            <a:ext cx="10515600" cy="4930955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lvl="0" rtl="0">
              <a:lnSpc>
                <a:spcPct val="134000"/>
              </a:lnSpc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s-419" sz="3100" dirty="0"/>
              <a:t>Las prioridades en materia de salvaguardia serán diferentes para cada país, por lo que es importante que los SFP comprendan el entorno en el que están trabajando. </a:t>
            </a:r>
            <a:endParaRPr lang="en-GB" sz="3100" dirty="0"/>
          </a:p>
          <a:p>
            <a:pPr lvl="0" rtl="0">
              <a:lnSpc>
                <a:spcPct val="134000"/>
              </a:lnSpc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s-419" sz="3100" dirty="0"/>
              <a:t>Las organizaciones deben tener políticas y procedimientos para responder y gestionar las cuestiones de salvaguardia de manera consistente.</a:t>
            </a:r>
            <a:endParaRPr lang="en-GB" sz="3100" dirty="0"/>
          </a:p>
          <a:p>
            <a:pPr lvl="0" rtl="0">
              <a:lnSpc>
                <a:spcPct val="134000"/>
              </a:lnSpc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s-419" sz="3100" dirty="0"/>
              <a:t>Diferentes organizaciones pueden tratar diferentes elementos de salvaguardia en distintas políticas.</a:t>
            </a:r>
            <a:endParaRPr lang="en-GB" sz="3100" dirty="0"/>
          </a:p>
          <a:p>
            <a:pPr lvl="0" rtl="0">
              <a:lnSpc>
                <a:spcPct val="134000"/>
              </a:lnSpc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s-419" sz="3100" dirty="0"/>
              <a:t>Los puntos focales deben conocer la ubicación y el contenido de las diferentes políticas, así como a el/la dueño/a del contenido responsable de actualizarlas.</a:t>
            </a:r>
            <a:endParaRPr lang="en-GB" sz="3100" dirty="0"/>
          </a:p>
          <a:p>
            <a:pPr rtl="0">
              <a:lnSpc>
                <a:spcPct val="134000"/>
              </a:lnSpc>
              <a:buClr>
                <a:srgbClr val="E5332A"/>
              </a:buClr>
              <a:buSzPct val="80000"/>
              <a:buFont typeface="Wingdings" charset="2"/>
              <a:buChar char="§"/>
            </a:pPr>
            <a:endParaRPr lang="en-GB" sz="3200" dirty="0"/>
          </a:p>
          <a:p>
            <a:pPr lvl="0" rtl="0">
              <a:lnSpc>
                <a:spcPct val="134000"/>
              </a:lnSpc>
              <a:buClr>
                <a:srgbClr val="E5332A"/>
              </a:buClr>
              <a:buSzPct val="80000"/>
              <a:buFont typeface="Wingdings" charset="2"/>
              <a:buChar char="§"/>
            </a:pPr>
            <a:endParaRPr lang="en-GB" sz="3200" dirty="0"/>
          </a:p>
          <a:p>
            <a:pPr rtl="0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FF000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95979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EFCDB77-2234-4E76-9B08-17F9ED3F9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685309"/>
            <a:ext cx="10515600" cy="877166"/>
          </a:xfrm>
          <a:solidFill>
            <a:srgbClr val="E5332A"/>
          </a:solidFill>
        </p:spPr>
        <p:txBody>
          <a:bodyPr rtlCol="0">
            <a:normAutofit/>
          </a:bodyPr>
          <a:lstStyle/>
          <a:p>
            <a:pPr rtl="0"/>
            <a:r>
              <a:rPr lang="es-419" sz="4800">
                <a:solidFill>
                  <a:schemeClr val="bg1"/>
                </a:solidFill>
              </a:rPr>
              <a:t>Sesión 3: Roles y responsabilidades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A3F6E62-C31A-4F6C-BBA9-32F2390329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 txBox="1">
            <a:spLocks/>
          </p:cNvSpPr>
          <p:nvPr/>
        </p:nvSpPr>
        <p:spPr>
          <a:xfrm>
            <a:off x="-1103555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es-419">
                <a:solidFill>
                  <a:srgbClr val="FF0000"/>
                </a:solidFill>
                <a:ea typeface="Segoe UI Emoji" panose="020B0502040204020203" pitchFamily="34" charset="0"/>
              </a:rPr>
              <a:t>Formación de SFP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7635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92E91CA-B883-4ECB-8F96-E3A081BDE8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Roles y responsabilidades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66DE6E-12F7-4F12-AA1A-A37BCAD8F1D1}"/>
              </a:ext>
            </a:extLst>
          </p:cNvPr>
          <p:cNvSpPr txBox="1"/>
          <p:nvPr/>
        </p:nvSpPr>
        <p:spPr>
          <a:xfrm>
            <a:off x="838200" y="1581332"/>
            <a:ext cx="115016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endParaRPr lang="en-AU" sz="2000" dirty="0"/>
          </a:p>
          <a:p>
            <a:pPr rtl="0"/>
            <a:r>
              <a:rPr lang="es-419" sz="2000"/>
              <a:t>Para cada tarea, decida si ese rol o función es: </a:t>
            </a:r>
          </a:p>
          <a:p>
            <a:pPr rtl="0"/>
            <a:endParaRPr lang="en-GB" sz="2000" dirty="0"/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067B9894-1D5B-4B71-B850-0F340D5800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807783"/>
              </p:ext>
            </p:extLst>
          </p:nvPr>
        </p:nvGraphicFramePr>
        <p:xfrm>
          <a:off x="295835" y="2514600"/>
          <a:ext cx="7315200" cy="344327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6480">
                  <a:extLst>
                    <a:ext uri="{9D8B030D-6E8A-4147-A177-3AD203B41FA5}">
                      <a16:colId xmlns:a16="http://schemas.microsoft.com/office/drawing/2014/main" val="336218341"/>
                    </a:ext>
                  </a:extLst>
                </a:gridCol>
                <a:gridCol w="2062125">
                  <a:extLst>
                    <a:ext uri="{9D8B030D-6E8A-4147-A177-3AD203B41FA5}">
                      <a16:colId xmlns:a16="http://schemas.microsoft.com/office/drawing/2014/main" val="1516135426"/>
                    </a:ext>
                  </a:extLst>
                </a:gridCol>
                <a:gridCol w="4946595">
                  <a:extLst>
                    <a:ext uri="{9D8B030D-6E8A-4147-A177-3AD203B41FA5}">
                      <a16:colId xmlns:a16="http://schemas.microsoft.com/office/drawing/2014/main" val="880504887"/>
                    </a:ext>
                  </a:extLst>
                </a:gridCol>
              </a:tblGrid>
              <a:tr h="1342293">
                <a:tc>
                  <a:txBody>
                    <a:bodyPr/>
                    <a:lstStyle/>
                    <a:p>
                      <a:pPr rtl="0"/>
                      <a:r>
                        <a:rPr lang="es-419" sz="2000" b="1"/>
                        <a:t>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s-419" sz="2000"/>
                        <a:t>Responsable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s-419" sz="2000" dirty="0"/>
                        <a:t>la/las persona(s) responsable(s) de implementar y completar la tarea o el proceso. 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6866298"/>
                  </a:ext>
                </a:extLst>
              </a:tr>
              <a:tr h="1342293">
                <a:tc>
                  <a:txBody>
                    <a:bodyPr/>
                    <a:lstStyle/>
                    <a:p>
                      <a:pPr rtl="0"/>
                      <a:r>
                        <a:rPr lang="es-419" sz="2000" b="1"/>
                        <a:t>QR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s-419" sz="2000"/>
                        <a:t>Quien responde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419" sz="2000"/>
                        <a:t>La persona que deberá responder ante el incumplimiento de la tarea o el proceso; en general, solo será una persona.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2430918"/>
                  </a:ext>
                </a:extLst>
              </a:tr>
              <a:tr h="758687">
                <a:tc>
                  <a:txBody>
                    <a:bodyPr/>
                    <a:lstStyle/>
                    <a:p>
                      <a:pPr rtl="0"/>
                      <a:r>
                        <a:rPr lang="es-419" sz="2000" b="1"/>
                        <a:t>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s-419" sz="2000"/>
                        <a:t>Informado/a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/>
                      <a:r>
                        <a:rPr lang="es-419" sz="2000" dirty="0"/>
                        <a:t>La persona informada una vez tomada la decisión.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750335"/>
                  </a:ext>
                </a:extLst>
              </a:tr>
            </a:tbl>
          </a:graphicData>
        </a:graphic>
      </p:graphicFrame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FF0000"/>
                </a:solidFill>
                <a:ea typeface="Segoe UI Emoji" panose="020B0502040204020203" pitchFamily="34" charset="0"/>
              </a:rPr>
              <a:t>Formación de SFP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0A43A1C9-6DCD-457B-9E29-BD670AB48F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4810" y="487035"/>
            <a:ext cx="4118317" cy="2911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0864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Conclusiones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3138"/>
            <a:ext cx="10515600" cy="4351338"/>
          </a:xfrm>
        </p:spPr>
        <p:txBody>
          <a:bodyPr rtlCol="0">
            <a:normAutofit/>
          </a:bodyPr>
          <a:lstStyle/>
          <a:p>
            <a:pPr lvl="0" rtl="0"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s-419" sz="2300"/>
              <a:t>Todo el personal tiene un rol y responsabilidad en la salvaguardia, pero existen ciertas responsabilidades que recaen sobre los SFP.</a:t>
            </a:r>
            <a:endParaRPr lang="en-GB" sz="2300" dirty="0"/>
          </a:p>
          <a:p>
            <a:pPr lvl="0" rtl="0"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s-419" sz="2300"/>
              <a:t>La designación del Punto Focal es un rol o “insignia” que se asignó a alguien del personal existente y que no es un puesto de tiempo completo. Por este motivo, es importante respetar la necesidad de equilibrio entre el trabajo regular y el compromiso significativo con la salvaguardia por parte del SFP. </a:t>
            </a:r>
            <a:endParaRPr lang="en-GB" sz="2300" dirty="0"/>
          </a:p>
          <a:p>
            <a:pPr lvl="0" rtl="0"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s-419" sz="2300"/>
              <a:t>Los SFP suelen ser elegidos/as por sus atributos personales y profesionales; son individuos de confianza conocidos por demostrar cuidado y compasión.</a:t>
            </a:r>
            <a:endParaRPr lang="en-GB" sz="2300" dirty="0"/>
          </a:p>
          <a:p>
            <a:pPr lvl="0" rtl="0"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s-419" sz="2300"/>
              <a:t>La designación de un SFP no exime al Director/a como último/a responsable de la salvaguardia en su oficina, pero apoya al Director/a a cumplir dicha responsabilidad.</a:t>
            </a:r>
            <a:endParaRPr lang="en-GB" sz="2300" dirty="0"/>
          </a:p>
          <a:p>
            <a:pPr rtl="0"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endParaRPr lang="en-GB" sz="2400" dirty="0"/>
          </a:p>
          <a:p>
            <a:pPr lvl="0" rtl="0"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endParaRPr lang="en-GB" sz="2400" dirty="0"/>
          </a:p>
          <a:p>
            <a:pPr rtl="0"/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FF000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44999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EFCDB77-2234-4E76-9B08-17F9ED3F9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574473"/>
            <a:ext cx="10515600" cy="988002"/>
          </a:xfrm>
          <a:solidFill>
            <a:srgbClr val="E5332A"/>
          </a:solidFill>
        </p:spPr>
        <p:txBody>
          <a:bodyPr rtlCol="0"/>
          <a:lstStyle/>
          <a:p>
            <a:pPr rtl="0"/>
            <a:r>
              <a:rPr lang="es-419">
                <a:solidFill>
                  <a:schemeClr val="bg1"/>
                </a:solidFill>
              </a:rPr>
              <a:t>Sesión 4: Sesiones adicionales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A3F6E62-C31A-4F6C-BBA9-32F2390329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FF0000"/>
                </a:solidFill>
                <a:ea typeface="Segoe UI Emoji" panose="020B0502040204020203" pitchFamily="34" charset="0"/>
              </a:rPr>
              <a:t>Formación de SFP 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3901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220" y="246722"/>
            <a:ext cx="10515600" cy="1325563"/>
          </a:xfrm>
        </p:spPr>
        <p:txBody>
          <a:bodyPr rtlCol="0"/>
          <a:lstStyle/>
          <a:p>
            <a:pPr rtl="0"/>
            <a:r>
              <a:rPr lang="es-419" i="1"/>
              <a:t>Tarea en Linea</a:t>
            </a:r>
            <a:r>
              <a:rPr lang="es-419"/>
              <a:t> </a:t>
            </a:r>
            <a:r>
              <a:rPr lang="es-419">
                <a:solidFill>
                  <a:srgbClr val="FF0000"/>
                </a:solidFill>
              </a:rPr>
              <a:t>| Opción 1 Mensaje Clave</a:t>
            </a:r>
            <a:br>
              <a:rPr lang="en-GB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4220" y="1392074"/>
            <a:ext cx="8835887" cy="5040998"/>
          </a:xfrm>
        </p:spPr>
        <p:txBody>
          <a:bodyPr rtlCol="0">
            <a:normAutofit fontScale="92500" lnSpcReduction="10000"/>
          </a:bodyPr>
          <a:lstStyle/>
          <a:p>
            <a:pPr marL="0" indent="0" rtl="0">
              <a:buNone/>
            </a:pPr>
            <a:r>
              <a:rPr lang="es-419"/>
              <a:t>Grupo 1:</a:t>
            </a:r>
          </a:p>
          <a:p>
            <a:pPr marL="914400" lvl="1" indent="-457200" rtl="0">
              <a:buClr>
                <a:srgbClr val="E5332A"/>
              </a:buClr>
              <a:buFont typeface="+mj-lt"/>
              <a:buAutoNum type="arabicPeriod"/>
            </a:pPr>
            <a:r>
              <a:rPr lang="es-419"/>
              <a:t>¿A qué grupos del personal está destinado (p. ej., personal, voluntarios, contratistas, etc.)?</a:t>
            </a:r>
            <a:endParaRPr lang="en-GB" sz="1700" dirty="0"/>
          </a:p>
          <a:p>
            <a:pPr marL="914400" lvl="1" indent="-457200" rtl="0">
              <a:buClr>
                <a:srgbClr val="E5332A"/>
              </a:buClr>
              <a:buFont typeface="+mj-lt"/>
              <a:buAutoNum type="arabicPeriod"/>
            </a:pPr>
            <a:r>
              <a:rPr lang="es-419"/>
              <a:t>¿Qué mensajes/información clave necesita compartir? [resumen breve]</a:t>
            </a:r>
            <a:endParaRPr lang="en-GB" sz="1700" dirty="0"/>
          </a:p>
          <a:p>
            <a:pPr marL="914400" lvl="1" indent="-457200" rtl="0">
              <a:buClr>
                <a:srgbClr val="E5332A"/>
              </a:buClr>
              <a:buFont typeface="+mj-lt"/>
              <a:buAutoNum type="arabicPeriod"/>
            </a:pPr>
            <a:r>
              <a:rPr lang="es-419"/>
              <a:t>¿Cómo compartirá estos mensajes claves con el personal?</a:t>
            </a:r>
            <a:endParaRPr lang="en-GB" sz="1700" dirty="0"/>
          </a:p>
          <a:p>
            <a:pPr marL="914400" lvl="1" indent="-457200" rtl="0">
              <a:buClr>
                <a:srgbClr val="E5332A"/>
              </a:buClr>
              <a:buFont typeface="+mj-lt"/>
              <a:buAutoNum type="arabicPeriod"/>
            </a:pPr>
            <a:r>
              <a:rPr lang="es-419"/>
              <a:t>Adicional: ¿a qué recursos útiles internos o externos puede recurrir?</a:t>
            </a:r>
            <a:endParaRPr lang="en-GB" sz="1700" dirty="0"/>
          </a:p>
          <a:p>
            <a:pPr marL="0" indent="0" rtl="0">
              <a:buNone/>
            </a:pPr>
            <a:r>
              <a:rPr lang="es-419"/>
              <a:t>Grupo 2:</a:t>
            </a:r>
          </a:p>
          <a:p>
            <a:pPr marL="914400" lvl="1" indent="-457200" rtl="0">
              <a:buClr>
                <a:srgbClr val="E5332A"/>
              </a:buClr>
              <a:buFont typeface="+mj-lt"/>
              <a:buAutoNum type="arabicPeriod"/>
            </a:pPr>
            <a:r>
              <a:rPr lang="es-419"/>
              <a:t>¿A qué grupos de las comunidades está destinado (p. ej. mujeres, niños/as, personas con discapacidad)?</a:t>
            </a:r>
            <a:endParaRPr lang="en-GB" sz="1700" dirty="0"/>
          </a:p>
          <a:p>
            <a:pPr marL="914400" lvl="1" indent="-457200" rtl="0">
              <a:buClr>
                <a:srgbClr val="E5332A"/>
              </a:buClr>
              <a:buFont typeface="+mj-lt"/>
              <a:buAutoNum type="arabicPeriod"/>
            </a:pPr>
            <a:r>
              <a:rPr lang="es-419"/>
              <a:t>¿Qué mensajes/información clave necesita compartir? [resumen breve]</a:t>
            </a:r>
            <a:endParaRPr lang="en-GB" sz="1700" dirty="0"/>
          </a:p>
          <a:p>
            <a:pPr marL="914400" lvl="1" indent="-457200" rtl="0">
              <a:buClr>
                <a:srgbClr val="E5332A"/>
              </a:buClr>
              <a:buFont typeface="+mj-lt"/>
              <a:buAutoNum type="arabicPeriod"/>
            </a:pPr>
            <a:r>
              <a:rPr lang="es-419"/>
              <a:t>¿Cómo compartirá estos mensajes clave con la comunidad?</a:t>
            </a:r>
            <a:endParaRPr lang="en-GB" sz="1700" dirty="0"/>
          </a:p>
          <a:p>
            <a:pPr marL="914400" lvl="1" indent="-457200" rtl="0">
              <a:buClr>
                <a:srgbClr val="E5332A"/>
              </a:buClr>
              <a:buFont typeface="+mj-lt"/>
              <a:buAutoNum type="arabicPeriod"/>
            </a:pPr>
            <a:r>
              <a:rPr lang="es-419"/>
              <a:t>Adicional: ¿a qué recursos útiles internos o externos puede recurrir?</a:t>
            </a:r>
            <a:endParaRPr lang="en-GB" sz="1700" dirty="0"/>
          </a:p>
          <a:p>
            <a:pPr rtl="0"/>
            <a:endParaRPr lang="en-US" dirty="0"/>
          </a:p>
        </p:txBody>
      </p:sp>
      <p:pic>
        <p:nvPicPr>
          <p:cNvPr id="8" name="Content Placeholder 13">
            <a:extLst>
              <a:ext uri="{FF2B5EF4-FFF2-40B4-BE49-F238E27FC236}">
                <a16:creationId xmlns:a16="http://schemas.microsoft.com/office/drawing/2014/main" id="{540B92E5-3E3F-4BE6-A9FF-FCD74BB4EC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0107" y="1091365"/>
            <a:ext cx="2406058" cy="2499974"/>
          </a:xfrm>
          <a:prstGeom prst="rect">
            <a:avLst/>
          </a:prstGeom>
        </p:spPr>
      </p:pic>
      <p:pic>
        <p:nvPicPr>
          <p:cNvPr id="9" name="Content Placeholder 10">
            <a:extLst>
              <a:ext uri="{FF2B5EF4-FFF2-40B4-BE49-F238E27FC236}">
                <a16:creationId xmlns:a16="http://schemas.microsoft.com/office/drawing/2014/main" id="{B11FCBBF-8E4C-4854-AE48-D32D25C77D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2301" y="3773200"/>
            <a:ext cx="2091487" cy="2659873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FF000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98016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449C45-2509-476F-B72F-538D44754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Conclusión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1DBC7C-DD8F-43B8-B0EE-A17C63EBD1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11091"/>
            <a:ext cx="10515600" cy="4565872"/>
          </a:xfrm>
        </p:spPr>
        <p:txBody>
          <a:bodyPr rtlCol="0">
            <a:normAutofit/>
          </a:bodyPr>
          <a:lstStyle/>
          <a:p>
            <a:pPr marL="228600" lvl="1" rtl="0">
              <a:spcBef>
                <a:spcPts val="1000"/>
              </a:spcBef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s-419" sz="2500"/>
              <a:t>Pueden surgir diferentes tipos de maltrato en nuestro trabajo debido a los desequilibrios de poder entre las organizaciones, el personal y las comunidades donde trabajamos.</a:t>
            </a:r>
            <a:endParaRPr lang="en-GB" sz="2500" dirty="0"/>
          </a:p>
          <a:p>
            <a:pPr marL="228600" lvl="1" rtl="0">
              <a:spcBef>
                <a:spcPts val="1000"/>
              </a:spcBef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s-419" sz="2500"/>
              <a:t>La salvaguardia tiene fundamento en estándares internacionales, si está sujeta a la legislación local y si trata los riesgos que prevalecen en ese contexto.</a:t>
            </a:r>
            <a:endParaRPr lang="en-GB" sz="2500" dirty="0"/>
          </a:p>
          <a:p>
            <a:pPr marL="228600" lvl="1" rtl="0">
              <a:spcBef>
                <a:spcPts val="1000"/>
              </a:spcBef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s-419" sz="2500"/>
              <a:t>Las organizaciones pueden tener varias políticas relacionadas con diferentes aspectos de salvaguardia que sean centrales para orientar el trabajo de los SFP.</a:t>
            </a:r>
            <a:endParaRPr lang="en-GB" sz="2500" dirty="0"/>
          </a:p>
          <a:p>
            <a:pPr marL="228600" lvl="1" rtl="0">
              <a:spcBef>
                <a:spcPts val="1000"/>
              </a:spcBef>
              <a:spcAft>
                <a:spcPts val="600"/>
              </a:spcAft>
              <a:buClr>
                <a:srgbClr val="E5332A"/>
              </a:buClr>
              <a:buSzPct val="80000"/>
              <a:buFont typeface="Wingdings" charset="2"/>
              <a:buChar char="§"/>
            </a:pPr>
            <a:r>
              <a:rPr lang="es-419" sz="2500"/>
              <a:t>Los puntos focales tienen un rol clave a partir del apoyo al desarrollo e implementación de planes de trabajo sobre salvaguardia en las oficinas/programas de su país. </a:t>
            </a:r>
            <a:endParaRPr lang="en-GB" sz="2500" dirty="0"/>
          </a:p>
          <a:p>
            <a:pPr marL="0" indent="0" rtl="0">
              <a:spcAft>
                <a:spcPts val="600"/>
              </a:spcAft>
              <a:buClr>
                <a:srgbClr val="E5332A"/>
              </a:buClr>
              <a:buSzPct val="80000"/>
              <a:buNone/>
            </a:pPr>
            <a:endParaRPr lang="en-GB" sz="2400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 txBox="1">
            <a:spLocks/>
          </p:cNvSpPr>
          <p:nvPr/>
        </p:nvSpPr>
        <p:spPr>
          <a:xfrm>
            <a:off x="-1103555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/>
            <a:r>
              <a:rPr lang="es-419">
                <a:solidFill>
                  <a:srgbClr val="FF0000"/>
                </a:solidFill>
                <a:ea typeface="Segoe UI Emoji" panose="020B0502040204020203" pitchFamily="34" charset="0"/>
              </a:rPr>
              <a:t>Formación de SFP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785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Resultados del aprendizaje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0" indent="0" rtl="0">
              <a:buNone/>
            </a:pPr>
            <a:r>
              <a:rPr lang="es-419"/>
              <a:t>Los SFP podrán:</a:t>
            </a:r>
            <a:endParaRPr lang="en-GB" dirty="0"/>
          </a:p>
          <a:p>
            <a:pPr rtl="0"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s-419"/>
              <a:t>Reconocer los indicadores potenciales de violación de la salvaguardia, incluidos los diferentes tipos de maltrato, y las prioridades locales en materia de salvaguardia. </a:t>
            </a:r>
            <a:endParaRPr lang="en-GB" dirty="0"/>
          </a:p>
          <a:p>
            <a:pPr rtl="0"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s-419"/>
              <a:t>Entender cómo se enmarca el trabajo en materia de salvaguardia en su/s organización/es, así como también la localización/contenido de las políticas pertinentes. </a:t>
            </a:r>
            <a:endParaRPr lang="en-GB" dirty="0"/>
          </a:p>
          <a:p>
            <a:pPr rtl="0"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s-419"/>
              <a:t>Entender su rol en la salvaguardia organizacional y cómo apoyar planes de trabajo asociados en las oficinas/programas de su país.</a:t>
            </a:r>
            <a:endParaRPr lang="en-GB" dirty="0"/>
          </a:p>
          <a:p>
            <a:pPr rtl="0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FF000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04543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2B405C0-13DD-4A11-8109-3FDE99E82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3588327"/>
            <a:ext cx="10515600" cy="974148"/>
          </a:xfrm>
          <a:solidFill>
            <a:srgbClr val="E5332A"/>
          </a:solidFill>
        </p:spPr>
        <p:txBody>
          <a:bodyPr rtlCol="0"/>
          <a:lstStyle/>
          <a:p>
            <a:pPr rtl="0"/>
            <a:r>
              <a:rPr lang="es-419" dirty="0">
                <a:solidFill>
                  <a:schemeClr val="bg1"/>
                </a:solidFill>
              </a:rPr>
              <a:t> Sesión 0: Introducción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2DA5A8-835A-4D73-A2DA-92BDC5B218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225550" y="6341745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FF000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452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Reglas básicas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>
              <a:buFont typeface="Arial" charset="0"/>
              <a:buChar char="•"/>
            </a:pPr>
            <a:r>
              <a:rPr lang="es-419"/>
              <a:t>Asegúrese de que se muestre su nombre de preferencia. </a:t>
            </a:r>
          </a:p>
          <a:p>
            <a:pPr rtl="0">
              <a:buFont typeface="Arial" charset="0"/>
              <a:buChar char="•"/>
            </a:pPr>
            <a:r>
              <a:rPr lang="es-419"/>
              <a:t>Silénciese cuando otros estén hablando.</a:t>
            </a:r>
            <a:endParaRPr lang="en-GB" dirty="0"/>
          </a:p>
          <a:p>
            <a:pPr rtl="0">
              <a:buFont typeface="Arial" charset="0"/>
              <a:buChar char="•"/>
            </a:pPr>
            <a:r>
              <a:rPr lang="es-419"/>
              <a:t>Mantenga la cámara activa a menos que tenga problemas de conexión. </a:t>
            </a:r>
          </a:p>
          <a:p>
            <a:pPr rtl="0">
              <a:buFont typeface="Arial" charset="0"/>
              <a:buChar char="•"/>
            </a:pPr>
            <a:r>
              <a:rPr lang="es-419"/>
              <a:t>Utilice el cuadro de chat o levante la mano si tiene dudas.</a:t>
            </a:r>
            <a:endParaRPr lang="en-GB" dirty="0"/>
          </a:p>
          <a:p>
            <a:pPr rtl="0">
              <a:buFont typeface="Arial" charset="0"/>
              <a:buChar char="•"/>
            </a:pPr>
            <a:r>
              <a:rPr lang="es-419"/>
              <a:t>Aléjese de su computadora únicamente durante los intervalos asignados.</a:t>
            </a:r>
            <a:endParaRPr lang="en-GB" dirty="0"/>
          </a:p>
          <a:p>
            <a:pPr rtl="0">
              <a:buFont typeface="Arial" charset="0"/>
              <a:buChar char="•"/>
            </a:pPr>
            <a:r>
              <a:rPr lang="es-419"/>
              <a:t>Participe tanto como sea posible.</a:t>
            </a:r>
            <a:endParaRPr lang="en-US" dirty="0"/>
          </a:p>
          <a:p>
            <a:pPr rtl="0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FF000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348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391816-402C-45FB-8B2A-79ADC825E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Clasifique por orden de importancia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8BB8A3-B583-48A6-A7EF-A062A4A8BF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lvl="1" rtl="0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s-419" sz="3600" dirty="0"/>
              <a:t>Niño de 5 años.</a:t>
            </a:r>
            <a:endParaRPr lang="en-GB" sz="3600" dirty="0"/>
          </a:p>
          <a:p>
            <a:pPr lvl="1" rtl="0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s-419" sz="3600" dirty="0"/>
              <a:t>Directora, mujer, de 30 años</a:t>
            </a:r>
            <a:endParaRPr lang="en-GB" sz="3600" dirty="0"/>
          </a:p>
          <a:p>
            <a:pPr lvl="1" rtl="0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s-419" sz="3600" dirty="0"/>
              <a:t>Funcionario de medios de subsistencia, hombre, de 43 años.</a:t>
            </a:r>
            <a:endParaRPr lang="en-GB" sz="3600" dirty="0"/>
          </a:p>
          <a:p>
            <a:pPr lvl="1" rtl="0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s-419" sz="3600" dirty="0"/>
              <a:t>Jefa de hogar, de 22 años.</a:t>
            </a:r>
          </a:p>
          <a:p>
            <a:pPr lvl="1" rtl="0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s-419" sz="3600" dirty="0"/>
              <a:t>Estudiante, mujer, de 13 </a:t>
            </a:r>
            <a:r>
              <a:rPr lang="es-419" sz="3600"/>
              <a:t>años.</a:t>
            </a:r>
            <a:endParaRPr lang="en-GB" sz="3600" dirty="0"/>
          </a:p>
          <a:p>
            <a:pPr lvl="1" rtl="0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s-419" sz="3600" dirty="0"/>
              <a:t>Hombre ciego, de 70 años.</a:t>
            </a:r>
            <a:endParaRPr lang="en-GB" sz="3600" dirty="0"/>
          </a:p>
          <a:p>
            <a:pPr marL="0" indent="0" rtl="0">
              <a:buNone/>
            </a:pPr>
            <a:endParaRPr lang="en-GB" dirty="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1850" y="6372224"/>
            <a:ext cx="4114800" cy="365125"/>
          </a:xfrm>
        </p:spPr>
        <p:txBody>
          <a:bodyPr rtlCol="0"/>
          <a:lstStyle/>
          <a:p>
            <a:pPr algn="l" rtl="0"/>
            <a:r>
              <a:rPr lang="es-419">
                <a:solidFill>
                  <a:srgbClr val="FF0000"/>
                </a:solidFill>
                <a:ea typeface="Segoe UI Emoji" panose="020B0502040204020203" pitchFamily="34" charset="0"/>
              </a:rPr>
              <a:t>Formación de SFP </a:t>
            </a:r>
          </a:p>
        </p:txBody>
      </p:sp>
    </p:spTree>
    <p:extLst>
      <p:ext uri="{BB962C8B-B14F-4D97-AF65-F5344CB8AC3E}">
        <p14:creationId xmlns:p14="http://schemas.microsoft.com/office/powerpoint/2010/main" val="706759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2B405C0-13DD-4A11-8109-3FDE99E82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2916622"/>
            <a:ext cx="10515600" cy="1645854"/>
          </a:xfrm>
          <a:solidFill>
            <a:srgbClr val="E5332A"/>
          </a:solidFill>
        </p:spPr>
        <p:txBody>
          <a:bodyPr rtlCol="0">
            <a:normAutofit fontScale="90000"/>
          </a:bodyPr>
          <a:lstStyle/>
          <a:p>
            <a:pPr rtl="0"/>
            <a:r>
              <a:rPr lang="es-419" dirty="0">
                <a:solidFill>
                  <a:schemeClr val="bg1"/>
                </a:solidFill>
              </a:rPr>
              <a:t> Sesión 1: Cómo reconocer el maltrato 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42DA5A8-835A-4D73-A2DA-92BDC5B218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31850" y="6372224"/>
            <a:ext cx="4114800" cy="365125"/>
          </a:xfrm>
        </p:spPr>
        <p:txBody>
          <a:bodyPr rtlCol="0"/>
          <a:lstStyle/>
          <a:p>
            <a:pPr algn="l" rtl="0"/>
            <a:r>
              <a:rPr lang="es-419">
                <a:solidFill>
                  <a:srgbClr val="FF0000"/>
                </a:solidFill>
                <a:ea typeface="Segoe UI Emoji" panose="020B0502040204020203" pitchFamily="34" charset="0"/>
              </a:rPr>
              <a:t>Formación de SFP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61099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2771" y="271513"/>
            <a:ext cx="10515600" cy="1325563"/>
          </a:xfrm>
        </p:spPr>
        <p:txBody>
          <a:bodyPr rtlCol="0"/>
          <a:lstStyle/>
          <a:p>
            <a:pPr rtl="0"/>
            <a:r>
              <a:rPr lang="es-419"/>
              <a:t>Situaciones de salvaguardia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3845" y="1187169"/>
            <a:ext cx="5664865" cy="5169179"/>
          </a:xfrm>
        </p:spPr>
        <p:txBody>
          <a:bodyPr rtlCol="0">
            <a:normAutofit fontScale="77500" lnSpcReduction="20000"/>
          </a:bodyPr>
          <a:lstStyle/>
          <a:p>
            <a:pPr marL="0" indent="0" rtl="0">
              <a:buNone/>
            </a:pPr>
            <a:endParaRPr lang="en-US" sz="4400" dirty="0"/>
          </a:p>
          <a:p>
            <a:pPr rtl="0">
              <a:spcAft>
                <a:spcPts val="6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s-419" sz="4200" dirty="0"/>
              <a:t>¿Cuál es el tipo de maltrato que se plantea en esta situación?</a:t>
            </a:r>
            <a:endParaRPr lang="en-GB" sz="4200" dirty="0"/>
          </a:p>
          <a:p>
            <a:pPr rtl="0">
              <a:spcAft>
                <a:spcPts val="6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s-419" sz="4200" dirty="0"/>
              <a:t>¿Quién puede estar en riesgo de padecer este tipo de maltrato?</a:t>
            </a:r>
            <a:endParaRPr lang="en-GB" sz="4200" dirty="0"/>
          </a:p>
          <a:p>
            <a:pPr rtl="0">
              <a:spcAft>
                <a:spcPts val="6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s-419" sz="4200" dirty="0"/>
              <a:t>¿Qué se puede hacer? </a:t>
            </a:r>
            <a:endParaRPr lang="en-GB" sz="4200" dirty="0"/>
          </a:p>
          <a:p>
            <a:pPr rtl="0">
              <a:spcAft>
                <a:spcPts val="6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s-419" sz="4200" dirty="0"/>
              <a:t>[Pregunta adicional opcional: ¿Qué políticas/procedimientos necesita seguir?]</a:t>
            </a:r>
            <a:endParaRPr lang="en-GB" sz="4200" dirty="0"/>
          </a:p>
          <a:p>
            <a:pPr rtl="0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FF000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C45DF847-6506-4D1A-946E-17C1410C0F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7864" y="501650"/>
            <a:ext cx="5162708" cy="3243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92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/>
              <a:t>Opcional: Video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3E92B3-A007-47D1-A16A-E26B2D81021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rtlCol="0"/>
          <a:lstStyle/>
          <a:p>
            <a:pPr marL="0" indent="0" rtl="0">
              <a:buNone/>
            </a:pPr>
            <a:r>
              <a:rPr lang="es-419"/>
              <a:t>Opción 1: ¿Qué pasaría si fuera usted?</a:t>
            </a:r>
          </a:p>
          <a:p>
            <a:pPr rtl="0"/>
            <a:endParaRPr lang="en-GB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EC684DA-A7BA-461C-82F5-44E79AA4740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rtlCol="0"/>
          <a:lstStyle/>
          <a:p>
            <a:pPr marL="0" indent="0" rtl="0">
              <a:buNone/>
            </a:pPr>
            <a:r>
              <a:rPr lang="es-419"/>
              <a:t>Opción 2: La salvaguardia de niños/as en situaciones de emergencia </a:t>
            </a:r>
          </a:p>
          <a:p>
            <a:pPr marL="0" indent="0" rtl="0">
              <a:buNone/>
            </a:pPr>
            <a:r>
              <a:rPr lang="es-419"/>
              <a:t> 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16528" y="6394711"/>
            <a:ext cx="4114800" cy="365125"/>
          </a:xfrm>
        </p:spPr>
        <p:txBody>
          <a:bodyPr rtlCol="0"/>
          <a:lstStyle/>
          <a:p>
            <a:pPr algn="l" rtl="0"/>
            <a:r>
              <a:rPr lang="es-419">
                <a:solidFill>
                  <a:srgbClr val="FF0000"/>
                </a:solidFill>
                <a:ea typeface="Segoe UI Emoji" panose="020B0502040204020203" pitchFamily="34" charset="0"/>
              </a:rPr>
              <a:t>Formación de SFP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FFF32F6D-1A1A-460C-BD32-E2948C689A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2826484"/>
            <a:ext cx="4756394" cy="117481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24BCE2F-9CCB-49B7-A213-7CF62338B9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0555" y="3064224"/>
            <a:ext cx="4045019" cy="224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56044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ADBFD-CE7E-014C-A256-D633FE8FD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419" dirty="0"/>
              <a:t>Conclusiones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3B79F6-8697-8148-B34B-FE5CA7BB06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lvl="0" rtl="0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s-419" dirty="0"/>
              <a:t>Existen diferentes tipos de maltrato en contextos humanitarios y de desarrollo. </a:t>
            </a:r>
            <a:endParaRPr lang="en-GB" dirty="0"/>
          </a:p>
          <a:p>
            <a:pPr lvl="0" rtl="0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s-419" dirty="0"/>
              <a:t>Algunos tipos de abuso y explotación son el resultado de prácticas culturales dañinas en las comunidades, pero otros surgen a partir de las acciones o omisiones por parte del personal o de las organizaciones.</a:t>
            </a:r>
            <a:endParaRPr lang="en-GB" dirty="0"/>
          </a:p>
          <a:p>
            <a:pPr lvl="0" rtl="0">
              <a:spcAft>
                <a:spcPts val="1200"/>
              </a:spcAft>
              <a:buClr>
                <a:srgbClr val="E5332A"/>
              </a:buClr>
              <a:buSzPct val="65000"/>
              <a:buFont typeface="Wingdings" charset="2"/>
              <a:buChar char="§"/>
            </a:pPr>
            <a:r>
              <a:rPr lang="es-419" dirty="0"/>
              <a:t>Constituye una responsabilidad clave la prevención del maltrato hacia las personas con las que trabajamos. La organización debe tener políticas y procedimientos para responder y gestionar las cuestiones de salvaguardia. </a:t>
            </a:r>
            <a:endParaRPr lang="en-GB" dirty="0"/>
          </a:p>
          <a:p>
            <a:pPr rtl="0"/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6FEE60-01E4-7547-B22D-FC7389C5FD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1103555" y="6356349"/>
            <a:ext cx="4114800" cy="365125"/>
          </a:xfrm>
        </p:spPr>
        <p:txBody>
          <a:bodyPr rtlCol="0"/>
          <a:lstStyle/>
          <a:p>
            <a:pPr rtl="0"/>
            <a:r>
              <a:rPr lang="es-419">
                <a:solidFill>
                  <a:srgbClr val="FF0000"/>
                </a:solidFill>
                <a:ea typeface="Segoe UI Emoji" panose="020B0502040204020203" pitchFamily="34" charset="0"/>
              </a:rPr>
              <a:t>Formación de SFP 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5A063D4-FB17-3347-B64A-9DFE317006A2}"/>
              </a:ext>
            </a:extLst>
          </p:cNvPr>
          <p:cNvCxnSpPr/>
          <p:nvPr/>
        </p:nvCxnSpPr>
        <p:spPr>
          <a:xfrm>
            <a:off x="0" y="6356349"/>
            <a:ext cx="12192000" cy="0"/>
          </a:xfrm>
          <a:prstGeom prst="line">
            <a:avLst/>
          </a:prstGeom>
          <a:ln w="25400">
            <a:solidFill>
              <a:srgbClr val="FF0000">
                <a:alpha val="43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1265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F9401657A829346985AA64C3A399081" ma:contentTypeVersion="12" ma:contentTypeDescription="Create a new document." ma:contentTypeScope="" ma:versionID="587511ad2b6f2dd2b191df269f991eb0">
  <xsd:schema xmlns:xsd="http://www.w3.org/2001/XMLSchema" xmlns:xs="http://www.w3.org/2001/XMLSchema" xmlns:p="http://schemas.microsoft.com/office/2006/metadata/properties" xmlns:ns2="83ee5f3e-594b-414a-8649-ce9b2eadd1a4" xmlns:ns3="c07a1629-68ae-4fcd-b054-b1b327c46cb9" targetNamespace="http://schemas.microsoft.com/office/2006/metadata/properties" ma:root="true" ma:fieldsID="83793c65e37edf048b0a8f6f0bb393da" ns2:_="" ns3:_="">
    <xsd:import namespace="83ee5f3e-594b-414a-8649-ce9b2eadd1a4"/>
    <xsd:import namespace="c07a1629-68ae-4fcd-b054-b1b327c46cb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ee5f3e-594b-414a-8649-ce9b2eadd1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7a1629-68ae-4fcd-b054-b1b327c46cb9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07a1629-68ae-4fcd-b054-b1b327c46cb9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B711ED6B-3944-4861-A645-C60CC44A83D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ee5f3e-594b-414a-8649-ce9b2eadd1a4"/>
    <ds:schemaRef ds:uri="c07a1629-68ae-4fcd-b054-b1b327c46c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3CF578D9-4DBE-43BC-B7BA-10484F9608C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A31DBAE-DF5E-45F6-934E-AD333EFD276D}">
  <ds:schemaRefs>
    <ds:schemaRef ds:uri="57580ba6-d642-4927-8a23-a3ed394fdeab"/>
    <ds:schemaRef ds:uri="http://schemas.microsoft.com/office/2006/documentManagement/types"/>
    <ds:schemaRef ds:uri="http://schemas.microsoft.com/office/infopath/2007/PartnerControls"/>
    <ds:schemaRef ds:uri="569a7d07-842a-430d-9463-bf91c0fbbb28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  <ds:schemaRef ds:uri="c07a1629-68ae-4fcd-b054-b1b327c46cb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1166</Words>
  <Application>Microsoft Office PowerPoint</Application>
  <PresentationFormat>Widescreen</PresentationFormat>
  <Paragraphs>120</Paragraphs>
  <Slides>18</Slides>
  <Notes>13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Presentazione standard di PowerPoint</vt:lpstr>
      <vt:lpstr>Resultados del aprendizaje</vt:lpstr>
      <vt:lpstr> Sesión 0: Introducción </vt:lpstr>
      <vt:lpstr>Reglas básicas </vt:lpstr>
      <vt:lpstr>Clasifique por orden de importancia </vt:lpstr>
      <vt:lpstr> Sesión 1: Cómo reconocer el maltrato </vt:lpstr>
      <vt:lpstr>Situaciones de salvaguardia </vt:lpstr>
      <vt:lpstr>Opcional: Video</vt:lpstr>
      <vt:lpstr>Conclusiones</vt:lpstr>
      <vt:lpstr>Sesión 2: Contextualización de la salvaguardia </vt:lpstr>
      <vt:lpstr>Revisión del mapeo de contexto </vt:lpstr>
      <vt:lpstr>Conclusiones</vt:lpstr>
      <vt:lpstr>Sesión 3: Roles y responsabilidades</vt:lpstr>
      <vt:lpstr>Roles y responsabilidades </vt:lpstr>
      <vt:lpstr>Conclusiones</vt:lpstr>
      <vt:lpstr>Sesión 4: Sesiones adicionales</vt:lpstr>
      <vt:lpstr>Tarea en Linea | Opción 1 Mensaje Clave </vt:lpstr>
      <vt:lpstr>Conclusión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jflint@humanitarianadvisorygroup.org</dc:creator>
  <cp:lastModifiedBy>Anita</cp:lastModifiedBy>
  <cp:revision>31</cp:revision>
  <dcterms:created xsi:type="dcterms:W3CDTF">2020-06-25T07:17:32Z</dcterms:created>
  <dcterms:modified xsi:type="dcterms:W3CDTF">2021-12-09T15:40:39Z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0x0101004F9401657A829346985AA64C3A399081</vt:lpwstr>
  </property>
  <property fmtid="{D5CDD505-2E9C-101B-9397-08002B2CF9AE}" pid="3" name="Order">
    <vt:r8>1400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TemplateUrl">
    <vt:lpwstr/>
  </property>
</Properties>
</file>