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3"/>
  </p:notesMasterIdLst>
  <p:sldIdLst>
    <p:sldId id="261" r:id="rId5"/>
    <p:sldId id="262" r:id="rId6"/>
    <p:sldId id="278" r:id="rId7"/>
    <p:sldId id="283" r:id="rId8"/>
    <p:sldId id="279" r:id="rId9"/>
    <p:sldId id="268" r:id="rId10"/>
    <p:sldId id="272" r:id="rId11"/>
    <p:sldId id="264" r:id="rId12"/>
    <p:sldId id="280" r:id="rId13"/>
    <p:sldId id="263" r:id="rId14"/>
    <p:sldId id="270" r:id="rId15"/>
    <p:sldId id="265" r:id="rId16"/>
    <p:sldId id="281" r:id="rId17"/>
    <p:sldId id="273" r:id="rId18"/>
    <p:sldId id="266" r:id="rId19"/>
    <p:sldId id="282" r:id="rId20"/>
    <p:sldId id="267" r:id="rId21"/>
    <p:sldId id="275" r:id="rId22"/>
  </p:sldIdLst>
  <p:sldSz cx="12192000" cy="6858000"/>
  <p:notesSz cx="6858000" cy="9144000"/>
  <p:defaultTextStyle>
    <a:defPPr rtl="0">
      <a:defRPr lang="es-419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zanne Youngner" initials="SY" lastIdx="1" clrIdx="0">
    <p:extLst>
      <p:ext uri="{19B8F6BF-5375-455C-9EA6-DF929625EA0E}">
        <p15:presenceInfo xmlns:p15="http://schemas.microsoft.com/office/powerpoint/2012/main" userId="S::syoungner@InternationalMedicalCorps.org::5587758b-e9ba-47bd-9ab9-a49436a09679" providerId="AD"/>
      </p:ext>
    </p:extLst>
  </p:cmAuthor>
  <p:cmAuthor id="2" name="Sara Barnes" initials="SB" lastIdx="2" clrIdx="1">
    <p:extLst>
      <p:ext uri="{19B8F6BF-5375-455C-9EA6-DF929625EA0E}">
        <p15:presenceInfo xmlns:p15="http://schemas.microsoft.com/office/powerpoint/2012/main" userId="S-1-5-21-1314936129-2815895391-1036861029-771905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CD0835-AFF3-4158-96CA-3605B5BB543C}" v="58" dt="2020-07-31T21:27:47.89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86019" autoAdjust="0"/>
  </p:normalViewPr>
  <p:slideViewPr>
    <p:cSldViewPr snapToGrid="0" snapToObjects="1">
      <p:cViewPr>
        <p:scale>
          <a:sx n="66" d="100"/>
          <a:sy n="66" d="100"/>
        </p:scale>
        <p:origin x="87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E303ED7-7880-F24F-A69F-8569CC102114}" type="datetimeFigureOut">
              <a:rPr lang="en-US" smtClean="0"/>
              <a:t>12/9/2021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-419"/>
              <a:t>Click to edit Master text styles</a:t>
            </a:r>
          </a:p>
          <a:p>
            <a:pPr lvl="1" rtl="0"/>
            <a:r>
              <a:rPr lang="es-419"/>
              <a:t>Second level</a:t>
            </a:r>
          </a:p>
          <a:p>
            <a:pPr lvl="2" rtl="0"/>
            <a:r>
              <a:rPr lang="es-419"/>
              <a:t>Third level</a:t>
            </a:r>
          </a:p>
          <a:p>
            <a:pPr lvl="3" rtl="0"/>
            <a:r>
              <a:rPr lang="es-419"/>
              <a:t>Fourth level</a:t>
            </a:r>
          </a:p>
          <a:p>
            <a:pPr lvl="4" rtl="0"/>
            <a:r>
              <a:rPr lang="es-419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DB67D11-0723-7545-985E-E0C0A70DF7BD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4748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DB67D11-0723-7545-985E-E0C0A70DF7BD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3856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DB67D11-0723-7545-985E-E0C0A70DF7BD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5424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DB67D11-0723-7545-985E-E0C0A70DF7BD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7278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DB67D11-0723-7545-985E-E0C0A70DF7BD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55347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1872F-DE9F-E54A-BEE7-0F43BB9FB4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rtlCol="0" anchor="b"/>
          <a:lstStyle>
            <a:lvl1pPr algn="ctr">
              <a:defRPr sz="6000"/>
            </a:lvl1pPr>
          </a:lstStyle>
          <a:p>
            <a:pPr rtl="0"/>
            <a:r>
              <a:rPr lang="es-419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36C2B6-BD35-B240-B258-D75FA0B983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rtlCol="0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s-419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795A9C-1826-4149-988A-759555BBA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AU"/>
              <a:t>1/09/2020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CD9E0B-7D05-994D-BB22-F93558A6B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419"/>
              <a:t>SFP Training Pilot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1FC94F-3027-E243-B11D-49311D63C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E7B2C64-B298-2A47-A9AE-575733AC5251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6282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D4C0A-C2FE-DB4D-8A65-D585E38B2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419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4DF354-3622-6545-B0CD-0C07E7B39B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es-419"/>
              <a:t>Click to edit Master text styles</a:t>
            </a:r>
          </a:p>
          <a:p>
            <a:pPr lvl="1" rtl="0"/>
            <a:r>
              <a:rPr lang="es-419"/>
              <a:t>Second level</a:t>
            </a:r>
          </a:p>
          <a:p>
            <a:pPr lvl="2" rtl="0"/>
            <a:r>
              <a:rPr lang="es-419"/>
              <a:t>Third level</a:t>
            </a:r>
          </a:p>
          <a:p>
            <a:pPr lvl="3" rtl="0"/>
            <a:r>
              <a:rPr lang="es-419"/>
              <a:t>Fourth level</a:t>
            </a:r>
          </a:p>
          <a:p>
            <a:pPr lvl="4" rtl="0"/>
            <a:r>
              <a:rPr lang="es-419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378A3F-931B-854E-92F7-A184B2246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AU"/>
              <a:t>1/09/2020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32561C-3EB1-C24F-8225-53C02B66C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419"/>
              <a:t>SFP Training Pilot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2FAF45-B093-4A48-B121-30DCBF214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E7B2C64-B298-2A47-A9AE-575733AC5251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841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CC8BDA-F52C-A843-917E-B000B14208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 rtlCol="0"/>
          <a:lstStyle/>
          <a:p>
            <a:pPr rtl="0"/>
            <a:r>
              <a:rPr lang="es-419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085F93-391F-E84F-9722-6EF2266F7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 rtlCol="0"/>
          <a:lstStyle/>
          <a:p>
            <a:pPr lvl="0" rtl="0"/>
            <a:r>
              <a:rPr lang="es-419"/>
              <a:t>Click to edit Master text styles</a:t>
            </a:r>
          </a:p>
          <a:p>
            <a:pPr lvl="1" rtl="0"/>
            <a:r>
              <a:rPr lang="es-419"/>
              <a:t>Second level</a:t>
            </a:r>
          </a:p>
          <a:p>
            <a:pPr lvl="2" rtl="0"/>
            <a:r>
              <a:rPr lang="es-419"/>
              <a:t>Third level</a:t>
            </a:r>
          </a:p>
          <a:p>
            <a:pPr lvl="3" rtl="0"/>
            <a:r>
              <a:rPr lang="es-419"/>
              <a:t>Fourth level</a:t>
            </a:r>
          </a:p>
          <a:p>
            <a:pPr lvl="4" rtl="0"/>
            <a:r>
              <a:rPr lang="es-419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EFB226-AA36-F84C-8D4E-12AFAF687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AU"/>
              <a:t>1/09/2020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ACA178-8F16-7E4C-9AF9-5F7A6C1A2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419"/>
              <a:t>SFP Training Pilot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9BB426-72C2-984B-8B77-E589C37BA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E7B2C64-B298-2A47-A9AE-575733AC5251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18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040663-078A-2041-AF87-2FD3C9545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419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68056C-814A-D74A-B54A-3D4A35A82B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s-419"/>
              <a:t>Click to edit Master text styles</a:t>
            </a:r>
          </a:p>
          <a:p>
            <a:pPr lvl="1" rtl="0"/>
            <a:r>
              <a:rPr lang="es-419"/>
              <a:t>Second level</a:t>
            </a:r>
          </a:p>
          <a:p>
            <a:pPr lvl="2" rtl="0"/>
            <a:r>
              <a:rPr lang="es-419"/>
              <a:t>Third level</a:t>
            </a:r>
          </a:p>
          <a:p>
            <a:pPr lvl="3" rtl="0"/>
            <a:r>
              <a:rPr lang="es-419"/>
              <a:t>Fourth level</a:t>
            </a:r>
          </a:p>
          <a:p>
            <a:pPr lvl="4" rtl="0"/>
            <a:r>
              <a:rPr lang="es-419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FAFB2A-3CB7-CB49-A71F-584B523EC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AU"/>
              <a:t>1/09/2020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34001B-81D9-3843-B41D-4C730A225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419"/>
              <a:t>SFP Training Pilot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F99B3D-796F-8C41-9945-1E4608561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E7B2C64-B298-2A47-A9AE-575733AC5251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1685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1A773-754A-E14C-BC29-F34AD5F59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rtlCol="0" anchor="b"/>
          <a:lstStyle>
            <a:lvl1pPr>
              <a:defRPr sz="6000"/>
            </a:lvl1pPr>
          </a:lstStyle>
          <a:p>
            <a:pPr rtl="0"/>
            <a:r>
              <a:rPr lang="es-419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9CDA0B-5B88-1343-B4D4-3FF4D3678E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 rtlCol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419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5C1CD6-9CF5-FC4D-A46E-91111F746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AU"/>
              <a:t>1/09/2020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5324CB-7C60-4D42-BA69-CC8FE2F8E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419"/>
              <a:t>SFP Training Pilot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C3E942-D75F-5947-A539-21A6E8D19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E7B2C64-B298-2A47-A9AE-575733AC5251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137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08EC1-0E59-0543-9487-814EBB1EC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419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AA8025-D538-7741-BFFC-78DB589E22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rtlCol="0"/>
          <a:lstStyle/>
          <a:p>
            <a:pPr lvl="0" rtl="0"/>
            <a:r>
              <a:rPr lang="es-419"/>
              <a:t>Click to edit Master text styles</a:t>
            </a:r>
          </a:p>
          <a:p>
            <a:pPr lvl="1" rtl="0"/>
            <a:r>
              <a:rPr lang="es-419"/>
              <a:t>Second level</a:t>
            </a:r>
          </a:p>
          <a:p>
            <a:pPr lvl="2" rtl="0"/>
            <a:r>
              <a:rPr lang="es-419"/>
              <a:t>Third level</a:t>
            </a:r>
          </a:p>
          <a:p>
            <a:pPr lvl="3" rtl="0"/>
            <a:r>
              <a:rPr lang="es-419"/>
              <a:t>Fourth level</a:t>
            </a:r>
          </a:p>
          <a:p>
            <a:pPr lvl="4" rtl="0"/>
            <a:r>
              <a:rPr lang="es-419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C753D-E069-1542-8F0D-DA1C862121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rtlCol="0"/>
          <a:lstStyle/>
          <a:p>
            <a:pPr lvl="0" rtl="0"/>
            <a:r>
              <a:rPr lang="es-419"/>
              <a:t>Click to edit Master text styles</a:t>
            </a:r>
          </a:p>
          <a:p>
            <a:pPr lvl="1" rtl="0"/>
            <a:r>
              <a:rPr lang="es-419"/>
              <a:t>Second level</a:t>
            </a:r>
          </a:p>
          <a:p>
            <a:pPr lvl="2" rtl="0"/>
            <a:r>
              <a:rPr lang="es-419"/>
              <a:t>Third level</a:t>
            </a:r>
          </a:p>
          <a:p>
            <a:pPr lvl="3" rtl="0"/>
            <a:r>
              <a:rPr lang="es-419"/>
              <a:t>Fourth level</a:t>
            </a:r>
          </a:p>
          <a:p>
            <a:pPr lvl="4" rtl="0"/>
            <a:r>
              <a:rPr lang="es-419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5B7D01-4D4F-6943-9302-AAC772111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AU"/>
              <a:t>1/09/2020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AF5CB1-9B98-B646-AAEE-1A3FABC40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419"/>
              <a:t>SFP Training Pilot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BF6C72-DE18-5246-A3AE-8EF483DED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E7B2C64-B298-2A47-A9AE-575733AC5251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122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9C5EB-C939-0146-ACEC-139360336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/>
          <a:p>
            <a:pPr rtl="0"/>
            <a:r>
              <a:rPr lang="es-419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CD505D-56AC-5C42-829A-EE5051BFFA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419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D94452-D52B-BB4B-96C6-C88E3582B3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 rtlCol="0"/>
          <a:lstStyle/>
          <a:p>
            <a:pPr lvl="0" rtl="0"/>
            <a:r>
              <a:rPr lang="es-419"/>
              <a:t>Click to edit Master text styles</a:t>
            </a:r>
          </a:p>
          <a:p>
            <a:pPr lvl="1" rtl="0"/>
            <a:r>
              <a:rPr lang="es-419"/>
              <a:t>Second level</a:t>
            </a:r>
          </a:p>
          <a:p>
            <a:pPr lvl="2" rtl="0"/>
            <a:r>
              <a:rPr lang="es-419"/>
              <a:t>Third level</a:t>
            </a:r>
          </a:p>
          <a:p>
            <a:pPr lvl="3" rtl="0"/>
            <a:r>
              <a:rPr lang="es-419"/>
              <a:t>Fourth level</a:t>
            </a:r>
          </a:p>
          <a:p>
            <a:pPr lvl="4" rtl="0"/>
            <a:r>
              <a:rPr lang="es-419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CB0E01-C44D-6347-A614-E9C7668C4B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419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15EC1E-4E03-BA4C-AED4-8CCB9BD731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 rtlCol="0"/>
          <a:lstStyle/>
          <a:p>
            <a:pPr lvl="0" rtl="0"/>
            <a:r>
              <a:rPr lang="es-419"/>
              <a:t>Click to edit Master text styles</a:t>
            </a:r>
          </a:p>
          <a:p>
            <a:pPr lvl="1" rtl="0"/>
            <a:r>
              <a:rPr lang="es-419"/>
              <a:t>Second level</a:t>
            </a:r>
          </a:p>
          <a:p>
            <a:pPr lvl="2" rtl="0"/>
            <a:r>
              <a:rPr lang="es-419"/>
              <a:t>Third level</a:t>
            </a:r>
          </a:p>
          <a:p>
            <a:pPr lvl="3" rtl="0"/>
            <a:r>
              <a:rPr lang="es-419"/>
              <a:t>Fourth level</a:t>
            </a:r>
          </a:p>
          <a:p>
            <a:pPr lvl="4" rtl="0"/>
            <a:r>
              <a:rPr lang="es-419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EA55CC-21D0-AE44-9850-D018D16AA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AU"/>
              <a:t>1/09/2020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34D07F-F5BB-3948-BAC1-87829914E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419"/>
              <a:t>SFP Training Pilot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869DE7-CD63-F142-9EC9-0287256AF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E7B2C64-B298-2A47-A9AE-575733AC5251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881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500F11-A3E1-4D4F-916C-FACE0AB87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419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6698D0-44A4-FF47-9A76-072ECC67F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AU"/>
              <a:t>1/09/2020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4FB113-631F-094A-84BF-A633169B0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419"/>
              <a:t>SFP Training Pilot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774107-029E-E746-A36A-6D22AEAEB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E7B2C64-B298-2A47-A9AE-575733AC5251}" type="slidenum">
              <a:rPr lang="en-US" smtClean="0"/>
              <a:t>‹N›</a:t>
            </a:fld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932C85A-51A2-4A4D-926D-E5B1AACC081B}"/>
              </a:ext>
            </a:extLst>
          </p:cNvPr>
          <p:cNvSpPr txBox="1">
            <a:spLocks/>
          </p:cNvSpPr>
          <p:nvPr userDrawn="1"/>
        </p:nvSpPr>
        <p:spPr>
          <a:xfrm>
            <a:off x="-1103555" y="635634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es-419">
                <a:solidFill>
                  <a:srgbClr val="00B050"/>
                </a:solidFill>
                <a:latin typeface="Segoe UI Emoji" panose="020B0502040204020203" pitchFamily="34" charset="0"/>
                <a:ea typeface="Segoe UI Emoji" panose="020B0502040204020203" pitchFamily="34" charset="0"/>
              </a:rPr>
              <a:t>SFP Training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BEE38C8-7AB0-4977-BCCF-EDE665A10583}"/>
              </a:ext>
            </a:extLst>
          </p:cNvPr>
          <p:cNvCxnSpPr/>
          <p:nvPr userDrawn="1"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00B05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9906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2BD430-9339-5A4B-A949-DB9ADFB23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AU"/>
              <a:t>1/09/2020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1FEC01-5F0B-684F-B62D-C2F42A102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419"/>
              <a:t>SFP Training Pilot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EDE2F6-69AF-AA46-A60F-181DD9731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E7B2C64-B298-2A47-A9AE-575733AC5251}" type="slidenum">
              <a:rPr lang="en-US" smtClean="0"/>
              <a:t>‹N›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BA1BB8-54F6-4AED-9C82-9091EBC2C2F6}"/>
              </a:ext>
            </a:extLst>
          </p:cNvPr>
          <p:cNvSpPr txBox="1">
            <a:spLocks/>
          </p:cNvSpPr>
          <p:nvPr userDrawn="1"/>
        </p:nvSpPr>
        <p:spPr>
          <a:xfrm>
            <a:off x="-1103555" y="635634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es-419">
                <a:solidFill>
                  <a:srgbClr val="00B050"/>
                </a:solidFill>
                <a:latin typeface="Segoe UI Emoji" panose="020B0502040204020203" pitchFamily="34" charset="0"/>
                <a:ea typeface="Segoe UI Emoji" panose="020B0502040204020203" pitchFamily="34" charset="0"/>
              </a:rPr>
              <a:t>SFP Training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DBD648C-2CE4-4F8C-81CB-280F1A7697ED}"/>
              </a:ext>
            </a:extLst>
          </p:cNvPr>
          <p:cNvCxnSpPr/>
          <p:nvPr userDrawn="1"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00B05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5270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D67CC-FA01-9C4B-80F6-63958B1847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es-419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704B2D-1D40-D747-92B5-D4750216D0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es-419"/>
              <a:t>Click to edit Master text styles</a:t>
            </a:r>
          </a:p>
          <a:p>
            <a:pPr lvl="1" rtl="0"/>
            <a:r>
              <a:rPr lang="es-419"/>
              <a:t>Second level</a:t>
            </a:r>
          </a:p>
          <a:p>
            <a:pPr lvl="2" rtl="0"/>
            <a:r>
              <a:rPr lang="es-419"/>
              <a:t>Third level</a:t>
            </a:r>
          </a:p>
          <a:p>
            <a:pPr lvl="3" rtl="0"/>
            <a:r>
              <a:rPr lang="es-419"/>
              <a:t>Fourth level</a:t>
            </a:r>
          </a:p>
          <a:p>
            <a:pPr lvl="4" rtl="0"/>
            <a:r>
              <a:rPr lang="es-419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B93664-57DB-564B-9420-9237C97CEB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419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4F3322-E2B5-E446-AC62-AC3BE7872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AU"/>
              <a:t>1/09/2020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E23A50-5994-174F-9E8E-EC5AF6C55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419"/>
              <a:t>SFP Training Pilot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9B64E5-7E3A-B44C-A851-922AB1945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E7B2C64-B298-2A47-A9AE-575733AC5251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935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4D3F57-230B-0F49-B232-6B1D0B0DD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es-419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F7F465E-9C84-A04C-A298-8E11FCCEA6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92CE15-CFEB-9E46-AC15-BCEA656893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419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9EF12E-B65E-8A44-BB31-66FD474F3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AU"/>
              <a:t>1/09/2020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9F19B9-73A1-C644-97C2-90328A3FD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419"/>
              <a:t>SFP Training Pilot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66299F-B9E0-E347-9319-257A8536E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E7B2C64-B298-2A47-A9AE-575733AC5251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246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C3D3B18-FCAC-8D4F-98AF-81CE0D93B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es-419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4E43E4-E99F-334E-BB25-DA2CAF747D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s-419"/>
              <a:t>Click to edit Master text styles</a:t>
            </a:r>
          </a:p>
          <a:p>
            <a:pPr lvl="1" rtl="0"/>
            <a:r>
              <a:rPr lang="es-419"/>
              <a:t>Second level</a:t>
            </a:r>
          </a:p>
          <a:p>
            <a:pPr lvl="2" rtl="0"/>
            <a:r>
              <a:rPr lang="es-419"/>
              <a:t>Third level</a:t>
            </a:r>
          </a:p>
          <a:p>
            <a:pPr lvl="3" rtl="0"/>
            <a:r>
              <a:rPr lang="es-419"/>
              <a:t>Fourth level</a:t>
            </a:r>
          </a:p>
          <a:p>
            <a:pPr lvl="4" rtl="0"/>
            <a:r>
              <a:rPr lang="es-419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DDCDD0-2F78-8A47-B8AC-8AD4966103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en-AU"/>
              <a:t>1/09/2020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D313A7-91BD-814D-9BA3-75F7018A7E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es-419"/>
              <a:t>SFP Training Pilot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68E66A-7238-6E41-A005-85164B8797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5E7B2C64-B298-2A47-A9AE-575733AC5251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3960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svg"/><Relationship Id="rId7" Type="http://schemas.openxmlformats.org/officeDocument/2006/relationships/image" Target="../media/image10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svg"/><Relationship Id="rId5" Type="http://schemas.openxmlformats.org/officeDocument/2006/relationships/image" Target="../media/image8.sv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14A4C00-EE12-5640-A260-C1EBC27548D0}"/>
              </a:ext>
            </a:extLst>
          </p:cNvPr>
          <p:cNvSpPr/>
          <p:nvPr/>
        </p:nvSpPr>
        <p:spPr>
          <a:xfrm>
            <a:off x="0" y="3429000"/>
            <a:ext cx="12192000" cy="1836159"/>
          </a:xfrm>
          <a:prstGeom prst="rect">
            <a:avLst/>
          </a:prstGeom>
          <a:solidFill>
            <a:schemeClr val="accent1">
              <a:lumMod val="50000"/>
            </a:schemeClr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s-419" sz="3600">
                <a:ea typeface="Segoe UI Emoji" panose="020B0502040204020203" pitchFamily="34" charset="0"/>
              </a:rPr>
              <a:t>Módulo 3 Informe</a:t>
            </a:r>
          </a:p>
          <a:p>
            <a:pPr algn="ctr" rtl="0"/>
            <a:r>
              <a:rPr lang="es-419" sz="3600">
                <a:ea typeface="Segoe UI Emoji" panose="020B0502040204020203" pitchFamily="34" charset="0"/>
              </a:rPr>
              <a:t>Formación del Punto Focal de Salvaguardia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D2E6562-5CCF-0F44-AD0B-8913AEB45E17}"/>
              </a:ext>
            </a:extLst>
          </p:cNvPr>
          <p:cNvGrpSpPr/>
          <p:nvPr/>
        </p:nvGrpSpPr>
        <p:grpSpPr>
          <a:xfrm>
            <a:off x="2366272" y="912534"/>
            <a:ext cx="7459457" cy="1655762"/>
            <a:chOff x="2280622" y="1141134"/>
            <a:chExt cx="7459457" cy="165576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148C486-9B69-4240-9F39-CF591A191547}"/>
                </a:ext>
              </a:extLst>
            </p:cNvPr>
            <p:cNvSpPr/>
            <p:nvPr/>
          </p:nvSpPr>
          <p:spPr>
            <a:xfrm>
              <a:off x="2280622" y="1141134"/>
              <a:ext cx="1675503" cy="1655762"/>
            </a:xfrm>
            <a:prstGeom prst="rect">
              <a:avLst/>
            </a:prstGeom>
            <a:solidFill>
              <a:srgbClr val="E533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rtl="0"/>
              <a:endParaRPr lang="en-GB" dirty="0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7C538F5-0934-1740-BA99-5F95505EC813}"/>
                </a:ext>
              </a:extLst>
            </p:cNvPr>
            <p:cNvSpPr/>
            <p:nvPr/>
          </p:nvSpPr>
          <p:spPr>
            <a:xfrm>
              <a:off x="4174341" y="1141134"/>
              <a:ext cx="1675503" cy="165576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rtl="0"/>
              <a:endParaRPr lang="en-GB" dirty="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61DC28C-8059-4F43-AD59-A1C89539E2EB}"/>
                </a:ext>
              </a:extLst>
            </p:cNvPr>
            <p:cNvSpPr/>
            <p:nvPr/>
          </p:nvSpPr>
          <p:spPr>
            <a:xfrm>
              <a:off x="6068061" y="1141134"/>
              <a:ext cx="1675503" cy="1655762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rtl="0"/>
              <a:endParaRPr lang="en-GB" dirty="0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AD499BB-F240-B746-8181-2737DB69F512}"/>
                </a:ext>
              </a:extLst>
            </p:cNvPr>
            <p:cNvSpPr/>
            <p:nvPr/>
          </p:nvSpPr>
          <p:spPr>
            <a:xfrm>
              <a:off x="8064576" y="1141134"/>
              <a:ext cx="1675503" cy="165576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rtl="0"/>
              <a:endParaRPr lang="en-GB" dirty="0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D4CC15C-C077-714E-BB41-6560A093DDBE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92414" y="1455617"/>
              <a:ext cx="1026795" cy="1026795"/>
            </a:xfrm>
            <a:prstGeom prst="rect">
              <a:avLst/>
            </a:prstGeom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5CD278E-7AD8-D744-8CFF-518C0BC064B5}"/>
              </a:ext>
            </a:extLst>
          </p:cNvPr>
          <p:cNvGrpSpPr/>
          <p:nvPr/>
        </p:nvGrpSpPr>
        <p:grpSpPr>
          <a:xfrm>
            <a:off x="3104510" y="5750319"/>
            <a:ext cx="5982981" cy="755349"/>
            <a:chOff x="2782636" y="5861461"/>
            <a:chExt cx="5982981" cy="755349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F714A5C-9589-0A4E-A7ED-83B67F848AF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86001" y="5988636"/>
              <a:ext cx="1479616" cy="500998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AE77B75-CBB3-4144-8768-0582B720F5A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82636" y="5861461"/>
              <a:ext cx="1173489" cy="755349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7A96290-98AE-E146-9B0F-FEDE8412AF8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85681" y="5931462"/>
              <a:ext cx="2270764" cy="6153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883071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AC90DFF3-4CC0-4A00-97E0-163D0784E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119" y="345354"/>
            <a:ext cx="11555454" cy="2023232"/>
          </a:xfrm>
        </p:spPr>
        <p:txBody>
          <a:bodyPr rtlCol="0"/>
          <a:lstStyle/>
          <a:p>
            <a:pPr rtl="0"/>
            <a:r>
              <a:rPr lang="es-419" i="1"/>
              <a:t>Tarea en línea </a:t>
            </a:r>
            <a:r>
              <a:rPr lang="en-gb" i="1"/>
              <a:t>|</a:t>
            </a:r>
            <a:r>
              <a:rPr lang="en-gb">
                <a:solidFill>
                  <a:schemeClr val="accent1">
                    <a:lumMod val="75000"/>
                  </a:schemeClr>
                </a:solidFill>
              </a:rPr>
              <a:t>Informe sobre estudios de caso de BOND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0A4E02-C533-4C1C-AB13-0CDBD9C64E55}"/>
              </a:ext>
            </a:extLst>
          </p:cNvPr>
          <p:cNvSpPr txBox="1"/>
          <p:nvPr/>
        </p:nvSpPr>
        <p:spPr>
          <a:xfrm>
            <a:off x="438391" y="2438400"/>
            <a:ext cx="7736780" cy="328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 rtl="0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rgbClr val="0070C0"/>
              </a:buClr>
              <a:buSzPct val="80000"/>
              <a:buFont typeface="+mj-lt"/>
              <a:buAutoNum type="arabicPeriod"/>
            </a:pPr>
            <a:r>
              <a:rPr lang="es-419" sz="4400"/>
              <a:t>¿Qué recomendación clave surgió de estos estudios de caso?</a:t>
            </a:r>
          </a:p>
          <a:p>
            <a:pPr rtl="0"/>
            <a:endParaRPr lang="en-GB" sz="4400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 rtlCol="0"/>
          <a:lstStyle/>
          <a:p>
            <a:pPr rtl="0"/>
            <a:r>
              <a:rPr lang="es-419">
                <a:solidFill>
                  <a:srgbClr val="0070C0"/>
                </a:solidFill>
                <a:ea typeface="Segoe UI Emoji" panose="020B0502040204020203" pitchFamily="34" charset="0"/>
              </a:rPr>
              <a:t>Formación de SFP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8C714570-F562-4227-B0D8-0E8989A465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7221" y="2210707"/>
            <a:ext cx="3092264" cy="2632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1065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EC77D42-A425-43F8-AD1E-E588892884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6533" y="2074304"/>
            <a:ext cx="5484874" cy="4817150"/>
          </a:xfrm>
          <a:prstGeom prst="rect">
            <a:avLst/>
          </a:prstGeom>
        </p:spPr>
      </p:pic>
      <p:sp>
        <p:nvSpPr>
          <p:cNvPr id="27" name="Rectangle 14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/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F2205F5A-9A81-40FC-82FB-9A2C2AE67F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r="1" b="2300"/>
          <a:stretch/>
        </p:blipFill>
        <p:spPr>
          <a:xfrm>
            <a:off x="4526878" y="-94110"/>
            <a:ext cx="7665122" cy="4231213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931D05-4318-4182-A98B-7051967B9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rtl="0">
              <a:spcAft>
                <a:spcPts val="600"/>
              </a:spcAft>
            </a:pPr>
            <a:r>
              <a:rPr lang="es-419" kern="120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Prueba de Formación de SFP</a:t>
            </a:r>
          </a:p>
        </p:txBody>
      </p:sp>
    </p:spTree>
    <p:extLst>
      <p:ext uri="{BB962C8B-B14F-4D97-AF65-F5344CB8AC3E}">
        <p14:creationId xmlns:p14="http://schemas.microsoft.com/office/powerpoint/2010/main" val="784988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DBFD-CE7E-014C-A256-D633FE8FD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419"/>
              <a:t>Mensajes Clave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79F6-8697-8148-B34B-FE5CA7BB0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9710" y="1614897"/>
            <a:ext cx="10515600" cy="4741451"/>
          </a:xfrm>
        </p:spPr>
        <p:txBody>
          <a:bodyPr rtlCol="0">
            <a:normAutofit fontScale="92500" lnSpcReduction="20000"/>
          </a:bodyPr>
          <a:lstStyle/>
          <a:p>
            <a:pPr lvl="0" rtl="0">
              <a:lnSpc>
                <a:spcPct val="100000"/>
              </a:lnSpc>
              <a:buClr>
                <a:srgbClr val="00B050"/>
              </a:buClr>
              <a:buSzPct val="80000"/>
              <a:buFont typeface="Wingdings" panose="05000000000000000000" pitchFamily="2" charset="2"/>
              <a:buChar char="§"/>
            </a:pPr>
            <a:r>
              <a:rPr lang="es-419"/>
              <a:t>Puede resultar complejo responder a los comentarios y a las denuncias, así como también pueden plantear muchos dilemas difíciles. </a:t>
            </a:r>
            <a:endParaRPr lang="en-GB" dirty="0"/>
          </a:p>
          <a:p>
            <a:pPr lvl="0" rtl="0">
              <a:lnSpc>
                <a:spcPct val="100000"/>
              </a:lnSpc>
              <a:buClr>
                <a:srgbClr val="00B050"/>
              </a:buClr>
              <a:buSzPct val="80000"/>
              <a:buFont typeface="Wingdings" panose="05000000000000000000" pitchFamily="2" charset="2"/>
              <a:buChar char="§"/>
            </a:pPr>
            <a:r>
              <a:rPr lang="es-419"/>
              <a:t>Los mecanismos de gestión de informes adecuados y de buen funcionamiento pueden ayudar a las organizaciones a tratar algunos de estos desafíos de salvaguardia.</a:t>
            </a:r>
            <a:endParaRPr lang="en-GB" dirty="0"/>
          </a:p>
          <a:p>
            <a:pPr lvl="0" rtl="0">
              <a:lnSpc>
                <a:spcPct val="100000"/>
              </a:lnSpc>
              <a:buClr>
                <a:srgbClr val="00B050"/>
              </a:buClr>
              <a:buSzPct val="80000"/>
              <a:buFont typeface="Wingdings" panose="05000000000000000000" pitchFamily="2" charset="2"/>
              <a:buChar char="§"/>
            </a:pPr>
            <a:r>
              <a:rPr lang="es-419"/>
              <a:t>Los SFP deberían conocer al menos los sistemas y procedimientos establecidos en su organización, a fin de gestionar casos sensibles, de forma segura, confidencial y transparente. También deberían saber cómo y a dónde remitir las denuncias. </a:t>
            </a:r>
          </a:p>
          <a:p>
            <a:pPr lvl="0" rtl="0">
              <a:lnSpc>
                <a:spcPct val="100000"/>
              </a:lnSpc>
              <a:buClr>
                <a:srgbClr val="00B050"/>
              </a:buClr>
              <a:buSzPct val="80000"/>
              <a:buFont typeface="Wingdings" panose="05000000000000000000" pitchFamily="2" charset="2"/>
              <a:buChar char="§"/>
            </a:pPr>
            <a:r>
              <a:rPr lang="es-419"/>
              <a:t>Los SFP tienen un papel importante respecto de garantizar que el personal, los participantes del programa y sus comunidades conozcan los canales de denuncia que se encuentran disponibles.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 rtlCol="0"/>
          <a:lstStyle/>
          <a:p>
            <a:pPr rtl="0"/>
            <a:r>
              <a:rPr lang="es-419">
                <a:solidFill>
                  <a:srgbClr val="00B050"/>
                </a:solidFill>
                <a:latin typeface="Segoe UI Emoji" panose="020B0502040204020203" pitchFamily="34" charset="0"/>
                <a:ea typeface="Segoe UI Emoji" panose="020B0502040204020203" pitchFamily="34" charset="0"/>
              </a:rPr>
              <a:t>Formación de SFP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00B05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04320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36F25AA-46EC-4430-A010-210A36B7E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3429000"/>
            <a:ext cx="10515600" cy="1133475"/>
          </a:xfrm>
          <a:solidFill>
            <a:srgbClr val="00B050"/>
          </a:solidFill>
        </p:spPr>
        <p:txBody>
          <a:bodyPr rtlCol="0">
            <a:normAutofit fontScale="90000"/>
          </a:bodyPr>
          <a:lstStyle/>
          <a:p>
            <a:pPr rtl="0"/>
            <a:r>
              <a:rPr lang="es-419">
                <a:solidFill>
                  <a:schemeClr val="bg1"/>
                </a:solidFill>
              </a:rPr>
              <a:t> Sesión 3: Obstáculos para denunciar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ECB6398-2704-4053-9EAC-A6216DB033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63907E0-DC91-4CF4-B78E-AFE980657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 rtlCol="0"/>
          <a:lstStyle/>
          <a:p>
            <a:pPr rtl="0"/>
            <a:r>
              <a:rPr lang="es-419">
                <a:solidFill>
                  <a:srgbClr val="00B050"/>
                </a:solidFill>
                <a:latin typeface="Segoe UI Emoji" panose="020B0502040204020203" pitchFamily="34" charset="0"/>
                <a:ea typeface="Segoe UI Emoji" panose="020B0502040204020203" pitchFamily="34" charset="0"/>
              </a:rPr>
              <a:t>Formación de SFP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638BE4C-5455-4241-BA34-8D3AB565692C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00B05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70121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DBCD79-9A94-4ACD-B138-CDA3B4100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419"/>
              <a:t>Recursos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E4F962C-3BB5-4970-B27A-88DAE930003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93672" y="233942"/>
            <a:ext cx="3883243" cy="53142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9904606-4A03-41C6-A686-73AC214981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44082" y="1515804"/>
            <a:ext cx="4019757" cy="5023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7993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DBFD-CE7E-014C-A256-D633FE8FD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419"/>
              <a:t>Mensajes Clave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79F6-8697-8148-B34B-FE5CA7BB0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9887"/>
            <a:ext cx="10515600" cy="4351338"/>
          </a:xfrm>
        </p:spPr>
        <p:txBody>
          <a:bodyPr rtlCol="0">
            <a:normAutofit fontScale="77500" lnSpcReduction="20000"/>
          </a:bodyPr>
          <a:lstStyle/>
          <a:p>
            <a:pPr rtl="0">
              <a:lnSpc>
                <a:spcPct val="100000"/>
              </a:lnSpc>
              <a:buClr>
                <a:srgbClr val="00B050"/>
              </a:buClr>
              <a:buSzPct val="80000"/>
              <a:buFont typeface="Wingdings" panose="05000000000000000000" pitchFamily="2" charset="2"/>
              <a:buChar char="§"/>
            </a:pPr>
            <a:r>
              <a:rPr lang="es-419"/>
              <a:t>Pueden ser varias las razones por las que el personal, las comunidades y los participantes del programa no denuncian cuestiones sobre salvaguardia.</a:t>
            </a:r>
            <a:endParaRPr lang="en-GB" dirty="0"/>
          </a:p>
          <a:p>
            <a:pPr rtl="0">
              <a:lnSpc>
                <a:spcPct val="100000"/>
              </a:lnSpc>
              <a:buClr>
                <a:srgbClr val="00B050"/>
              </a:buClr>
              <a:buSzPct val="80000"/>
              <a:buFont typeface="Wingdings" panose="05000000000000000000" pitchFamily="2" charset="2"/>
              <a:buChar char="§"/>
            </a:pPr>
            <a:r>
              <a:rPr lang="es-419"/>
              <a:t>Es importante supervisar y analizar las obstáculos que impiden la presentación de denuncias y que incluyen desde barreras físicas o logísticas hasta barreras culturales. Deben identificarse acciones de mitigación. </a:t>
            </a:r>
            <a:endParaRPr lang="en-GB" dirty="0"/>
          </a:p>
          <a:p>
            <a:pPr rtl="0">
              <a:lnSpc>
                <a:spcPct val="100000"/>
              </a:lnSpc>
              <a:buClr>
                <a:srgbClr val="00B050"/>
              </a:buClr>
              <a:buSzPct val="80000"/>
              <a:buFont typeface="Wingdings" panose="05000000000000000000" pitchFamily="2" charset="2"/>
              <a:buChar char="§"/>
            </a:pPr>
            <a:r>
              <a:rPr lang="es-419"/>
              <a:t>Se necesitan canales múltiples que permitan la denuncia de cuestiones sobre salvaguardia; sin embargo, los canales informales, entre los cuales se incluyen las visitas de seguimiento, también pueden proporcionar oportunidades importantes para que las personas planteen sus inquietudes. </a:t>
            </a:r>
            <a:endParaRPr lang="en-GB" dirty="0"/>
          </a:p>
          <a:p>
            <a:pPr rtl="0">
              <a:lnSpc>
                <a:spcPct val="100000"/>
              </a:lnSpc>
              <a:buClr>
                <a:srgbClr val="00B050"/>
              </a:buClr>
              <a:buSzPct val="80000"/>
              <a:buFont typeface="Wingdings" panose="05000000000000000000" pitchFamily="2" charset="2"/>
              <a:buChar char="§"/>
            </a:pPr>
            <a:r>
              <a:rPr lang="es-419"/>
              <a:t>Muchas barreras para la presentación de informes pueden estar vinculadas a procesos de diseño deficientes (falta de consulta a las comunidades sobre sus preferencias para compartir inquietudes) y falta de información (por ejemplo, sobre la organización, los programas, los comportamientos esperados y las formas de denunciar cuestiones).</a:t>
            </a:r>
            <a:endParaRPr lang="en-GB" dirty="0"/>
          </a:p>
          <a:p>
            <a:pPr rtl="0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 rtlCol="0"/>
          <a:lstStyle/>
          <a:p>
            <a:pPr rtl="0"/>
            <a:r>
              <a:rPr lang="es-419">
                <a:solidFill>
                  <a:srgbClr val="00B050"/>
                </a:solidFill>
                <a:latin typeface="Segoe UI Emoji" panose="020B0502040204020203" pitchFamily="34" charset="0"/>
                <a:ea typeface="Segoe UI Emoji" panose="020B0502040204020203" pitchFamily="34" charset="0"/>
              </a:rPr>
              <a:t>Formación de SFP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3767BE3-C793-7D4D-AC3F-5C389FB2B0C8}"/>
              </a:ext>
            </a:extLst>
          </p:cNvPr>
          <p:cNvSpPr/>
          <p:nvPr/>
        </p:nvSpPr>
        <p:spPr>
          <a:xfrm>
            <a:off x="11785841" y="6433073"/>
            <a:ext cx="184731" cy="288402"/>
          </a:xfrm>
          <a:prstGeom prst="rect">
            <a:avLst/>
          </a:prstGeom>
          <a:solidFill>
            <a:srgbClr val="00B050">
              <a:alpha val="54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rtl="0"/>
            <a:endParaRPr lang="en-GB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00B05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65603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36F25AA-46EC-4430-A010-210A36B7E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3429000"/>
            <a:ext cx="10515600" cy="1133475"/>
          </a:xfrm>
          <a:solidFill>
            <a:srgbClr val="00B050"/>
          </a:solidFill>
        </p:spPr>
        <p:txBody>
          <a:bodyPr rtlCol="0">
            <a:normAutofit/>
          </a:bodyPr>
          <a:lstStyle/>
          <a:p>
            <a:pPr rtl="0"/>
            <a:r>
              <a:rPr lang="es-419">
                <a:solidFill>
                  <a:schemeClr val="bg1"/>
                </a:solidFill>
              </a:rPr>
              <a:t> Sesión 4: Sesiones adicionales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ECB6398-2704-4053-9EAC-A6216DB033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63907E0-DC91-4CF4-B78E-AFE980657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 rtlCol="0"/>
          <a:lstStyle/>
          <a:p>
            <a:pPr rtl="0"/>
            <a:r>
              <a:rPr lang="es-419">
                <a:solidFill>
                  <a:srgbClr val="00B050"/>
                </a:solidFill>
                <a:latin typeface="Segoe UI Emoji" panose="020B0502040204020203" pitchFamily="34" charset="0"/>
                <a:ea typeface="Segoe UI Emoji" panose="020B0502040204020203" pitchFamily="34" charset="0"/>
              </a:rPr>
              <a:t>Formación de SFP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638BE4C-5455-4241-BA34-8D3AB565692C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00B05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84667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6">
            <a:extLst>
              <a:ext uri="{FF2B5EF4-FFF2-40B4-BE49-F238E27FC236}">
                <a16:creationId xmlns:a16="http://schemas.microsoft.com/office/drawing/2014/main" id="{60AAD132-0BF1-4459-B830-542520D2EE1C}"/>
              </a:ext>
            </a:extLst>
          </p:cNvPr>
          <p:cNvPicPr>
            <a:picLocks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rcRect r="39314"/>
          <a:stretch>
            <a:fillRect/>
          </a:stretch>
        </p:blipFill>
        <p:spPr bwMode="auto">
          <a:xfrm>
            <a:off x="747132" y="925552"/>
            <a:ext cx="5348868" cy="5140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27606686-2D71-4887-B799-99DA305D7A9E}"/>
              </a:ext>
            </a:extLst>
          </p:cNvPr>
          <p:cNvSpPr txBox="1">
            <a:spLocks/>
          </p:cNvSpPr>
          <p:nvPr/>
        </p:nvSpPr>
        <p:spPr>
          <a:xfrm>
            <a:off x="247185" y="262770"/>
            <a:ext cx="1217704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rtl="0"/>
            <a:r>
              <a:rPr lang="es-419" i="1" dirty="0"/>
              <a:t>Tarea en línea</a:t>
            </a:r>
            <a:r>
              <a:rPr lang="es-419" dirty="0"/>
              <a:t> </a:t>
            </a:r>
            <a:r>
              <a:rPr lang="es-419" dirty="0">
                <a:solidFill>
                  <a:srgbClr val="00B050"/>
                </a:solidFill>
              </a:rPr>
              <a:t>|</a:t>
            </a:r>
            <a:r>
              <a:rPr lang="es-419" b="1" dirty="0">
                <a:solidFill>
                  <a:srgbClr val="00B050"/>
                </a:solidFill>
              </a:rPr>
              <a:t>Protección de datos y mantenimiento de registros</a:t>
            </a:r>
            <a:endParaRPr lang="en-GB" b="1" dirty="0">
              <a:solidFill>
                <a:srgbClr val="00B050"/>
              </a:solidFill>
            </a:endParaRPr>
          </a:p>
          <a:p>
            <a:pPr rtl="0"/>
            <a:endParaRPr lang="en-US" dirty="0">
              <a:solidFill>
                <a:srgbClr val="00B05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0D8A64-98A4-427C-9274-C24D834377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24113" y="1395804"/>
            <a:ext cx="3720755" cy="3276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2304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DBFD-CE7E-014C-A256-D633FE8FD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419"/>
              <a:t>Conclusión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79F6-8697-8148-B34B-FE5CA7BB0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9710" y="1614897"/>
            <a:ext cx="10515600" cy="4741451"/>
          </a:xfrm>
        </p:spPr>
        <p:txBody>
          <a:bodyPr rtlCol="0">
            <a:normAutofit/>
          </a:bodyPr>
          <a:lstStyle/>
          <a:p>
            <a:pPr lvl="0" rtl="0">
              <a:buClr>
                <a:srgbClr val="00B050"/>
              </a:buClr>
              <a:buSzPct val="80000"/>
              <a:buFont typeface="Wingdings" panose="05000000000000000000" pitchFamily="2" charset="2"/>
              <a:buChar char="§"/>
            </a:pPr>
            <a:r>
              <a:rPr lang="es-419"/>
              <a:t>Todas las organizaciones deben tener un mecanismo de respuesta y retroalimentación, para recibir cuestiones sobre salvaguardia.</a:t>
            </a:r>
            <a:endParaRPr lang="en-GB" dirty="0"/>
          </a:p>
          <a:p>
            <a:pPr lvl="0" rtl="0">
              <a:buClr>
                <a:srgbClr val="00B050"/>
              </a:buClr>
              <a:buSzPct val="80000"/>
              <a:buFont typeface="Wingdings" panose="05000000000000000000" pitchFamily="2" charset="2"/>
              <a:buChar char="§"/>
            </a:pPr>
            <a:r>
              <a:rPr lang="es-419"/>
              <a:t>Puede ser difícil para las personas plantear sus inquietudes. Los mecanismos deben depender del contexto y elaborarse e implementarse con la participación de las comunidades. Se deben analizar los obstáculos que impiden la presentación de denuncias, así como también considerarse estrategias de mitigación. </a:t>
            </a:r>
            <a:endParaRPr lang="en-GB" dirty="0"/>
          </a:p>
          <a:p>
            <a:pPr lvl="0" rtl="0">
              <a:buClr>
                <a:srgbClr val="00B050"/>
              </a:buClr>
              <a:buSzPct val="80000"/>
              <a:buFont typeface="Wingdings" panose="05000000000000000000" pitchFamily="2" charset="2"/>
              <a:buChar char="§"/>
            </a:pPr>
            <a:r>
              <a:rPr lang="es-419"/>
              <a:t>Los SFP deben conocer, al menos, los sistemas y procedimientos establecidos en su organización, para gestionar casos sensibles de forma segura, confidencial y transparente, así como también cómo y a dónde remitir las demandas.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 rtlCol="0"/>
          <a:lstStyle/>
          <a:p>
            <a:pPr rtl="0"/>
            <a:r>
              <a:rPr lang="es-419">
                <a:solidFill>
                  <a:srgbClr val="00B050"/>
                </a:solidFill>
                <a:latin typeface="Segoe UI Emoji" panose="020B0502040204020203" pitchFamily="34" charset="0"/>
                <a:ea typeface="Segoe UI Emoji" panose="020B0502040204020203" pitchFamily="34" charset="0"/>
              </a:rPr>
              <a:t>Formación de SFP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00B05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39513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DBFD-CE7E-014C-A256-D633FE8FD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419"/>
              <a:t>Objetivos de aprendizaje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79F6-8697-8148-B34B-FE5CA7BB0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2527" y="1516567"/>
            <a:ext cx="10651273" cy="4839782"/>
          </a:xfrm>
        </p:spPr>
        <p:txBody>
          <a:bodyPr rtlCol="0">
            <a:normAutofit lnSpcReduction="10000"/>
          </a:bodyPr>
          <a:lstStyle/>
          <a:p>
            <a:pPr marL="0" indent="0" rtl="0">
              <a:buNone/>
            </a:pPr>
            <a:r>
              <a:rPr lang="es-419" dirty="0"/>
              <a:t>Los SFP podrán:</a:t>
            </a:r>
            <a:endParaRPr lang="en-GB" dirty="0"/>
          </a:p>
          <a:p>
            <a:pPr lvl="0" rtl="0">
              <a:buClr>
                <a:srgbClr val="00B050"/>
              </a:buClr>
              <a:buSzPct val="78000"/>
              <a:buFont typeface="Wingdings" panose="05000000000000000000" pitchFamily="2" charset="2"/>
              <a:buChar char="§"/>
            </a:pPr>
            <a:r>
              <a:rPr lang="es-419" dirty="0"/>
              <a:t>Comprender el concepto y la implementación de mecanismos comunitarios de respuesta y retroalimentación. </a:t>
            </a:r>
            <a:endParaRPr lang="en-GB" dirty="0"/>
          </a:p>
          <a:p>
            <a:pPr lvl="0" rtl="0">
              <a:buClr>
                <a:srgbClr val="00B050"/>
              </a:buClr>
              <a:buSzPct val="78000"/>
              <a:buFont typeface="Wingdings" panose="05000000000000000000" pitchFamily="2" charset="2"/>
              <a:buChar char="§"/>
            </a:pPr>
            <a:r>
              <a:rPr lang="es-419" dirty="0"/>
              <a:t>Comprender cómo recibir denuncias de salvaguardia a nivel de campo, y cómo canalizarlas al mecanismo comunitario de reporte de casos correspondiente.</a:t>
            </a:r>
            <a:endParaRPr lang="en-GB" dirty="0"/>
          </a:p>
          <a:p>
            <a:pPr lvl="0" rtl="0">
              <a:buClr>
                <a:srgbClr val="00B050"/>
              </a:buClr>
              <a:buSzPct val="78000"/>
              <a:buFont typeface="Wingdings" panose="05000000000000000000" pitchFamily="2" charset="2"/>
              <a:buChar char="§"/>
            </a:pPr>
            <a:r>
              <a:rPr lang="es-419" dirty="0"/>
              <a:t>Saber cómo documentar e informar los obstáculos que impiden la realización de denuncias y buscar asesoramiento / remisión de cuestiones, cuando se considere necesario.</a:t>
            </a:r>
            <a:endParaRPr lang="en-GB" dirty="0"/>
          </a:p>
          <a:p>
            <a:pPr lvl="0" rtl="0">
              <a:buClr>
                <a:srgbClr val="00B050"/>
              </a:buClr>
              <a:buSzPct val="78000"/>
              <a:buFont typeface="Wingdings" panose="05000000000000000000" pitchFamily="2" charset="2"/>
              <a:buChar char="§"/>
            </a:pPr>
            <a:r>
              <a:rPr lang="es-419" dirty="0"/>
              <a:t>Advertir problemas de protección de datos y de lineamientos, incluida la solicitud de consentimiento y cómo compartir y administrar la información.</a:t>
            </a:r>
            <a:endParaRPr lang="en-GB" dirty="0"/>
          </a:p>
          <a:p>
            <a:pPr rtl="0"/>
            <a:endParaRPr lang="en-GB" dirty="0"/>
          </a:p>
          <a:p>
            <a:pPr rtl="0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 rtlCol="0"/>
          <a:lstStyle/>
          <a:p>
            <a:pPr rtl="0"/>
            <a:r>
              <a:rPr lang="es-419">
                <a:solidFill>
                  <a:srgbClr val="00B050"/>
                </a:solidFill>
                <a:latin typeface="Segoe UI Emoji" panose="020B0502040204020203" pitchFamily="34" charset="0"/>
                <a:ea typeface="Segoe UI Emoji" panose="020B0502040204020203" pitchFamily="34" charset="0"/>
              </a:rPr>
              <a:t>Formación de SFP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00B05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69357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36F25AA-46EC-4430-A010-210A36B7E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3614738"/>
            <a:ext cx="10515600" cy="947737"/>
          </a:xfrm>
          <a:solidFill>
            <a:srgbClr val="00B050"/>
          </a:solidFill>
        </p:spPr>
        <p:txBody>
          <a:bodyPr rtlCol="0"/>
          <a:lstStyle/>
          <a:p>
            <a:pPr rtl="0"/>
            <a:r>
              <a:rPr lang="es-419">
                <a:solidFill>
                  <a:schemeClr val="bg1"/>
                </a:solidFill>
              </a:rPr>
              <a:t> Sesión 0: Repaso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ECB6398-2704-4053-9EAC-A6216DB033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63907E0-DC91-4CF4-B78E-AFE980657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 rtlCol="0"/>
          <a:lstStyle/>
          <a:p>
            <a:pPr rtl="0"/>
            <a:r>
              <a:rPr lang="es-419">
                <a:solidFill>
                  <a:srgbClr val="00B050"/>
                </a:solidFill>
                <a:latin typeface="Segoe UI Emoji" panose="020B0502040204020203" pitchFamily="34" charset="0"/>
                <a:ea typeface="Segoe UI Emoji" panose="020B0502040204020203" pitchFamily="34" charset="0"/>
              </a:rPr>
              <a:t>Formación de SFP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638BE4C-5455-4241-BA34-8D3AB565692C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00B05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6738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DBFD-CE7E-014C-A256-D633FE8FD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419"/>
              <a:t>Reglas básicas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79F6-8697-8148-B34B-FE5CA7BB0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2527" y="1516567"/>
            <a:ext cx="10651273" cy="4660396"/>
          </a:xfrm>
        </p:spPr>
        <p:txBody>
          <a:bodyPr rtlCol="0"/>
          <a:lstStyle/>
          <a:p>
            <a:pPr rtl="0">
              <a:buClr>
                <a:srgbClr val="00B050"/>
              </a:buClr>
              <a:buSzPct val="80000"/>
              <a:buFont typeface="Wingdings" panose="05000000000000000000" pitchFamily="2" charset="2"/>
              <a:buChar char="§"/>
            </a:pPr>
            <a:r>
              <a:rPr lang="es-419" dirty="0"/>
              <a:t>Asegúrese de que se muestre su nombre de preferencia. </a:t>
            </a:r>
          </a:p>
          <a:p>
            <a:pPr rtl="0">
              <a:buClr>
                <a:srgbClr val="00B050"/>
              </a:buClr>
              <a:buSzPct val="80000"/>
              <a:buFont typeface="Wingdings" panose="05000000000000000000" pitchFamily="2" charset="2"/>
              <a:buChar char="§"/>
            </a:pPr>
            <a:r>
              <a:rPr lang="es-419" dirty="0"/>
              <a:t>Silénciese cuando otros estén hablando. </a:t>
            </a:r>
            <a:endParaRPr lang="en-GB" dirty="0"/>
          </a:p>
          <a:p>
            <a:pPr rtl="0">
              <a:buClr>
                <a:srgbClr val="00B050"/>
              </a:buClr>
              <a:buSzPct val="80000"/>
              <a:buFont typeface="Wingdings" panose="05000000000000000000" pitchFamily="2" charset="2"/>
              <a:buChar char="§"/>
            </a:pPr>
            <a:r>
              <a:rPr lang="es-419" dirty="0"/>
              <a:t>Mantenga la cámara activa a menos que tenga problemas de conexión. </a:t>
            </a:r>
            <a:endParaRPr lang="en-GB" dirty="0"/>
          </a:p>
          <a:p>
            <a:pPr rtl="0">
              <a:buClr>
                <a:srgbClr val="00B050"/>
              </a:buClr>
              <a:buSzPct val="80000"/>
              <a:buFont typeface="Wingdings" panose="05000000000000000000" pitchFamily="2" charset="2"/>
              <a:buChar char="§"/>
            </a:pPr>
            <a:r>
              <a:rPr lang="es-419" dirty="0"/>
              <a:t>Utilice el cuadro de chat o levante la mano si tiene dudas.</a:t>
            </a:r>
            <a:endParaRPr lang="en-GB" dirty="0"/>
          </a:p>
          <a:p>
            <a:pPr rtl="0">
              <a:buClr>
                <a:srgbClr val="00B050"/>
              </a:buClr>
              <a:buSzPct val="80000"/>
              <a:buFont typeface="Wingdings" panose="05000000000000000000" pitchFamily="2" charset="2"/>
              <a:buChar char="§"/>
            </a:pPr>
            <a:r>
              <a:rPr lang="es-419" dirty="0"/>
              <a:t>Aléjese de su computadora únicamente durante los intervalos asignados.</a:t>
            </a:r>
            <a:endParaRPr lang="en-GB" dirty="0"/>
          </a:p>
          <a:p>
            <a:pPr rtl="0">
              <a:buClr>
                <a:srgbClr val="00B050"/>
              </a:buClr>
              <a:buSzPct val="80000"/>
              <a:buFont typeface="Wingdings" panose="05000000000000000000" pitchFamily="2" charset="2"/>
              <a:buChar char="§"/>
            </a:pPr>
            <a:r>
              <a:rPr lang="es-419" dirty="0"/>
              <a:t>¡Participe tanto como sea posible!</a:t>
            </a:r>
          </a:p>
          <a:p>
            <a:pPr rtl="0"/>
            <a:endParaRPr lang="en-GB" dirty="0"/>
          </a:p>
          <a:p>
            <a:pPr rtl="0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 rtlCol="0"/>
          <a:lstStyle/>
          <a:p>
            <a:pPr rtl="0"/>
            <a:r>
              <a:rPr lang="es-419">
                <a:solidFill>
                  <a:srgbClr val="00B050"/>
                </a:solidFill>
                <a:latin typeface="Segoe UI Emoji" panose="020B0502040204020203" pitchFamily="34" charset="0"/>
                <a:ea typeface="Segoe UI Emoji" panose="020B0502040204020203" pitchFamily="34" charset="0"/>
              </a:rPr>
              <a:t>Formación de SFP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00B05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8502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36F25AA-46EC-4430-A010-210A36B7E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955072"/>
            <a:ext cx="10515600" cy="1607403"/>
          </a:xfrm>
          <a:solidFill>
            <a:srgbClr val="00B050"/>
          </a:solidFill>
        </p:spPr>
        <p:txBody>
          <a:bodyPr rtlCol="0">
            <a:normAutofit fontScale="90000"/>
          </a:bodyPr>
          <a:lstStyle/>
          <a:p>
            <a:pPr rtl="0"/>
            <a:r>
              <a:rPr lang="es-419">
                <a:solidFill>
                  <a:schemeClr val="bg1"/>
                </a:solidFill>
              </a:rPr>
              <a:t> Sesión 1: Mecanismos comunitarios de respuesta y retroalimentación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ECB6398-2704-4053-9EAC-A6216DB033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63907E0-DC91-4CF4-B78E-AFE980657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 rtlCol="0"/>
          <a:lstStyle/>
          <a:p>
            <a:pPr rtl="0"/>
            <a:r>
              <a:rPr lang="es-419">
                <a:solidFill>
                  <a:srgbClr val="00B050"/>
                </a:solidFill>
                <a:latin typeface="Segoe UI Emoji" panose="020B0502040204020203" pitchFamily="34" charset="0"/>
                <a:ea typeface="Segoe UI Emoji" panose="020B0502040204020203" pitchFamily="34" charset="0"/>
              </a:rPr>
              <a:t>Formación de SFP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638BE4C-5455-4241-BA34-8D3AB565692C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00B05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6966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2635D-4F1C-41E3-B750-0648C668E4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5737"/>
            <a:ext cx="10515600" cy="1325563"/>
          </a:xfrm>
        </p:spPr>
        <p:txBody>
          <a:bodyPr rtlCol="0">
            <a:normAutofit/>
          </a:bodyPr>
          <a:lstStyle/>
          <a:p>
            <a:pPr rtl="0"/>
            <a:r>
              <a:rPr lang="es-419" sz="3600"/>
              <a:t>Garantía del funcionamiento de los mecanismos en el contexto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78604A-2770-4C02-9811-D5805A958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934" y="1315165"/>
            <a:ext cx="3358666" cy="5406310"/>
          </a:xfrm>
        </p:spPr>
        <p:txBody>
          <a:bodyPr rtlCol="0">
            <a:normAutofit/>
          </a:bodyPr>
          <a:lstStyle/>
          <a:p>
            <a:pPr marL="0" indent="0" rtl="0">
              <a:buNone/>
            </a:pPr>
            <a:r>
              <a:rPr lang="es-419" b="1" i="1"/>
              <a:t>1. Caracteres</a:t>
            </a:r>
          </a:p>
          <a:p>
            <a:pPr marL="0" indent="0" rtl="0">
              <a:buNone/>
            </a:pPr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C174591-C0B4-4DDF-AAA4-F10A4027E7C6}"/>
              </a:ext>
            </a:extLst>
          </p:cNvPr>
          <p:cNvGrpSpPr/>
          <p:nvPr/>
        </p:nvGrpSpPr>
        <p:grpSpPr>
          <a:xfrm>
            <a:off x="3083282" y="1246695"/>
            <a:ext cx="2982072" cy="5163465"/>
            <a:chOff x="4562476" y="1343818"/>
            <a:chExt cx="4079707" cy="432845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5FFDB12-9683-4F17-8FAD-15DF51F799A9}"/>
                </a:ext>
              </a:extLst>
            </p:cNvPr>
            <p:cNvSpPr/>
            <p:nvPr/>
          </p:nvSpPr>
          <p:spPr>
            <a:xfrm>
              <a:off x="4562476" y="1343818"/>
              <a:ext cx="4000500" cy="4328450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rtl="0">
                <a:lnSpc>
                  <a:spcPct val="115000"/>
                </a:lnSpc>
                <a:spcBef>
                  <a:spcPts val="600"/>
                </a:spcBef>
              </a:pPr>
              <a:r>
                <a:rPr lang="es-419" sz="2800" b="1" i="1" dirty="0"/>
                <a:t>2. Canales</a:t>
              </a:r>
            </a:p>
            <a:p>
              <a:pPr rtl="0">
                <a:lnSpc>
                  <a:spcPct val="115000"/>
                </a:lnSpc>
                <a:spcBef>
                  <a:spcPts val="600"/>
                </a:spcBef>
              </a:pPr>
              <a:endParaRPr lang="en-GB" sz="2800" b="1" i="1" dirty="0"/>
            </a:p>
            <a:p>
              <a:pPr marL="228600" lvl="2" indent="-228600" rtl="0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s-419" sz="2800" dirty="0"/>
                <a:t>Buzón de sugerencias </a:t>
              </a:r>
            </a:p>
            <a:p>
              <a:pPr marL="228600" lvl="2" indent="-228600" rtl="0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s-419" sz="2800" dirty="0"/>
                <a:t>Grupo de WhatsApp</a:t>
              </a:r>
            </a:p>
            <a:p>
              <a:pPr marL="228600" lvl="2" indent="-228600" rtl="0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</a:pPr>
              <a:r>
                <a:rPr lang="es-419" sz="2800" dirty="0"/>
                <a:t>Línea directa de atención</a:t>
              </a:r>
            </a:p>
            <a:p>
              <a:pPr marL="0" lvl="2" rtl="0">
                <a:lnSpc>
                  <a:spcPct val="90000"/>
                </a:lnSpc>
                <a:spcBef>
                  <a:spcPts val="1000"/>
                </a:spcBef>
                <a:spcAft>
                  <a:spcPts val="0"/>
                </a:spcAft>
              </a:pPr>
              <a:r>
                <a:rPr lang="es-419" sz="2800" dirty="0"/>
                <a:t> Visita domiciliaria por personal femenino </a:t>
              </a:r>
            </a:p>
          </p:txBody>
        </p:sp>
        <p:pic>
          <p:nvPicPr>
            <p:cNvPr id="7" name="Graphic 6" descr="Receiver">
              <a:extLst>
                <a:ext uri="{FF2B5EF4-FFF2-40B4-BE49-F238E27FC236}">
                  <a16:creationId xmlns:a16="http://schemas.microsoft.com/office/drawing/2014/main" id="{00CE65FE-CC62-4AE1-89B1-D8D36B94C8B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387150" y="4146942"/>
              <a:ext cx="673004" cy="523208"/>
            </a:xfrm>
            <a:prstGeom prst="rect">
              <a:avLst/>
            </a:prstGeom>
          </p:spPr>
        </p:pic>
        <p:pic>
          <p:nvPicPr>
            <p:cNvPr id="9" name="Graphic 8" descr="Box">
              <a:extLst>
                <a:ext uri="{FF2B5EF4-FFF2-40B4-BE49-F238E27FC236}">
                  <a16:creationId xmlns:a16="http://schemas.microsoft.com/office/drawing/2014/main" id="{C9EA49AF-E3E2-4E0E-8EFE-8B0E3F7FB06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553999" y="2331637"/>
              <a:ext cx="663833" cy="581047"/>
            </a:xfrm>
            <a:prstGeom prst="rect">
              <a:avLst/>
            </a:prstGeom>
          </p:spPr>
        </p:pic>
        <p:pic>
          <p:nvPicPr>
            <p:cNvPr id="11" name="Graphic 10" descr="Female Profile">
              <a:extLst>
                <a:ext uri="{FF2B5EF4-FFF2-40B4-BE49-F238E27FC236}">
                  <a16:creationId xmlns:a16="http://schemas.microsoft.com/office/drawing/2014/main" id="{D81E1DBF-59C9-4018-8145-2E589CA20A5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7860859" y="5027269"/>
              <a:ext cx="781324" cy="581047"/>
            </a:xfrm>
            <a:prstGeom prst="rect">
              <a:avLst/>
            </a:prstGeom>
          </p:spPr>
        </p:pic>
        <p:pic>
          <p:nvPicPr>
            <p:cNvPr id="13" name="Graphic 12" descr="Smart Phone">
              <a:extLst>
                <a:ext uri="{FF2B5EF4-FFF2-40B4-BE49-F238E27FC236}">
                  <a16:creationId xmlns:a16="http://schemas.microsoft.com/office/drawing/2014/main" id="{37BC57B4-DED6-4DE6-9135-C874D383369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7794986" y="3228422"/>
              <a:ext cx="767990" cy="521013"/>
            </a:xfrm>
            <a:prstGeom prst="rect">
              <a:avLst/>
            </a:prstGeom>
          </p:spPr>
        </p:pic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1A9E795E-F308-4DC0-A0A1-DF33A1F69ACC}"/>
              </a:ext>
            </a:extLst>
          </p:cNvPr>
          <p:cNvSpPr txBox="1"/>
          <p:nvPr/>
        </p:nvSpPr>
        <p:spPr>
          <a:xfrm>
            <a:off x="6786714" y="1115033"/>
            <a:ext cx="5395163" cy="56743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rtl="0">
              <a:lnSpc>
                <a:spcPct val="90000"/>
              </a:lnSpc>
              <a:spcBef>
                <a:spcPts val="1000"/>
              </a:spcBef>
            </a:pPr>
            <a:r>
              <a:rPr lang="es-419" sz="2800" b="1" i="1" dirty="0"/>
              <a:t>3. Denuncias</a:t>
            </a:r>
          </a:p>
          <a:p>
            <a:pPr marL="228600" lvl="2" indent="-228600" rtl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s-419" sz="2600" dirty="0"/>
              <a:t>El contenido de la distribución no era el que usted necesitaba.</a:t>
            </a:r>
            <a:endParaRPr lang="en-GB" sz="2600" dirty="0"/>
          </a:p>
          <a:p>
            <a:pPr marL="228600" lvl="2" indent="-228600" rtl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s-419" sz="2600" dirty="0"/>
              <a:t>El personal del proyecto es grosero; siempre se quedan mirando durante las visitas.</a:t>
            </a:r>
            <a:endParaRPr lang="en-GB" sz="2600" dirty="0"/>
          </a:p>
          <a:p>
            <a:pPr marL="228600" lvl="2" indent="-228600" rtl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s-419" sz="2600" dirty="0"/>
              <a:t>Aparecen las personas equivocadas en la lista de participantes del programa.</a:t>
            </a:r>
            <a:endParaRPr lang="en-GB" sz="2600" dirty="0"/>
          </a:p>
          <a:p>
            <a:pPr marL="228600" lvl="2" indent="-228600" rtl="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s-419" sz="2600" dirty="0"/>
              <a:t>Escuchó que algunas mujeres reciben raciones de alimentos adicionales, porque son amigas cercanas del responsable de la distribución. </a:t>
            </a:r>
            <a:endParaRPr lang="en-GB" sz="2600" dirty="0"/>
          </a:p>
        </p:txBody>
      </p:sp>
      <p:grpSp>
        <p:nvGrpSpPr>
          <p:cNvPr id="29" name="Graphic 22" descr="Man">
            <a:extLst>
              <a:ext uri="{FF2B5EF4-FFF2-40B4-BE49-F238E27FC236}">
                <a16:creationId xmlns:a16="http://schemas.microsoft.com/office/drawing/2014/main" id="{75C88E74-B0EB-420E-8F2C-31860576A91E}"/>
              </a:ext>
            </a:extLst>
          </p:cNvPr>
          <p:cNvGrpSpPr/>
          <p:nvPr/>
        </p:nvGrpSpPr>
        <p:grpSpPr>
          <a:xfrm>
            <a:off x="1709905" y="2921515"/>
            <a:ext cx="419100" cy="857250"/>
            <a:chOff x="1709905" y="2921515"/>
            <a:chExt cx="419100" cy="857250"/>
          </a:xfrm>
          <a:solidFill>
            <a:srgbClr val="000000"/>
          </a:solidFill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E17F3B9-48B5-4D32-904D-46BBD0C2E8D5}"/>
                </a:ext>
              </a:extLst>
            </p:cNvPr>
            <p:cNvSpPr/>
            <p:nvPr/>
          </p:nvSpPr>
          <p:spPr>
            <a:xfrm>
              <a:off x="1843255" y="2921515"/>
              <a:ext cx="152400" cy="152400"/>
            </a:xfrm>
            <a:custGeom>
              <a:avLst/>
              <a:gdLst>
                <a:gd name="connsiteX0" fmla="*/ 152400 w 152400"/>
                <a:gd name="connsiteY0" fmla="*/ 76200 h 152400"/>
                <a:gd name="connsiteX1" fmla="*/ 76200 w 152400"/>
                <a:gd name="connsiteY1" fmla="*/ 152400 h 152400"/>
                <a:gd name="connsiteX2" fmla="*/ 0 w 152400"/>
                <a:gd name="connsiteY2" fmla="*/ 76200 h 152400"/>
                <a:gd name="connsiteX3" fmla="*/ 76200 w 152400"/>
                <a:gd name="connsiteY3" fmla="*/ 0 h 152400"/>
                <a:gd name="connsiteX4" fmla="*/ 152400 w 152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152400" y="76200"/>
                  </a:moveTo>
                  <a:cubicBezTo>
                    <a:pt x="152400" y="118284"/>
                    <a:pt x="118284" y="152400"/>
                    <a:pt x="76200" y="152400"/>
                  </a:cubicBez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GB" dirty="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889205D-E7B0-4C9C-924E-B7394AD7F23B}"/>
                </a:ext>
              </a:extLst>
            </p:cNvPr>
            <p:cNvSpPr/>
            <p:nvPr/>
          </p:nvSpPr>
          <p:spPr>
            <a:xfrm>
              <a:off x="1709905" y="3092965"/>
              <a:ext cx="419100" cy="685800"/>
            </a:xfrm>
            <a:custGeom>
              <a:avLst/>
              <a:gdLst>
                <a:gd name="connsiteX0" fmla="*/ 417195 w 419100"/>
                <a:gd name="connsiteY0" fmla="*/ 297180 h 685800"/>
                <a:gd name="connsiteX1" fmla="*/ 363855 w 419100"/>
                <a:gd name="connsiteY1" fmla="*/ 70485 h 685800"/>
                <a:gd name="connsiteX2" fmla="*/ 352425 w 419100"/>
                <a:gd name="connsiteY2" fmla="*/ 49530 h 685800"/>
                <a:gd name="connsiteX3" fmla="*/ 272415 w 419100"/>
                <a:gd name="connsiteY3" fmla="*/ 7620 h 685800"/>
                <a:gd name="connsiteX4" fmla="*/ 209550 w 419100"/>
                <a:gd name="connsiteY4" fmla="*/ 0 h 685800"/>
                <a:gd name="connsiteX5" fmla="*/ 146685 w 419100"/>
                <a:gd name="connsiteY5" fmla="*/ 9525 h 685800"/>
                <a:gd name="connsiteX6" fmla="*/ 66675 w 419100"/>
                <a:gd name="connsiteY6" fmla="*/ 51435 h 685800"/>
                <a:gd name="connsiteX7" fmla="*/ 55245 w 419100"/>
                <a:gd name="connsiteY7" fmla="*/ 72390 h 685800"/>
                <a:gd name="connsiteX8" fmla="*/ 1905 w 419100"/>
                <a:gd name="connsiteY8" fmla="*/ 299085 h 685800"/>
                <a:gd name="connsiteX9" fmla="*/ 0 w 419100"/>
                <a:gd name="connsiteY9" fmla="*/ 308610 h 685800"/>
                <a:gd name="connsiteX10" fmla="*/ 38100 w 419100"/>
                <a:gd name="connsiteY10" fmla="*/ 346710 h 685800"/>
                <a:gd name="connsiteX11" fmla="*/ 74295 w 419100"/>
                <a:gd name="connsiteY11" fmla="*/ 318135 h 685800"/>
                <a:gd name="connsiteX12" fmla="*/ 114300 w 419100"/>
                <a:gd name="connsiteY12" fmla="*/ 152400 h 685800"/>
                <a:gd name="connsiteX13" fmla="*/ 114300 w 419100"/>
                <a:gd name="connsiteY13" fmla="*/ 685800 h 685800"/>
                <a:gd name="connsiteX14" fmla="*/ 190500 w 419100"/>
                <a:gd name="connsiteY14" fmla="*/ 685800 h 685800"/>
                <a:gd name="connsiteX15" fmla="*/ 190500 w 419100"/>
                <a:gd name="connsiteY15" fmla="*/ 342900 h 685800"/>
                <a:gd name="connsiteX16" fmla="*/ 228600 w 419100"/>
                <a:gd name="connsiteY16" fmla="*/ 342900 h 685800"/>
                <a:gd name="connsiteX17" fmla="*/ 228600 w 419100"/>
                <a:gd name="connsiteY17" fmla="*/ 685800 h 685800"/>
                <a:gd name="connsiteX18" fmla="*/ 304800 w 419100"/>
                <a:gd name="connsiteY18" fmla="*/ 685800 h 685800"/>
                <a:gd name="connsiteX19" fmla="*/ 304800 w 419100"/>
                <a:gd name="connsiteY19" fmla="*/ 150495 h 685800"/>
                <a:gd name="connsiteX20" fmla="*/ 344805 w 419100"/>
                <a:gd name="connsiteY20" fmla="*/ 316230 h 685800"/>
                <a:gd name="connsiteX21" fmla="*/ 381000 w 419100"/>
                <a:gd name="connsiteY21" fmla="*/ 344805 h 685800"/>
                <a:gd name="connsiteX22" fmla="*/ 419100 w 419100"/>
                <a:gd name="connsiteY22" fmla="*/ 306705 h 685800"/>
                <a:gd name="connsiteX23" fmla="*/ 417195 w 419100"/>
                <a:gd name="connsiteY23" fmla="*/ 29718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19100" h="685800">
                  <a:moveTo>
                    <a:pt x="417195" y="297180"/>
                  </a:moveTo>
                  <a:lnTo>
                    <a:pt x="363855" y="70485"/>
                  </a:lnTo>
                  <a:cubicBezTo>
                    <a:pt x="361950" y="62865"/>
                    <a:pt x="358140" y="55245"/>
                    <a:pt x="352425" y="49530"/>
                  </a:cubicBezTo>
                  <a:cubicBezTo>
                    <a:pt x="329565" y="30480"/>
                    <a:pt x="302895" y="17145"/>
                    <a:pt x="272415" y="7620"/>
                  </a:cubicBezTo>
                  <a:cubicBezTo>
                    <a:pt x="251460" y="3810"/>
                    <a:pt x="230505" y="0"/>
                    <a:pt x="209550" y="0"/>
                  </a:cubicBezTo>
                  <a:cubicBezTo>
                    <a:pt x="188595" y="0"/>
                    <a:pt x="167640" y="3810"/>
                    <a:pt x="146685" y="9525"/>
                  </a:cubicBezTo>
                  <a:cubicBezTo>
                    <a:pt x="116205" y="17145"/>
                    <a:pt x="89535" y="32385"/>
                    <a:pt x="66675" y="51435"/>
                  </a:cubicBezTo>
                  <a:cubicBezTo>
                    <a:pt x="60960" y="57150"/>
                    <a:pt x="57150" y="64770"/>
                    <a:pt x="55245" y="72390"/>
                  </a:cubicBezTo>
                  <a:lnTo>
                    <a:pt x="1905" y="299085"/>
                  </a:lnTo>
                  <a:cubicBezTo>
                    <a:pt x="1905" y="300990"/>
                    <a:pt x="0" y="304800"/>
                    <a:pt x="0" y="308610"/>
                  </a:cubicBezTo>
                  <a:cubicBezTo>
                    <a:pt x="0" y="329565"/>
                    <a:pt x="17145" y="346710"/>
                    <a:pt x="38100" y="346710"/>
                  </a:cubicBezTo>
                  <a:cubicBezTo>
                    <a:pt x="55245" y="346710"/>
                    <a:pt x="70485" y="333375"/>
                    <a:pt x="74295" y="318135"/>
                  </a:cubicBezTo>
                  <a:lnTo>
                    <a:pt x="114300" y="152400"/>
                  </a:lnTo>
                  <a:lnTo>
                    <a:pt x="114300" y="685800"/>
                  </a:lnTo>
                  <a:lnTo>
                    <a:pt x="190500" y="685800"/>
                  </a:lnTo>
                  <a:lnTo>
                    <a:pt x="190500" y="342900"/>
                  </a:lnTo>
                  <a:lnTo>
                    <a:pt x="228600" y="342900"/>
                  </a:lnTo>
                  <a:lnTo>
                    <a:pt x="228600" y="685800"/>
                  </a:lnTo>
                  <a:lnTo>
                    <a:pt x="304800" y="685800"/>
                  </a:lnTo>
                  <a:lnTo>
                    <a:pt x="304800" y="150495"/>
                  </a:lnTo>
                  <a:lnTo>
                    <a:pt x="344805" y="316230"/>
                  </a:lnTo>
                  <a:cubicBezTo>
                    <a:pt x="348615" y="331470"/>
                    <a:pt x="363855" y="344805"/>
                    <a:pt x="381000" y="344805"/>
                  </a:cubicBezTo>
                  <a:cubicBezTo>
                    <a:pt x="401955" y="344805"/>
                    <a:pt x="419100" y="327660"/>
                    <a:pt x="419100" y="306705"/>
                  </a:cubicBezTo>
                  <a:cubicBezTo>
                    <a:pt x="419100" y="302895"/>
                    <a:pt x="417195" y="299085"/>
                    <a:pt x="417195" y="29718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GB" dirty="0"/>
            </a:p>
          </p:txBody>
        </p:sp>
      </p:grpSp>
      <p:grpSp>
        <p:nvGrpSpPr>
          <p:cNvPr id="32" name="Graphic 16" descr="Woman with kid">
            <a:extLst>
              <a:ext uri="{FF2B5EF4-FFF2-40B4-BE49-F238E27FC236}">
                <a16:creationId xmlns:a16="http://schemas.microsoft.com/office/drawing/2014/main" id="{33F664B0-139C-4A91-8943-4F420A6CFB08}"/>
              </a:ext>
            </a:extLst>
          </p:cNvPr>
          <p:cNvGrpSpPr/>
          <p:nvPr/>
        </p:nvGrpSpPr>
        <p:grpSpPr>
          <a:xfrm>
            <a:off x="547855" y="3903239"/>
            <a:ext cx="914400" cy="914400"/>
            <a:chOff x="547855" y="3903239"/>
            <a:chExt cx="914400" cy="914400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2FDE9B5-8153-4D50-8BEB-FF376E6F0D3D}"/>
                </a:ext>
              </a:extLst>
            </p:cNvPr>
            <p:cNvSpPr/>
            <p:nvPr/>
          </p:nvSpPr>
          <p:spPr>
            <a:xfrm>
              <a:off x="844178" y="3979439"/>
              <a:ext cx="133350" cy="133350"/>
            </a:xfrm>
            <a:custGeom>
              <a:avLst/>
              <a:gdLst>
                <a:gd name="connsiteX0" fmla="*/ 133350 w 133350"/>
                <a:gd name="connsiteY0" fmla="*/ 66675 h 133350"/>
                <a:gd name="connsiteX1" fmla="*/ 66675 w 133350"/>
                <a:gd name="connsiteY1" fmla="*/ 133350 h 133350"/>
                <a:gd name="connsiteX2" fmla="*/ 0 w 133350"/>
                <a:gd name="connsiteY2" fmla="*/ 66675 h 133350"/>
                <a:gd name="connsiteX3" fmla="*/ 66675 w 133350"/>
                <a:gd name="connsiteY3" fmla="*/ 0 h 133350"/>
                <a:gd name="connsiteX4" fmla="*/ 133350 w 133350"/>
                <a:gd name="connsiteY4" fmla="*/ 66675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3350" h="133350">
                  <a:moveTo>
                    <a:pt x="133350" y="66675"/>
                  </a:moveTo>
                  <a:cubicBezTo>
                    <a:pt x="133350" y="103499"/>
                    <a:pt x="103499" y="133350"/>
                    <a:pt x="66675" y="133350"/>
                  </a:cubicBezTo>
                  <a:cubicBezTo>
                    <a:pt x="29851" y="133350"/>
                    <a:pt x="0" y="103499"/>
                    <a:pt x="0" y="66675"/>
                  </a:cubicBezTo>
                  <a:cubicBezTo>
                    <a:pt x="0" y="29851"/>
                    <a:pt x="29851" y="0"/>
                    <a:pt x="66675" y="0"/>
                  </a:cubicBezTo>
                  <a:cubicBezTo>
                    <a:pt x="103499" y="0"/>
                    <a:pt x="133350" y="29851"/>
                    <a:pt x="133350" y="6667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GB" dirty="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59608FC-38F5-4F02-987A-8D78A7F5835A}"/>
                </a:ext>
              </a:extLst>
            </p:cNvPr>
            <p:cNvSpPr/>
            <p:nvPr/>
          </p:nvSpPr>
          <p:spPr>
            <a:xfrm>
              <a:off x="1120403" y="4389014"/>
              <a:ext cx="95250" cy="95250"/>
            </a:xfrm>
            <a:custGeom>
              <a:avLst/>
              <a:gdLst>
                <a:gd name="connsiteX0" fmla="*/ 95250 w 95250"/>
                <a:gd name="connsiteY0" fmla="*/ 47625 h 95250"/>
                <a:gd name="connsiteX1" fmla="*/ 47625 w 95250"/>
                <a:gd name="connsiteY1" fmla="*/ 95250 h 95250"/>
                <a:gd name="connsiteX2" fmla="*/ 0 w 95250"/>
                <a:gd name="connsiteY2" fmla="*/ 47625 h 95250"/>
                <a:gd name="connsiteX3" fmla="*/ 47625 w 95250"/>
                <a:gd name="connsiteY3" fmla="*/ 0 h 95250"/>
                <a:gd name="connsiteX4" fmla="*/ 95250 w 95250"/>
                <a:gd name="connsiteY4" fmla="*/ 47625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0" h="95250">
                  <a:moveTo>
                    <a:pt x="95250" y="47625"/>
                  </a:moveTo>
                  <a:cubicBezTo>
                    <a:pt x="95250" y="73927"/>
                    <a:pt x="73927" y="95250"/>
                    <a:pt x="47625" y="95250"/>
                  </a:cubicBezTo>
                  <a:cubicBezTo>
                    <a:pt x="21323" y="95250"/>
                    <a:pt x="0" y="73927"/>
                    <a:pt x="0" y="47625"/>
                  </a:cubicBezTo>
                  <a:cubicBezTo>
                    <a:pt x="0" y="21323"/>
                    <a:pt x="21323" y="0"/>
                    <a:pt x="47625" y="0"/>
                  </a:cubicBezTo>
                  <a:cubicBezTo>
                    <a:pt x="73927" y="0"/>
                    <a:pt x="95250" y="21323"/>
                    <a:pt x="95250" y="4762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GB" dirty="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3D5C18F-91A4-4BD6-9D33-AAE77EC45C5C}"/>
                </a:ext>
              </a:extLst>
            </p:cNvPr>
            <p:cNvSpPr/>
            <p:nvPr/>
          </p:nvSpPr>
          <p:spPr>
            <a:xfrm>
              <a:off x="737864" y="4131839"/>
              <a:ext cx="533400" cy="609600"/>
            </a:xfrm>
            <a:custGeom>
              <a:avLst/>
              <a:gdLst>
                <a:gd name="connsiteX0" fmla="*/ 533033 w 533400"/>
                <a:gd name="connsiteY0" fmla="*/ 478155 h 609600"/>
                <a:gd name="connsiteX1" fmla="*/ 499696 w 533400"/>
                <a:gd name="connsiteY1" fmla="*/ 398145 h 609600"/>
                <a:gd name="connsiteX2" fmla="*/ 450166 w 533400"/>
                <a:gd name="connsiteY2" fmla="*/ 363855 h 609600"/>
                <a:gd name="connsiteX3" fmla="*/ 430163 w 533400"/>
                <a:gd name="connsiteY3" fmla="*/ 361950 h 609600"/>
                <a:gd name="connsiteX4" fmla="*/ 382538 w 533400"/>
                <a:gd name="connsiteY4" fmla="*/ 361950 h 609600"/>
                <a:gd name="connsiteX5" fmla="*/ 342819 w 533400"/>
                <a:gd name="connsiteY5" fmla="*/ 294513 h 609600"/>
                <a:gd name="connsiteX6" fmla="*/ 343391 w 533400"/>
                <a:gd name="connsiteY6" fmla="*/ 280035 h 609600"/>
                <a:gd name="connsiteX7" fmla="*/ 298623 w 533400"/>
                <a:gd name="connsiteY7" fmla="*/ 55245 h 609600"/>
                <a:gd name="connsiteX8" fmla="*/ 230996 w 533400"/>
                <a:gd name="connsiteY8" fmla="*/ 10478 h 609600"/>
                <a:gd name="connsiteX9" fmla="*/ 171941 w 533400"/>
                <a:gd name="connsiteY9" fmla="*/ 0 h 609600"/>
                <a:gd name="connsiteX10" fmla="*/ 112790 w 533400"/>
                <a:gd name="connsiteY10" fmla="*/ 10478 h 609600"/>
                <a:gd name="connsiteX11" fmla="*/ 45163 w 533400"/>
                <a:gd name="connsiteY11" fmla="*/ 55245 h 609600"/>
                <a:gd name="connsiteX12" fmla="*/ 491 w 533400"/>
                <a:gd name="connsiteY12" fmla="*/ 280035 h 609600"/>
                <a:gd name="connsiteX13" fmla="*/ 23335 w 533400"/>
                <a:gd name="connsiteY13" fmla="*/ 313370 h 609600"/>
                <a:gd name="connsiteX14" fmla="*/ 23351 w 533400"/>
                <a:gd name="connsiteY14" fmla="*/ 313373 h 609600"/>
                <a:gd name="connsiteX15" fmla="*/ 29066 w 533400"/>
                <a:gd name="connsiteY15" fmla="*/ 314325 h 609600"/>
                <a:gd name="connsiteX16" fmla="*/ 56688 w 533400"/>
                <a:gd name="connsiteY16" fmla="*/ 291465 h 609600"/>
                <a:gd name="connsiteX17" fmla="*/ 96693 w 533400"/>
                <a:gd name="connsiteY17" fmla="*/ 98108 h 609600"/>
                <a:gd name="connsiteX18" fmla="*/ 96693 w 533400"/>
                <a:gd name="connsiteY18" fmla="*/ 200025 h 609600"/>
                <a:gd name="connsiteX19" fmla="*/ 60498 w 533400"/>
                <a:gd name="connsiteY19" fmla="*/ 381953 h 609600"/>
                <a:gd name="connsiteX20" fmla="*/ 96693 w 533400"/>
                <a:gd name="connsiteY20" fmla="*/ 381953 h 609600"/>
                <a:gd name="connsiteX21" fmla="*/ 96693 w 533400"/>
                <a:gd name="connsiteY21" fmla="*/ 609600 h 609600"/>
                <a:gd name="connsiteX22" fmla="*/ 153843 w 533400"/>
                <a:gd name="connsiteY22" fmla="*/ 609600 h 609600"/>
                <a:gd name="connsiteX23" fmla="*/ 153843 w 533400"/>
                <a:gd name="connsiteY23" fmla="*/ 381953 h 609600"/>
                <a:gd name="connsiteX24" fmla="*/ 191943 w 533400"/>
                <a:gd name="connsiteY24" fmla="*/ 381953 h 609600"/>
                <a:gd name="connsiteX25" fmla="*/ 191943 w 533400"/>
                <a:gd name="connsiteY25" fmla="*/ 609600 h 609600"/>
                <a:gd name="connsiteX26" fmla="*/ 249093 w 533400"/>
                <a:gd name="connsiteY26" fmla="*/ 609600 h 609600"/>
                <a:gd name="connsiteX27" fmla="*/ 249093 w 533400"/>
                <a:gd name="connsiteY27" fmla="*/ 381953 h 609600"/>
                <a:gd name="connsiteX28" fmla="*/ 285288 w 533400"/>
                <a:gd name="connsiteY28" fmla="*/ 381953 h 609600"/>
                <a:gd name="connsiteX29" fmla="*/ 249188 w 533400"/>
                <a:gd name="connsiteY29" fmla="*/ 200025 h 609600"/>
                <a:gd name="connsiteX30" fmla="*/ 249188 w 533400"/>
                <a:gd name="connsiteY30" fmla="*/ 98108 h 609600"/>
                <a:gd name="connsiteX31" fmla="*/ 288241 w 533400"/>
                <a:gd name="connsiteY31" fmla="*/ 291465 h 609600"/>
                <a:gd name="connsiteX32" fmla="*/ 310529 w 533400"/>
                <a:gd name="connsiteY32" fmla="*/ 314325 h 609600"/>
                <a:gd name="connsiteX33" fmla="*/ 382538 w 533400"/>
                <a:gd name="connsiteY33" fmla="*/ 436245 h 609600"/>
                <a:gd name="connsiteX34" fmla="*/ 382538 w 533400"/>
                <a:gd name="connsiteY34" fmla="*/ 609600 h 609600"/>
                <a:gd name="connsiteX35" fmla="*/ 420638 w 533400"/>
                <a:gd name="connsiteY35" fmla="*/ 609600 h 609600"/>
                <a:gd name="connsiteX36" fmla="*/ 420638 w 533400"/>
                <a:gd name="connsiteY36" fmla="*/ 495300 h 609600"/>
                <a:gd name="connsiteX37" fmla="*/ 439688 w 533400"/>
                <a:gd name="connsiteY37" fmla="*/ 495300 h 609600"/>
                <a:gd name="connsiteX38" fmla="*/ 439688 w 533400"/>
                <a:gd name="connsiteY38" fmla="*/ 609600 h 609600"/>
                <a:gd name="connsiteX39" fmla="*/ 477788 w 533400"/>
                <a:gd name="connsiteY39" fmla="*/ 609600 h 609600"/>
                <a:gd name="connsiteX40" fmla="*/ 477788 w 533400"/>
                <a:gd name="connsiteY40" fmla="*/ 443865 h 609600"/>
                <a:gd name="connsiteX41" fmla="*/ 498743 w 533400"/>
                <a:gd name="connsiteY41" fmla="*/ 493395 h 609600"/>
                <a:gd name="connsiteX42" fmla="*/ 515888 w 533400"/>
                <a:gd name="connsiteY42" fmla="*/ 504825 h 609600"/>
                <a:gd name="connsiteX43" fmla="*/ 523508 w 533400"/>
                <a:gd name="connsiteY43" fmla="*/ 502920 h 609600"/>
                <a:gd name="connsiteX44" fmla="*/ 533584 w 533400"/>
                <a:gd name="connsiteY44" fmla="*/ 479392 h 609600"/>
                <a:gd name="connsiteX45" fmla="*/ 533033 w 533400"/>
                <a:gd name="connsiteY45" fmla="*/ 478155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33400" h="609600">
                  <a:moveTo>
                    <a:pt x="533033" y="478155"/>
                  </a:moveTo>
                  <a:lnTo>
                    <a:pt x="499696" y="398145"/>
                  </a:lnTo>
                  <a:cubicBezTo>
                    <a:pt x="487490" y="381491"/>
                    <a:pt x="470049" y="369417"/>
                    <a:pt x="450166" y="363855"/>
                  </a:cubicBezTo>
                  <a:cubicBezTo>
                    <a:pt x="443557" y="362703"/>
                    <a:pt x="436870" y="362066"/>
                    <a:pt x="430163" y="361950"/>
                  </a:cubicBezTo>
                  <a:lnTo>
                    <a:pt x="382538" y="361950"/>
                  </a:lnTo>
                  <a:lnTo>
                    <a:pt x="342819" y="294513"/>
                  </a:lnTo>
                  <a:cubicBezTo>
                    <a:pt x="344398" y="289843"/>
                    <a:pt x="344597" y="284816"/>
                    <a:pt x="343391" y="280035"/>
                  </a:cubicBezTo>
                  <a:lnTo>
                    <a:pt x="298623" y="55245"/>
                  </a:lnTo>
                  <a:cubicBezTo>
                    <a:pt x="280149" y="34937"/>
                    <a:pt x="256906" y="19551"/>
                    <a:pt x="230996" y="10478"/>
                  </a:cubicBezTo>
                  <a:cubicBezTo>
                    <a:pt x="212079" y="3542"/>
                    <a:pt x="192088" y="-5"/>
                    <a:pt x="171941" y="0"/>
                  </a:cubicBezTo>
                  <a:cubicBezTo>
                    <a:pt x="151768" y="62"/>
                    <a:pt x="131757" y="3607"/>
                    <a:pt x="112790" y="10478"/>
                  </a:cubicBezTo>
                  <a:cubicBezTo>
                    <a:pt x="87118" y="20025"/>
                    <a:pt x="63980" y="35342"/>
                    <a:pt x="45163" y="55245"/>
                  </a:cubicBezTo>
                  <a:lnTo>
                    <a:pt x="491" y="280035"/>
                  </a:lnTo>
                  <a:cubicBezTo>
                    <a:pt x="-2406" y="295548"/>
                    <a:pt x="7822" y="310473"/>
                    <a:pt x="23335" y="313370"/>
                  </a:cubicBezTo>
                  <a:cubicBezTo>
                    <a:pt x="23340" y="313371"/>
                    <a:pt x="23346" y="313372"/>
                    <a:pt x="23351" y="313373"/>
                  </a:cubicBezTo>
                  <a:cubicBezTo>
                    <a:pt x="25256" y="313373"/>
                    <a:pt x="27161" y="314325"/>
                    <a:pt x="29066" y="314325"/>
                  </a:cubicBezTo>
                  <a:cubicBezTo>
                    <a:pt x="42625" y="314488"/>
                    <a:pt x="54313" y="304816"/>
                    <a:pt x="56688" y="291465"/>
                  </a:cubicBezTo>
                  <a:lnTo>
                    <a:pt x="96693" y="98108"/>
                  </a:lnTo>
                  <a:lnTo>
                    <a:pt x="96693" y="200025"/>
                  </a:lnTo>
                  <a:lnTo>
                    <a:pt x="60498" y="381953"/>
                  </a:lnTo>
                  <a:lnTo>
                    <a:pt x="96693" y="381953"/>
                  </a:lnTo>
                  <a:lnTo>
                    <a:pt x="96693" y="609600"/>
                  </a:lnTo>
                  <a:lnTo>
                    <a:pt x="153843" y="609600"/>
                  </a:lnTo>
                  <a:lnTo>
                    <a:pt x="153843" y="381953"/>
                  </a:lnTo>
                  <a:lnTo>
                    <a:pt x="191943" y="381953"/>
                  </a:lnTo>
                  <a:lnTo>
                    <a:pt x="191943" y="609600"/>
                  </a:lnTo>
                  <a:lnTo>
                    <a:pt x="249093" y="609600"/>
                  </a:lnTo>
                  <a:lnTo>
                    <a:pt x="249093" y="381953"/>
                  </a:lnTo>
                  <a:lnTo>
                    <a:pt x="285288" y="381953"/>
                  </a:lnTo>
                  <a:lnTo>
                    <a:pt x="249188" y="200025"/>
                  </a:lnTo>
                  <a:lnTo>
                    <a:pt x="249188" y="98108"/>
                  </a:lnTo>
                  <a:lnTo>
                    <a:pt x="288241" y="291465"/>
                  </a:lnTo>
                  <a:cubicBezTo>
                    <a:pt x="290014" y="303069"/>
                    <a:pt x="298974" y="312259"/>
                    <a:pt x="310529" y="314325"/>
                  </a:cubicBezTo>
                  <a:lnTo>
                    <a:pt x="382538" y="436245"/>
                  </a:lnTo>
                  <a:lnTo>
                    <a:pt x="382538" y="609600"/>
                  </a:lnTo>
                  <a:lnTo>
                    <a:pt x="420638" y="609600"/>
                  </a:lnTo>
                  <a:lnTo>
                    <a:pt x="420638" y="495300"/>
                  </a:lnTo>
                  <a:lnTo>
                    <a:pt x="439688" y="495300"/>
                  </a:lnTo>
                  <a:lnTo>
                    <a:pt x="439688" y="609600"/>
                  </a:lnTo>
                  <a:lnTo>
                    <a:pt x="477788" y="609600"/>
                  </a:lnTo>
                  <a:lnTo>
                    <a:pt x="477788" y="443865"/>
                  </a:lnTo>
                  <a:lnTo>
                    <a:pt x="498743" y="493395"/>
                  </a:lnTo>
                  <a:cubicBezTo>
                    <a:pt x="501564" y="500368"/>
                    <a:pt x="508366" y="504904"/>
                    <a:pt x="515888" y="504825"/>
                  </a:cubicBezTo>
                  <a:cubicBezTo>
                    <a:pt x="518573" y="505110"/>
                    <a:pt x="521273" y="504435"/>
                    <a:pt x="523508" y="502920"/>
                  </a:cubicBezTo>
                  <a:cubicBezTo>
                    <a:pt x="532788" y="499205"/>
                    <a:pt x="537298" y="488672"/>
                    <a:pt x="533584" y="479392"/>
                  </a:cubicBezTo>
                  <a:cubicBezTo>
                    <a:pt x="533415" y="478973"/>
                    <a:pt x="533232" y="478561"/>
                    <a:pt x="533033" y="478155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GB" dirty="0"/>
            </a:p>
          </p:txBody>
        </p:sp>
      </p:grpSp>
      <p:grpSp>
        <p:nvGrpSpPr>
          <p:cNvPr id="36" name="Graphic 24" descr="Person in wheelchair">
            <a:extLst>
              <a:ext uri="{FF2B5EF4-FFF2-40B4-BE49-F238E27FC236}">
                <a16:creationId xmlns:a16="http://schemas.microsoft.com/office/drawing/2014/main" id="{BEADC393-F6D1-4F22-B8A1-A579D4859439}"/>
              </a:ext>
            </a:extLst>
          </p:cNvPr>
          <p:cNvGrpSpPr/>
          <p:nvPr/>
        </p:nvGrpSpPr>
        <p:grpSpPr>
          <a:xfrm>
            <a:off x="1672025" y="4769299"/>
            <a:ext cx="914400" cy="914400"/>
            <a:chOff x="1672025" y="4769299"/>
            <a:chExt cx="914400" cy="914400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69204E3-CD1C-4D48-9519-1DB1A8448254}"/>
                </a:ext>
              </a:extLst>
            </p:cNvPr>
            <p:cNvSpPr/>
            <p:nvPr/>
          </p:nvSpPr>
          <p:spPr>
            <a:xfrm>
              <a:off x="1953013" y="4826449"/>
              <a:ext cx="152400" cy="152400"/>
            </a:xfrm>
            <a:custGeom>
              <a:avLst/>
              <a:gdLst>
                <a:gd name="connsiteX0" fmla="*/ 152400 w 152400"/>
                <a:gd name="connsiteY0" fmla="*/ 76200 h 152400"/>
                <a:gd name="connsiteX1" fmla="*/ 76200 w 152400"/>
                <a:gd name="connsiteY1" fmla="*/ 152400 h 152400"/>
                <a:gd name="connsiteX2" fmla="*/ 0 w 152400"/>
                <a:gd name="connsiteY2" fmla="*/ 76200 h 152400"/>
                <a:gd name="connsiteX3" fmla="*/ 76200 w 152400"/>
                <a:gd name="connsiteY3" fmla="*/ 0 h 152400"/>
                <a:gd name="connsiteX4" fmla="*/ 152400 w 152400"/>
                <a:gd name="connsiteY4" fmla="*/ 762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2400" h="152400">
                  <a:moveTo>
                    <a:pt x="152400" y="76200"/>
                  </a:moveTo>
                  <a:cubicBezTo>
                    <a:pt x="152400" y="118284"/>
                    <a:pt x="118284" y="152400"/>
                    <a:pt x="76200" y="152400"/>
                  </a:cubicBezTo>
                  <a:cubicBezTo>
                    <a:pt x="34116" y="152400"/>
                    <a:pt x="0" y="118284"/>
                    <a:pt x="0" y="76200"/>
                  </a:cubicBezTo>
                  <a:cubicBezTo>
                    <a:pt x="0" y="34116"/>
                    <a:pt x="34116" y="0"/>
                    <a:pt x="76200" y="0"/>
                  </a:cubicBezTo>
                  <a:cubicBezTo>
                    <a:pt x="118284" y="0"/>
                    <a:pt x="152400" y="34116"/>
                    <a:pt x="152400" y="76200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GB" dirty="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0D3703A-1FB8-48EE-8CC2-4C24197090FC}"/>
                </a:ext>
              </a:extLst>
            </p:cNvPr>
            <p:cNvSpPr/>
            <p:nvPr/>
          </p:nvSpPr>
          <p:spPr>
            <a:xfrm>
              <a:off x="1819663" y="5281744"/>
              <a:ext cx="485775" cy="342900"/>
            </a:xfrm>
            <a:custGeom>
              <a:avLst/>
              <a:gdLst>
                <a:gd name="connsiteX0" fmla="*/ 467678 w 485775"/>
                <a:gd name="connsiteY0" fmla="*/ 147638 h 342900"/>
                <a:gd name="connsiteX1" fmla="*/ 257175 w 485775"/>
                <a:gd name="connsiteY1" fmla="*/ 306705 h 342900"/>
                <a:gd name="connsiteX2" fmla="*/ 38100 w 485775"/>
                <a:gd name="connsiteY2" fmla="*/ 87630 h 342900"/>
                <a:gd name="connsiteX3" fmla="*/ 38100 w 485775"/>
                <a:gd name="connsiteY3" fmla="*/ 74295 h 342900"/>
                <a:gd name="connsiteX4" fmla="*/ 15240 w 485775"/>
                <a:gd name="connsiteY4" fmla="*/ 0 h 342900"/>
                <a:gd name="connsiteX5" fmla="*/ 0 w 485775"/>
                <a:gd name="connsiteY5" fmla="*/ 86678 h 342900"/>
                <a:gd name="connsiteX6" fmla="*/ 257175 w 485775"/>
                <a:gd name="connsiteY6" fmla="*/ 343853 h 342900"/>
                <a:gd name="connsiteX7" fmla="*/ 492442 w 485775"/>
                <a:gd name="connsiteY7" fmla="*/ 190500 h 342900"/>
                <a:gd name="connsiteX8" fmla="*/ 467678 w 485775"/>
                <a:gd name="connsiteY8" fmla="*/ 147638 h 342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85775" h="342900">
                  <a:moveTo>
                    <a:pt x="467678" y="147638"/>
                  </a:moveTo>
                  <a:cubicBezTo>
                    <a:pt x="441960" y="239078"/>
                    <a:pt x="357188" y="306705"/>
                    <a:pt x="257175" y="306705"/>
                  </a:cubicBezTo>
                  <a:cubicBezTo>
                    <a:pt x="136208" y="306705"/>
                    <a:pt x="38100" y="208597"/>
                    <a:pt x="38100" y="87630"/>
                  </a:cubicBezTo>
                  <a:cubicBezTo>
                    <a:pt x="38100" y="82868"/>
                    <a:pt x="38100" y="79057"/>
                    <a:pt x="38100" y="74295"/>
                  </a:cubicBezTo>
                  <a:lnTo>
                    <a:pt x="15240" y="0"/>
                  </a:lnTo>
                  <a:cubicBezTo>
                    <a:pt x="5715" y="27623"/>
                    <a:pt x="0" y="56198"/>
                    <a:pt x="0" y="86678"/>
                  </a:cubicBezTo>
                  <a:cubicBezTo>
                    <a:pt x="0" y="228600"/>
                    <a:pt x="115253" y="343853"/>
                    <a:pt x="257175" y="343853"/>
                  </a:cubicBezTo>
                  <a:cubicBezTo>
                    <a:pt x="361950" y="343853"/>
                    <a:pt x="452438" y="280988"/>
                    <a:pt x="492442" y="190500"/>
                  </a:cubicBezTo>
                  <a:lnTo>
                    <a:pt x="467678" y="147638"/>
                  </a:ln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GB" dirty="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2C9C73B-F7A9-4F91-8B0F-066536C45D8D}"/>
                </a:ext>
              </a:extLst>
            </p:cNvPr>
            <p:cNvSpPr/>
            <p:nvPr/>
          </p:nvSpPr>
          <p:spPr>
            <a:xfrm>
              <a:off x="1829577" y="4997588"/>
              <a:ext cx="600075" cy="514350"/>
            </a:xfrm>
            <a:custGeom>
              <a:avLst/>
              <a:gdLst>
                <a:gd name="connsiteX0" fmla="*/ 604448 w 600075"/>
                <a:gd name="connsiteY0" fmla="*/ 457511 h 514350"/>
                <a:gd name="connsiteX1" fmla="*/ 490148 w 600075"/>
                <a:gd name="connsiteY1" fmla="*/ 257486 h 514350"/>
                <a:gd name="connsiteX2" fmla="*/ 456810 w 600075"/>
                <a:gd name="connsiteY2" fmla="*/ 238436 h 514350"/>
                <a:gd name="connsiteX3" fmla="*/ 303458 w 600075"/>
                <a:gd name="connsiteY3" fmla="*/ 238436 h 514350"/>
                <a:gd name="connsiteX4" fmla="*/ 284408 w 600075"/>
                <a:gd name="connsiteY4" fmla="*/ 63176 h 514350"/>
                <a:gd name="connsiteX5" fmla="*/ 195825 w 600075"/>
                <a:gd name="connsiteY5" fmla="*/ 1264 h 514350"/>
                <a:gd name="connsiteX6" fmla="*/ 170108 w 600075"/>
                <a:gd name="connsiteY6" fmla="*/ 10789 h 514350"/>
                <a:gd name="connsiteX7" fmla="*/ 18660 w 600075"/>
                <a:gd name="connsiteY7" fmla="*/ 100324 h 514350"/>
                <a:gd name="connsiteX8" fmla="*/ 1515 w 600075"/>
                <a:gd name="connsiteY8" fmla="*/ 144139 h 514350"/>
                <a:gd name="connsiteX9" fmla="*/ 49140 w 600075"/>
                <a:gd name="connsiteY9" fmla="*/ 296539 h 514350"/>
                <a:gd name="connsiteX10" fmla="*/ 85335 w 600075"/>
                <a:gd name="connsiteY10" fmla="*/ 323209 h 514350"/>
                <a:gd name="connsiteX11" fmla="*/ 96765 w 600075"/>
                <a:gd name="connsiteY11" fmla="*/ 321304 h 514350"/>
                <a:gd name="connsiteX12" fmla="*/ 121530 w 600075"/>
                <a:gd name="connsiteY12" fmla="*/ 273679 h 514350"/>
                <a:gd name="connsiteX13" fmla="*/ 82478 w 600075"/>
                <a:gd name="connsiteY13" fmla="*/ 149854 h 514350"/>
                <a:gd name="connsiteX14" fmla="*/ 138675 w 600075"/>
                <a:gd name="connsiteY14" fmla="*/ 116516 h 514350"/>
                <a:gd name="connsiteX15" fmla="*/ 162488 w 600075"/>
                <a:gd name="connsiteY15" fmla="*/ 250819 h 514350"/>
                <a:gd name="connsiteX16" fmla="*/ 237735 w 600075"/>
                <a:gd name="connsiteY16" fmla="*/ 313684 h 514350"/>
                <a:gd name="connsiteX17" fmla="*/ 237735 w 600075"/>
                <a:gd name="connsiteY17" fmla="*/ 313684 h 514350"/>
                <a:gd name="connsiteX18" fmla="*/ 434903 w 600075"/>
                <a:gd name="connsiteY18" fmla="*/ 313684 h 514350"/>
                <a:gd name="connsiteX19" fmla="*/ 537773 w 600075"/>
                <a:gd name="connsiteY19" fmla="*/ 495611 h 514350"/>
                <a:gd name="connsiteX20" fmla="*/ 571110 w 600075"/>
                <a:gd name="connsiteY20" fmla="*/ 514661 h 514350"/>
                <a:gd name="connsiteX21" fmla="*/ 590160 w 600075"/>
                <a:gd name="connsiteY21" fmla="*/ 509899 h 514350"/>
                <a:gd name="connsiteX22" fmla="*/ 604448 w 600075"/>
                <a:gd name="connsiteY22" fmla="*/ 457511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600075" h="514350">
                  <a:moveTo>
                    <a:pt x="604448" y="457511"/>
                  </a:moveTo>
                  <a:lnTo>
                    <a:pt x="490148" y="257486"/>
                  </a:lnTo>
                  <a:cubicBezTo>
                    <a:pt x="483480" y="246056"/>
                    <a:pt x="471098" y="238436"/>
                    <a:pt x="456810" y="238436"/>
                  </a:cubicBezTo>
                  <a:lnTo>
                    <a:pt x="303458" y="238436"/>
                  </a:lnTo>
                  <a:lnTo>
                    <a:pt x="284408" y="63176"/>
                  </a:lnTo>
                  <a:cubicBezTo>
                    <a:pt x="276788" y="21266"/>
                    <a:pt x="237735" y="-6356"/>
                    <a:pt x="195825" y="1264"/>
                  </a:cubicBezTo>
                  <a:cubicBezTo>
                    <a:pt x="186300" y="3169"/>
                    <a:pt x="177728" y="6026"/>
                    <a:pt x="170108" y="10789"/>
                  </a:cubicBezTo>
                  <a:lnTo>
                    <a:pt x="18660" y="100324"/>
                  </a:lnTo>
                  <a:cubicBezTo>
                    <a:pt x="3420" y="108896"/>
                    <a:pt x="-3247" y="127946"/>
                    <a:pt x="1515" y="144139"/>
                  </a:cubicBezTo>
                  <a:lnTo>
                    <a:pt x="49140" y="296539"/>
                  </a:lnTo>
                  <a:cubicBezTo>
                    <a:pt x="53903" y="312731"/>
                    <a:pt x="69143" y="323209"/>
                    <a:pt x="85335" y="323209"/>
                  </a:cubicBezTo>
                  <a:cubicBezTo>
                    <a:pt x="89145" y="323209"/>
                    <a:pt x="92955" y="322256"/>
                    <a:pt x="96765" y="321304"/>
                  </a:cubicBezTo>
                  <a:cubicBezTo>
                    <a:pt x="116768" y="314636"/>
                    <a:pt x="128198" y="293681"/>
                    <a:pt x="121530" y="273679"/>
                  </a:cubicBezTo>
                  <a:lnTo>
                    <a:pt x="82478" y="149854"/>
                  </a:lnTo>
                  <a:lnTo>
                    <a:pt x="138675" y="116516"/>
                  </a:lnTo>
                  <a:lnTo>
                    <a:pt x="162488" y="250819"/>
                  </a:lnTo>
                  <a:cubicBezTo>
                    <a:pt x="169155" y="287966"/>
                    <a:pt x="201540" y="313684"/>
                    <a:pt x="237735" y="313684"/>
                  </a:cubicBezTo>
                  <a:lnTo>
                    <a:pt x="237735" y="313684"/>
                  </a:lnTo>
                  <a:lnTo>
                    <a:pt x="434903" y="313684"/>
                  </a:lnTo>
                  <a:lnTo>
                    <a:pt x="537773" y="495611"/>
                  </a:lnTo>
                  <a:cubicBezTo>
                    <a:pt x="544440" y="507994"/>
                    <a:pt x="557775" y="514661"/>
                    <a:pt x="571110" y="514661"/>
                  </a:cubicBezTo>
                  <a:cubicBezTo>
                    <a:pt x="577778" y="514661"/>
                    <a:pt x="584445" y="512756"/>
                    <a:pt x="590160" y="509899"/>
                  </a:cubicBezTo>
                  <a:cubicBezTo>
                    <a:pt x="608258" y="499421"/>
                    <a:pt x="614925" y="475609"/>
                    <a:pt x="604448" y="457511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n-GB" dirty="0"/>
            </a:p>
          </p:txBody>
        </p:sp>
      </p:grpSp>
      <p:pic>
        <p:nvPicPr>
          <p:cNvPr id="6" name="Graphic 5" descr="Woman">
            <a:extLst>
              <a:ext uri="{FF2B5EF4-FFF2-40B4-BE49-F238E27FC236}">
                <a16:creationId xmlns:a16="http://schemas.microsoft.com/office/drawing/2014/main" id="{4146C3AC-7536-4702-BB93-09319CDD9F1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53628" y="196416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6481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9">
            <a:extLst>
              <a:ext uri="{FF2B5EF4-FFF2-40B4-BE49-F238E27FC236}">
                <a16:creationId xmlns:a16="http://schemas.microsoft.com/office/drawing/2014/main" id="{0E2F58BF-12E5-4B5A-AD25-4DAAA2742A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/>
          </a:p>
        </p:txBody>
      </p:sp>
      <p:sp>
        <p:nvSpPr>
          <p:cNvPr id="25" name="Rectangle 11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402336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44510B7-0A4C-453C-B174-9B7C01EC67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3460" r="1" b="1"/>
          <a:stretch/>
        </p:blipFill>
        <p:spPr>
          <a:xfrm>
            <a:off x="4868487" y="10"/>
            <a:ext cx="7323513" cy="685799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4E8B653A-D0CD-40D6-9936-E6CCA9852A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85224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DBFD-CE7E-014C-A256-D633FE8FD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419"/>
              <a:t>Mensajes Clave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79F6-8697-8148-B34B-FE5CA7BB06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lvl="0" rtl="0">
              <a:buClr>
                <a:srgbClr val="00B050"/>
              </a:buClr>
              <a:buSzPct val="80000"/>
              <a:buFont typeface="Wingdings" panose="05000000000000000000" pitchFamily="2" charset="2"/>
              <a:buChar char="§"/>
            </a:pPr>
            <a:r>
              <a:rPr lang="es-419"/>
              <a:t>Cada organismo tendrá su propio enfoque de los mecanismos comunitarios de retroalimentación y respuesta, de acuerdo con su funcionamiento, contexto, recursos y políticas. </a:t>
            </a:r>
            <a:endParaRPr lang="en-GB" dirty="0"/>
          </a:p>
          <a:p>
            <a:pPr lvl="0" rtl="0">
              <a:buClr>
                <a:srgbClr val="00B050"/>
              </a:buClr>
              <a:buSzPct val="80000"/>
              <a:buFont typeface="Wingdings" panose="05000000000000000000" pitchFamily="2" charset="2"/>
              <a:buChar char="§"/>
            </a:pPr>
            <a:r>
              <a:rPr lang="es-419"/>
              <a:t>Sin embargo, deben aplicarse ciertos principios para garantizar que estos sean inclusivos, empoderen y no perjudiquen a los usuarios que quieran compartir sus inquietudes, especialmente si estas se relacionan con la salvaguardia. </a:t>
            </a:r>
            <a:endParaRPr lang="en-GB" dirty="0"/>
          </a:p>
          <a:p>
            <a:pPr rtl="0">
              <a:buClr>
                <a:srgbClr val="00B050"/>
              </a:buClr>
              <a:buSzPct val="80000"/>
              <a:buFont typeface="Wingdings" panose="05000000000000000000" pitchFamily="2" charset="2"/>
              <a:buChar char="§"/>
            </a:pPr>
            <a:r>
              <a:rPr lang="es-419"/>
              <a:t>Deberían haber canales múltiples, accesibles, seguros y confidenciales, elegidos en función de consultas realizadas a las comunidades.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 rtlCol="0"/>
          <a:lstStyle/>
          <a:p>
            <a:pPr rtl="0"/>
            <a:r>
              <a:rPr lang="es-419">
                <a:solidFill>
                  <a:srgbClr val="00B050"/>
                </a:solidFill>
                <a:latin typeface="Segoe UI Emoji" panose="020B0502040204020203" pitchFamily="34" charset="0"/>
                <a:ea typeface="Segoe UI Emoji" panose="020B0502040204020203" pitchFamily="34" charset="0"/>
              </a:rPr>
              <a:t>Formación de SFP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00B05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06860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36F25AA-46EC-4430-A010-210A36B7E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955072"/>
            <a:ext cx="10515600" cy="1607403"/>
          </a:xfrm>
          <a:solidFill>
            <a:srgbClr val="00B050"/>
          </a:solidFill>
        </p:spPr>
        <p:txBody>
          <a:bodyPr rtlCol="0">
            <a:normAutofit fontScale="90000"/>
          </a:bodyPr>
          <a:lstStyle/>
          <a:p>
            <a:pPr rtl="0"/>
            <a:r>
              <a:rPr lang="es-419">
                <a:solidFill>
                  <a:schemeClr val="bg1"/>
                </a:solidFill>
              </a:rPr>
              <a:t> Sesión 2: Informe de cuestiones sobre salvaguardia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ECB6398-2704-4053-9EAC-A6216DB033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363907E0-DC91-4CF4-B78E-AFE980657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 rtlCol="0"/>
          <a:lstStyle/>
          <a:p>
            <a:pPr rtl="0"/>
            <a:r>
              <a:rPr lang="es-419">
                <a:solidFill>
                  <a:srgbClr val="00B050"/>
                </a:solidFill>
                <a:latin typeface="Segoe UI Emoji" panose="020B0502040204020203" pitchFamily="34" charset="0"/>
                <a:ea typeface="Segoe UI Emoji" panose="020B0502040204020203" pitchFamily="34" charset="0"/>
              </a:rPr>
              <a:t>Formación de SFP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638BE4C-5455-4241-BA34-8D3AB565692C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00B05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205543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c07a1629-68ae-4fcd-b054-b1b327c46cb9">
      <UserInfo>
        <DisplayName/>
        <AccountId xsi:nil="true"/>
        <AccountType/>
      </UserInfo>
    </SharedWithUser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F9401657A829346985AA64C3A399081" ma:contentTypeVersion="12" ma:contentTypeDescription="Create a new document." ma:contentTypeScope="" ma:versionID="587511ad2b6f2dd2b191df269f991eb0">
  <xsd:schema xmlns:xsd="http://www.w3.org/2001/XMLSchema" xmlns:xs="http://www.w3.org/2001/XMLSchema" xmlns:p="http://schemas.microsoft.com/office/2006/metadata/properties" xmlns:ns2="83ee5f3e-594b-414a-8649-ce9b2eadd1a4" xmlns:ns3="c07a1629-68ae-4fcd-b054-b1b327c46cb9" targetNamespace="http://schemas.microsoft.com/office/2006/metadata/properties" ma:root="true" ma:fieldsID="83793c65e37edf048b0a8f6f0bb393da" ns2:_="" ns3:_="">
    <xsd:import namespace="83ee5f3e-594b-414a-8649-ce9b2eadd1a4"/>
    <xsd:import namespace="c07a1629-68ae-4fcd-b054-b1b327c46cb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ee5f3e-594b-414a-8649-ce9b2eadd1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7a1629-68ae-4fcd-b054-b1b327c46cb9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713826D-E0E4-449D-BFEA-6CCCDE1C2AE0}">
  <ds:schemaRefs>
    <ds:schemaRef ds:uri="http://schemas.microsoft.com/office/infopath/2007/PartnerControls"/>
    <ds:schemaRef ds:uri="http://www.w3.org/XML/1998/namespace"/>
    <ds:schemaRef ds:uri="http://purl.org/dc/elements/1.1/"/>
    <ds:schemaRef ds:uri="http://schemas.openxmlformats.org/package/2006/metadata/core-properties"/>
    <ds:schemaRef ds:uri="3a526536-856c-4086-94a8-21130f8ba69f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purl.org/dc/terms/"/>
    <ds:schemaRef ds:uri="c07a1629-68ae-4fcd-b054-b1b327c46cb9"/>
  </ds:schemaRefs>
</ds:datastoreItem>
</file>

<file path=customXml/itemProps2.xml><?xml version="1.0" encoding="utf-8"?>
<ds:datastoreItem xmlns:ds="http://schemas.openxmlformats.org/officeDocument/2006/customXml" ds:itemID="{C4D197AB-E3B8-4B9B-BA62-8195DF323AC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129CF6B-0AF4-4B03-A8E5-A18F398AFB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3ee5f3e-594b-414a-8649-ce9b2eadd1a4"/>
    <ds:schemaRef ds:uri="c07a1629-68ae-4fcd-b054-b1b327c46cb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836</Words>
  <Application>Microsoft Office PowerPoint</Application>
  <PresentationFormat>Widescreen</PresentationFormat>
  <Paragraphs>72</Paragraphs>
  <Slides>18</Slides>
  <Notes>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Segoe UI Emoji</vt:lpstr>
      <vt:lpstr>Wingdings</vt:lpstr>
      <vt:lpstr>Office Theme</vt:lpstr>
      <vt:lpstr>Presentazione standard di PowerPoint</vt:lpstr>
      <vt:lpstr>Objetivos de aprendizaje</vt:lpstr>
      <vt:lpstr> Sesión 0: Repaso </vt:lpstr>
      <vt:lpstr>Reglas básicas </vt:lpstr>
      <vt:lpstr> Sesión 1: Mecanismos comunitarios de respuesta y retroalimentación </vt:lpstr>
      <vt:lpstr>Garantía del funcionamiento de los mecanismos en el contexto</vt:lpstr>
      <vt:lpstr>Presentazione standard di PowerPoint</vt:lpstr>
      <vt:lpstr>Mensajes Clave </vt:lpstr>
      <vt:lpstr> Sesión 2: Informe de cuestiones sobre salvaguardia</vt:lpstr>
      <vt:lpstr>Tarea en línea |Informe sobre estudios de caso de BOND</vt:lpstr>
      <vt:lpstr>Presentazione standard di PowerPoint</vt:lpstr>
      <vt:lpstr>Mensajes Clave</vt:lpstr>
      <vt:lpstr> Sesión 3: Obstáculos para denunciar </vt:lpstr>
      <vt:lpstr>Recursos</vt:lpstr>
      <vt:lpstr>Mensajes Clave</vt:lpstr>
      <vt:lpstr> Sesión 4: Sesiones adicionales</vt:lpstr>
      <vt:lpstr>Presentazione standard di PowerPoint</vt:lpstr>
      <vt:lpstr>Conclusión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Catherine Cowley</dc:creator>
  <cp:lastModifiedBy>Anita</cp:lastModifiedBy>
  <cp:revision>10</cp:revision>
  <dcterms:created xsi:type="dcterms:W3CDTF">2020-07-08T20:16:18Z</dcterms:created>
  <dcterms:modified xsi:type="dcterms:W3CDTF">2021-12-09T15:49:02Z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0x0101004F9401657A829346985AA64C3A399081</vt:lpwstr>
  </property>
  <property fmtid="{D5CDD505-2E9C-101B-9397-08002B2CF9AE}" pid="3" name="Order">
    <vt:r8>1600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</Properties>
</file>