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Quattrocento Sans"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26AEB5-82EC-4505-948B-5C0D2EBBB664}">
  <a:tblStyle styleId="{A626AEB5-82EC-4505-948B-5C0D2EBBB664}"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FF4E6"/>
          </a:solidFill>
        </a:fill>
      </a:tcStyle>
    </a:wholeTbl>
    <a:band1H>
      <a:tcTxStyle/>
      <a:tcStyle>
        <a:tcBdr/>
        <a:fill>
          <a:solidFill>
            <a:srgbClr val="FFE8CA"/>
          </a:solidFill>
        </a:fill>
      </a:tcStyle>
    </a:band1H>
    <a:band2H>
      <a:tcTxStyle/>
      <a:tcStyle>
        <a:tcBdr/>
      </a:tcStyle>
    </a:band2H>
    <a:band1V>
      <a:tcTxStyle/>
      <a:tcStyle>
        <a:tcBdr/>
        <a:fill>
          <a:solidFill>
            <a:srgbClr val="FFE8CA"/>
          </a:solidFill>
        </a:fill>
      </a:tcStyle>
    </a:band1V>
    <a:band2V>
      <a:tcTxStyle/>
      <a:tcStyle>
        <a:tcBdr/>
      </a:tcStyle>
    </a:band2V>
    <a:lastCol>
      <a:tcTxStyle b="on" i="off">
        <a:font>
          <a:latin typeface="Calibri"/>
          <a:ea typeface="Calibri"/>
          <a:cs typeface="Calibri"/>
        </a:font>
        <a:schemeClr val="lt1"/>
      </a:tcTxStyle>
      <a:tcStyle>
        <a:tcBdr/>
        <a:fill>
          <a:solidFill>
            <a:schemeClr val="accent4"/>
          </a:solidFill>
        </a:fill>
      </a:tcStyle>
    </a:lastCol>
    <a:firstCol>
      <a:tcTxStyle b="on" i="off">
        <a:font>
          <a:latin typeface="Calibri"/>
          <a:ea typeface="Calibri"/>
          <a:cs typeface="Calibri"/>
        </a:font>
        <a:schemeClr val="lt1"/>
      </a:tcTxStyle>
      <a:tcStyle>
        <a:tcBdr/>
        <a:fill>
          <a:solidFill>
            <a:schemeClr val="accent4"/>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4"/>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1">
              <a:spcBef>
                <a:spcPts val="0"/>
              </a:spcBef>
              <a:spcAft>
                <a:spcPts val="0"/>
              </a:spcAft>
              <a:buNone/>
            </a:pPr>
            <a:fld id="{00000000-1234-1234-1234-123412341234}" type="slidenum">
              <a:rPr lang="ar-S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79" name="Google Shape;17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 name="Google Shape;19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12" name="Google Shape;212;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9" name="Google Shape;239;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2" name="Google Shape;262;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72" name="Google Shape;272;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 name="Google Shape;10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34" name="Google Shape;134;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3" name="Google Shape;14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44" name="Google Shape;14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53" name="Google Shape;153;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rgbClr val="888888"/>
              </a:buClr>
              <a:buSzPts val="2400"/>
              <a:buNone/>
              <a:defRPr sz="2400">
                <a:solidFill>
                  <a:srgbClr val="888888"/>
                </a:solidFill>
              </a:defRPr>
            </a:lvl1pPr>
            <a:lvl2pPr marL="914400" lvl="1" indent="-228600" algn="r" rtl="1">
              <a:lnSpc>
                <a:spcPct val="90000"/>
              </a:lnSpc>
              <a:spcBef>
                <a:spcPts val="500"/>
              </a:spcBef>
              <a:spcAft>
                <a:spcPts val="0"/>
              </a:spcAft>
              <a:buClr>
                <a:srgbClr val="888888"/>
              </a:buClr>
              <a:buSzPts val="2000"/>
              <a:buNone/>
              <a:defRPr sz="2000">
                <a:solidFill>
                  <a:srgbClr val="888888"/>
                </a:solidFill>
              </a:defRPr>
            </a:lvl2pPr>
            <a:lvl3pPr marL="1371600" lvl="2" indent="-228600" algn="r" rtl="1">
              <a:lnSpc>
                <a:spcPct val="90000"/>
              </a:lnSpc>
              <a:spcBef>
                <a:spcPts val="500"/>
              </a:spcBef>
              <a:spcAft>
                <a:spcPts val="0"/>
              </a:spcAft>
              <a:buClr>
                <a:srgbClr val="888888"/>
              </a:buClr>
              <a:buSzPts val="1800"/>
              <a:buNone/>
              <a:defRPr sz="1800">
                <a:solidFill>
                  <a:srgbClr val="888888"/>
                </a:solidFill>
              </a:defRPr>
            </a:lvl3pPr>
            <a:lvl4pPr marL="1828800" lvl="3" indent="-228600" algn="r" rtl="1">
              <a:lnSpc>
                <a:spcPct val="90000"/>
              </a:lnSpc>
              <a:spcBef>
                <a:spcPts val="500"/>
              </a:spcBef>
              <a:spcAft>
                <a:spcPts val="0"/>
              </a:spcAft>
              <a:buClr>
                <a:srgbClr val="888888"/>
              </a:buClr>
              <a:buSzPts val="1600"/>
              <a:buNone/>
              <a:defRPr sz="1600">
                <a:solidFill>
                  <a:srgbClr val="888888"/>
                </a:solidFill>
              </a:defRPr>
            </a:lvl4pPr>
            <a:lvl5pPr marL="2286000" lvl="4" indent="-228600" algn="r" rtl="1">
              <a:lnSpc>
                <a:spcPct val="90000"/>
              </a:lnSpc>
              <a:spcBef>
                <a:spcPts val="500"/>
              </a:spcBef>
              <a:spcAft>
                <a:spcPts val="0"/>
              </a:spcAft>
              <a:buClr>
                <a:srgbClr val="888888"/>
              </a:buClr>
              <a:buSzPts val="1600"/>
              <a:buNone/>
              <a:defRPr sz="1600">
                <a:solidFill>
                  <a:srgbClr val="888888"/>
                </a:solidFill>
              </a:defRPr>
            </a:lvl5pPr>
            <a:lvl6pPr marL="2743200" lvl="5" indent="-228600" algn="r" rtl="1">
              <a:lnSpc>
                <a:spcPct val="90000"/>
              </a:lnSpc>
              <a:spcBef>
                <a:spcPts val="500"/>
              </a:spcBef>
              <a:spcAft>
                <a:spcPts val="0"/>
              </a:spcAft>
              <a:buClr>
                <a:srgbClr val="888888"/>
              </a:buClr>
              <a:buSzPts val="1600"/>
              <a:buNone/>
              <a:defRPr sz="1600">
                <a:solidFill>
                  <a:srgbClr val="888888"/>
                </a:solidFill>
              </a:defRPr>
            </a:lvl6pPr>
            <a:lvl7pPr marL="3200400" lvl="6" indent="-228600" algn="r" rtl="1">
              <a:lnSpc>
                <a:spcPct val="90000"/>
              </a:lnSpc>
              <a:spcBef>
                <a:spcPts val="500"/>
              </a:spcBef>
              <a:spcAft>
                <a:spcPts val="0"/>
              </a:spcAft>
              <a:buClr>
                <a:srgbClr val="888888"/>
              </a:buClr>
              <a:buSzPts val="1600"/>
              <a:buNone/>
              <a:defRPr sz="1600">
                <a:solidFill>
                  <a:srgbClr val="888888"/>
                </a:solidFill>
              </a:defRPr>
            </a:lvl7pPr>
            <a:lvl8pPr marL="3657600" lvl="7" indent="-228600" algn="r" rtl="1">
              <a:lnSpc>
                <a:spcPct val="90000"/>
              </a:lnSpc>
              <a:spcBef>
                <a:spcPts val="500"/>
              </a:spcBef>
              <a:spcAft>
                <a:spcPts val="0"/>
              </a:spcAft>
              <a:buClr>
                <a:srgbClr val="888888"/>
              </a:buClr>
              <a:buSzPts val="1600"/>
              <a:buNone/>
              <a:defRPr sz="1600">
                <a:solidFill>
                  <a:srgbClr val="888888"/>
                </a:solidFill>
              </a:defRPr>
            </a:lvl8pPr>
            <a:lvl9pPr marL="4114800" lvl="8" indent="-228600" algn="r" rtl="1">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30" name="Google Shape;30;p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31" name="Google Shape;31;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2" name="Google Shape;32;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3" name="Google Shape;33;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4"/>
        <p:cNvGrpSpPr/>
        <p:nvPr/>
      </p:nvGrpSpPr>
      <p:grpSpPr>
        <a:xfrm>
          <a:off x="0" y="0"/>
          <a:ext cx="0" cy="0"/>
          <a:chOff x="0" y="0"/>
          <a:chExt cx="0" cy="0"/>
        </a:xfrm>
      </p:grpSpPr>
      <p:sp>
        <p:nvSpPr>
          <p:cNvPr id="35" name="Google Shape;35;p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rtl="1">
              <a:lnSpc>
                <a:spcPct val="90000"/>
              </a:lnSpc>
              <a:spcBef>
                <a:spcPts val="1000"/>
              </a:spcBef>
              <a:spcAft>
                <a:spcPts val="0"/>
              </a:spcAft>
              <a:buClr>
                <a:schemeClr val="dk1"/>
              </a:buClr>
              <a:buSzPts val="2400"/>
              <a:buNone/>
              <a:defRPr sz="2400"/>
            </a:lvl1pPr>
            <a:lvl2pPr lvl="1" algn="ctr" rtl="1">
              <a:lnSpc>
                <a:spcPct val="90000"/>
              </a:lnSpc>
              <a:spcBef>
                <a:spcPts val="500"/>
              </a:spcBef>
              <a:spcAft>
                <a:spcPts val="0"/>
              </a:spcAft>
              <a:buClr>
                <a:schemeClr val="dk1"/>
              </a:buClr>
              <a:buSzPts val="2000"/>
              <a:buNone/>
              <a:defRPr sz="2000"/>
            </a:lvl2pPr>
            <a:lvl3pPr lvl="2" algn="ctr" rtl="1">
              <a:lnSpc>
                <a:spcPct val="90000"/>
              </a:lnSpc>
              <a:spcBef>
                <a:spcPts val="500"/>
              </a:spcBef>
              <a:spcAft>
                <a:spcPts val="0"/>
              </a:spcAft>
              <a:buClr>
                <a:schemeClr val="dk1"/>
              </a:buClr>
              <a:buSzPts val="1800"/>
              <a:buNone/>
              <a:defRPr sz="1800"/>
            </a:lvl3pPr>
            <a:lvl4pPr lvl="3" algn="ctr" rtl="1">
              <a:lnSpc>
                <a:spcPct val="90000"/>
              </a:lnSpc>
              <a:spcBef>
                <a:spcPts val="500"/>
              </a:spcBef>
              <a:spcAft>
                <a:spcPts val="0"/>
              </a:spcAft>
              <a:buClr>
                <a:schemeClr val="dk1"/>
              </a:buClr>
              <a:buSzPts val="1600"/>
              <a:buNone/>
              <a:defRPr sz="1600"/>
            </a:lvl4pPr>
            <a:lvl5pPr lvl="4" algn="ctr" rtl="1">
              <a:lnSpc>
                <a:spcPct val="90000"/>
              </a:lnSpc>
              <a:spcBef>
                <a:spcPts val="500"/>
              </a:spcBef>
              <a:spcAft>
                <a:spcPts val="0"/>
              </a:spcAft>
              <a:buClr>
                <a:schemeClr val="dk1"/>
              </a:buClr>
              <a:buSzPts val="1600"/>
              <a:buNone/>
              <a:defRPr sz="1600"/>
            </a:lvl5pPr>
            <a:lvl6pPr lvl="5" algn="ctr" rtl="1">
              <a:lnSpc>
                <a:spcPct val="90000"/>
              </a:lnSpc>
              <a:spcBef>
                <a:spcPts val="500"/>
              </a:spcBef>
              <a:spcAft>
                <a:spcPts val="0"/>
              </a:spcAft>
              <a:buClr>
                <a:schemeClr val="dk1"/>
              </a:buClr>
              <a:buSzPts val="1600"/>
              <a:buNone/>
              <a:defRPr sz="1600"/>
            </a:lvl6pPr>
            <a:lvl7pPr lvl="6" algn="ctr" rtl="1">
              <a:lnSpc>
                <a:spcPct val="90000"/>
              </a:lnSpc>
              <a:spcBef>
                <a:spcPts val="500"/>
              </a:spcBef>
              <a:spcAft>
                <a:spcPts val="0"/>
              </a:spcAft>
              <a:buClr>
                <a:schemeClr val="dk1"/>
              </a:buClr>
              <a:buSzPts val="1600"/>
              <a:buNone/>
              <a:defRPr sz="1600"/>
            </a:lvl7pPr>
            <a:lvl8pPr lvl="7" algn="ctr" rtl="1">
              <a:lnSpc>
                <a:spcPct val="90000"/>
              </a:lnSpc>
              <a:spcBef>
                <a:spcPts val="500"/>
              </a:spcBef>
              <a:spcAft>
                <a:spcPts val="0"/>
              </a:spcAft>
              <a:buClr>
                <a:schemeClr val="dk1"/>
              </a:buClr>
              <a:buSzPts val="1600"/>
              <a:buNone/>
              <a:defRPr sz="1600"/>
            </a:lvl8pPr>
            <a:lvl9pPr lvl="8" algn="ctr" rtl="1">
              <a:lnSpc>
                <a:spcPct val="90000"/>
              </a:lnSpc>
              <a:spcBef>
                <a:spcPts val="500"/>
              </a:spcBef>
              <a:spcAft>
                <a:spcPts val="0"/>
              </a:spcAft>
              <a:buClr>
                <a:schemeClr val="dk1"/>
              </a:buClr>
              <a:buSzPts val="1600"/>
              <a:buNone/>
              <a:defRPr sz="1600"/>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r" rtl="1">
              <a:lnSpc>
                <a:spcPct val="90000"/>
              </a:lnSpc>
              <a:spcBef>
                <a:spcPts val="1000"/>
              </a:spcBef>
              <a:spcAft>
                <a:spcPts val="0"/>
              </a:spcAft>
              <a:buClr>
                <a:schemeClr val="dk1"/>
              </a:buClr>
              <a:buSzPts val="3200"/>
              <a:buChar char="•"/>
              <a:defRPr sz="3200"/>
            </a:lvl1pPr>
            <a:lvl2pPr marL="914400" lvl="1" indent="-406400" algn="r" rtl="1">
              <a:lnSpc>
                <a:spcPct val="90000"/>
              </a:lnSpc>
              <a:spcBef>
                <a:spcPts val="500"/>
              </a:spcBef>
              <a:spcAft>
                <a:spcPts val="0"/>
              </a:spcAft>
              <a:buClr>
                <a:schemeClr val="dk1"/>
              </a:buClr>
              <a:buSzPts val="2800"/>
              <a:buChar char="•"/>
              <a:defRPr sz="2800"/>
            </a:lvl2pPr>
            <a:lvl3pPr marL="1371600" lvl="2" indent="-381000" algn="r" rtl="1">
              <a:lnSpc>
                <a:spcPct val="90000"/>
              </a:lnSpc>
              <a:spcBef>
                <a:spcPts val="500"/>
              </a:spcBef>
              <a:spcAft>
                <a:spcPts val="0"/>
              </a:spcAft>
              <a:buClr>
                <a:schemeClr val="dk1"/>
              </a:buClr>
              <a:buSzPts val="2400"/>
              <a:buChar char="•"/>
              <a:defRPr sz="2400"/>
            </a:lvl3pPr>
            <a:lvl4pPr marL="1828800" lvl="3" indent="-355600" algn="r" rtl="1">
              <a:lnSpc>
                <a:spcPct val="90000"/>
              </a:lnSpc>
              <a:spcBef>
                <a:spcPts val="500"/>
              </a:spcBef>
              <a:spcAft>
                <a:spcPts val="0"/>
              </a:spcAft>
              <a:buClr>
                <a:schemeClr val="dk1"/>
              </a:buClr>
              <a:buSzPts val="2000"/>
              <a:buChar char="•"/>
              <a:defRPr sz="2000"/>
            </a:lvl4pPr>
            <a:lvl5pPr marL="2286000" lvl="4" indent="-355600" algn="r" rtl="1">
              <a:lnSpc>
                <a:spcPct val="90000"/>
              </a:lnSpc>
              <a:spcBef>
                <a:spcPts val="500"/>
              </a:spcBef>
              <a:spcAft>
                <a:spcPts val="0"/>
              </a:spcAft>
              <a:buClr>
                <a:schemeClr val="dk1"/>
              </a:buClr>
              <a:buSzPts val="2000"/>
              <a:buChar char="•"/>
              <a:defRPr sz="2000"/>
            </a:lvl5pPr>
            <a:lvl6pPr marL="2743200" lvl="5" indent="-355600" algn="r" rtl="1">
              <a:lnSpc>
                <a:spcPct val="90000"/>
              </a:lnSpc>
              <a:spcBef>
                <a:spcPts val="500"/>
              </a:spcBef>
              <a:spcAft>
                <a:spcPts val="0"/>
              </a:spcAft>
              <a:buClr>
                <a:schemeClr val="dk1"/>
              </a:buClr>
              <a:buSzPts val="2000"/>
              <a:buChar char="•"/>
              <a:defRPr sz="2000"/>
            </a:lvl6pPr>
            <a:lvl7pPr marL="3200400" lvl="6" indent="-355600" algn="r" rtl="1">
              <a:lnSpc>
                <a:spcPct val="90000"/>
              </a:lnSpc>
              <a:spcBef>
                <a:spcPts val="500"/>
              </a:spcBef>
              <a:spcAft>
                <a:spcPts val="0"/>
              </a:spcAft>
              <a:buClr>
                <a:schemeClr val="dk1"/>
              </a:buClr>
              <a:buSzPts val="2000"/>
              <a:buChar char="•"/>
              <a:defRPr sz="2000"/>
            </a:lvl7pPr>
            <a:lvl8pPr marL="3657600" lvl="7" indent="-355600" algn="r" rtl="1">
              <a:lnSpc>
                <a:spcPct val="90000"/>
              </a:lnSpc>
              <a:spcBef>
                <a:spcPts val="500"/>
              </a:spcBef>
              <a:spcAft>
                <a:spcPts val="0"/>
              </a:spcAft>
              <a:buClr>
                <a:schemeClr val="dk1"/>
              </a:buClr>
              <a:buSzPts val="2000"/>
              <a:buChar char="•"/>
              <a:defRPr sz="2000"/>
            </a:lvl8pPr>
            <a:lvl9pPr marL="4114800" lvl="8" indent="-355600" algn="r" rtl="1">
              <a:lnSpc>
                <a:spcPct val="90000"/>
              </a:lnSpc>
              <a:spcBef>
                <a:spcPts val="500"/>
              </a:spcBef>
              <a:spcAft>
                <a:spcPts val="0"/>
              </a:spcAft>
              <a:buClr>
                <a:schemeClr val="dk1"/>
              </a:buClr>
              <a:buSzPts val="2000"/>
              <a:buChar char="•"/>
              <a:defRPr sz="2000"/>
            </a:lvl9pPr>
          </a:lstStyle>
          <a:p>
            <a:endParaRPr/>
          </a:p>
        </p:txBody>
      </p:sp>
      <p:sp>
        <p:nvSpPr>
          <p:cNvPr id="61" name="Google Shape;61;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62" name="Google Shape;62;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0"/>
          <p:cNvSpPr>
            <a:spLocks noGrp="1"/>
          </p:cNvSpPr>
          <p:nvPr>
            <p:ph type="pic" idx="2"/>
          </p:nvPr>
        </p:nvSpPr>
        <p:spPr>
          <a:xfrm>
            <a:off x="5183188" y="987425"/>
            <a:ext cx="6172200" cy="4873625"/>
          </a:xfrm>
          <a:prstGeom prst="rect">
            <a:avLst/>
          </a:prstGeom>
          <a:noFill/>
          <a:ln>
            <a:noFill/>
          </a:ln>
        </p:spPr>
      </p:sp>
      <p:sp>
        <p:nvSpPr>
          <p:cNvPr id="68" name="Google Shape;68;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69" name="Google Shape;69;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1">
              <a:spcBef>
                <a:spcPts val="0"/>
              </a:spcBef>
              <a:buNone/>
              <a:defRPr sz="1200" b="0" i="0" u="none" strike="noStrike" cap="none">
                <a:solidFill>
                  <a:srgbClr val="888888"/>
                </a:solidFill>
                <a:latin typeface="Calibri"/>
                <a:ea typeface="Calibri"/>
                <a:cs typeface="Calibri"/>
                <a:sym typeface="Calibri"/>
              </a:defRPr>
            </a:lvl1pPr>
            <a:lvl2pPr marL="0" marR="0" lvl="1" indent="0" algn="r" rtl="1">
              <a:spcBef>
                <a:spcPts val="0"/>
              </a:spcBef>
              <a:buNone/>
              <a:defRPr sz="1200" b="0" i="0" u="none" strike="noStrike" cap="none">
                <a:solidFill>
                  <a:srgbClr val="888888"/>
                </a:solidFill>
                <a:latin typeface="Calibri"/>
                <a:ea typeface="Calibri"/>
                <a:cs typeface="Calibri"/>
                <a:sym typeface="Calibri"/>
              </a:defRPr>
            </a:lvl2pPr>
            <a:lvl3pPr marL="0" marR="0" lvl="2" indent="0" algn="r" rtl="1">
              <a:spcBef>
                <a:spcPts val="0"/>
              </a:spcBef>
              <a:buNone/>
              <a:defRPr sz="1200" b="0" i="0" u="none" strike="noStrike" cap="none">
                <a:solidFill>
                  <a:srgbClr val="888888"/>
                </a:solidFill>
                <a:latin typeface="Calibri"/>
                <a:ea typeface="Calibri"/>
                <a:cs typeface="Calibri"/>
                <a:sym typeface="Calibri"/>
              </a:defRPr>
            </a:lvl3pPr>
            <a:lvl4pPr marL="0" marR="0" lvl="3" indent="0" algn="r" rtl="1">
              <a:spcBef>
                <a:spcPts val="0"/>
              </a:spcBef>
              <a:buNone/>
              <a:defRPr sz="1200" b="0" i="0" u="none" strike="noStrike" cap="none">
                <a:solidFill>
                  <a:srgbClr val="888888"/>
                </a:solidFill>
                <a:latin typeface="Calibri"/>
                <a:ea typeface="Calibri"/>
                <a:cs typeface="Calibri"/>
                <a:sym typeface="Calibri"/>
              </a:defRPr>
            </a:lvl4pPr>
            <a:lvl5pPr marL="0" marR="0" lvl="4" indent="0" algn="r" rtl="1">
              <a:spcBef>
                <a:spcPts val="0"/>
              </a:spcBef>
              <a:buNone/>
              <a:defRPr sz="1200" b="0" i="0" u="none" strike="noStrike" cap="none">
                <a:solidFill>
                  <a:srgbClr val="888888"/>
                </a:solidFill>
                <a:latin typeface="Calibri"/>
                <a:ea typeface="Calibri"/>
                <a:cs typeface="Calibri"/>
                <a:sym typeface="Calibri"/>
              </a:defRPr>
            </a:lvl5pPr>
            <a:lvl6pPr marL="0" marR="0" lvl="5" indent="0" algn="r" rtl="1">
              <a:spcBef>
                <a:spcPts val="0"/>
              </a:spcBef>
              <a:buNone/>
              <a:defRPr sz="1200" b="0" i="0" u="none" strike="noStrike" cap="none">
                <a:solidFill>
                  <a:srgbClr val="888888"/>
                </a:solidFill>
                <a:latin typeface="Calibri"/>
                <a:ea typeface="Calibri"/>
                <a:cs typeface="Calibri"/>
                <a:sym typeface="Calibri"/>
              </a:defRPr>
            </a:lvl6pPr>
            <a:lvl7pPr marL="0" marR="0" lvl="6" indent="0" algn="r" rtl="1">
              <a:spcBef>
                <a:spcPts val="0"/>
              </a:spcBef>
              <a:buNone/>
              <a:defRPr sz="1200" b="0" i="0" u="none" strike="noStrike" cap="none">
                <a:solidFill>
                  <a:srgbClr val="888888"/>
                </a:solidFill>
                <a:latin typeface="Calibri"/>
                <a:ea typeface="Calibri"/>
                <a:cs typeface="Calibri"/>
                <a:sym typeface="Calibri"/>
              </a:defRPr>
            </a:lvl7pPr>
            <a:lvl8pPr marL="0" marR="0" lvl="7" indent="0" algn="r" rtl="1">
              <a:spcBef>
                <a:spcPts val="0"/>
              </a:spcBef>
              <a:buNone/>
              <a:defRPr sz="1200" b="0" i="0" u="none" strike="noStrike" cap="none">
                <a:solidFill>
                  <a:srgbClr val="888888"/>
                </a:solidFill>
                <a:latin typeface="Calibri"/>
                <a:ea typeface="Calibri"/>
                <a:cs typeface="Calibri"/>
                <a:sym typeface="Calibri"/>
              </a:defRPr>
            </a:lvl8pPr>
            <a:lvl9pPr marL="0" marR="0" lvl="8" indent="0" algn="r" rtl="1">
              <a:spcBef>
                <a:spcPts val="0"/>
              </a:spcBef>
              <a:buNone/>
              <a:defRPr sz="1200" b="0" i="0" u="none" strike="noStrike" cap="none">
                <a:solidFill>
                  <a:srgbClr val="888888"/>
                </a:solidFill>
                <a:latin typeface="Calibri"/>
                <a:ea typeface="Calibri"/>
                <a:cs typeface="Calibri"/>
                <a:sym typeface="Calibri"/>
              </a:defRPr>
            </a:lvl9pPr>
          </a:lstStyle>
          <a:p>
            <a:pPr marL="0" lvl="0" indent="0" algn="r" rtl="1">
              <a:spcBef>
                <a:spcPts val="0"/>
              </a:spcBef>
              <a:spcAft>
                <a:spcPts val="0"/>
              </a:spcAft>
              <a:buNone/>
            </a:pPr>
            <a:fld id="{00000000-1234-1234-1234-123412341234}" type="slidenum">
              <a:rPr lang="ar-S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3"/>
          <p:cNvSpPr/>
          <p:nvPr/>
        </p:nvSpPr>
        <p:spPr>
          <a:xfrm>
            <a:off x="0" y="3429000"/>
            <a:ext cx="12192000" cy="1836159"/>
          </a:xfrm>
          <a:prstGeom prst="rect">
            <a:avLst/>
          </a:prstGeom>
          <a:solidFill>
            <a:srgbClr val="1F3864"/>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الوحدة الرابعة: الاستجابة</a:t>
            </a:r>
            <a:endParaRPr/>
          </a:p>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تدريب مسؤولي الصون</a:t>
            </a:r>
            <a:endParaRPr/>
          </a:p>
        </p:txBody>
      </p:sp>
      <p:grpSp>
        <p:nvGrpSpPr>
          <p:cNvPr id="89" name="Google Shape;89;p13"/>
          <p:cNvGrpSpPr/>
          <p:nvPr/>
        </p:nvGrpSpPr>
        <p:grpSpPr>
          <a:xfrm>
            <a:off x="2366272" y="917398"/>
            <a:ext cx="7459457" cy="1655762"/>
            <a:chOff x="2280622" y="1141134"/>
            <a:chExt cx="7459457" cy="1655762"/>
          </a:xfrm>
        </p:grpSpPr>
        <p:sp>
          <p:nvSpPr>
            <p:cNvPr id="90" name="Google Shape;90;p13"/>
            <p:cNvSpPr/>
            <p:nvPr/>
          </p:nvSpPr>
          <p:spPr>
            <a:xfrm>
              <a:off x="2280622" y="1141134"/>
              <a:ext cx="1675503" cy="1655762"/>
            </a:xfrm>
            <a:prstGeom prst="rect">
              <a:avLst/>
            </a:prstGeom>
            <a:solidFill>
              <a:srgbClr val="E5332A"/>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1" name="Google Shape;91;p13"/>
            <p:cNvSpPr/>
            <p:nvPr/>
          </p:nvSpPr>
          <p:spPr>
            <a:xfrm>
              <a:off x="4174341" y="1141134"/>
              <a:ext cx="1675503" cy="1655762"/>
            </a:xfrm>
            <a:prstGeom prst="rect">
              <a:avLst/>
            </a:prstGeom>
            <a:solidFill>
              <a:srgbClr val="0070C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2" name="Google Shape;92;p13"/>
            <p:cNvSpPr/>
            <p:nvPr/>
          </p:nvSpPr>
          <p:spPr>
            <a:xfrm>
              <a:off x="6068061" y="1141134"/>
              <a:ext cx="1675503" cy="1655762"/>
            </a:xfrm>
            <a:prstGeom prst="rect">
              <a:avLst/>
            </a:prstGeom>
            <a:solidFill>
              <a:srgbClr val="00B05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3" name="Google Shape;93;p13"/>
            <p:cNvSpPr/>
            <p:nvPr/>
          </p:nvSpPr>
          <p:spPr>
            <a:xfrm>
              <a:off x="8064576" y="1141134"/>
              <a:ext cx="1675503" cy="1655762"/>
            </a:xfrm>
            <a:prstGeom prst="rect">
              <a:avLst/>
            </a:prstGeom>
            <a:solidFill>
              <a:srgbClr val="FFC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4" name="Google Shape;94;p13"/>
            <p:cNvPicPr preferRelativeResize="0"/>
            <p:nvPr/>
          </p:nvPicPr>
          <p:blipFill rotWithShape="1">
            <a:blip r:embed="rId3">
              <a:alphaModFix/>
            </a:blip>
            <a:srcRect/>
            <a:stretch/>
          </p:blipFill>
          <p:spPr>
            <a:xfrm>
              <a:off x="8388929" y="1455617"/>
              <a:ext cx="1026795" cy="1026795"/>
            </a:xfrm>
            <a:prstGeom prst="rect">
              <a:avLst/>
            </a:prstGeom>
            <a:noFill/>
            <a:ln>
              <a:noFill/>
            </a:ln>
          </p:spPr>
        </p:pic>
      </p:grpSp>
      <p:grpSp>
        <p:nvGrpSpPr>
          <p:cNvPr id="95" name="Google Shape;95;p13"/>
          <p:cNvGrpSpPr/>
          <p:nvPr/>
        </p:nvGrpSpPr>
        <p:grpSpPr>
          <a:xfrm>
            <a:off x="3104510" y="5750319"/>
            <a:ext cx="5982981" cy="755349"/>
            <a:chOff x="2782636" y="5861461"/>
            <a:chExt cx="5982981" cy="755349"/>
          </a:xfrm>
        </p:grpSpPr>
        <p:pic>
          <p:nvPicPr>
            <p:cNvPr id="96" name="Google Shape;96;p13"/>
            <p:cNvPicPr preferRelativeResize="0"/>
            <p:nvPr/>
          </p:nvPicPr>
          <p:blipFill rotWithShape="1">
            <a:blip r:embed="rId4">
              <a:alphaModFix/>
            </a:blip>
            <a:srcRect/>
            <a:stretch/>
          </p:blipFill>
          <p:spPr>
            <a:xfrm>
              <a:off x="7286001" y="5988636"/>
              <a:ext cx="1479616" cy="500998"/>
            </a:xfrm>
            <a:prstGeom prst="rect">
              <a:avLst/>
            </a:prstGeom>
            <a:noFill/>
            <a:ln>
              <a:noFill/>
            </a:ln>
          </p:spPr>
        </p:pic>
        <p:pic>
          <p:nvPicPr>
            <p:cNvPr id="97" name="Google Shape;97;p13"/>
            <p:cNvPicPr preferRelativeResize="0"/>
            <p:nvPr/>
          </p:nvPicPr>
          <p:blipFill rotWithShape="1">
            <a:blip r:embed="rId5">
              <a:alphaModFix/>
            </a:blip>
            <a:srcRect/>
            <a:stretch/>
          </p:blipFill>
          <p:spPr>
            <a:xfrm>
              <a:off x="2782636" y="5861461"/>
              <a:ext cx="1173489" cy="755349"/>
            </a:xfrm>
            <a:prstGeom prst="rect">
              <a:avLst/>
            </a:prstGeom>
            <a:noFill/>
            <a:ln>
              <a:noFill/>
            </a:ln>
          </p:spPr>
        </p:pic>
        <p:pic>
          <p:nvPicPr>
            <p:cNvPr id="98" name="Google Shape;98;p13"/>
            <p:cNvPicPr preferRelativeResize="0"/>
            <p:nvPr/>
          </p:nvPicPr>
          <p:blipFill rotWithShape="1">
            <a:blip r:embed="rId6">
              <a:alphaModFix/>
            </a:blip>
            <a:srcRect/>
            <a:stretch/>
          </p:blipFill>
          <p:spPr>
            <a:xfrm>
              <a:off x="4485681" y="5931462"/>
              <a:ext cx="2270764" cy="615347"/>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المسموح والغير مسموح</a:t>
            </a:r>
            <a:endParaRPr/>
          </a:p>
        </p:txBody>
      </p:sp>
      <p:sp>
        <p:nvSpPr>
          <p:cNvPr id="172" name="Google Shape;172;p22"/>
          <p:cNvSpPr txBox="1"/>
          <p:nvPr/>
        </p:nvSpPr>
        <p:spPr>
          <a:xfrm>
            <a:off x="963827" y="2024545"/>
            <a:ext cx="5721179" cy="3816429"/>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ar-SA" sz="2800" b="0" i="0" u="none" strike="noStrike" cap="none">
                <a:solidFill>
                  <a:schemeClr val="dk1"/>
                </a:solidFill>
                <a:latin typeface="Calibri"/>
                <a:ea typeface="Calibri"/>
                <a:cs typeface="Calibri"/>
                <a:sym typeface="Calibri"/>
              </a:rPr>
              <a:t>ضع في اعتبارك السيناريو الذي تم تخصيصه لك وأجب على ما يلي:</a:t>
            </a:r>
            <a:endParaRPr/>
          </a:p>
          <a:p>
            <a:pPr marL="457200" marR="0" lvl="0" indent="-457200" algn="r" rtl="1">
              <a:spcBef>
                <a:spcPts val="0"/>
              </a:spcBef>
              <a:spcAft>
                <a:spcPts val="0"/>
              </a:spcAft>
              <a:buClr>
                <a:schemeClr val="accent4"/>
              </a:buClr>
              <a:buSzPts val="2240"/>
              <a:buFont typeface="Noto Sans Symbols"/>
              <a:buChar char="▪"/>
            </a:pPr>
            <a:r>
              <a:rPr lang="ar-SA" sz="2800" b="0" i="0" u="none" strike="noStrike" cap="none">
                <a:solidFill>
                  <a:schemeClr val="dk1"/>
                </a:solidFill>
                <a:latin typeface="Calibri"/>
                <a:ea typeface="Calibri"/>
                <a:cs typeface="Calibri"/>
                <a:sym typeface="Calibri"/>
              </a:rPr>
              <a:t>ما هي الأمور التي يجب فعلها وتجنبها للاستجابة للإفصاحات التي تم إبرازها في هذا السيناريو؟</a:t>
            </a:r>
            <a:endParaRPr sz="2800" b="0" i="0" u="none" strike="noStrike" cap="none">
              <a:solidFill>
                <a:schemeClr val="dk1"/>
              </a:solidFill>
              <a:latin typeface="Calibri"/>
              <a:ea typeface="Calibri"/>
              <a:cs typeface="Calibri"/>
              <a:sym typeface="Calibri"/>
            </a:endParaRPr>
          </a:p>
          <a:p>
            <a:pPr marL="457200" marR="0" lvl="0" indent="-457200" algn="r" rtl="1">
              <a:spcBef>
                <a:spcPts val="0"/>
              </a:spcBef>
              <a:spcAft>
                <a:spcPts val="0"/>
              </a:spcAft>
              <a:buClr>
                <a:schemeClr val="accent4"/>
              </a:buClr>
              <a:buSzPts val="2240"/>
              <a:buFont typeface="Noto Sans Symbols"/>
              <a:buChar char="▪"/>
            </a:pPr>
            <a:r>
              <a:rPr lang="ar-SA" sz="2800" b="0" i="0" u="none" strike="noStrike" cap="none">
                <a:solidFill>
                  <a:schemeClr val="dk1"/>
                </a:solidFill>
                <a:latin typeface="Calibri"/>
                <a:ea typeface="Calibri"/>
                <a:cs typeface="Calibri"/>
                <a:sym typeface="Calibri"/>
              </a:rPr>
              <a:t>كيف يمكن أن يكون رد الشخص (الأشخاص) الذي تلقى الإفصاح مختلفًا؟</a:t>
            </a:r>
            <a:endParaRPr sz="2800" b="0" i="0" u="none" strike="noStrike" cap="none">
              <a:solidFill>
                <a:schemeClr val="dk1"/>
              </a:solidFill>
              <a:latin typeface="Calibri"/>
              <a:ea typeface="Calibri"/>
              <a:cs typeface="Calibri"/>
              <a:sym typeface="Calibri"/>
            </a:endParaRPr>
          </a:p>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73" name="Google Shape;173;p22"/>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74" name="Google Shape;174;p22"/>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pic>
        <p:nvPicPr>
          <p:cNvPr id="175" name="Google Shape;175;p22"/>
          <p:cNvPicPr preferRelativeResize="0"/>
          <p:nvPr/>
        </p:nvPicPr>
        <p:blipFill rotWithShape="1">
          <a:blip r:embed="rId3">
            <a:alphaModFix/>
          </a:blip>
          <a:srcRect/>
          <a:stretch/>
        </p:blipFill>
        <p:spPr>
          <a:xfrm>
            <a:off x="6899795" y="1942855"/>
            <a:ext cx="4271100" cy="321775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ردود الفعل الشائعة على العنف الجنسي</a:t>
            </a:r>
            <a:endParaRPr/>
          </a:p>
        </p:txBody>
      </p:sp>
      <p:sp>
        <p:nvSpPr>
          <p:cNvPr id="182" name="Google Shape;182;p23"/>
          <p:cNvSpPr txBox="1">
            <a:spLocks noGrp="1"/>
          </p:cNvSpPr>
          <p:nvPr>
            <p:ph type="body" idx="1"/>
          </p:nvPr>
        </p:nvSpPr>
        <p:spPr>
          <a:xfrm>
            <a:off x="247135" y="1346890"/>
            <a:ext cx="11825415" cy="4830073"/>
          </a:xfrm>
          <a:prstGeom prst="rect">
            <a:avLst/>
          </a:prstGeom>
          <a:noFill/>
          <a:ln>
            <a:noFill/>
          </a:ln>
        </p:spPr>
        <p:txBody>
          <a:bodyPr spcFirstLastPara="1" wrap="square" lIns="91425" tIns="45700" rIns="91425" bIns="45700" anchor="t" anchorCtr="0">
            <a:normAutofit fontScale="85000" lnSpcReduction="20000"/>
          </a:bodyPr>
          <a:lstStyle/>
          <a:p>
            <a:pPr marL="0" lvl="0" indent="0" algn="r" rtl="1">
              <a:lnSpc>
                <a:spcPct val="90000"/>
              </a:lnSpc>
              <a:spcBef>
                <a:spcPts val="0"/>
              </a:spcBef>
              <a:spcAft>
                <a:spcPts val="0"/>
              </a:spcAft>
              <a:buClr>
                <a:schemeClr val="accent4"/>
              </a:buClr>
              <a:buSzPct val="80000"/>
              <a:buNone/>
            </a:pPr>
            <a:r>
              <a:rPr lang="ar-SA"/>
              <a:t>في المواقف التي تفصح فيها الضحية عن التعرض للعنف الجنسي، كُن على علم بأن كل شخص يختلف عن الآخر، وقد تتفاوت ردود الفعل كلياً في الاستجابة لحوادث العنف الجنسي، لكن بشكل عام تجد أن الناجين:</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يفقدون القدرة على الإحساس، أو يشعرون بأنهم «وحيدون»، أو تعتريهم حالة من الصدمة</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تظهر عليهم أمارات الهدوء وعدم التأثر</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يخافون من «الإصابة بالجنون»</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يعانون من تواتر الذكريات الملّحة (ذكريات غير متوقعة عن أحداث الصدمة التي مروا بها)</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يشعرون بالغضب وتوتر الأعصاب</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يلومون أنفسهم</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يقومون بتصرفات لا تتناسب مع شخصيتهم</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يغيرون عاداتهم الغذائية</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تحكمهم رغبة ملحة للغسيل المتكرر</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يعانون من القيء أو يظهرون أعراض بدنية أخرى</a:t>
            </a:r>
            <a:endParaRPr/>
          </a:p>
          <a:p>
            <a:pPr marL="228600" lvl="0" indent="-77470" algn="r" rtl="1">
              <a:lnSpc>
                <a:spcPct val="90000"/>
              </a:lnSpc>
              <a:spcBef>
                <a:spcPts val="1000"/>
              </a:spcBef>
              <a:spcAft>
                <a:spcPts val="0"/>
              </a:spcAft>
              <a:buClr>
                <a:schemeClr val="dk1"/>
              </a:buClr>
              <a:buSzPct val="100000"/>
              <a:buNone/>
            </a:pPr>
            <a:endParaRPr/>
          </a:p>
        </p:txBody>
      </p:sp>
      <p:sp>
        <p:nvSpPr>
          <p:cNvPr id="183" name="Google Shape;183;p23"/>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84" name="Google Shape;184;p23"/>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تسجيل المعلومات</a:t>
            </a:r>
            <a:endParaRPr/>
          </a:p>
        </p:txBody>
      </p:sp>
      <p:sp>
        <p:nvSpPr>
          <p:cNvPr id="190" name="Google Shape;190;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85000" lnSpcReduction="20000"/>
          </a:bodyPr>
          <a:lstStyle/>
          <a:p>
            <a:pPr marL="228600" lvl="0" indent="-228600" algn="r" rtl="1">
              <a:lnSpc>
                <a:spcPct val="90000"/>
              </a:lnSpc>
              <a:spcBef>
                <a:spcPts val="0"/>
              </a:spcBef>
              <a:spcAft>
                <a:spcPts val="0"/>
              </a:spcAft>
              <a:buClr>
                <a:schemeClr val="accent4"/>
              </a:buClr>
              <a:buSzPct val="80000"/>
              <a:buFont typeface="Noto Sans Symbols"/>
              <a:buChar char="▪"/>
            </a:pPr>
            <a:r>
              <a:rPr lang="ar-SA"/>
              <a:t>استخدم نموذج الإبلاغ الخاص بالمنظمة لضمان جمع كل المعلومات المهمة وذات الصلة. </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يجب كتابة جميع المخاوف، والادعاءات والإفصاحات في أسرع وقت ممكن.</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يجب توقيع السجلات وتأريخها. </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يجب أن تكون السجلات مفصلة ودقيقة. يجب أن تركز السجلات على ما قلته أنت والشخص الآخر، وما لاحظته على الشخص (سلوكه وكيف قدم نفسه)، ومن كان حاضرًا، وماذا حدث. يجب التمييز بوضوح بين التخمين والتفسير وبين التبليغ.</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يجب توضيح أن أي أمر مثير للقلق، أو إفصاح، أو ادعاء هو مزعوم ولم تثبت صحته بعد.</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a:t>يجب معاملة جميع السجلات على أنها سرية. يجب تسليمها فقط للأشخاص المحددين في مسار البلاغ. تقع مسؤولية الحفاظ على السرية على كل فرد بحوزته المعلومات. </a:t>
            </a:r>
            <a:endParaRPr/>
          </a:p>
        </p:txBody>
      </p:sp>
      <p:sp>
        <p:nvSpPr>
          <p:cNvPr id="191" name="Google Shape;191;p2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92" name="Google Shape;192;p24"/>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خدمات التعيين</a:t>
            </a:r>
            <a:endParaRPr/>
          </a:p>
        </p:txBody>
      </p:sp>
      <p:sp>
        <p:nvSpPr>
          <p:cNvPr id="198" name="Google Shape;198;p25"/>
          <p:cNvSpPr txBox="1">
            <a:spLocks noGrp="1"/>
          </p:cNvSpPr>
          <p:nvPr>
            <p:ph type="body" idx="1"/>
          </p:nvPr>
        </p:nvSpPr>
        <p:spPr>
          <a:xfrm>
            <a:off x="838200" y="1502229"/>
            <a:ext cx="10515600" cy="4674734"/>
          </a:xfrm>
          <a:prstGeom prst="rect">
            <a:avLst/>
          </a:prstGeom>
          <a:noFill/>
          <a:ln>
            <a:noFill/>
          </a:ln>
        </p:spPr>
        <p:txBody>
          <a:bodyPr spcFirstLastPara="1" wrap="square" lIns="91425" tIns="45700" rIns="91425" bIns="45700" anchor="t" anchorCtr="0">
            <a:normAutofit fontScale="92500"/>
          </a:bodyPr>
          <a:lstStyle/>
          <a:p>
            <a:pPr marL="228600" lvl="0" indent="-228600" algn="r" rtl="1">
              <a:lnSpc>
                <a:spcPct val="90000"/>
              </a:lnSpc>
              <a:spcBef>
                <a:spcPts val="0"/>
              </a:spcBef>
              <a:spcAft>
                <a:spcPts val="0"/>
              </a:spcAft>
              <a:buClr>
                <a:schemeClr val="accent4"/>
              </a:buClr>
              <a:buSzPct val="79999"/>
              <a:buFont typeface="Noto Sans Symbols"/>
              <a:buChar char="▪"/>
            </a:pPr>
            <a:r>
              <a:rPr lang="ar-SA" sz="2600"/>
              <a:t>في غالب الأحيان، لا يتم إشراك إلا الموظفين المتخصصين في إحالة أو مرافقة الأفراد للخدمات المخصصة للناجين من حوادث الصون. </a:t>
            </a:r>
            <a:endParaRPr/>
          </a:p>
          <a:p>
            <a:pPr marL="228600" lvl="0" indent="-228600" algn="r" rtl="1">
              <a:lnSpc>
                <a:spcPct val="90000"/>
              </a:lnSpc>
              <a:spcBef>
                <a:spcPts val="1000"/>
              </a:spcBef>
              <a:spcAft>
                <a:spcPts val="0"/>
              </a:spcAft>
              <a:buClr>
                <a:schemeClr val="accent4"/>
              </a:buClr>
              <a:buSzPct val="79999"/>
              <a:buFont typeface="Noto Sans Symbols"/>
              <a:buChar char="▪"/>
            </a:pPr>
            <a:r>
              <a:rPr lang="ar-SA" sz="2600"/>
              <a:t>في حالة تلقيت إفصاحًا مباشرًا من جهة أحد الناجين، قد يظهرون علامات تنم عن حاجتهم إلى الإحالة العاجلة، ومن ضمنهم الناجون من حوادث العنف الجنسي. </a:t>
            </a:r>
            <a:endParaRPr/>
          </a:p>
          <a:p>
            <a:pPr marL="228600" lvl="0" indent="-228600" algn="r" rtl="1">
              <a:lnSpc>
                <a:spcPct val="90000"/>
              </a:lnSpc>
              <a:spcBef>
                <a:spcPts val="1000"/>
              </a:spcBef>
              <a:spcAft>
                <a:spcPts val="0"/>
              </a:spcAft>
              <a:buClr>
                <a:schemeClr val="accent4"/>
              </a:buClr>
              <a:buSzPct val="79999"/>
              <a:buFont typeface="Noto Sans Symbols"/>
              <a:buChar char="▪"/>
            </a:pPr>
            <a:r>
              <a:rPr lang="ar-SA" sz="2600"/>
              <a:t>يجب إعلام الناجي/الناجية بمنشآت الرعاية الطبية المتاحة وحقوقهم والخيارات المتاحة لهم، والتركيز على أهمية تلقي رعاية الطوارئ العاجلة (ويفضل تلقيها في غضون ساعات وحتى مرور 24 ساعة؛ مثلًا يجب إعطاء مجموعة لوازم العلاج الوقائي بعد التعرض للفيروس في غضون 72 ساعة بعد حدوث الاعتداء). </a:t>
            </a:r>
            <a:endParaRPr/>
          </a:p>
          <a:p>
            <a:pPr marL="228600" lvl="0" indent="-228600" algn="r" rtl="1">
              <a:lnSpc>
                <a:spcPct val="90000"/>
              </a:lnSpc>
              <a:spcBef>
                <a:spcPts val="1000"/>
              </a:spcBef>
              <a:spcAft>
                <a:spcPts val="0"/>
              </a:spcAft>
              <a:buClr>
                <a:schemeClr val="accent4"/>
              </a:buClr>
              <a:buSzPct val="79999"/>
              <a:buFont typeface="Noto Sans Symbols"/>
              <a:buChar char="▪"/>
            </a:pPr>
            <a:r>
              <a:rPr lang="ar-SA" sz="2600"/>
              <a:t>اطلب إذنًا من الناجي/الناجية قبل إحالتهم إلى إحدى تلك الخدمات - في حالة رفضه/رفضها، يجب عليك احترام القرار إلا في حالة وجود تهديد فوري لحياتهم، أو كانوا يشكلون خطرًا بإلحاق الأذى بالآخرين أو بأنفسهم، أو كانوا غير قادرين على الاهتمام بأنفسهم أو حماية أنفسهم.</a:t>
            </a:r>
            <a:endParaRPr/>
          </a:p>
          <a:p>
            <a:pPr marL="0" lvl="0" indent="0" algn="r" rtl="1">
              <a:lnSpc>
                <a:spcPct val="90000"/>
              </a:lnSpc>
              <a:spcBef>
                <a:spcPts val="1000"/>
              </a:spcBef>
              <a:spcAft>
                <a:spcPts val="0"/>
              </a:spcAft>
              <a:buClr>
                <a:schemeClr val="dk1"/>
              </a:buClr>
              <a:buSzPct val="100000"/>
              <a:buNone/>
            </a:pPr>
            <a:endParaRPr/>
          </a:p>
          <a:p>
            <a:pPr marL="228600" lvl="0" indent="-64135" algn="r" rtl="1">
              <a:lnSpc>
                <a:spcPct val="90000"/>
              </a:lnSpc>
              <a:spcBef>
                <a:spcPts val="1000"/>
              </a:spcBef>
              <a:spcAft>
                <a:spcPts val="0"/>
              </a:spcAft>
              <a:buClr>
                <a:schemeClr val="dk1"/>
              </a:buClr>
              <a:buSzPct val="100000"/>
              <a:buNone/>
            </a:pPr>
            <a:endParaRPr/>
          </a:p>
        </p:txBody>
      </p:sp>
      <p:sp>
        <p:nvSpPr>
          <p:cNvPr id="199" name="Google Shape;199;p25"/>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00" name="Google Shape;200;p25"/>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خدمات التعيين</a:t>
            </a:r>
            <a:endParaRPr/>
          </a:p>
        </p:txBody>
      </p:sp>
      <p:sp>
        <p:nvSpPr>
          <p:cNvPr id="206" name="Google Shape;206;p2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07" name="Google Shape;207;p26"/>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graphicFrame>
        <p:nvGraphicFramePr>
          <p:cNvPr id="208" name="Google Shape;208;p26"/>
          <p:cNvGraphicFramePr/>
          <p:nvPr/>
        </p:nvGraphicFramePr>
        <p:xfrm>
          <a:off x="858595" y="1685925"/>
          <a:ext cx="3000000" cy="3000000"/>
        </p:xfrm>
        <a:graphic>
          <a:graphicData uri="http://schemas.openxmlformats.org/drawingml/2006/table">
            <a:tbl>
              <a:tblPr firstRow="1" firstCol="1" bandRow="1">
                <a:noFill/>
                <a:tableStyleId>{A626AEB5-82EC-4505-948B-5C0D2EBBB664}</a:tableStyleId>
              </a:tblPr>
              <a:tblGrid>
                <a:gridCol w="2526925">
                  <a:extLst>
                    <a:ext uri="{9D8B030D-6E8A-4147-A177-3AD203B41FA5}">
                      <a16:colId xmlns:a16="http://schemas.microsoft.com/office/drawing/2014/main" val="20000"/>
                    </a:ext>
                  </a:extLst>
                </a:gridCol>
                <a:gridCol w="2090975">
                  <a:extLst>
                    <a:ext uri="{9D8B030D-6E8A-4147-A177-3AD203B41FA5}">
                      <a16:colId xmlns:a16="http://schemas.microsoft.com/office/drawing/2014/main" val="20001"/>
                    </a:ext>
                  </a:extLst>
                </a:gridCol>
                <a:gridCol w="2092000">
                  <a:extLst>
                    <a:ext uri="{9D8B030D-6E8A-4147-A177-3AD203B41FA5}">
                      <a16:colId xmlns:a16="http://schemas.microsoft.com/office/drawing/2014/main" val="20002"/>
                    </a:ext>
                  </a:extLst>
                </a:gridCol>
                <a:gridCol w="3386600">
                  <a:extLst>
                    <a:ext uri="{9D8B030D-6E8A-4147-A177-3AD203B41FA5}">
                      <a16:colId xmlns:a16="http://schemas.microsoft.com/office/drawing/2014/main" val="20003"/>
                    </a:ext>
                  </a:extLst>
                </a:gridCol>
              </a:tblGrid>
              <a:tr h="389725">
                <a:tc>
                  <a:txBody>
                    <a:bodyPr/>
                    <a:lstStyle/>
                    <a:p>
                      <a:pPr marL="18415" marR="0" lvl="0" indent="-18415" algn="r" rtl="1">
                        <a:lnSpc>
                          <a:spcPct val="115000"/>
                        </a:lnSpc>
                        <a:spcBef>
                          <a:spcPts val="0"/>
                        </a:spcBef>
                        <a:spcAft>
                          <a:spcPts val="0"/>
                        </a:spcAft>
                        <a:buNone/>
                      </a:pPr>
                      <a:r>
                        <a:rPr lang="ar-SA" sz="2000" u="none" strike="noStrike" cap="none"/>
                        <a:t>الخدمة</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المنظمة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نقطة الاتصال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ساعات العمل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0"/>
                  </a:ext>
                </a:extLst>
              </a:tr>
              <a:tr h="389725">
                <a:tc>
                  <a:txBody>
                    <a:bodyPr/>
                    <a:lstStyle/>
                    <a:p>
                      <a:pPr marL="18415" marR="0" lvl="0" indent="-18415" algn="r" rtl="1">
                        <a:lnSpc>
                          <a:spcPct val="115000"/>
                        </a:lnSpc>
                        <a:spcBef>
                          <a:spcPts val="0"/>
                        </a:spcBef>
                        <a:spcAft>
                          <a:spcPts val="0"/>
                        </a:spcAft>
                        <a:buNone/>
                      </a:pPr>
                      <a:r>
                        <a:rPr lang="ar-SA" sz="2000" u="none" strike="noStrike" cap="none"/>
                        <a:t>الخدمات الطبية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1"/>
                  </a:ext>
                </a:extLst>
              </a:tr>
              <a:tr h="806225">
                <a:tc>
                  <a:txBody>
                    <a:bodyPr/>
                    <a:lstStyle/>
                    <a:p>
                      <a:pPr marL="18415" marR="0" lvl="0" indent="-18415" algn="r" rtl="1">
                        <a:lnSpc>
                          <a:spcPct val="115000"/>
                        </a:lnSpc>
                        <a:spcBef>
                          <a:spcPts val="0"/>
                        </a:spcBef>
                        <a:spcAft>
                          <a:spcPts val="0"/>
                        </a:spcAft>
                        <a:buNone/>
                      </a:pPr>
                      <a:r>
                        <a:rPr lang="ar-SA" sz="2000" u="none" strike="noStrike" cap="none"/>
                        <a:t>الصحة العقلية والدعم النفسي الاجتماعي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2"/>
                  </a:ext>
                </a:extLst>
              </a:tr>
              <a:tr h="389725">
                <a:tc>
                  <a:txBody>
                    <a:bodyPr/>
                    <a:lstStyle/>
                    <a:p>
                      <a:pPr marL="18415" marR="0" lvl="0" indent="-18415" algn="r" rtl="1">
                        <a:lnSpc>
                          <a:spcPct val="115000"/>
                        </a:lnSpc>
                        <a:spcBef>
                          <a:spcPts val="0"/>
                        </a:spcBef>
                        <a:spcAft>
                          <a:spcPts val="0"/>
                        </a:spcAft>
                        <a:buNone/>
                      </a:pPr>
                      <a:r>
                        <a:rPr lang="ar-SA" sz="2000" u="none" strike="noStrike" cap="none"/>
                        <a:t>الملاذ الآمن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3"/>
                  </a:ext>
                </a:extLst>
              </a:tr>
              <a:tr h="463200">
                <a:tc>
                  <a:txBody>
                    <a:bodyPr/>
                    <a:lstStyle/>
                    <a:p>
                      <a:pPr marL="18415" marR="0" lvl="0" indent="-18415" algn="r" rtl="1">
                        <a:lnSpc>
                          <a:spcPct val="115000"/>
                        </a:lnSpc>
                        <a:spcBef>
                          <a:spcPts val="0"/>
                        </a:spcBef>
                        <a:spcAft>
                          <a:spcPts val="0"/>
                        </a:spcAft>
                        <a:buNone/>
                      </a:pPr>
                      <a:r>
                        <a:rPr lang="ar-SA" sz="2000" u="none" strike="noStrike" cap="none"/>
                        <a:t>الخدمات القانونية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4"/>
                  </a:ext>
                </a:extLst>
              </a:tr>
              <a:tr h="254000">
                <a:tc>
                  <a:txBody>
                    <a:bodyPr/>
                    <a:lstStyle/>
                    <a:p>
                      <a:pPr marL="18415" marR="0" lvl="0" indent="-18415" algn="r" rtl="1">
                        <a:lnSpc>
                          <a:spcPct val="115000"/>
                        </a:lnSpc>
                        <a:spcBef>
                          <a:spcPts val="0"/>
                        </a:spcBef>
                        <a:spcAft>
                          <a:spcPts val="0"/>
                        </a:spcAft>
                        <a:buNone/>
                      </a:pPr>
                      <a:r>
                        <a:rPr lang="ar-SA" sz="2000" u="none" strike="noStrike" cap="none"/>
                        <a:t>الخدمات الاجتماعية </a:t>
                      </a:r>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5"/>
                  </a:ext>
                </a:extLst>
              </a:tr>
              <a:tr h="806225">
                <a:tc>
                  <a:txBody>
                    <a:bodyPr/>
                    <a:lstStyle/>
                    <a:p>
                      <a:pPr marL="18415" marR="0" lvl="0" indent="-18415" algn="r" rtl="1">
                        <a:lnSpc>
                          <a:spcPct val="115000"/>
                        </a:lnSpc>
                        <a:spcBef>
                          <a:spcPts val="0"/>
                        </a:spcBef>
                        <a:spcAft>
                          <a:spcPts val="0"/>
                        </a:spcAft>
                        <a:buNone/>
                      </a:pPr>
                      <a:r>
                        <a:rPr lang="ar-SA" sz="2000" u="none" strike="noStrike" cap="none"/>
                        <a:t>خدمات حماية الطفل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6"/>
                  </a:ext>
                </a:extLst>
              </a:tr>
              <a:tr h="389725">
                <a:tc>
                  <a:txBody>
                    <a:bodyPr/>
                    <a:lstStyle/>
                    <a:p>
                      <a:pPr marL="18415" marR="0" lvl="0" indent="-18415" algn="r" rtl="1">
                        <a:lnSpc>
                          <a:spcPct val="115000"/>
                        </a:lnSpc>
                        <a:spcBef>
                          <a:spcPts val="0"/>
                        </a:spcBef>
                        <a:spcAft>
                          <a:spcPts val="0"/>
                        </a:spcAft>
                        <a:buNone/>
                      </a:pPr>
                      <a:r>
                        <a:rPr lang="ar-SA" sz="2000" u="none" strike="noStrike" cap="none"/>
                        <a:t>أخرى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tc>
                  <a:txBody>
                    <a:bodyPr/>
                    <a:lstStyle/>
                    <a:p>
                      <a:pPr marL="247015" marR="0" lvl="0" indent="-228600" algn="r" rtl="1">
                        <a:lnSpc>
                          <a:spcPct val="115000"/>
                        </a:lnSpc>
                        <a:spcBef>
                          <a:spcPts val="0"/>
                        </a:spcBef>
                        <a:spcAft>
                          <a:spcPts val="0"/>
                        </a:spcAft>
                        <a:buNone/>
                      </a:pPr>
                      <a:r>
                        <a:rPr lang="ar-SA" sz="2000" u="none" strike="noStrike" cap="none"/>
                        <a:t> </a:t>
                      </a:r>
                      <a:endParaRPr sz="2000" u="none" strike="noStrike" cap="none">
                        <a:solidFill>
                          <a:srgbClr val="000000"/>
                        </a:solidFill>
                        <a:latin typeface="Arial"/>
                        <a:ea typeface="Arial"/>
                        <a:cs typeface="Arial"/>
                        <a:sym typeface="Arial"/>
                      </a:endParaRPr>
                    </a:p>
                  </a:txBody>
                  <a:tcPr marL="68575" marR="68575" marT="0" marB="0"/>
                </a:tc>
                <a:extLst>
                  <a:ext uri="{0D108BD9-81ED-4DB2-BD59-A6C34878D82A}">
                    <a16:rowId xmlns:a16="http://schemas.microsoft.com/office/drawing/2014/main" val="10007"/>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اختياري: فيديو</a:t>
            </a:r>
            <a:endParaRPr/>
          </a:p>
        </p:txBody>
      </p:sp>
      <p:sp>
        <p:nvSpPr>
          <p:cNvPr id="215" name="Google Shape;215;p2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a:t>الخيار 1:  الاستجابة للإفصاح عن حالات العنف القائم على النوع الاجتماعي</a:t>
            </a:r>
            <a:endParaRPr/>
          </a:p>
        </p:txBody>
      </p:sp>
      <p:sp>
        <p:nvSpPr>
          <p:cNvPr id="216" name="Google Shape;216;p2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a:t>الخيار 2: الإسعافات النفسية الأولية</a:t>
            </a:r>
            <a:endParaRPr/>
          </a:p>
          <a:p>
            <a:pPr marL="0" lvl="0" indent="0" algn="r" rtl="1">
              <a:lnSpc>
                <a:spcPct val="90000"/>
              </a:lnSpc>
              <a:spcBef>
                <a:spcPts val="1000"/>
              </a:spcBef>
              <a:spcAft>
                <a:spcPts val="0"/>
              </a:spcAft>
              <a:buClr>
                <a:schemeClr val="dk1"/>
              </a:buClr>
              <a:buSzPts val="2800"/>
              <a:buNone/>
            </a:pPr>
            <a:endParaRPr/>
          </a:p>
        </p:txBody>
      </p:sp>
      <p:sp>
        <p:nvSpPr>
          <p:cNvPr id="217" name="Google Shape;217;p27"/>
          <p:cNvSpPr txBox="1">
            <a:spLocks noGrp="1"/>
          </p:cNvSpPr>
          <p:nvPr>
            <p:ph type="ftr" idx="11"/>
          </p:nvPr>
        </p:nvSpPr>
        <p:spPr>
          <a:xfrm>
            <a:off x="-1136073" y="6363715"/>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18" name="Google Shape;218;p27"/>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pic>
        <p:nvPicPr>
          <p:cNvPr id="219" name="Google Shape;219;p27"/>
          <p:cNvPicPr preferRelativeResize="0"/>
          <p:nvPr/>
        </p:nvPicPr>
        <p:blipFill rotWithShape="1">
          <a:blip r:embed="rId3">
            <a:alphaModFix/>
          </a:blip>
          <a:srcRect l="-2938" t="9544" r="-1" b="9545"/>
          <a:stretch/>
        </p:blipFill>
        <p:spPr>
          <a:xfrm>
            <a:off x="6486525" y="2866887"/>
            <a:ext cx="4111727" cy="2610123"/>
          </a:xfrm>
          <a:prstGeom prst="rect">
            <a:avLst/>
          </a:prstGeom>
          <a:noFill/>
          <a:ln>
            <a:noFill/>
          </a:ln>
        </p:spPr>
      </p:pic>
      <p:pic>
        <p:nvPicPr>
          <p:cNvPr id="220" name="Google Shape;220;p27"/>
          <p:cNvPicPr preferRelativeResize="0"/>
          <p:nvPr/>
        </p:nvPicPr>
        <p:blipFill rotWithShape="1">
          <a:blip r:embed="rId4">
            <a:alphaModFix/>
          </a:blip>
          <a:srcRect l="18382" r="-2128"/>
          <a:stretch/>
        </p:blipFill>
        <p:spPr>
          <a:xfrm>
            <a:off x="1304925" y="2866888"/>
            <a:ext cx="3992364" cy="261012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226" name="Google Shape;226;p28"/>
          <p:cNvSpPr txBox="1">
            <a:spLocks noGrp="1"/>
          </p:cNvSpPr>
          <p:nvPr>
            <p:ph type="body" idx="1"/>
          </p:nvPr>
        </p:nvSpPr>
        <p:spPr>
          <a:xfrm>
            <a:off x="838200" y="1581670"/>
            <a:ext cx="10515600" cy="4595293"/>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r" rtl="1">
              <a:lnSpc>
                <a:spcPct val="100000"/>
              </a:lnSpc>
              <a:spcBef>
                <a:spcPts val="0"/>
              </a:spcBef>
              <a:spcAft>
                <a:spcPts val="0"/>
              </a:spcAft>
              <a:buClr>
                <a:schemeClr val="accent4"/>
              </a:buClr>
              <a:buSzPct val="79999"/>
              <a:buFont typeface="Noto Sans Symbols"/>
              <a:buChar char="▪"/>
            </a:pPr>
            <a:r>
              <a:rPr lang="ar-SA" sz="2600"/>
              <a:t>يتعين على مسؤولي الصون معرفة دورهم ومسؤوليتهم فيما يتعلق بالرد على الإفصاحات، بما في ذلك الحدود التي يجب عليهم الالتزام بها في أثناء أداء دورهم.</a:t>
            </a:r>
            <a:endParaRPr sz="2600"/>
          </a:p>
          <a:p>
            <a:pPr marL="228600" lvl="0" indent="-228600" algn="r" rtl="1">
              <a:lnSpc>
                <a:spcPct val="100000"/>
              </a:lnSpc>
              <a:spcBef>
                <a:spcPts val="1000"/>
              </a:spcBef>
              <a:spcAft>
                <a:spcPts val="0"/>
              </a:spcAft>
              <a:buClr>
                <a:schemeClr val="accent4"/>
              </a:buClr>
              <a:buSzPct val="79999"/>
              <a:buFont typeface="Noto Sans Symbols"/>
              <a:buChar char="▪"/>
            </a:pPr>
            <a:r>
              <a:rPr lang="ar-SA" sz="2600"/>
              <a:t>في حالة الإفصاح عن أمر يخل بالصون، يجب على مسؤولي الصون ضمان السلامة العاجلة ورفاهية الناجي/الناجية. </a:t>
            </a:r>
            <a:endParaRPr sz="2600"/>
          </a:p>
          <a:p>
            <a:pPr marL="228600" lvl="0" indent="-228600" algn="r" rtl="1">
              <a:lnSpc>
                <a:spcPct val="100000"/>
              </a:lnSpc>
              <a:spcBef>
                <a:spcPts val="1000"/>
              </a:spcBef>
              <a:spcAft>
                <a:spcPts val="0"/>
              </a:spcAft>
              <a:buClr>
                <a:schemeClr val="accent4"/>
              </a:buClr>
              <a:buSzPct val="79999"/>
              <a:buFont typeface="Noto Sans Symbols"/>
              <a:buChar char="▪"/>
            </a:pPr>
            <a:r>
              <a:rPr lang="ar-SA" sz="2600"/>
              <a:t>من المهم جعل أي شخص يشعر بالأمان والراحة بينما يفصح عما يجول في نفسه من خلال الإنصات الإيجابي لما يقول، لكن يجب على مسؤولي الصون عدم التحقيق أو طلب معلومات مفصلة. </a:t>
            </a:r>
            <a:endParaRPr sz="2600"/>
          </a:p>
          <a:p>
            <a:pPr marL="228600" lvl="0" indent="-228600" algn="r" rtl="1">
              <a:lnSpc>
                <a:spcPct val="100000"/>
              </a:lnSpc>
              <a:spcBef>
                <a:spcPts val="1000"/>
              </a:spcBef>
              <a:spcAft>
                <a:spcPts val="0"/>
              </a:spcAft>
              <a:buClr>
                <a:schemeClr val="accent4"/>
              </a:buClr>
              <a:buSzPct val="79999"/>
              <a:buFont typeface="Noto Sans Symbols"/>
              <a:buChar char="▪"/>
            </a:pPr>
            <a:r>
              <a:rPr lang="ar-SA" sz="2600"/>
              <a:t>قد يقدم مسؤولو الصون معلومات بصدد الخدمات المتوفرة ويجب تحديث تلك المعلومات بشكل منتظم، تأهبًا للاستجابة.</a:t>
            </a:r>
            <a:endParaRPr sz="2600"/>
          </a:p>
          <a:p>
            <a:pPr marL="228600" lvl="0" indent="-228600" algn="r" rtl="1">
              <a:lnSpc>
                <a:spcPct val="100000"/>
              </a:lnSpc>
              <a:spcBef>
                <a:spcPts val="1000"/>
              </a:spcBef>
              <a:spcAft>
                <a:spcPts val="0"/>
              </a:spcAft>
              <a:buClr>
                <a:schemeClr val="accent4"/>
              </a:buClr>
              <a:buSzPct val="79999"/>
              <a:buFont typeface="Noto Sans Symbols"/>
              <a:buChar char="▪"/>
            </a:pPr>
            <a:r>
              <a:rPr lang="ar-SA" sz="2600"/>
              <a:t>عند الإمكان، يجب على مسؤولي الصون استخدام نموذج الإبلاغ الخاص بالمنظمة لتسجيل أي معلومات مهمة وتسليمها للشخص المسؤول فيما يتفق مع سياسات المنظمة. </a:t>
            </a:r>
            <a:endParaRPr sz="2600"/>
          </a:p>
          <a:p>
            <a:pPr marL="228600" lvl="0" indent="-64135" algn="r" rtl="1">
              <a:lnSpc>
                <a:spcPct val="90000"/>
              </a:lnSpc>
              <a:spcBef>
                <a:spcPts val="1000"/>
              </a:spcBef>
              <a:spcAft>
                <a:spcPts val="0"/>
              </a:spcAft>
              <a:buClr>
                <a:schemeClr val="dk1"/>
              </a:buClr>
              <a:buSzPct val="100000"/>
              <a:buNone/>
            </a:pPr>
            <a:endParaRPr/>
          </a:p>
        </p:txBody>
      </p:sp>
      <p:sp>
        <p:nvSpPr>
          <p:cNvPr id="227" name="Google Shape;227;p28"/>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28" name="Google Shape;228;p28"/>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831850" y="3588327"/>
            <a:ext cx="10515600" cy="974148"/>
          </a:xfrm>
          <a:prstGeom prst="rect">
            <a:avLst/>
          </a:prstGeom>
          <a:solidFill>
            <a:schemeClr val="accent4"/>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3: التحقيقات</a:t>
            </a:r>
            <a:endParaRPr/>
          </a:p>
        </p:txBody>
      </p:sp>
      <p:sp>
        <p:nvSpPr>
          <p:cNvPr id="234" name="Google Shape;234;p29"/>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35" name="Google Shape;235;p29"/>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36" name="Google Shape;236;p29"/>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التحقيقات </a:t>
            </a:r>
            <a:endParaRPr/>
          </a:p>
        </p:txBody>
      </p:sp>
      <p:sp>
        <p:nvSpPr>
          <p:cNvPr id="242" name="Google Shape;242;p30"/>
          <p:cNvSpPr txBox="1">
            <a:spLocks noGrp="1"/>
          </p:cNvSpPr>
          <p:nvPr>
            <p:ph type="body" idx="1"/>
          </p:nvPr>
        </p:nvSpPr>
        <p:spPr>
          <a:xfrm>
            <a:off x="838201" y="1825625"/>
            <a:ext cx="58674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chemeClr val="accent4"/>
              </a:buClr>
              <a:buSzPts val="2240"/>
              <a:buFont typeface="Noto Sans Symbols"/>
              <a:buChar char="▪"/>
            </a:pPr>
            <a:r>
              <a:rPr lang="ar-SA"/>
              <a:t>الجزء الأول:</a:t>
            </a:r>
            <a:endParaRPr/>
          </a:p>
          <a:p>
            <a:pPr marL="685800" lvl="1" indent="-228600" algn="r" rtl="1">
              <a:lnSpc>
                <a:spcPct val="90000"/>
              </a:lnSpc>
              <a:spcBef>
                <a:spcPts val="500"/>
              </a:spcBef>
              <a:spcAft>
                <a:spcPts val="0"/>
              </a:spcAft>
              <a:buClr>
                <a:schemeClr val="accent4"/>
              </a:buClr>
              <a:buSzPts val="2240"/>
              <a:buFont typeface="Noto Sans Symbols"/>
              <a:buChar char="▪"/>
            </a:pPr>
            <a:r>
              <a:rPr lang="ar-SA" sz="2800"/>
              <a:t>ما هو أصعب مبدأ يمكن الامتثال له؟ </a:t>
            </a:r>
            <a:endParaRPr sz="2800"/>
          </a:p>
          <a:p>
            <a:pPr marL="685800" lvl="1" indent="-228600" algn="r" rtl="1">
              <a:lnSpc>
                <a:spcPct val="90000"/>
              </a:lnSpc>
              <a:spcBef>
                <a:spcPts val="500"/>
              </a:spcBef>
              <a:spcAft>
                <a:spcPts val="0"/>
              </a:spcAft>
              <a:buClr>
                <a:schemeClr val="accent4"/>
              </a:buClr>
              <a:buSzPts val="2240"/>
              <a:buFont typeface="Noto Sans Symbols"/>
              <a:buChar char="▪"/>
            </a:pPr>
            <a:r>
              <a:rPr lang="ar-SA" sz="2800"/>
              <a:t>ما هو أهمّ مبدأ يجب الامتثال له؟</a:t>
            </a:r>
            <a:endParaRPr sz="2800"/>
          </a:p>
          <a:p>
            <a:pPr marL="228600" lvl="0" indent="-50800" algn="r" rtl="1">
              <a:lnSpc>
                <a:spcPct val="90000"/>
              </a:lnSpc>
              <a:spcBef>
                <a:spcPts val="1000"/>
              </a:spcBef>
              <a:spcAft>
                <a:spcPts val="0"/>
              </a:spcAft>
              <a:buClr>
                <a:schemeClr val="dk1"/>
              </a:buClr>
              <a:buSzPts val="2800"/>
              <a:buNone/>
            </a:pPr>
            <a:endParaRPr/>
          </a:p>
        </p:txBody>
      </p:sp>
      <p:sp>
        <p:nvSpPr>
          <p:cNvPr id="243" name="Google Shape;243;p30"/>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44" name="Google Shape;244;p30"/>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pic>
        <p:nvPicPr>
          <p:cNvPr id="245" name="Google Shape;245;p30"/>
          <p:cNvPicPr preferRelativeResize="0"/>
          <p:nvPr/>
        </p:nvPicPr>
        <p:blipFill rotWithShape="1">
          <a:blip r:embed="rId3">
            <a:alphaModFix/>
          </a:blip>
          <a:srcRect/>
          <a:stretch/>
        </p:blipFill>
        <p:spPr>
          <a:xfrm>
            <a:off x="6478536" y="681037"/>
            <a:ext cx="5245881" cy="3964843"/>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1"/>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graphicFrame>
        <p:nvGraphicFramePr>
          <p:cNvPr id="251" name="Google Shape;251;p31"/>
          <p:cNvGraphicFramePr/>
          <p:nvPr/>
        </p:nvGraphicFramePr>
        <p:xfrm>
          <a:off x="469900" y="812277"/>
          <a:ext cx="3000000" cy="3000000"/>
        </p:xfrm>
        <a:graphic>
          <a:graphicData uri="http://schemas.openxmlformats.org/drawingml/2006/table">
            <a:tbl>
              <a:tblPr firstRow="1" firstCol="1" bandRow="1">
                <a:noFill/>
                <a:tableStyleId>{A626AEB5-82EC-4505-948B-5C0D2EBBB664}</a:tableStyleId>
              </a:tblPr>
              <a:tblGrid>
                <a:gridCol w="723900">
                  <a:extLst>
                    <a:ext uri="{9D8B030D-6E8A-4147-A177-3AD203B41FA5}">
                      <a16:colId xmlns:a16="http://schemas.microsoft.com/office/drawing/2014/main" val="20000"/>
                    </a:ext>
                  </a:extLst>
                </a:gridCol>
                <a:gridCol w="10528300">
                  <a:extLst>
                    <a:ext uri="{9D8B030D-6E8A-4147-A177-3AD203B41FA5}">
                      <a16:colId xmlns:a16="http://schemas.microsoft.com/office/drawing/2014/main" val="20001"/>
                    </a:ext>
                  </a:extLst>
                </a:gridCol>
              </a:tblGrid>
              <a:tr h="279200">
                <a:tc>
                  <a:txBody>
                    <a:bodyPr/>
                    <a:lstStyle/>
                    <a:p>
                      <a:pPr marL="0" marR="0" lvl="0" indent="0" algn="r" rtl="1">
                        <a:lnSpc>
                          <a:spcPct val="115000"/>
                        </a:lnSpc>
                        <a:spcBef>
                          <a:spcPts val="0"/>
                        </a:spcBef>
                        <a:spcAft>
                          <a:spcPts val="0"/>
                        </a:spcAft>
                        <a:buNone/>
                      </a:pP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الخطوات الأساسية في التحقيق </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0"/>
                  </a:ext>
                </a:extLst>
              </a:tr>
              <a:tr h="270075">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1</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تلقّي الادعاء</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1"/>
                  </a:ext>
                </a:extLst>
              </a:tr>
              <a:tr h="507500">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2</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اتخاذ قرار إداري بشأن كيفية المضي قدماً</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2"/>
                  </a:ext>
                </a:extLst>
              </a:tr>
              <a:tr h="499525">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3</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تعيين فريق للتحقيق</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3"/>
                  </a:ext>
                </a:extLst>
              </a:tr>
              <a:tr h="448725">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4</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تخطيط إجراءات التحقيق وإجراء تقييم مخاطر</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4"/>
                  </a:ext>
                </a:extLst>
              </a:tr>
              <a:tr h="423000">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5</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جمع ودراسة المواد الأساسية والأدلة الوثائقية</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5"/>
                  </a:ext>
                </a:extLst>
              </a:tr>
              <a:tr h="423000">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6</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تحديث خطة التحقيقات وإعداد أسئلة للمقابلة</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6"/>
                  </a:ext>
                </a:extLst>
              </a:tr>
              <a:tr h="502375">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7</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إجراء مقابلة مع الشهود</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7"/>
                  </a:ext>
                </a:extLst>
              </a:tr>
              <a:tr h="423000">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8</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كتابة تقرير عن التحقيقات وتقرير حول نتائج الإدارة </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8"/>
                  </a:ext>
                </a:extLst>
              </a:tr>
              <a:tr h="457525">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9</a:t>
                      </a:r>
                      <a:endParaRPr sz="2800" u="none" strike="noStrike" cap="none">
                        <a:solidFill>
                          <a:srgbClr val="253858"/>
                        </a:solidFill>
                        <a:latin typeface="Calibri"/>
                        <a:ea typeface="Calibri"/>
                        <a:cs typeface="Calibri"/>
                        <a:sym typeface="Calibri"/>
                      </a:endParaRPr>
                    </a:p>
                  </a:txBody>
                  <a:tcPr marL="35100" marR="35100" marT="0" marB="0"/>
                </a:tc>
                <a:tc>
                  <a:txBody>
                    <a:bodyPr/>
                    <a:lstStyle/>
                    <a:p>
                      <a:pPr marL="0" marR="0" lvl="0" indent="0" algn="r" rtl="1">
                        <a:lnSpc>
                          <a:spcPct val="115000"/>
                        </a:lnSpc>
                        <a:spcBef>
                          <a:spcPts val="0"/>
                        </a:spcBef>
                        <a:spcAft>
                          <a:spcPts val="0"/>
                        </a:spcAft>
                        <a:buNone/>
                      </a:pPr>
                      <a:r>
                        <a:rPr lang="ar-SA" sz="2800" u="none" strike="noStrike" cap="none">
                          <a:latin typeface="Calibri"/>
                          <a:ea typeface="Calibri"/>
                          <a:cs typeface="Calibri"/>
                          <a:sym typeface="Calibri"/>
                        </a:rPr>
                        <a:t>استخلاص النتائج من التحقيق، وتقديم التقرير للإدارة لتحديد إجراءات المتابعة المناسبة</a:t>
                      </a:r>
                      <a:endParaRPr sz="2800" u="none" strike="noStrike" cap="none">
                        <a:solidFill>
                          <a:srgbClr val="253858"/>
                        </a:solidFill>
                        <a:latin typeface="Calibri"/>
                        <a:ea typeface="Calibri"/>
                        <a:cs typeface="Calibri"/>
                        <a:sym typeface="Calibri"/>
                      </a:endParaRPr>
                    </a:p>
                  </a:txBody>
                  <a:tcPr marL="35100" marR="35100" marT="0" marB="0"/>
                </a:tc>
                <a:extLst>
                  <a:ext uri="{0D108BD9-81ED-4DB2-BD59-A6C34878D82A}">
                    <a16:rowId xmlns:a16="http://schemas.microsoft.com/office/drawing/2014/main" val="10009"/>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أهداف التعلم</a:t>
            </a:r>
            <a:endParaRPr/>
          </a:p>
        </p:txBody>
      </p:sp>
      <p:sp>
        <p:nvSpPr>
          <p:cNvPr id="104" name="Google Shape;104;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chemeClr val="accent4"/>
              </a:buClr>
              <a:buSzPts val="2240"/>
              <a:buFont typeface="Noto Sans Symbols"/>
              <a:buChar char="▪"/>
            </a:pPr>
            <a:r>
              <a:rPr lang="ar-SA"/>
              <a:t>الفهم والقدرة على تطبيق مبادئ النهج الذي يركز على الفرد، بما في ذلك السرية، والتراضي، وكيفية المشاركة الآمنة للمعلومات.</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فهم كيفية معالجة مخاوف السلامة الفورية، بما في ذلك تقديم المعلومات.</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فهم عملية التحقيقات، وواجب الإبلاغ عن المخاوف والحفاظ على السرية.</a:t>
            </a:r>
            <a:endParaRPr/>
          </a:p>
          <a:p>
            <a:pPr marL="0" lvl="0" indent="0" algn="r" rtl="1">
              <a:lnSpc>
                <a:spcPct val="90000"/>
              </a:lnSpc>
              <a:spcBef>
                <a:spcPts val="1000"/>
              </a:spcBef>
              <a:spcAft>
                <a:spcPts val="0"/>
              </a:spcAft>
              <a:buClr>
                <a:schemeClr val="dk1"/>
              </a:buClr>
              <a:buSzPts val="2800"/>
              <a:buNone/>
            </a:pPr>
            <a:endParaRPr/>
          </a:p>
        </p:txBody>
      </p:sp>
      <p:sp>
        <p:nvSpPr>
          <p:cNvPr id="105" name="Google Shape;105;p1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06" name="Google Shape;106;p14"/>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32"/>
          <p:cNvSpPr txBox="1">
            <a:spLocks noGrp="1"/>
          </p:cNvSpPr>
          <p:nvPr>
            <p:ph type="title"/>
          </p:nvPr>
        </p:nvSpPr>
        <p:spPr>
          <a:xfrm>
            <a:off x="831850" y="3588327"/>
            <a:ext cx="10515600" cy="974148"/>
          </a:xfrm>
          <a:prstGeom prst="rect">
            <a:avLst/>
          </a:prstGeom>
          <a:solidFill>
            <a:schemeClr val="accent4"/>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4: جلسات إضافية</a:t>
            </a:r>
            <a:endParaRPr/>
          </a:p>
        </p:txBody>
      </p:sp>
      <p:sp>
        <p:nvSpPr>
          <p:cNvPr id="257" name="Google Shape;257;p3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58" name="Google Shape;258;p32"/>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59" name="Google Shape;259;p32"/>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تخطيط الخدمات </a:t>
            </a:r>
            <a:endParaRPr/>
          </a:p>
        </p:txBody>
      </p:sp>
      <p:sp>
        <p:nvSpPr>
          <p:cNvPr id="265" name="Google Shape;265;p33"/>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66" name="Google Shape;266;p33"/>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pic>
        <p:nvPicPr>
          <p:cNvPr id="267" name="Google Shape;267;p33"/>
          <p:cNvPicPr preferRelativeResize="0"/>
          <p:nvPr/>
        </p:nvPicPr>
        <p:blipFill rotWithShape="1">
          <a:blip r:embed="rId3">
            <a:alphaModFix/>
          </a:blip>
          <a:srcRect/>
          <a:stretch/>
        </p:blipFill>
        <p:spPr>
          <a:xfrm>
            <a:off x="7232417" y="1600117"/>
            <a:ext cx="4363175" cy="2790908"/>
          </a:xfrm>
          <a:prstGeom prst="rect">
            <a:avLst/>
          </a:prstGeom>
          <a:noFill/>
          <a:ln>
            <a:noFill/>
          </a:ln>
        </p:spPr>
      </p:pic>
      <p:sp>
        <p:nvSpPr>
          <p:cNvPr id="268" name="Google Shape;268;p33"/>
          <p:cNvSpPr/>
          <p:nvPr/>
        </p:nvSpPr>
        <p:spPr>
          <a:xfrm>
            <a:off x="838200" y="1891999"/>
            <a:ext cx="5191125" cy="3117456"/>
          </a:xfrm>
          <a:prstGeom prst="rect">
            <a:avLst/>
          </a:prstGeom>
          <a:noFill/>
          <a:ln>
            <a:noFill/>
          </a:ln>
        </p:spPr>
        <p:txBody>
          <a:bodyPr spcFirstLastPara="1" wrap="square" lIns="91425" tIns="45700" rIns="91425" bIns="45700" anchor="t" anchorCtr="0">
            <a:noAutofit/>
          </a:bodyPr>
          <a:lstStyle/>
          <a:p>
            <a:pPr marL="342900" marR="0" lvl="0" indent="-342900" algn="r" rtl="1">
              <a:lnSpc>
                <a:spcPct val="115000"/>
              </a:lnSpc>
              <a:spcBef>
                <a:spcPts val="0"/>
              </a:spcBef>
              <a:spcAft>
                <a:spcPts val="0"/>
              </a:spcAft>
              <a:buClr>
                <a:srgbClr val="FFC000"/>
              </a:buClr>
              <a:buSzPts val="2400"/>
              <a:buFont typeface="Noto Sans Symbols"/>
              <a:buChar char="▪"/>
            </a:pPr>
            <a:r>
              <a:rPr lang="ar-SA" sz="2400" b="0" i="0" u="none" strike="noStrike" cap="none">
                <a:solidFill>
                  <a:srgbClr val="253858"/>
                </a:solidFill>
                <a:latin typeface="Calibri"/>
                <a:ea typeface="Calibri"/>
                <a:cs typeface="Calibri"/>
                <a:sym typeface="Calibri"/>
              </a:rPr>
              <a:t>ما هي الخطوات التي يمكنك اتخاذها لتحديث قائمة الخدمات؟ </a:t>
            </a:r>
            <a:endParaRPr sz="2400" b="0" i="0" u="none" strike="noStrike" cap="none">
              <a:solidFill>
                <a:srgbClr val="253858"/>
              </a:solidFill>
              <a:latin typeface="Calibri"/>
              <a:ea typeface="Calibri"/>
              <a:cs typeface="Calibri"/>
              <a:sym typeface="Calibri"/>
            </a:endParaRPr>
          </a:p>
          <a:p>
            <a:pPr marL="342900" marR="0" lvl="0" indent="-342900" algn="r" rtl="1">
              <a:lnSpc>
                <a:spcPct val="115000"/>
              </a:lnSpc>
              <a:spcBef>
                <a:spcPts val="600"/>
              </a:spcBef>
              <a:spcAft>
                <a:spcPts val="0"/>
              </a:spcAft>
              <a:buClr>
                <a:srgbClr val="FFC000"/>
              </a:buClr>
              <a:buSzPts val="2400"/>
              <a:buFont typeface="Noto Sans Symbols"/>
              <a:buChar char="▪"/>
            </a:pPr>
            <a:r>
              <a:rPr lang="ar-SA" sz="2400" b="0" i="0" u="none" strike="noStrike" cap="none">
                <a:solidFill>
                  <a:srgbClr val="253858"/>
                </a:solidFill>
                <a:latin typeface="Calibri"/>
                <a:ea typeface="Calibri"/>
                <a:cs typeface="Calibri"/>
                <a:sym typeface="Calibri"/>
              </a:rPr>
              <a:t>كم مرة يتعين عليك تحديثها؟ </a:t>
            </a:r>
            <a:endParaRPr sz="2400" b="0" i="0" u="none" strike="noStrike" cap="none">
              <a:solidFill>
                <a:srgbClr val="253858"/>
              </a:solidFill>
              <a:latin typeface="Calibri"/>
              <a:ea typeface="Calibri"/>
              <a:cs typeface="Calibri"/>
              <a:sym typeface="Calibri"/>
            </a:endParaRPr>
          </a:p>
          <a:p>
            <a:pPr marL="342900" marR="0" lvl="0" indent="-342900" algn="r" rtl="1">
              <a:lnSpc>
                <a:spcPct val="115000"/>
              </a:lnSpc>
              <a:spcBef>
                <a:spcPts val="0"/>
              </a:spcBef>
              <a:spcAft>
                <a:spcPts val="0"/>
              </a:spcAft>
              <a:buClr>
                <a:srgbClr val="FFC000"/>
              </a:buClr>
              <a:buSzPts val="2400"/>
              <a:buFont typeface="Noto Sans Symbols"/>
              <a:buChar char="▪"/>
            </a:pPr>
            <a:r>
              <a:rPr lang="ar-SA" sz="2400" b="0" i="0" u="none" strike="noStrike" cap="none">
                <a:solidFill>
                  <a:srgbClr val="253858"/>
                </a:solidFill>
                <a:latin typeface="Calibri"/>
                <a:ea typeface="Calibri"/>
                <a:cs typeface="Calibri"/>
                <a:sym typeface="Calibri"/>
              </a:rPr>
              <a:t>ما الجهات التي يجب مشاركة هذه المعلومات معها؟</a:t>
            </a:r>
            <a:endParaRPr sz="2400" b="0" i="0" u="none" strike="noStrike" cap="none">
              <a:solidFill>
                <a:srgbClr val="253858"/>
              </a:solidFill>
              <a:latin typeface="Calibri"/>
              <a:ea typeface="Calibri"/>
              <a:cs typeface="Calibri"/>
              <a:sym typeface="Calibri"/>
            </a:endParaRPr>
          </a:p>
          <a:p>
            <a:pPr marL="342900" marR="0" lvl="0" indent="-342900" algn="r" rtl="1">
              <a:lnSpc>
                <a:spcPct val="115000"/>
              </a:lnSpc>
              <a:spcBef>
                <a:spcPts val="0"/>
              </a:spcBef>
              <a:spcAft>
                <a:spcPts val="0"/>
              </a:spcAft>
              <a:buClr>
                <a:srgbClr val="FFC000"/>
              </a:buClr>
              <a:buSzPts val="2400"/>
              <a:buFont typeface="Noto Sans Symbols"/>
              <a:buChar char="▪"/>
            </a:pPr>
            <a:r>
              <a:rPr lang="ar-SA" sz="2400" b="0" i="0" u="none" strike="noStrike" cap="none">
                <a:solidFill>
                  <a:srgbClr val="253858"/>
                </a:solidFill>
                <a:latin typeface="Calibri"/>
                <a:ea typeface="Calibri"/>
                <a:cs typeface="Calibri"/>
                <a:sym typeface="Calibri"/>
              </a:rPr>
              <a:t>ماذا يمكنك أن تفعل إذا كانت الخدمات التي أحيل لها الناجي/الناجية غير آمنة؟</a:t>
            </a:r>
            <a:endParaRPr sz="2400" b="0" i="0" u="none" strike="noStrike" cap="none">
              <a:solidFill>
                <a:srgbClr val="253858"/>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pic>
        <p:nvPicPr>
          <p:cNvPr id="274" name="Google Shape;274;p34"/>
          <p:cNvPicPr preferRelativeResize="0"/>
          <p:nvPr/>
        </p:nvPicPr>
        <p:blipFill rotWithShape="1">
          <a:blip r:embed="rId3">
            <a:alphaModFix/>
          </a:blip>
          <a:srcRect/>
          <a:stretch/>
        </p:blipFill>
        <p:spPr>
          <a:xfrm>
            <a:off x="4857686" y="2828894"/>
            <a:ext cx="2476627" cy="1200212"/>
          </a:xfrm>
          <a:prstGeom prst="rect">
            <a:avLst/>
          </a:prstGeom>
          <a:noFill/>
          <a:ln>
            <a:noFill/>
          </a:ln>
        </p:spPr>
      </p:pic>
      <p:sp>
        <p:nvSpPr>
          <p:cNvPr id="275" name="Google Shape;275;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الواقع الافتراضي الخاص بالصون </a:t>
            </a:r>
            <a:endParaRPr/>
          </a:p>
        </p:txBody>
      </p:sp>
      <p:pic>
        <p:nvPicPr>
          <p:cNvPr id="276" name="Google Shape;276;p34"/>
          <p:cNvPicPr preferRelativeResize="0">
            <a:picLocks noGrp="1"/>
          </p:cNvPicPr>
          <p:nvPr>
            <p:ph type="body" idx="1"/>
          </p:nvPr>
        </p:nvPicPr>
        <p:blipFill rotWithShape="1">
          <a:blip r:embed="rId4">
            <a:alphaModFix/>
          </a:blip>
          <a:srcRect/>
          <a:stretch/>
        </p:blipFill>
        <p:spPr>
          <a:xfrm>
            <a:off x="1853701" y="1430628"/>
            <a:ext cx="8640127" cy="4413241"/>
          </a:xfrm>
          <a:prstGeom prst="rect">
            <a:avLst/>
          </a:prstGeom>
          <a:noFill/>
          <a:ln>
            <a:noFill/>
          </a:ln>
        </p:spPr>
      </p:pic>
      <p:sp>
        <p:nvSpPr>
          <p:cNvPr id="277" name="Google Shape;277;p34"/>
          <p:cNvSpPr/>
          <p:nvPr/>
        </p:nvSpPr>
        <p:spPr>
          <a:xfrm>
            <a:off x="2196443" y="5583808"/>
            <a:ext cx="8132000" cy="369332"/>
          </a:xfrm>
          <a:prstGeom prst="rect">
            <a:avLst/>
          </a:prstGeom>
          <a:noFill/>
          <a:ln>
            <a:noFill/>
          </a:ln>
        </p:spPr>
        <p:txBody>
          <a:bodyPr spcFirstLastPara="1" wrap="square" lIns="91425" tIns="45700" rIns="91425" bIns="45700" anchor="t" anchorCtr="0">
            <a:noAutofit/>
          </a:bodyPr>
          <a:lstStyle/>
          <a:p>
            <a:pPr marL="0" marR="0" lvl="0" indent="0" algn="r" rtl="1">
              <a:spcBef>
                <a:spcPts val="0"/>
              </a:spcBef>
              <a:spcAft>
                <a:spcPts val="0"/>
              </a:spcAft>
              <a:buNone/>
            </a:pPr>
            <a:r>
              <a:rPr lang="ar-SA" sz="1800" b="0" i="0" u="none" strike="noStrike" cap="none">
                <a:solidFill>
                  <a:schemeClr val="dk1"/>
                </a:solidFill>
                <a:latin typeface="Calibri"/>
                <a:ea typeface="Calibri"/>
                <a:cs typeface="Calibri"/>
                <a:sym typeface="Calibri"/>
              </a:rPr>
              <a:t>https://www.humanitarianleadershipacademy.org/safeguarding-vr-case-study/</a:t>
            </a:r>
            <a:endParaRPr/>
          </a:p>
        </p:txBody>
      </p:sp>
      <p:pic>
        <p:nvPicPr>
          <p:cNvPr id="278" name="Google Shape;278;p34"/>
          <p:cNvPicPr preferRelativeResize="0"/>
          <p:nvPr/>
        </p:nvPicPr>
        <p:blipFill rotWithShape="1">
          <a:blip r:embed="rId3">
            <a:alphaModFix/>
          </a:blip>
          <a:srcRect/>
          <a:stretch/>
        </p:blipFill>
        <p:spPr>
          <a:xfrm>
            <a:off x="9255515" y="397763"/>
            <a:ext cx="2476627" cy="1200212"/>
          </a:xfrm>
          <a:prstGeom prst="rect">
            <a:avLst/>
          </a:prstGeom>
          <a:noFill/>
          <a:ln>
            <a:noFill/>
          </a:ln>
        </p:spPr>
      </p:pic>
      <p:sp>
        <p:nvSpPr>
          <p:cNvPr id="279" name="Google Shape;279;p3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80" name="Google Shape;280;p34"/>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خطط عمل الصون</a:t>
            </a:r>
            <a:endParaRPr/>
          </a:p>
        </p:txBody>
      </p:sp>
      <p:sp>
        <p:nvSpPr>
          <p:cNvPr id="286" name="Google Shape;286;p35"/>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87" name="Google Shape;287;p35"/>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pic>
        <p:nvPicPr>
          <p:cNvPr id="288" name="Google Shape;288;p35"/>
          <p:cNvPicPr preferRelativeResize="0">
            <a:picLocks noGrp="1"/>
          </p:cNvPicPr>
          <p:nvPr>
            <p:ph type="body" idx="1"/>
          </p:nvPr>
        </p:nvPicPr>
        <p:blipFill rotWithShape="1">
          <a:blip r:embed="rId3">
            <a:alphaModFix/>
          </a:blip>
          <a:srcRect/>
          <a:stretch/>
        </p:blipFill>
        <p:spPr>
          <a:xfrm>
            <a:off x="3185565" y="1524001"/>
            <a:ext cx="5820870" cy="4499872"/>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الخاتمة</a:t>
            </a:r>
            <a:endParaRPr/>
          </a:p>
        </p:txBody>
      </p:sp>
      <p:sp>
        <p:nvSpPr>
          <p:cNvPr id="294" name="Google Shape;294;p3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chemeClr val="accent4"/>
              </a:buClr>
              <a:buSzPts val="2240"/>
              <a:buFont typeface="Noto Sans Symbols"/>
              <a:buChar char="▪"/>
            </a:pPr>
            <a:r>
              <a:rPr lang="ar-SA"/>
              <a:t>عند تلقي مسؤولي الصون إفصاحًا ذا طبيعة حساسة، يجب عليهم الإبلاغ عنه على الفور فيما يتفق مع عملية الإبلاغ الخاصة بالمنظمة وعليهم الحفاظ على السرية.</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يجب إعطاء الأولوية للمخاوف ذات الصلة بالسلامة والرفاهية العاجلة للشخص المتضرر. يمكن لمسؤولي الصون تقديم معلومات بخصوص الخدمات الملائمة لحاجة الناجين.</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يجب على مسؤولي الصون فهم العملية ومبادئ التحقيقات، لكن لا يُنتظر منهم المشاركة في التحقيقات ما لم يحصلوا على تدريب للتحقيقات الخاصة </a:t>
            </a:r>
            <a:r>
              <a:rPr lang="ar-SA" u="sng"/>
              <a:t>و ما لم</a:t>
            </a:r>
            <a:r>
              <a:rPr lang="ar-SA"/>
              <a:t> يطلب منهم فريق التحقيقات المشاركة.</a:t>
            </a:r>
            <a:endParaRPr/>
          </a:p>
          <a:p>
            <a:pPr marL="0" lvl="0" indent="0" algn="r" rtl="1">
              <a:lnSpc>
                <a:spcPct val="90000"/>
              </a:lnSpc>
              <a:spcBef>
                <a:spcPts val="1000"/>
              </a:spcBef>
              <a:spcAft>
                <a:spcPts val="0"/>
              </a:spcAft>
              <a:buClr>
                <a:schemeClr val="dk1"/>
              </a:buClr>
              <a:buSzPts val="2800"/>
              <a:buNone/>
            </a:pPr>
            <a:endParaRPr/>
          </a:p>
        </p:txBody>
      </p:sp>
      <p:sp>
        <p:nvSpPr>
          <p:cNvPr id="295" name="Google Shape;295;p3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296" name="Google Shape;296;p36"/>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5"/>
          <p:cNvSpPr txBox="1">
            <a:spLocks noGrp="1"/>
          </p:cNvSpPr>
          <p:nvPr>
            <p:ph type="title"/>
          </p:nvPr>
        </p:nvSpPr>
        <p:spPr>
          <a:xfrm>
            <a:off x="831850" y="3588327"/>
            <a:ext cx="10515600" cy="974148"/>
          </a:xfrm>
          <a:prstGeom prst="rect">
            <a:avLst/>
          </a:prstGeom>
          <a:solidFill>
            <a:schemeClr val="accent4"/>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0: مراجعة المعلومات </a:t>
            </a:r>
            <a:endParaRPr>
              <a:solidFill>
                <a:schemeClr val="lt1"/>
              </a:solidFill>
            </a:endParaRPr>
          </a:p>
        </p:txBody>
      </p:sp>
      <p:sp>
        <p:nvSpPr>
          <p:cNvPr id="112" name="Google Shape;112;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13" name="Google Shape;113;p15"/>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14" name="Google Shape;114;p15"/>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القواعد الأساسية</a:t>
            </a:r>
            <a:endParaRPr/>
          </a:p>
        </p:txBody>
      </p:sp>
      <p:sp>
        <p:nvSpPr>
          <p:cNvPr id="120" name="Google Shape;120;p16"/>
          <p:cNvSpPr txBox="1">
            <a:spLocks noGrp="1"/>
          </p:cNvSpPr>
          <p:nvPr>
            <p:ph type="body" idx="1"/>
          </p:nvPr>
        </p:nvSpPr>
        <p:spPr>
          <a:xfrm>
            <a:off x="838200" y="1428750"/>
            <a:ext cx="10515600" cy="4748213"/>
          </a:xfrm>
          <a:prstGeom prst="rect">
            <a:avLst/>
          </a:prstGeom>
          <a:noFill/>
          <a:ln>
            <a:noFill/>
          </a:ln>
        </p:spPr>
        <p:txBody>
          <a:bodyPr spcFirstLastPara="1" wrap="square" lIns="91425" tIns="45700" rIns="91425" bIns="45700" anchor="t" anchorCtr="0">
            <a:normAutofit lnSpcReduction="10000"/>
          </a:bodyPr>
          <a:lstStyle/>
          <a:p>
            <a:pPr marL="228600" lvl="0" indent="-228600" algn="r" rtl="1">
              <a:lnSpc>
                <a:spcPct val="90000"/>
              </a:lnSpc>
              <a:spcBef>
                <a:spcPts val="0"/>
              </a:spcBef>
              <a:spcAft>
                <a:spcPts val="0"/>
              </a:spcAft>
              <a:buClr>
                <a:schemeClr val="accent4"/>
              </a:buClr>
              <a:buSzPts val="2240"/>
              <a:buFont typeface="Noto Sans Symbols"/>
              <a:buChar char="▪"/>
            </a:pPr>
            <a:r>
              <a:rPr lang="ar-SA"/>
              <a:t>تأكد من ظهور اسمك المفضل. </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الرجاء اكتم صوتك عندما يتحدث الآخرون.</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الرجاء إبقاء كاميرا الفيديو متصلة ما لم تكن لديك مشاكل بالاتصال.  </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الرجاء استعمال صندوق الدردشة/ أو رفع اليد عندما يكون لديك سؤال.</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لا تغادر جلسة التدريب إلا خلال فترات الاستراحة المحددة.</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الرجاء المشاركة بقدر الإمكان!</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قد تعرض هذه الجلسة مسائل حساسة. يرجى العلم بأن هناك برنامج لمساعدة المستخدمين. </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تأكد من عدم مشاركة أي معلومات تفصيلية عن تجارب الصون.</a:t>
            </a:r>
            <a:endParaRPr/>
          </a:p>
          <a:p>
            <a:pPr marL="228600" lvl="0" indent="-50800" algn="r" rtl="1">
              <a:lnSpc>
                <a:spcPct val="90000"/>
              </a:lnSpc>
              <a:spcBef>
                <a:spcPts val="1000"/>
              </a:spcBef>
              <a:spcAft>
                <a:spcPts val="0"/>
              </a:spcAft>
              <a:buClr>
                <a:schemeClr val="dk1"/>
              </a:buClr>
              <a:buSzPts val="2800"/>
              <a:buFont typeface="Arial"/>
              <a:buNone/>
            </a:pPr>
            <a:endParaRPr/>
          </a:p>
          <a:p>
            <a:pPr marL="0" lvl="0" indent="0" algn="r" rtl="1">
              <a:lnSpc>
                <a:spcPct val="90000"/>
              </a:lnSpc>
              <a:spcBef>
                <a:spcPts val="1000"/>
              </a:spcBef>
              <a:spcAft>
                <a:spcPts val="0"/>
              </a:spcAft>
              <a:buClr>
                <a:schemeClr val="dk1"/>
              </a:buClr>
              <a:buSzPts val="2800"/>
              <a:buNone/>
            </a:pPr>
            <a:endParaRPr/>
          </a:p>
        </p:txBody>
      </p:sp>
      <p:sp>
        <p:nvSpPr>
          <p:cNvPr id="121" name="Google Shape;121;p1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22" name="Google Shape;122;p16"/>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7"/>
          <p:cNvSpPr txBox="1">
            <a:spLocks noGrp="1"/>
          </p:cNvSpPr>
          <p:nvPr>
            <p:ph type="title"/>
          </p:nvPr>
        </p:nvSpPr>
        <p:spPr>
          <a:xfrm>
            <a:off x="831850" y="2886419"/>
            <a:ext cx="10515600" cy="1676056"/>
          </a:xfrm>
          <a:prstGeom prst="rect">
            <a:avLst/>
          </a:prstGeom>
          <a:solidFill>
            <a:schemeClr val="accent4"/>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a:t>
            </a:r>
            <a:r>
              <a:rPr lang="ar-SA" sz="5300">
                <a:solidFill>
                  <a:schemeClr val="lt1"/>
                </a:solidFill>
              </a:rPr>
              <a:t>الجلسة 1: النهج الفردي  </a:t>
            </a:r>
            <a:endParaRPr>
              <a:solidFill>
                <a:schemeClr val="lt1"/>
              </a:solidFill>
            </a:endParaRPr>
          </a:p>
        </p:txBody>
      </p:sp>
      <p:sp>
        <p:nvSpPr>
          <p:cNvPr id="128" name="Google Shape;128;p1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29" name="Google Shape;129;p17"/>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30" name="Google Shape;130;p17"/>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الإبلاغ عبر الإنترنت </a:t>
            </a:r>
            <a:endParaRPr/>
          </a:p>
        </p:txBody>
      </p:sp>
      <p:sp>
        <p:nvSpPr>
          <p:cNvPr id="137" name="Google Shape;137;p18"/>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38" name="Google Shape;138;p18"/>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pic>
        <p:nvPicPr>
          <p:cNvPr id="139" name="Google Shape;139;p18"/>
          <p:cNvPicPr preferRelativeResize="0">
            <a:picLocks noGrp="1"/>
          </p:cNvPicPr>
          <p:nvPr>
            <p:ph type="body" idx="1"/>
          </p:nvPr>
        </p:nvPicPr>
        <p:blipFill rotWithShape="1">
          <a:blip r:embed="rId3">
            <a:alphaModFix/>
          </a:blip>
          <a:srcRect/>
          <a:stretch/>
        </p:blipFill>
        <p:spPr>
          <a:xfrm>
            <a:off x="6501743" y="1483809"/>
            <a:ext cx="5001900" cy="3890400"/>
          </a:xfrm>
          <a:prstGeom prst="rect">
            <a:avLst/>
          </a:prstGeom>
          <a:noFill/>
          <a:ln>
            <a:noFill/>
          </a:ln>
        </p:spPr>
      </p:pic>
      <p:sp>
        <p:nvSpPr>
          <p:cNvPr id="140" name="Google Shape;140;p18"/>
          <p:cNvSpPr txBox="1"/>
          <p:nvPr/>
        </p:nvSpPr>
        <p:spPr>
          <a:xfrm>
            <a:off x="1611380" y="1985521"/>
            <a:ext cx="4556700" cy="1256100"/>
          </a:xfrm>
          <a:prstGeom prst="rect">
            <a:avLst/>
          </a:prstGeom>
          <a:noFill/>
          <a:ln>
            <a:noFill/>
          </a:ln>
        </p:spPr>
        <p:txBody>
          <a:bodyPr spcFirstLastPara="1" wrap="square" lIns="91425" tIns="45700" rIns="91425" bIns="45700" anchor="t" anchorCtr="0">
            <a:spAutoFit/>
          </a:bodyPr>
          <a:lstStyle/>
          <a:p>
            <a:pPr marL="228600" marR="0" lvl="0" indent="-228600" algn="r" rtl="1">
              <a:lnSpc>
                <a:spcPct val="90000"/>
              </a:lnSpc>
              <a:spcBef>
                <a:spcPts val="0"/>
              </a:spcBef>
              <a:spcAft>
                <a:spcPts val="0"/>
              </a:spcAft>
              <a:buClr>
                <a:schemeClr val="accent4"/>
              </a:buClr>
              <a:buSzPts val="2240"/>
              <a:buFont typeface="Noto Sans Symbols"/>
              <a:buChar char="▪"/>
            </a:pPr>
            <a:r>
              <a:rPr lang="ar-SA" sz="2800" b="0" i="0" u="none" strike="noStrike" cap="none">
                <a:solidFill>
                  <a:schemeClr val="dk1"/>
                </a:solidFill>
                <a:latin typeface="Calibri"/>
                <a:ea typeface="Calibri"/>
                <a:cs typeface="Calibri"/>
                <a:sym typeface="Calibri"/>
              </a:rPr>
              <a:t>في كل مرة تشارك فيها شخصية جديدة في قصة الفتاة، ارسم سهمًا إلى تلك الشخصية</a:t>
            </a: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النهج الفردي </a:t>
            </a:r>
            <a:endParaRPr/>
          </a:p>
        </p:txBody>
      </p:sp>
      <p:sp>
        <p:nvSpPr>
          <p:cNvPr id="147" name="Google Shape;147;p19"/>
          <p:cNvSpPr txBox="1">
            <a:spLocks noGrp="1"/>
          </p:cNvSpPr>
          <p:nvPr>
            <p:ph type="body" idx="1"/>
          </p:nvPr>
        </p:nvSpPr>
        <p:spPr>
          <a:xfrm>
            <a:off x="745834" y="1591833"/>
            <a:ext cx="11132372" cy="4764515"/>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r" rtl="1">
              <a:lnSpc>
                <a:spcPct val="90000"/>
              </a:lnSpc>
              <a:spcBef>
                <a:spcPts val="0"/>
              </a:spcBef>
              <a:spcAft>
                <a:spcPts val="0"/>
              </a:spcAft>
              <a:buClr>
                <a:schemeClr val="accent4"/>
              </a:buClr>
              <a:buSzPct val="80000"/>
              <a:buFont typeface="Noto Sans Symbols"/>
              <a:buChar char="▪"/>
            </a:pPr>
            <a:r>
              <a:rPr lang="ar-SA" b="1"/>
              <a:t>السلامة والسرية</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ضروري لتعزيز الثقة والتمكين والحد من مخاطر إلحاق المزيد من الأذى بأولئك المشاركين في العملية.</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يجب تبادل أي من المعلومات على أساس ”الحاجة إلى المعرفة.“ </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يجب أبلاغ الناجي/ الناجية و/ أو المشتكي بخصوص أي من المعلومات التي سيتم مشاركتها.</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b="1"/>
              <a:t>الحق في الحصول على المعلومات</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شارك المعلومات حول الخطوات التالية المحتملة والطريقة التي سيتم بها الحفاظ على سرية المعلومات الخاصة بهم (أو متى/مع من سيتم مشاركتها).</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أوضح أنه في بعض الحالات، لن يكون بالإمكان ضمان السرية.</a:t>
            </a:r>
            <a:endParaRPr/>
          </a:p>
          <a:p>
            <a:pPr marL="228600" lvl="0" indent="-228600" algn="r" rtl="1">
              <a:lnSpc>
                <a:spcPct val="90000"/>
              </a:lnSpc>
              <a:spcBef>
                <a:spcPts val="1000"/>
              </a:spcBef>
              <a:spcAft>
                <a:spcPts val="0"/>
              </a:spcAft>
              <a:buClr>
                <a:schemeClr val="accent4"/>
              </a:buClr>
              <a:buSzPct val="80000"/>
              <a:buFont typeface="Noto Sans Symbols"/>
              <a:buChar char="▪"/>
            </a:pPr>
            <a:r>
              <a:rPr lang="ar-SA" b="1"/>
              <a:t>الحق في الاختيار، ومعاملتهم باحترام وكرامة، وعدم التمييز</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يجب أن يُعامل جميع المشاركين في هذا العملية باحترام وكرامة، بغض النظر عن العمر، أو النوع الاجتماعي، أو العرق، أو الدين، أو غيرها من العوامل الأخرى. </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أعطِ أولوية التفضيلات للناجي/الناجية عند الإمكان وإذا كانت الظروف آمنة. </a:t>
            </a:r>
            <a:endParaRPr/>
          </a:p>
          <a:p>
            <a:pPr marL="685800" lvl="1" indent="-228600" algn="r" rtl="1">
              <a:lnSpc>
                <a:spcPct val="90000"/>
              </a:lnSpc>
              <a:spcBef>
                <a:spcPts val="500"/>
              </a:spcBef>
              <a:spcAft>
                <a:spcPts val="0"/>
              </a:spcAft>
              <a:buClr>
                <a:schemeClr val="accent4"/>
              </a:buClr>
              <a:buSzPct val="80000"/>
              <a:buFont typeface="Courier New"/>
              <a:buChar char="o"/>
            </a:pPr>
            <a:r>
              <a:rPr lang="ar-SA"/>
              <a:t>عندما يكون الشخص المعنيّ طفلًا، يجب توخي أفضل مصلحة للطفل عند اتخاذ أي قرار.</a:t>
            </a:r>
            <a:endParaRPr/>
          </a:p>
          <a:p>
            <a:pPr marL="228600" lvl="0" indent="-64135" algn="r" rtl="1">
              <a:lnSpc>
                <a:spcPct val="90000"/>
              </a:lnSpc>
              <a:spcBef>
                <a:spcPts val="1000"/>
              </a:spcBef>
              <a:spcAft>
                <a:spcPts val="0"/>
              </a:spcAft>
              <a:buClr>
                <a:schemeClr val="dk1"/>
              </a:buClr>
              <a:buSzPct val="100000"/>
              <a:buNone/>
            </a:pPr>
            <a:endParaRPr b="1"/>
          </a:p>
        </p:txBody>
      </p:sp>
      <p:sp>
        <p:nvSpPr>
          <p:cNvPr id="148" name="Google Shape;148;p19"/>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49" name="Google Shape;149;p19"/>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156" name="Google Shape;156;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chemeClr val="accent4"/>
              </a:buClr>
              <a:buSzPts val="2240"/>
              <a:buFont typeface="Noto Sans Symbols"/>
              <a:buChar char="▪"/>
            </a:pPr>
            <a:r>
              <a:rPr lang="ar-SA"/>
              <a:t>يعني النهج المتمركز حول الفرد الضمان بأن كل إجراء وقرار يتم اتخاذه على أساس مصلحة الشخص المتضرر. وهذا يعني أيضًا مراعاة السلامة والرفاهية للأشخاص الآخرين المعنيين.</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يجب على آليات الإبلاغ الأخذ بعين الاعتبار كيفية تقديم الشكوى الحساسة ومعالجتها بطرق بسيطة وآمنة وسرية. </a:t>
            </a:r>
            <a:endParaRPr/>
          </a:p>
          <a:p>
            <a:pPr marL="228600" lvl="0" indent="-228600" algn="r" rtl="1">
              <a:lnSpc>
                <a:spcPct val="90000"/>
              </a:lnSpc>
              <a:spcBef>
                <a:spcPts val="1000"/>
              </a:spcBef>
              <a:spcAft>
                <a:spcPts val="0"/>
              </a:spcAft>
              <a:buClr>
                <a:schemeClr val="accent4"/>
              </a:buClr>
              <a:buSzPts val="2240"/>
              <a:buFont typeface="Noto Sans Symbols"/>
              <a:buChar char="▪"/>
            </a:pPr>
            <a:r>
              <a:rPr lang="ar-SA"/>
              <a:t>يجب تحديد جميع الخطوات في العملية بوضوح للناجي/الناجية لضمان قدرتهم على اتخاذ قرار مستنير.</a:t>
            </a:r>
            <a:endParaRPr/>
          </a:p>
        </p:txBody>
      </p:sp>
      <p:sp>
        <p:nvSpPr>
          <p:cNvPr id="157" name="Google Shape;157;p20"/>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58" name="Google Shape;158;p20"/>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1"/>
          <p:cNvSpPr txBox="1">
            <a:spLocks noGrp="1"/>
          </p:cNvSpPr>
          <p:nvPr>
            <p:ph type="title"/>
          </p:nvPr>
        </p:nvSpPr>
        <p:spPr>
          <a:xfrm>
            <a:off x="831850" y="2842054"/>
            <a:ext cx="10515600" cy="1720421"/>
          </a:xfrm>
          <a:prstGeom prst="rect">
            <a:avLst/>
          </a:prstGeom>
          <a:solidFill>
            <a:schemeClr val="accent4"/>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800"/>
              <a:buFont typeface="Calibri"/>
              <a:buNone/>
            </a:pPr>
            <a:r>
              <a:rPr lang="ar-SA" sz="4800">
                <a:solidFill>
                  <a:schemeClr val="lt1"/>
                </a:solidFill>
              </a:rPr>
              <a:t> الجلسة 2: معالجة الحاجات الفورية</a:t>
            </a:r>
            <a:endParaRPr/>
          </a:p>
        </p:txBody>
      </p:sp>
      <p:sp>
        <p:nvSpPr>
          <p:cNvPr id="164" name="Google Shape;164;p2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65" name="Google Shape;165;p21"/>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chemeClr val="accent4"/>
                </a:solidFill>
                <a:latin typeface="Quattrocento Sans"/>
                <a:ea typeface="Quattrocento Sans"/>
                <a:cs typeface="Quattrocento Sans"/>
                <a:sym typeface="Quattrocento Sans"/>
              </a:rPr>
              <a:t>تدريب مسؤولي الصون</a:t>
            </a:r>
            <a:endParaRPr/>
          </a:p>
        </p:txBody>
      </p:sp>
      <p:cxnSp>
        <p:nvCxnSpPr>
          <p:cNvPr id="166" name="Google Shape;166;p21"/>
          <p:cNvCxnSpPr/>
          <p:nvPr/>
        </p:nvCxnSpPr>
        <p:spPr>
          <a:xfrm>
            <a:off x="0" y="6356349"/>
            <a:ext cx="12192000" cy="0"/>
          </a:xfrm>
          <a:prstGeom prst="straightConnector1">
            <a:avLst/>
          </a:prstGeom>
          <a:noFill/>
          <a:ln w="25400" cap="flat" cmpd="sng">
            <a:solidFill>
              <a:schemeClr val="accent2">
                <a:alpha val="42745"/>
              </a:schemeClr>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1349</Words>
  <Application>Microsoft Office PowerPoint</Application>
  <PresentationFormat>Widescreen</PresentationFormat>
  <Paragraphs>172</Paragraphs>
  <Slides>24</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Calibri</vt:lpstr>
      <vt:lpstr>Noto Sans Symbols</vt:lpstr>
      <vt:lpstr>Courier New</vt:lpstr>
      <vt:lpstr>Arial</vt:lpstr>
      <vt:lpstr>Quattrocento Sans</vt:lpstr>
      <vt:lpstr>Office Theme</vt:lpstr>
      <vt:lpstr>PowerPoint Presentation</vt:lpstr>
      <vt:lpstr>أهداف التعلم</vt:lpstr>
      <vt:lpstr> الجلسة 0: مراجعة المعلومات </vt:lpstr>
      <vt:lpstr>القواعد الأساسية</vt:lpstr>
      <vt:lpstr> الجلسة 1: النهج الفردي  </vt:lpstr>
      <vt:lpstr>الإبلاغ عبر الإنترنت </vt:lpstr>
      <vt:lpstr>النهج الفردي </vt:lpstr>
      <vt:lpstr>الاستنتاجات</vt:lpstr>
      <vt:lpstr> الجلسة 2: معالجة الحاجات الفورية</vt:lpstr>
      <vt:lpstr>المسموح والغير مسموح</vt:lpstr>
      <vt:lpstr>ردود الفعل الشائعة على العنف الجنسي</vt:lpstr>
      <vt:lpstr>تسجيل المعلومات</vt:lpstr>
      <vt:lpstr>خدمات التعيين</vt:lpstr>
      <vt:lpstr>خدمات التعيين</vt:lpstr>
      <vt:lpstr>اختياري: فيديو</vt:lpstr>
      <vt:lpstr>الاستنتاجات</vt:lpstr>
      <vt:lpstr> الجلسة 3: التحقيقات</vt:lpstr>
      <vt:lpstr>التحقيقات </vt:lpstr>
      <vt:lpstr>PowerPoint Presentation</vt:lpstr>
      <vt:lpstr> الجلسة 4: جلسات إضافية</vt:lpstr>
      <vt:lpstr>تخطيط الخدمات </vt:lpstr>
      <vt:lpstr>الواقع الافتراضي الخاص بالصون </vt:lpstr>
      <vt:lpstr>خطط عمل الصون</vt:lpstr>
      <vt:lpstr>الخاتمة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Mullin, Kirsten</cp:lastModifiedBy>
  <cp:revision>1</cp:revision>
  <dcterms:modified xsi:type="dcterms:W3CDTF">2022-03-10T19:48:41Z</dcterms:modified>
</cp:coreProperties>
</file>