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Quattrocento Sans" panose="020B060402020202020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1">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90" name="Google Shape;19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 name="Google Shape;20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 name="Google Shape;215;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0" name="Google Shape;23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31" name="Google Shape;231;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06" name="Google Shape;10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23" name="Google Shape;12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 name="Google Shape;16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79" name="Google Shape;7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0" name="Google Shape;8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1" name="Google Shape;8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85" name="Google Shape;8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6" name="Google Shape;8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7" name="Google Shape;8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rgbClr val="888888"/>
              </a:buClr>
              <a:buSzPts val="2400"/>
              <a:buNone/>
              <a:defRPr sz="2400">
                <a:solidFill>
                  <a:srgbClr val="888888"/>
                </a:solidFill>
              </a:defRPr>
            </a:lvl1pPr>
            <a:lvl2pPr marL="914400" lvl="1" indent="-228600" algn="r" rtl="1">
              <a:lnSpc>
                <a:spcPct val="90000"/>
              </a:lnSpc>
              <a:spcBef>
                <a:spcPts val="500"/>
              </a:spcBef>
              <a:spcAft>
                <a:spcPts val="0"/>
              </a:spcAft>
              <a:buClr>
                <a:srgbClr val="888888"/>
              </a:buClr>
              <a:buSzPts val="2000"/>
              <a:buNone/>
              <a:defRPr sz="2000">
                <a:solidFill>
                  <a:srgbClr val="888888"/>
                </a:solidFill>
              </a:defRPr>
            </a:lvl2pPr>
            <a:lvl3pPr marL="1371600" lvl="2" indent="-228600" algn="r" rtl="1">
              <a:lnSpc>
                <a:spcPct val="90000"/>
              </a:lnSpc>
              <a:spcBef>
                <a:spcPts val="500"/>
              </a:spcBef>
              <a:spcAft>
                <a:spcPts val="0"/>
              </a:spcAft>
              <a:buClr>
                <a:srgbClr val="888888"/>
              </a:buClr>
              <a:buSzPts val="1800"/>
              <a:buNone/>
              <a:defRPr sz="1800">
                <a:solidFill>
                  <a:srgbClr val="888888"/>
                </a:solidFill>
              </a:defRPr>
            </a:lvl3pPr>
            <a:lvl4pPr marL="1828800" lvl="3" indent="-228600" algn="r" rtl="1">
              <a:lnSpc>
                <a:spcPct val="90000"/>
              </a:lnSpc>
              <a:spcBef>
                <a:spcPts val="500"/>
              </a:spcBef>
              <a:spcAft>
                <a:spcPts val="0"/>
              </a:spcAft>
              <a:buClr>
                <a:srgbClr val="888888"/>
              </a:buClr>
              <a:buSzPts val="1600"/>
              <a:buNone/>
              <a:defRPr sz="1600">
                <a:solidFill>
                  <a:srgbClr val="888888"/>
                </a:solidFill>
              </a:defRPr>
            </a:lvl4pPr>
            <a:lvl5pPr marL="2286000" lvl="4" indent="-228600" algn="r" rtl="1">
              <a:lnSpc>
                <a:spcPct val="90000"/>
              </a:lnSpc>
              <a:spcBef>
                <a:spcPts val="500"/>
              </a:spcBef>
              <a:spcAft>
                <a:spcPts val="0"/>
              </a:spcAft>
              <a:buClr>
                <a:srgbClr val="888888"/>
              </a:buClr>
              <a:buSzPts val="1600"/>
              <a:buNone/>
              <a:defRPr sz="1600">
                <a:solidFill>
                  <a:srgbClr val="888888"/>
                </a:solidFill>
              </a:defRPr>
            </a:lvl5pPr>
            <a:lvl6pPr marL="2743200" lvl="5" indent="-228600" algn="r" rtl="1">
              <a:lnSpc>
                <a:spcPct val="90000"/>
              </a:lnSpc>
              <a:spcBef>
                <a:spcPts val="500"/>
              </a:spcBef>
              <a:spcAft>
                <a:spcPts val="0"/>
              </a:spcAft>
              <a:buClr>
                <a:srgbClr val="888888"/>
              </a:buClr>
              <a:buSzPts val="1600"/>
              <a:buNone/>
              <a:defRPr sz="1600">
                <a:solidFill>
                  <a:srgbClr val="888888"/>
                </a:solidFill>
              </a:defRPr>
            </a:lvl6pPr>
            <a:lvl7pPr marL="3200400" lvl="6" indent="-228600" algn="r" rtl="1">
              <a:lnSpc>
                <a:spcPct val="90000"/>
              </a:lnSpc>
              <a:spcBef>
                <a:spcPts val="500"/>
              </a:spcBef>
              <a:spcAft>
                <a:spcPts val="0"/>
              </a:spcAft>
              <a:buClr>
                <a:srgbClr val="888888"/>
              </a:buClr>
              <a:buSzPts val="1600"/>
              <a:buNone/>
              <a:defRPr sz="1600">
                <a:solidFill>
                  <a:srgbClr val="888888"/>
                </a:solidFill>
              </a:defRPr>
            </a:lvl7pPr>
            <a:lvl8pPr marL="3657600" lvl="7" indent="-228600" algn="r" rtl="1">
              <a:lnSpc>
                <a:spcPct val="90000"/>
              </a:lnSpc>
              <a:spcBef>
                <a:spcPts val="500"/>
              </a:spcBef>
              <a:spcAft>
                <a:spcPts val="0"/>
              </a:spcAft>
              <a:buClr>
                <a:srgbClr val="888888"/>
              </a:buClr>
              <a:buSzPts val="1600"/>
              <a:buNone/>
              <a:defRPr sz="1600">
                <a:solidFill>
                  <a:srgbClr val="888888"/>
                </a:solidFill>
              </a:defRPr>
            </a:lvl8pPr>
            <a:lvl9pPr marL="4114800" lvl="8" indent="-228600" algn="r" rtl="1">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0" name="Google Shape;30;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1" name="Google Shape;31;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
        <p:nvSpPr>
          <p:cNvPr id="32" name="Google Shape;32;p4"/>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00B050"/>
                </a:solidFill>
                <a:latin typeface="Quattrocento Sans"/>
                <a:ea typeface="Quattrocento Sans"/>
                <a:cs typeface="Quattrocento Sans"/>
                <a:sym typeface="Quattrocento Sans"/>
              </a:rPr>
              <a:t>SFP Training</a:t>
            </a:r>
            <a:endParaRPr/>
          </a:p>
        </p:txBody>
      </p:sp>
      <p:cxnSp>
        <p:nvCxnSpPr>
          <p:cNvPr id="33" name="Google Shape;33;p4"/>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4"/>
        <p:cNvGrpSpPr/>
        <p:nvPr/>
      </p:nvGrpSpPr>
      <p:grpSpPr>
        <a:xfrm>
          <a:off x="0" y="0"/>
          <a:ext cx="0" cy="0"/>
          <a:chOff x="0" y="0"/>
          <a:chExt cx="0" cy="0"/>
        </a:xfrm>
      </p:grpSpPr>
      <p:sp>
        <p:nvSpPr>
          <p:cNvPr id="35" name="Google Shape;35;p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rtl="1">
              <a:lnSpc>
                <a:spcPct val="90000"/>
              </a:lnSpc>
              <a:spcBef>
                <a:spcPts val="1000"/>
              </a:spcBef>
              <a:spcAft>
                <a:spcPts val="0"/>
              </a:spcAft>
              <a:buClr>
                <a:schemeClr val="dk1"/>
              </a:buClr>
              <a:buSzPts val="2400"/>
              <a:buNone/>
              <a:defRPr sz="2400"/>
            </a:lvl1pPr>
            <a:lvl2pPr lvl="1" algn="ctr" rtl="1">
              <a:lnSpc>
                <a:spcPct val="90000"/>
              </a:lnSpc>
              <a:spcBef>
                <a:spcPts val="500"/>
              </a:spcBef>
              <a:spcAft>
                <a:spcPts val="0"/>
              </a:spcAft>
              <a:buClr>
                <a:schemeClr val="dk1"/>
              </a:buClr>
              <a:buSzPts val="2000"/>
              <a:buNone/>
              <a:defRPr sz="2000"/>
            </a:lvl2pPr>
            <a:lvl3pPr lvl="2" algn="ctr" rtl="1">
              <a:lnSpc>
                <a:spcPct val="90000"/>
              </a:lnSpc>
              <a:spcBef>
                <a:spcPts val="500"/>
              </a:spcBef>
              <a:spcAft>
                <a:spcPts val="0"/>
              </a:spcAft>
              <a:buClr>
                <a:schemeClr val="dk1"/>
              </a:buClr>
              <a:buSzPts val="1800"/>
              <a:buNone/>
              <a:defRPr sz="1800"/>
            </a:lvl3pPr>
            <a:lvl4pPr lvl="3" algn="ctr" rtl="1">
              <a:lnSpc>
                <a:spcPct val="90000"/>
              </a:lnSpc>
              <a:spcBef>
                <a:spcPts val="500"/>
              </a:spcBef>
              <a:spcAft>
                <a:spcPts val="0"/>
              </a:spcAft>
              <a:buClr>
                <a:schemeClr val="dk1"/>
              </a:buClr>
              <a:buSzPts val="1600"/>
              <a:buNone/>
              <a:defRPr sz="1600"/>
            </a:lvl4pPr>
            <a:lvl5pPr lvl="4" algn="ctr" rtl="1">
              <a:lnSpc>
                <a:spcPct val="90000"/>
              </a:lnSpc>
              <a:spcBef>
                <a:spcPts val="500"/>
              </a:spcBef>
              <a:spcAft>
                <a:spcPts val="0"/>
              </a:spcAft>
              <a:buClr>
                <a:schemeClr val="dk1"/>
              </a:buClr>
              <a:buSzPts val="1600"/>
              <a:buNone/>
              <a:defRPr sz="1600"/>
            </a:lvl5pPr>
            <a:lvl6pPr lvl="5" algn="ctr" rtl="1">
              <a:lnSpc>
                <a:spcPct val="90000"/>
              </a:lnSpc>
              <a:spcBef>
                <a:spcPts val="500"/>
              </a:spcBef>
              <a:spcAft>
                <a:spcPts val="0"/>
              </a:spcAft>
              <a:buClr>
                <a:schemeClr val="dk1"/>
              </a:buClr>
              <a:buSzPts val="1600"/>
              <a:buNone/>
              <a:defRPr sz="1600"/>
            </a:lvl6pPr>
            <a:lvl7pPr lvl="6" algn="ctr" rtl="1">
              <a:lnSpc>
                <a:spcPct val="90000"/>
              </a:lnSpc>
              <a:spcBef>
                <a:spcPts val="500"/>
              </a:spcBef>
              <a:spcAft>
                <a:spcPts val="0"/>
              </a:spcAft>
              <a:buClr>
                <a:schemeClr val="dk1"/>
              </a:buClr>
              <a:buSzPts val="1600"/>
              <a:buNone/>
              <a:defRPr sz="1600"/>
            </a:lvl7pPr>
            <a:lvl8pPr lvl="7" algn="ctr" rtl="1">
              <a:lnSpc>
                <a:spcPct val="90000"/>
              </a:lnSpc>
              <a:spcBef>
                <a:spcPts val="500"/>
              </a:spcBef>
              <a:spcAft>
                <a:spcPts val="0"/>
              </a:spcAft>
              <a:buClr>
                <a:schemeClr val="dk1"/>
              </a:buClr>
              <a:buSzPts val="1600"/>
              <a:buNone/>
              <a:defRPr sz="1600"/>
            </a:lvl8pPr>
            <a:lvl9pPr lvl="8" algn="ctr" rtl="1">
              <a:lnSpc>
                <a:spcPct val="90000"/>
              </a:lnSpc>
              <a:spcBef>
                <a:spcPts val="500"/>
              </a:spcBef>
              <a:spcAft>
                <a:spcPts val="0"/>
              </a:spcAft>
              <a:buClr>
                <a:schemeClr val="dk1"/>
              </a:buClr>
              <a:buSzPts val="1600"/>
              <a:buNone/>
              <a:defRPr sz="1600"/>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3" name="Google Shape;43;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5" name="Google Shape;45;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6" name="Google Shape;46;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50" name="Google Shape;50;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51" name="Google Shape;51;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52" name="Google Shape;52;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53" name="Google Shape;53;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4" name="Google Shape;54;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5" name="Google Shape;55;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
        <p:nvSpPr>
          <p:cNvPr id="60" name="Google Shape;60;p8"/>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00B050"/>
                </a:solidFill>
                <a:latin typeface="Quattrocento Sans"/>
                <a:ea typeface="Quattrocento Sans"/>
                <a:cs typeface="Quattrocento Sans"/>
                <a:sym typeface="Quattrocento Sans"/>
              </a:rPr>
              <a:t>SFP Training</a:t>
            </a:r>
            <a:endParaRPr/>
          </a:p>
        </p:txBody>
      </p:sp>
      <p:cxnSp>
        <p:nvCxnSpPr>
          <p:cNvPr id="61" name="Google Shape;61;p8"/>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r" rtl="1">
              <a:lnSpc>
                <a:spcPct val="90000"/>
              </a:lnSpc>
              <a:spcBef>
                <a:spcPts val="1000"/>
              </a:spcBef>
              <a:spcAft>
                <a:spcPts val="0"/>
              </a:spcAft>
              <a:buClr>
                <a:schemeClr val="dk1"/>
              </a:buClr>
              <a:buSzPts val="3200"/>
              <a:buChar char="•"/>
              <a:defRPr sz="3200"/>
            </a:lvl1pPr>
            <a:lvl2pPr marL="914400" lvl="1" indent="-406400" algn="r" rtl="1">
              <a:lnSpc>
                <a:spcPct val="90000"/>
              </a:lnSpc>
              <a:spcBef>
                <a:spcPts val="500"/>
              </a:spcBef>
              <a:spcAft>
                <a:spcPts val="0"/>
              </a:spcAft>
              <a:buClr>
                <a:schemeClr val="dk1"/>
              </a:buClr>
              <a:buSzPts val="2800"/>
              <a:buChar char="•"/>
              <a:defRPr sz="2800"/>
            </a:lvl2pPr>
            <a:lvl3pPr marL="1371600" lvl="2" indent="-381000" algn="r" rtl="1">
              <a:lnSpc>
                <a:spcPct val="90000"/>
              </a:lnSpc>
              <a:spcBef>
                <a:spcPts val="500"/>
              </a:spcBef>
              <a:spcAft>
                <a:spcPts val="0"/>
              </a:spcAft>
              <a:buClr>
                <a:schemeClr val="dk1"/>
              </a:buClr>
              <a:buSzPts val="2400"/>
              <a:buChar char="•"/>
              <a:defRPr sz="2400"/>
            </a:lvl3pPr>
            <a:lvl4pPr marL="1828800" lvl="3" indent="-355600" algn="r" rtl="1">
              <a:lnSpc>
                <a:spcPct val="90000"/>
              </a:lnSpc>
              <a:spcBef>
                <a:spcPts val="500"/>
              </a:spcBef>
              <a:spcAft>
                <a:spcPts val="0"/>
              </a:spcAft>
              <a:buClr>
                <a:schemeClr val="dk1"/>
              </a:buClr>
              <a:buSzPts val="2000"/>
              <a:buChar char="•"/>
              <a:defRPr sz="2000"/>
            </a:lvl4pPr>
            <a:lvl5pPr marL="2286000" lvl="4" indent="-355600" algn="r" rtl="1">
              <a:lnSpc>
                <a:spcPct val="90000"/>
              </a:lnSpc>
              <a:spcBef>
                <a:spcPts val="500"/>
              </a:spcBef>
              <a:spcAft>
                <a:spcPts val="0"/>
              </a:spcAft>
              <a:buClr>
                <a:schemeClr val="dk1"/>
              </a:buClr>
              <a:buSzPts val="2000"/>
              <a:buChar char="•"/>
              <a:defRPr sz="2000"/>
            </a:lvl5pPr>
            <a:lvl6pPr marL="2743200" lvl="5" indent="-355600" algn="r" rtl="1">
              <a:lnSpc>
                <a:spcPct val="90000"/>
              </a:lnSpc>
              <a:spcBef>
                <a:spcPts val="500"/>
              </a:spcBef>
              <a:spcAft>
                <a:spcPts val="0"/>
              </a:spcAft>
              <a:buClr>
                <a:schemeClr val="dk1"/>
              </a:buClr>
              <a:buSzPts val="2000"/>
              <a:buChar char="•"/>
              <a:defRPr sz="2000"/>
            </a:lvl6pPr>
            <a:lvl7pPr marL="3200400" lvl="6" indent="-355600" algn="r" rtl="1">
              <a:lnSpc>
                <a:spcPct val="90000"/>
              </a:lnSpc>
              <a:spcBef>
                <a:spcPts val="500"/>
              </a:spcBef>
              <a:spcAft>
                <a:spcPts val="0"/>
              </a:spcAft>
              <a:buClr>
                <a:schemeClr val="dk1"/>
              </a:buClr>
              <a:buSzPts val="2000"/>
              <a:buChar char="•"/>
              <a:defRPr sz="2000"/>
            </a:lvl7pPr>
            <a:lvl8pPr marL="3657600" lvl="7" indent="-355600" algn="r" rtl="1">
              <a:lnSpc>
                <a:spcPct val="90000"/>
              </a:lnSpc>
              <a:spcBef>
                <a:spcPts val="500"/>
              </a:spcBef>
              <a:spcAft>
                <a:spcPts val="0"/>
              </a:spcAft>
              <a:buClr>
                <a:schemeClr val="dk1"/>
              </a:buClr>
              <a:buSzPts val="2000"/>
              <a:buChar char="•"/>
              <a:defRPr sz="2000"/>
            </a:lvl8pPr>
            <a:lvl9pPr marL="4114800" lvl="8" indent="-355600" algn="r" rtl="1">
              <a:lnSpc>
                <a:spcPct val="90000"/>
              </a:lnSpc>
              <a:spcBef>
                <a:spcPts val="500"/>
              </a:spcBef>
              <a:spcAft>
                <a:spcPts val="0"/>
              </a:spcAft>
              <a:buClr>
                <a:schemeClr val="dk1"/>
              </a:buClr>
              <a:buSzPts val="2000"/>
              <a:buChar char="•"/>
              <a:defRPr sz="2000"/>
            </a:lvl9pPr>
          </a:lstStyle>
          <a:p>
            <a:endParaRPr/>
          </a:p>
        </p:txBody>
      </p:sp>
      <p:sp>
        <p:nvSpPr>
          <p:cNvPr id="65" name="Google Shape;65;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6" name="Google Shape;66;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7" name="Google Shape;67;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8" name="Google Shape;68;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10"/>
          <p:cNvSpPr>
            <a:spLocks noGrp="1"/>
          </p:cNvSpPr>
          <p:nvPr>
            <p:ph type="pic" idx="2"/>
          </p:nvPr>
        </p:nvSpPr>
        <p:spPr>
          <a:xfrm>
            <a:off x="5183188" y="987425"/>
            <a:ext cx="6172200" cy="4873625"/>
          </a:xfrm>
          <a:prstGeom prst="rect">
            <a:avLst/>
          </a:prstGeom>
          <a:noFill/>
          <a:ln>
            <a:noFill/>
          </a:ln>
        </p:spPr>
      </p:sp>
      <p:sp>
        <p:nvSpPr>
          <p:cNvPr id="72" name="Google Shape;72;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73" name="Google Shape;73;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4" name="Google Shape;74;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5" name="Google Shape;75;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rgbClr val="888888"/>
                </a:solidFill>
                <a:latin typeface="Calibri"/>
                <a:ea typeface="Calibri"/>
                <a:cs typeface="Calibri"/>
                <a:sym typeface="Calibri"/>
              </a:defRPr>
            </a:lvl1pPr>
            <a:lvl2pPr marL="0" marR="0" lvl="1" indent="0" algn="r" rtl="1">
              <a:spcBef>
                <a:spcPts val="0"/>
              </a:spcBef>
              <a:buNone/>
              <a:defRPr sz="1200" b="0" i="0" u="none" strike="noStrike" cap="none">
                <a:solidFill>
                  <a:srgbClr val="888888"/>
                </a:solidFill>
                <a:latin typeface="Calibri"/>
                <a:ea typeface="Calibri"/>
                <a:cs typeface="Calibri"/>
                <a:sym typeface="Calibri"/>
              </a:defRPr>
            </a:lvl2pPr>
            <a:lvl3pPr marL="0" marR="0" lvl="2" indent="0" algn="r" rtl="1">
              <a:spcBef>
                <a:spcPts val="0"/>
              </a:spcBef>
              <a:buNone/>
              <a:defRPr sz="1200" b="0" i="0" u="none" strike="noStrike" cap="none">
                <a:solidFill>
                  <a:srgbClr val="888888"/>
                </a:solidFill>
                <a:latin typeface="Calibri"/>
                <a:ea typeface="Calibri"/>
                <a:cs typeface="Calibri"/>
                <a:sym typeface="Calibri"/>
              </a:defRPr>
            </a:lvl3pPr>
            <a:lvl4pPr marL="0" marR="0" lvl="3" indent="0" algn="r" rtl="1">
              <a:spcBef>
                <a:spcPts val="0"/>
              </a:spcBef>
              <a:buNone/>
              <a:defRPr sz="1200" b="0" i="0" u="none" strike="noStrike" cap="none">
                <a:solidFill>
                  <a:srgbClr val="888888"/>
                </a:solidFill>
                <a:latin typeface="Calibri"/>
                <a:ea typeface="Calibri"/>
                <a:cs typeface="Calibri"/>
                <a:sym typeface="Calibri"/>
              </a:defRPr>
            </a:lvl4pPr>
            <a:lvl5pPr marL="0" marR="0" lvl="4" indent="0" algn="r" rtl="1">
              <a:spcBef>
                <a:spcPts val="0"/>
              </a:spcBef>
              <a:buNone/>
              <a:defRPr sz="1200" b="0" i="0" u="none" strike="noStrike" cap="none">
                <a:solidFill>
                  <a:srgbClr val="888888"/>
                </a:solidFill>
                <a:latin typeface="Calibri"/>
                <a:ea typeface="Calibri"/>
                <a:cs typeface="Calibri"/>
                <a:sym typeface="Calibri"/>
              </a:defRPr>
            </a:lvl5pPr>
            <a:lvl6pPr marL="0" marR="0" lvl="5" indent="0" algn="r" rtl="1">
              <a:spcBef>
                <a:spcPts val="0"/>
              </a:spcBef>
              <a:buNone/>
              <a:defRPr sz="1200" b="0" i="0" u="none" strike="noStrike" cap="none">
                <a:solidFill>
                  <a:srgbClr val="888888"/>
                </a:solidFill>
                <a:latin typeface="Calibri"/>
                <a:ea typeface="Calibri"/>
                <a:cs typeface="Calibri"/>
                <a:sym typeface="Calibri"/>
              </a:defRPr>
            </a:lvl6pPr>
            <a:lvl7pPr marL="0" marR="0" lvl="6" indent="0" algn="r" rtl="1">
              <a:spcBef>
                <a:spcPts val="0"/>
              </a:spcBef>
              <a:buNone/>
              <a:defRPr sz="1200" b="0" i="0" u="none" strike="noStrike" cap="none">
                <a:solidFill>
                  <a:srgbClr val="888888"/>
                </a:solidFill>
                <a:latin typeface="Calibri"/>
                <a:ea typeface="Calibri"/>
                <a:cs typeface="Calibri"/>
                <a:sym typeface="Calibri"/>
              </a:defRPr>
            </a:lvl7pPr>
            <a:lvl8pPr marL="0" marR="0" lvl="7" indent="0" algn="r" rtl="1">
              <a:spcBef>
                <a:spcPts val="0"/>
              </a:spcBef>
              <a:buNone/>
              <a:defRPr sz="1200" b="0" i="0" u="none" strike="noStrike" cap="none">
                <a:solidFill>
                  <a:srgbClr val="888888"/>
                </a:solidFill>
                <a:latin typeface="Calibri"/>
                <a:ea typeface="Calibri"/>
                <a:cs typeface="Calibri"/>
                <a:sym typeface="Calibri"/>
              </a:defRPr>
            </a:lvl8pPr>
            <a:lvl9pPr marL="0" marR="0" lvl="8" indent="0" algn="r" rtl="1">
              <a:spcBef>
                <a:spcPts val="0"/>
              </a:spcBef>
              <a:buNone/>
              <a:defRPr sz="1200" b="0" i="0" u="none" strike="noStrike" cap="none">
                <a:solidFill>
                  <a:srgbClr val="888888"/>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ar-S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3"/>
          <p:cNvSpPr/>
          <p:nvPr/>
        </p:nvSpPr>
        <p:spPr>
          <a:xfrm>
            <a:off x="0" y="3429000"/>
            <a:ext cx="12192000" cy="1836159"/>
          </a:xfrm>
          <a:prstGeom prst="rect">
            <a:avLst/>
          </a:prstGeom>
          <a:solidFill>
            <a:srgbClr val="1F3864"/>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الوحدة الثالثة الإبلاغ</a:t>
            </a:r>
            <a:endParaRPr/>
          </a:p>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تدريب مسؤولي الصون</a:t>
            </a:r>
            <a:endParaRPr/>
          </a:p>
        </p:txBody>
      </p:sp>
      <p:grpSp>
        <p:nvGrpSpPr>
          <p:cNvPr id="93" name="Google Shape;93;p13"/>
          <p:cNvGrpSpPr/>
          <p:nvPr/>
        </p:nvGrpSpPr>
        <p:grpSpPr>
          <a:xfrm>
            <a:off x="2366272" y="912534"/>
            <a:ext cx="7459457" cy="1655762"/>
            <a:chOff x="2280622" y="1141134"/>
            <a:chExt cx="7459457" cy="1655762"/>
          </a:xfrm>
        </p:grpSpPr>
        <p:sp>
          <p:nvSpPr>
            <p:cNvPr id="94" name="Google Shape;94;p13"/>
            <p:cNvSpPr/>
            <p:nvPr/>
          </p:nvSpPr>
          <p:spPr>
            <a:xfrm>
              <a:off x="2280622" y="1141134"/>
              <a:ext cx="1675503" cy="1655762"/>
            </a:xfrm>
            <a:prstGeom prst="rect">
              <a:avLst/>
            </a:prstGeom>
            <a:solidFill>
              <a:srgbClr val="E5332A"/>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13"/>
            <p:cNvSpPr/>
            <p:nvPr/>
          </p:nvSpPr>
          <p:spPr>
            <a:xfrm>
              <a:off x="4174341" y="1141134"/>
              <a:ext cx="1675503" cy="1655762"/>
            </a:xfrm>
            <a:prstGeom prst="rect">
              <a:avLst/>
            </a:prstGeom>
            <a:solidFill>
              <a:srgbClr val="0070C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6" name="Google Shape;96;p13"/>
            <p:cNvSpPr/>
            <p:nvPr/>
          </p:nvSpPr>
          <p:spPr>
            <a:xfrm>
              <a:off x="6068061" y="1141134"/>
              <a:ext cx="1675503" cy="1655762"/>
            </a:xfrm>
            <a:prstGeom prst="rect">
              <a:avLst/>
            </a:prstGeom>
            <a:solidFill>
              <a:srgbClr val="00B05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3"/>
            <p:cNvSpPr/>
            <p:nvPr/>
          </p:nvSpPr>
          <p:spPr>
            <a:xfrm>
              <a:off x="8064576" y="1141134"/>
              <a:ext cx="1675503" cy="1655762"/>
            </a:xfrm>
            <a:prstGeom prst="rect">
              <a:avLst/>
            </a:prstGeom>
            <a:solidFill>
              <a:srgbClr val="FFC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8" name="Google Shape;98;p13"/>
            <p:cNvPicPr preferRelativeResize="0"/>
            <p:nvPr/>
          </p:nvPicPr>
          <p:blipFill rotWithShape="1">
            <a:blip r:embed="rId3">
              <a:alphaModFix/>
            </a:blip>
            <a:srcRect/>
            <a:stretch/>
          </p:blipFill>
          <p:spPr>
            <a:xfrm>
              <a:off x="6392414" y="1455617"/>
              <a:ext cx="1026795" cy="1026795"/>
            </a:xfrm>
            <a:prstGeom prst="rect">
              <a:avLst/>
            </a:prstGeom>
            <a:noFill/>
            <a:ln>
              <a:noFill/>
            </a:ln>
          </p:spPr>
        </p:pic>
      </p:grpSp>
      <p:grpSp>
        <p:nvGrpSpPr>
          <p:cNvPr id="99" name="Google Shape;99;p13"/>
          <p:cNvGrpSpPr/>
          <p:nvPr/>
        </p:nvGrpSpPr>
        <p:grpSpPr>
          <a:xfrm>
            <a:off x="3104510" y="5750319"/>
            <a:ext cx="5982981" cy="755349"/>
            <a:chOff x="2782636" y="5861461"/>
            <a:chExt cx="5982981" cy="755349"/>
          </a:xfrm>
        </p:grpSpPr>
        <p:pic>
          <p:nvPicPr>
            <p:cNvPr id="100" name="Google Shape;100;p13"/>
            <p:cNvPicPr preferRelativeResize="0"/>
            <p:nvPr/>
          </p:nvPicPr>
          <p:blipFill rotWithShape="1">
            <a:blip r:embed="rId4">
              <a:alphaModFix/>
            </a:blip>
            <a:srcRect/>
            <a:stretch/>
          </p:blipFill>
          <p:spPr>
            <a:xfrm>
              <a:off x="7286001" y="5988636"/>
              <a:ext cx="1479616" cy="500998"/>
            </a:xfrm>
            <a:prstGeom prst="rect">
              <a:avLst/>
            </a:prstGeom>
            <a:noFill/>
            <a:ln>
              <a:noFill/>
            </a:ln>
          </p:spPr>
        </p:pic>
        <p:pic>
          <p:nvPicPr>
            <p:cNvPr id="101" name="Google Shape;101;p13"/>
            <p:cNvPicPr preferRelativeResize="0"/>
            <p:nvPr/>
          </p:nvPicPr>
          <p:blipFill rotWithShape="1">
            <a:blip r:embed="rId5">
              <a:alphaModFix/>
            </a:blip>
            <a:srcRect/>
            <a:stretch/>
          </p:blipFill>
          <p:spPr>
            <a:xfrm>
              <a:off x="2782636" y="5861461"/>
              <a:ext cx="1173489" cy="755349"/>
            </a:xfrm>
            <a:prstGeom prst="rect">
              <a:avLst/>
            </a:prstGeom>
            <a:noFill/>
            <a:ln>
              <a:noFill/>
            </a:ln>
          </p:spPr>
        </p:pic>
        <p:pic>
          <p:nvPicPr>
            <p:cNvPr id="102" name="Google Shape;102;p13"/>
            <p:cNvPicPr preferRelativeResize="0"/>
            <p:nvPr/>
          </p:nvPicPr>
          <p:blipFill rotWithShape="1">
            <a:blip r:embed="rId6">
              <a:alphaModFix/>
            </a:blip>
            <a:srcRect/>
            <a:stretch/>
          </p:blipFill>
          <p:spPr>
            <a:xfrm>
              <a:off x="4485681" y="5931462"/>
              <a:ext cx="2270764" cy="615347"/>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2"/>
          <p:cNvSpPr txBox="1">
            <a:spLocks noGrp="1"/>
          </p:cNvSpPr>
          <p:nvPr>
            <p:ph type="title"/>
          </p:nvPr>
        </p:nvSpPr>
        <p:spPr>
          <a:xfrm>
            <a:off x="415119" y="345354"/>
            <a:ext cx="11555454" cy="2023232"/>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i="1"/>
              <a:t> مهمة عبر الإنترنت</a:t>
            </a:r>
            <a:r>
              <a:rPr lang="ar-SA"/>
              <a:t> </a:t>
            </a:r>
            <a:r>
              <a:rPr lang="ar-SA">
                <a:solidFill>
                  <a:srgbClr val="2F5496"/>
                </a:solidFill>
              </a:rPr>
              <a:t>دراسات حالات الإبلاغ BOND|</a:t>
            </a:r>
            <a:endParaRPr/>
          </a:p>
        </p:txBody>
      </p:sp>
      <p:sp>
        <p:nvSpPr>
          <p:cNvPr id="193" name="Google Shape;193;p22"/>
          <p:cNvSpPr txBox="1"/>
          <p:nvPr/>
        </p:nvSpPr>
        <p:spPr>
          <a:xfrm>
            <a:off x="438391" y="2438400"/>
            <a:ext cx="7736780" cy="3283976"/>
          </a:xfrm>
          <a:prstGeom prst="rect">
            <a:avLst/>
          </a:prstGeom>
          <a:noFill/>
          <a:ln>
            <a:noFill/>
          </a:ln>
        </p:spPr>
        <p:txBody>
          <a:bodyPr spcFirstLastPara="1" wrap="square" lIns="91425" tIns="45700" rIns="91425" bIns="45700" anchor="t" anchorCtr="0">
            <a:spAutoFit/>
          </a:bodyPr>
          <a:lstStyle/>
          <a:p>
            <a:pPr marL="514350" marR="0" lvl="0" indent="-514350" algn="r" rtl="1">
              <a:lnSpc>
                <a:spcPct val="90000"/>
              </a:lnSpc>
              <a:spcBef>
                <a:spcPts val="0"/>
              </a:spcBef>
              <a:spcAft>
                <a:spcPts val="0"/>
              </a:spcAft>
              <a:buClr>
                <a:srgbClr val="0070C0"/>
              </a:buClr>
              <a:buSzPts val="3520"/>
              <a:buFont typeface="Calibri"/>
              <a:buAutoNum type="arabicPeriod"/>
            </a:pPr>
            <a:r>
              <a:rPr lang="ar-SA" sz="4400" b="0" i="0" u="none" strike="noStrike" cap="none">
                <a:solidFill>
                  <a:schemeClr val="dk1"/>
                </a:solidFill>
                <a:latin typeface="Calibri"/>
                <a:ea typeface="Calibri"/>
                <a:cs typeface="Calibri"/>
                <a:sym typeface="Calibri"/>
              </a:rPr>
              <a:t>ما هي التوصيات الرئيسية المنبثقة عن دراسات الحالة هذه؟</a:t>
            </a:r>
            <a:endParaRPr/>
          </a:p>
          <a:p>
            <a:pPr marL="0" marR="0" lvl="0" indent="0" algn="r" rtl="1">
              <a:spcBef>
                <a:spcPts val="600"/>
              </a:spcBef>
              <a:spcAft>
                <a:spcPts val="0"/>
              </a:spcAft>
              <a:buNone/>
            </a:pPr>
            <a:endParaRPr sz="4400" b="0" i="0" u="none" strike="noStrike" cap="none">
              <a:solidFill>
                <a:schemeClr val="dk1"/>
              </a:solidFill>
              <a:latin typeface="Calibri"/>
              <a:ea typeface="Calibri"/>
              <a:cs typeface="Calibri"/>
              <a:sym typeface="Calibri"/>
            </a:endParaRPr>
          </a:p>
        </p:txBody>
      </p:sp>
      <p:sp>
        <p:nvSpPr>
          <p:cNvPr id="194" name="Google Shape;194;p22"/>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95" name="Google Shape;195;p22"/>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pic>
        <p:nvPicPr>
          <p:cNvPr id="196" name="Google Shape;196;p22"/>
          <p:cNvPicPr preferRelativeResize="0"/>
          <p:nvPr/>
        </p:nvPicPr>
        <p:blipFill rotWithShape="1">
          <a:blip r:embed="rId3">
            <a:alphaModFix/>
          </a:blip>
          <a:srcRect/>
          <a:stretch/>
        </p:blipFill>
        <p:spPr>
          <a:xfrm>
            <a:off x="8577221" y="2210707"/>
            <a:ext cx="3092264" cy="263290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0"/>
        <p:cNvGrpSpPr/>
        <p:nvPr/>
      </p:nvGrpSpPr>
      <p:grpSpPr>
        <a:xfrm>
          <a:off x="0" y="0"/>
          <a:ext cx="0" cy="0"/>
          <a:chOff x="0" y="0"/>
          <a:chExt cx="0" cy="0"/>
        </a:xfrm>
      </p:grpSpPr>
      <p:pic>
        <p:nvPicPr>
          <p:cNvPr id="201" name="Google Shape;201;p23"/>
          <p:cNvPicPr preferRelativeResize="0"/>
          <p:nvPr/>
        </p:nvPicPr>
        <p:blipFill rotWithShape="1">
          <a:blip r:embed="rId3">
            <a:alphaModFix/>
          </a:blip>
          <a:srcRect/>
          <a:stretch/>
        </p:blipFill>
        <p:spPr>
          <a:xfrm>
            <a:off x="-76533" y="2074304"/>
            <a:ext cx="5484874" cy="4817150"/>
          </a:xfrm>
          <a:prstGeom prst="rect">
            <a:avLst/>
          </a:prstGeom>
          <a:noFill/>
          <a:ln>
            <a:noFill/>
          </a:ln>
        </p:spPr>
      </p:pic>
      <p:sp>
        <p:nvSpPr>
          <p:cNvPr id="202" name="Google Shape;202;p23"/>
          <p:cNvSpPr/>
          <p:nvPr/>
        </p:nvSpPr>
        <p:spPr>
          <a:xfrm>
            <a:off x="1524" y="0"/>
            <a:ext cx="12188952" cy="6858000"/>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03" name="Google Shape;203;p23"/>
          <p:cNvPicPr preferRelativeResize="0">
            <a:picLocks noGrp="1"/>
          </p:cNvPicPr>
          <p:nvPr>
            <p:ph type="body" idx="1"/>
          </p:nvPr>
        </p:nvPicPr>
        <p:blipFill rotWithShape="1">
          <a:blip r:embed="rId4">
            <a:alphaModFix/>
          </a:blip>
          <a:srcRect r="1" b="2299"/>
          <a:stretch/>
        </p:blipFill>
        <p:spPr>
          <a:xfrm>
            <a:off x="4526878" y="-94110"/>
            <a:ext cx="7665122" cy="4231213"/>
          </a:xfrm>
          <a:prstGeom prst="rect">
            <a:avLst/>
          </a:prstGeom>
          <a:noFill/>
          <a:ln>
            <a:noFill/>
          </a:ln>
        </p:spPr>
      </p:pic>
      <p:sp>
        <p:nvSpPr>
          <p:cNvPr id="204" name="Google Shape;20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rmAutofit/>
          </a:bodyPr>
          <a:lstStyle/>
          <a:p>
            <a:pPr marL="0" lvl="0" indent="0" algn="ctr" rtl="1">
              <a:spcBef>
                <a:spcPts val="0"/>
              </a:spcBef>
              <a:spcAft>
                <a:spcPts val="0"/>
              </a:spcAft>
              <a:buNone/>
            </a:pPr>
            <a:r>
              <a:rPr lang="ar-SA">
                <a:solidFill>
                  <a:srgbClr val="FFFFFF"/>
                </a:solidFill>
                <a:latin typeface="Calibri"/>
                <a:ea typeface="Calibri"/>
                <a:cs typeface="Calibri"/>
                <a:sym typeface="Calibri"/>
              </a:rPr>
              <a:t>تدريب مسؤولي الصون النموذجي</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الرسائل الأساسية</a:t>
            </a:r>
            <a:endParaRPr/>
          </a:p>
        </p:txBody>
      </p:sp>
      <p:sp>
        <p:nvSpPr>
          <p:cNvPr id="210" name="Google Shape;210;p24"/>
          <p:cNvSpPr txBox="1">
            <a:spLocks noGrp="1"/>
          </p:cNvSpPr>
          <p:nvPr>
            <p:ph type="body" idx="1"/>
          </p:nvPr>
        </p:nvSpPr>
        <p:spPr>
          <a:xfrm>
            <a:off x="749710" y="1614897"/>
            <a:ext cx="10515600" cy="4741451"/>
          </a:xfrm>
          <a:prstGeom prst="rect">
            <a:avLst/>
          </a:prstGeom>
          <a:noFill/>
          <a:ln>
            <a:noFill/>
          </a:ln>
        </p:spPr>
        <p:txBody>
          <a:bodyPr spcFirstLastPara="1" wrap="square" lIns="91425" tIns="45700" rIns="91425" bIns="45700" anchor="t" anchorCtr="0">
            <a:normAutofit lnSpcReduction="10000"/>
          </a:bodyPr>
          <a:lstStyle/>
          <a:p>
            <a:pPr marL="228600" lvl="0" indent="-228600" algn="r" rtl="1">
              <a:lnSpc>
                <a:spcPct val="100000"/>
              </a:lnSpc>
              <a:spcBef>
                <a:spcPts val="0"/>
              </a:spcBef>
              <a:spcAft>
                <a:spcPts val="0"/>
              </a:spcAft>
              <a:buClr>
                <a:srgbClr val="00B050"/>
              </a:buClr>
              <a:buSzPts val="2240"/>
              <a:buFont typeface="Noto Sans Symbols"/>
              <a:buChar char="▪"/>
            </a:pPr>
            <a:r>
              <a:rPr lang="ar-SA"/>
              <a:t>يمكن أن تكون الاستجابة لردود الفعل والشكاوى معقدة وتثير العديد من المعضلات الصعبة. </a:t>
            </a:r>
            <a:endParaRPr/>
          </a:p>
          <a:p>
            <a:pPr marL="228600" lvl="0" indent="-228600" algn="r" rtl="1">
              <a:lnSpc>
                <a:spcPct val="100000"/>
              </a:lnSpc>
              <a:spcBef>
                <a:spcPts val="1000"/>
              </a:spcBef>
              <a:spcAft>
                <a:spcPts val="0"/>
              </a:spcAft>
              <a:buClr>
                <a:srgbClr val="00B050"/>
              </a:buClr>
              <a:buSzPts val="2240"/>
              <a:buFont typeface="Noto Sans Symbols"/>
              <a:buChar char="▪"/>
            </a:pPr>
            <a:r>
              <a:rPr lang="ar-SA"/>
              <a:t>يمكن أن تساعد الآليات المناسبة للتعامل مع التقارير والتي تعمل بشكل جيد المنظمات على مواجهة بعض تحديات الصون هذه.</a:t>
            </a:r>
            <a:endParaRPr/>
          </a:p>
          <a:p>
            <a:pPr marL="228600" lvl="0" indent="-228600" algn="r" rtl="1">
              <a:lnSpc>
                <a:spcPct val="100000"/>
              </a:lnSpc>
              <a:spcBef>
                <a:spcPts val="1000"/>
              </a:spcBef>
              <a:spcAft>
                <a:spcPts val="0"/>
              </a:spcAft>
              <a:buClr>
                <a:srgbClr val="00B050"/>
              </a:buClr>
              <a:buSzPts val="2240"/>
              <a:buFont typeface="Noto Sans Symbols"/>
              <a:buChar char="▪"/>
            </a:pPr>
            <a:r>
              <a:rPr lang="ar-SA"/>
              <a:t>كحد أدنى، يجب على مسؤولي الصون أن يكونوا على دراية بالأنظمة والإجراءات المعمول بها في منظمتهم من أجل إدارة القضايا الحساسة بطريقة آمنة، سرية، وشفافة. ينبغي عليهم أيضاً معرفة وكيف وأين تصعد الشكاوى. </a:t>
            </a:r>
            <a:endParaRPr/>
          </a:p>
          <a:p>
            <a:pPr marL="228600" lvl="0" indent="-228600" algn="r" rtl="1">
              <a:lnSpc>
                <a:spcPct val="100000"/>
              </a:lnSpc>
              <a:spcBef>
                <a:spcPts val="1000"/>
              </a:spcBef>
              <a:spcAft>
                <a:spcPts val="0"/>
              </a:spcAft>
              <a:buClr>
                <a:srgbClr val="00B050"/>
              </a:buClr>
              <a:buSzPts val="2240"/>
              <a:buFont typeface="Noto Sans Symbols"/>
              <a:buChar char="▪"/>
            </a:pPr>
            <a:r>
              <a:rPr lang="ar-SA"/>
              <a:t>يلعب مسؤولي الصون دورًا مهمًا في التأكد من أن الموظفين، والمشاركين في البرنامج، ومجتمعاتهم على دراية بقنوات البيان المتاحة.</a:t>
            </a:r>
            <a:endParaRPr/>
          </a:p>
        </p:txBody>
      </p:sp>
      <p:sp>
        <p:nvSpPr>
          <p:cNvPr id="211" name="Google Shape;211;p2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212" name="Google Shape;212;p24"/>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5"/>
          <p:cNvSpPr txBox="1">
            <a:spLocks noGrp="1"/>
          </p:cNvSpPr>
          <p:nvPr>
            <p:ph type="title"/>
          </p:nvPr>
        </p:nvSpPr>
        <p:spPr>
          <a:xfrm>
            <a:off x="831850" y="3429000"/>
            <a:ext cx="10515600" cy="1133475"/>
          </a:xfrm>
          <a:prstGeom prst="rect">
            <a:avLst/>
          </a:prstGeom>
          <a:solidFill>
            <a:srgbClr val="00B05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3: الحواجز أمام البيان </a:t>
            </a:r>
            <a:endParaRPr/>
          </a:p>
        </p:txBody>
      </p:sp>
      <p:sp>
        <p:nvSpPr>
          <p:cNvPr id="218" name="Google Shape;218;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19" name="Google Shape;219;p2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220" name="Google Shape;220;p25"/>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الموارد</a:t>
            </a:r>
            <a:endParaRPr/>
          </a:p>
        </p:txBody>
      </p:sp>
      <p:pic>
        <p:nvPicPr>
          <p:cNvPr id="226" name="Google Shape;226;p26"/>
          <p:cNvPicPr preferRelativeResize="0">
            <a:picLocks noGrp="1"/>
          </p:cNvPicPr>
          <p:nvPr>
            <p:ph type="body" idx="1"/>
          </p:nvPr>
        </p:nvPicPr>
        <p:blipFill rotWithShape="1">
          <a:blip r:embed="rId3">
            <a:alphaModFix/>
          </a:blip>
          <a:srcRect/>
          <a:stretch/>
        </p:blipFill>
        <p:spPr>
          <a:xfrm>
            <a:off x="3693672" y="233942"/>
            <a:ext cx="3883243" cy="5314256"/>
          </a:xfrm>
          <a:prstGeom prst="rect">
            <a:avLst/>
          </a:prstGeom>
          <a:noFill/>
          <a:ln>
            <a:noFill/>
          </a:ln>
        </p:spPr>
      </p:pic>
      <p:pic>
        <p:nvPicPr>
          <p:cNvPr id="227" name="Google Shape;227;p26"/>
          <p:cNvPicPr preferRelativeResize="0"/>
          <p:nvPr/>
        </p:nvPicPr>
        <p:blipFill rotWithShape="1">
          <a:blip r:embed="rId4">
            <a:alphaModFix/>
          </a:blip>
          <a:srcRect/>
          <a:stretch/>
        </p:blipFill>
        <p:spPr>
          <a:xfrm>
            <a:off x="7844082" y="1515804"/>
            <a:ext cx="4019757" cy="50231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الرسائل الأساسية</a:t>
            </a:r>
            <a:endParaRPr/>
          </a:p>
        </p:txBody>
      </p:sp>
      <p:sp>
        <p:nvSpPr>
          <p:cNvPr id="234" name="Google Shape;234;p27"/>
          <p:cNvSpPr txBox="1">
            <a:spLocks noGrp="1"/>
          </p:cNvSpPr>
          <p:nvPr>
            <p:ph type="body" idx="1"/>
          </p:nvPr>
        </p:nvSpPr>
        <p:spPr>
          <a:xfrm>
            <a:off x="838200" y="1639887"/>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r" rtl="1">
              <a:lnSpc>
                <a:spcPct val="100000"/>
              </a:lnSpc>
              <a:spcBef>
                <a:spcPts val="0"/>
              </a:spcBef>
              <a:spcAft>
                <a:spcPts val="0"/>
              </a:spcAft>
              <a:buClr>
                <a:srgbClr val="00B050"/>
              </a:buClr>
              <a:buSzPct val="80000"/>
              <a:buFont typeface="Noto Sans Symbols"/>
              <a:buChar char="▪"/>
            </a:pPr>
            <a:r>
              <a:rPr lang="ar-SA"/>
              <a:t>هناك أسباب متنوعة لعدم قيام الموظفين والمجتمعات والمشاركين في البرنامج بالإبلاغ عن مخاوف التي تتعلق بالصون.</a:t>
            </a:r>
            <a:endParaRPr/>
          </a:p>
          <a:p>
            <a:pPr marL="228600" lvl="0" indent="-228600" algn="r" rtl="1">
              <a:lnSpc>
                <a:spcPct val="100000"/>
              </a:lnSpc>
              <a:spcBef>
                <a:spcPts val="1000"/>
              </a:spcBef>
              <a:spcAft>
                <a:spcPts val="0"/>
              </a:spcAft>
              <a:buClr>
                <a:srgbClr val="00B050"/>
              </a:buClr>
              <a:buSzPct val="80000"/>
              <a:buFont typeface="Noto Sans Symbols"/>
              <a:buChar char="▪"/>
            </a:pPr>
            <a:r>
              <a:rPr lang="ar-SA"/>
              <a:t>من المهم مراقبة وتحليل العوائق التي تحول دون البيان، بدءًا من أي حواجز بدنية أو لوجستية إلى الحواجز الثقافية. يجب تحديد إجراءات التخفيف المناسبة. </a:t>
            </a:r>
            <a:endParaRPr/>
          </a:p>
          <a:p>
            <a:pPr marL="228600" lvl="0" indent="-228600" algn="r" rtl="1">
              <a:lnSpc>
                <a:spcPct val="100000"/>
              </a:lnSpc>
              <a:spcBef>
                <a:spcPts val="1000"/>
              </a:spcBef>
              <a:spcAft>
                <a:spcPts val="0"/>
              </a:spcAft>
              <a:buClr>
                <a:srgbClr val="00B050"/>
              </a:buClr>
              <a:buSzPct val="80000"/>
              <a:buFont typeface="Noto Sans Symbols"/>
              <a:buChar char="▪"/>
            </a:pPr>
            <a:r>
              <a:rPr lang="ar-SA"/>
              <a:t>هناك حاجة إلى قنوات متعددة لتمكين البيانات المتعلقة بمخاوف الحماية، ولكن القنوات غير الرسمية، بما في ذلك رصد الزيارات، يمكن أن توفر أيضًا فرصًا مهمة للأشخاص لإثارة مخاوفهم. </a:t>
            </a:r>
            <a:endParaRPr/>
          </a:p>
          <a:p>
            <a:pPr marL="228600" lvl="0" indent="-228600" algn="r" rtl="1">
              <a:lnSpc>
                <a:spcPct val="100000"/>
              </a:lnSpc>
              <a:spcBef>
                <a:spcPts val="1000"/>
              </a:spcBef>
              <a:spcAft>
                <a:spcPts val="0"/>
              </a:spcAft>
              <a:buClr>
                <a:srgbClr val="00B050"/>
              </a:buClr>
              <a:buSzPct val="80000"/>
              <a:buFont typeface="Noto Sans Symbols"/>
              <a:buChar char="▪"/>
            </a:pPr>
            <a:r>
              <a:rPr lang="ar-SA"/>
              <a:t>يمكن ربط العديد من العوائق التي تحول دون إعداد البيان إلى عمليات التصميم السيئة (انعدام التشاور مع المجتمعات حول تفضيلاتهم لمشاركة الاهتمامات) ونقص المعلومات (على سبيل المثال حول المنظمة، والبرامج، والسلوكيات المتوقعة، وطرق الإبلاغ عن المخاوف).</a:t>
            </a:r>
            <a:endParaRPr/>
          </a:p>
          <a:p>
            <a:pPr marL="228600" lvl="0" indent="-64135" algn="r" rtl="1">
              <a:lnSpc>
                <a:spcPct val="90000"/>
              </a:lnSpc>
              <a:spcBef>
                <a:spcPts val="1000"/>
              </a:spcBef>
              <a:spcAft>
                <a:spcPts val="0"/>
              </a:spcAft>
              <a:buClr>
                <a:schemeClr val="dk1"/>
              </a:buClr>
              <a:buSzPct val="100000"/>
              <a:buNone/>
            </a:pPr>
            <a:endParaRPr/>
          </a:p>
        </p:txBody>
      </p:sp>
      <p:sp>
        <p:nvSpPr>
          <p:cNvPr id="235" name="Google Shape;235;p2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sp>
        <p:nvSpPr>
          <p:cNvPr id="236" name="Google Shape;236;p27"/>
          <p:cNvSpPr/>
          <p:nvPr/>
        </p:nvSpPr>
        <p:spPr>
          <a:xfrm>
            <a:off x="11785841" y="6433073"/>
            <a:ext cx="184731" cy="288402"/>
          </a:xfrm>
          <a:prstGeom prst="rect">
            <a:avLst/>
          </a:prstGeom>
          <a:solidFill>
            <a:srgbClr val="00B050">
              <a:alpha val="53725"/>
            </a:srgbClr>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237" name="Google Shape;237;p27"/>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8"/>
          <p:cNvSpPr txBox="1">
            <a:spLocks noGrp="1"/>
          </p:cNvSpPr>
          <p:nvPr>
            <p:ph type="title"/>
          </p:nvPr>
        </p:nvSpPr>
        <p:spPr>
          <a:xfrm>
            <a:off x="831850" y="3429000"/>
            <a:ext cx="10515600" cy="1133475"/>
          </a:xfrm>
          <a:prstGeom prst="rect">
            <a:avLst/>
          </a:prstGeom>
          <a:solidFill>
            <a:srgbClr val="00B05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4: جلسات إضافية</a:t>
            </a:r>
            <a:endParaRPr/>
          </a:p>
        </p:txBody>
      </p:sp>
      <p:sp>
        <p:nvSpPr>
          <p:cNvPr id="243" name="Google Shape;243;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44" name="Google Shape;244;p2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245" name="Google Shape;245;p28"/>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pic>
        <p:nvPicPr>
          <p:cNvPr id="250" name="Google Shape;250;p29"/>
          <p:cNvPicPr preferRelativeResize="0"/>
          <p:nvPr/>
        </p:nvPicPr>
        <p:blipFill rotWithShape="1">
          <a:blip r:embed="rId3">
            <a:alphaModFix/>
          </a:blip>
          <a:srcRect r="39313"/>
          <a:stretch/>
        </p:blipFill>
        <p:spPr>
          <a:xfrm>
            <a:off x="747132" y="925552"/>
            <a:ext cx="5348868" cy="5140711"/>
          </a:xfrm>
          <a:prstGeom prst="rect">
            <a:avLst/>
          </a:prstGeom>
          <a:noFill/>
          <a:ln>
            <a:noFill/>
          </a:ln>
        </p:spPr>
      </p:pic>
      <p:sp>
        <p:nvSpPr>
          <p:cNvPr id="251" name="Google Shape;251;p29"/>
          <p:cNvSpPr txBox="1"/>
          <p:nvPr/>
        </p:nvSpPr>
        <p:spPr>
          <a:xfrm>
            <a:off x="247185" y="454334"/>
            <a:ext cx="11327780" cy="1325563"/>
          </a:xfrm>
          <a:prstGeom prst="rect">
            <a:avLst/>
          </a:prstGeom>
          <a:noFill/>
          <a:ln>
            <a:noFill/>
          </a:ln>
        </p:spPr>
        <p:txBody>
          <a:bodyPr spcFirstLastPara="1" wrap="square" lIns="91425" tIns="45700" rIns="91425" bIns="45700" anchor="ctr" anchorCtr="0">
            <a:normAutofit/>
          </a:bodyPr>
          <a:lstStyle/>
          <a:p>
            <a:pPr marL="0" marR="0" lvl="0" indent="0" algn="r" rtl="1">
              <a:lnSpc>
                <a:spcPct val="90000"/>
              </a:lnSpc>
              <a:spcBef>
                <a:spcPts val="0"/>
              </a:spcBef>
              <a:spcAft>
                <a:spcPts val="0"/>
              </a:spcAft>
              <a:buClr>
                <a:schemeClr val="dk1"/>
              </a:buClr>
              <a:buSzPts val="4400"/>
              <a:buFont typeface="Calibri"/>
              <a:buNone/>
            </a:pPr>
            <a:r>
              <a:rPr lang="ar-SA" sz="4400" b="0" i="1" u="none" strike="noStrike" cap="none">
                <a:solidFill>
                  <a:schemeClr val="dk1"/>
                </a:solidFill>
                <a:latin typeface="Calibri"/>
                <a:ea typeface="Calibri"/>
                <a:cs typeface="Calibri"/>
                <a:sym typeface="Calibri"/>
              </a:rPr>
              <a:t>واجب عبر الإنترنت</a:t>
            </a:r>
            <a:r>
              <a:rPr lang="ar-SA" sz="4400" b="0" i="0" u="none" strike="noStrike" cap="none">
                <a:solidFill>
                  <a:srgbClr val="00B050"/>
                </a:solidFill>
                <a:latin typeface="Calibri"/>
                <a:ea typeface="Calibri"/>
                <a:cs typeface="Calibri"/>
                <a:sym typeface="Calibri"/>
              </a:rPr>
              <a:t>|</a:t>
            </a:r>
            <a:r>
              <a:rPr lang="ar-SA" sz="4400" b="1" i="0" u="none" strike="noStrike" cap="none">
                <a:solidFill>
                  <a:srgbClr val="00B050"/>
                </a:solidFill>
                <a:latin typeface="Calibri"/>
                <a:ea typeface="Calibri"/>
                <a:cs typeface="Calibri"/>
                <a:sym typeface="Calibri"/>
              </a:rPr>
              <a:t>الحماية للبيانات وحفظ السجلات</a:t>
            </a:r>
            <a:endParaRPr sz="4400" b="1" i="0" u="none" strike="noStrike" cap="none">
              <a:solidFill>
                <a:srgbClr val="00B050"/>
              </a:solidFill>
              <a:latin typeface="Calibri"/>
              <a:ea typeface="Calibri"/>
              <a:cs typeface="Calibri"/>
              <a:sym typeface="Calibri"/>
            </a:endParaRPr>
          </a:p>
          <a:p>
            <a:pPr marL="0" marR="0" lvl="0" indent="0" algn="r" rtl="1">
              <a:lnSpc>
                <a:spcPct val="90000"/>
              </a:lnSpc>
              <a:spcBef>
                <a:spcPts val="0"/>
              </a:spcBef>
              <a:spcAft>
                <a:spcPts val="0"/>
              </a:spcAft>
              <a:buClr>
                <a:schemeClr val="dk1"/>
              </a:buClr>
              <a:buSzPts val="4400"/>
              <a:buFont typeface="Calibri"/>
              <a:buNone/>
            </a:pPr>
            <a:endParaRPr sz="4400" b="0" i="0" u="none" strike="noStrike" cap="none">
              <a:solidFill>
                <a:srgbClr val="00B050"/>
              </a:solidFill>
              <a:latin typeface="Calibri"/>
              <a:ea typeface="Calibri"/>
              <a:cs typeface="Calibri"/>
              <a:sym typeface="Calibri"/>
            </a:endParaRPr>
          </a:p>
        </p:txBody>
      </p:sp>
      <p:pic>
        <p:nvPicPr>
          <p:cNvPr id="252" name="Google Shape;252;p29"/>
          <p:cNvPicPr preferRelativeResize="0"/>
          <p:nvPr/>
        </p:nvPicPr>
        <p:blipFill rotWithShape="1">
          <a:blip r:embed="rId4">
            <a:alphaModFix/>
          </a:blip>
          <a:srcRect/>
          <a:stretch/>
        </p:blipFill>
        <p:spPr>
          <a:xfrm>
            <a:off x="7724113" y="1395804"/>
            <a:ext cx="3720755" cy="327655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الخاتمة </a:t>
            </a:r>
            <a:endParaRPr/>
          </a:p>
        </p:txBody>
      </p:sp>
      <p:sp>
        <p:nvSpPr>
          <p:cNvPr id="258" name="Google Shape;258;p30"/>
          <p:cNvSpPr txBox="1">
            <a:spLocks noGrp="1"/>
          </p:cNvSpPr>
          <p:nvPr>
            <p:ph type="body" idx="1"/>
          </p:nvPr>
        </p:nvSpPr>
        <p:spPr>
          <a:xfrm>
            <a:off x="749710" y="1614897"/>
            <a:ext cx="10515600" cy="4741451"/>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B050"/>
              </a:buClr>
              <a:buSzPts val="2240"/>
              <a:buFont typeface="Noto Sans Symbols"/>
              <a:buChar char="▪"/>
            </a:pPr>
            <a:r>
              <a:rPr lang="ar-SA"/>
              <a:t>يجب أن يكون لدى كل منظمة آلية للتقييم والاستجابة لتلقي المخاوف المتعلقة بالصون.</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قد يواجه الناس صعوبة في الإبلاغ عن مخاوفهم، لذلك يجب أن تكون الآليات محددة السياق وأن يتم تصميمها وتنفيذها بالتعاون مع المجتمعات المحلية. ويجب تحليل العوائق أمام الإبلاغ وأخذ استراتيجيات التخفيف بعين الاعتبار.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كحد أدنى، يجب على مسؤولي الصون أن يكونوا على دراية بالأنظمة والإجراءات المعمول بها في منظمتهم من أجل إدارة القضايا الحساسة بطريقة آمنة، وسرية، وشفافة و إضافة إلى ذلك كيفية/أين تصعيد الشكاوى.</a:t>
            </a:r>
            <a:endParaRPr/>
          </a:p>
        </p:txBody>
      </p:sp>
      <p:sp>
        <p:nvSpPr>
          <p:cNvPr id="259" name="Google Shape;259;p3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260" name="Google Shape;260;p30"/>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أهداف التعلم</a:t>
            </a:r>
            <a:endParaRPr/>
          </a:p>
        </p:txBody>
      </p:sp>
      <p:sp>
        <p:nvSpPr>
          <p:cNvPr id="109" name="Google Shape;109;p14"/>
          <p:cNvSpPr txBox="1">
            <a:spLocks noGrp="1"/>
          </p:cNvSpPr>
          <p:nvPr>
            <p:ph type="body" idx="1"/>
          </p:nvPr>
        </p:nvSpPr>
        <p:spPr>
          <a:xfrm>
            <a:off x="702527" y="1516567"/>
            <a:ext cx="10651273" cy="4660396"/>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سيقوم مسؤولو الصون بـ:</a:t>
            </a:r>
            <a:endParaRPr/>
          </a:p>
          <a:p>
            <a:pPr marL="228600" lvl="0" indent="-228600" algn="r" rtl="1">
              <a:lnSpc>
                <a:spcPct val="90000"/>
              </a:lnSpc>
              <a:spcBef>
                <a:spcPts val="1000"/>
              </a:spcBef>
              <a:spcAft>
                <a:spcPts val="0"/>
              </a:spcAft>
              <a:buClr>
                <a:srgbClr val="00B050"/>
              </a:buClr>
              <a:buSzPts val="2184"/>
              <a:buFont typeface="Noto Sans Symbols"/>
              <a:buChar char="▪"/>
            </a:pPr>
            <a:r>
              <a:rPr lang="ar-SA"/>
              <a:t>استيعاب المفهوم والتنفيذ لآلية التغذية الرجعية القائمة على المجتمع وآلية الاستجابة. </a:t>
            </a:r>
            <a:endParaRPr/>
          </a:p>
          <a:p>
            <a:pPr marL="228600" lvl="0" indent="-228600" algn="r" rtl="1">
              <a:lnSpc>
                <a:spcPct val="90000"/>
              </a:lnSpc>
              <a:spcBef>
                <a:spcPts val="1000"/>
              </a:spcBef>
              <a:spcAft>
                <a:spcPts val="0"/>
              </a:spcAft>
              <a:buClr>
                <a:srgbClr val="00B050"/>
              </a:buClr>
              <a:buSzPts val="2184"/>
              <a:buFont typeface="Noto Sans Symbols"/>
              <a:buChar char="▪"/>
            </a:pPr>
            <a:r>
              <a:rPr lang="ar-SA"/>
              <a:t>فهم كيفية تلقي شكاوى الصون على المستوى الميداني وتحويل الشكاوى إلى آلية الإبلاغ المناسبة.</a:t>
            </a:r>
            <a:endParaRPr/>
          </a:p>
          <a:p>
            <a:pPr marL="228600" lvl="0" indent="-228600" algn="r" rtl="1">
              <a:lnSpc>
                <a:spcPct val="90000"/>
              </a:lnSpc>
              <a:spcBef>
                <a:spcPts val="1000"/>
              </a:spcBef>
              <a:spcAft>
                <a:spcPts val="0"/>
              </a:spcAft>
              <a:buClr>
                <a:srgbClr val="00B050"/>
              </a:buClr>
              <a:buSzPts val="2184"/>
              <a:buFont typeface="Noto Sans Symbols"/>
              <a:buChar char="▪"/>
            </a:pPr>
            <a:r>
              <a:rPr lang="ar-SA"/>
              <a:t>إدراك كيفية التوثيق والتبليغ عن العوائق أمام الإبلاغ وطلب المشورة أو تصعيد المخاوف عند الحاجة.</a:t>
            </a:r>
            <a:endParaRPr/>
          </a:p>
          <a:p>
            <a:pPr marL="228600" lvl="0" indent="-228600" algn="r" rtl="1">
              <a:lnSpc>
                <a:spcPct val="90000"/>
              </a:lnSpc>
              <a:spcBef>
                <a:spcPts val="1000"/>
              </a:spcBef>
              <a:spcAft>
                <a:spcPts val="0"/>
              </a:spcAft>
              <a:buClr>
                <a:srgbClr val="00B050"/>
              </a:buClr>
              <a:buSzPts val="2184"/>
              <a:buFont typeface="Noto Sans Symbols"/>
              <a:buChar char="▪"/>
            </a:pPr>
            <a:r>
              <a:rPr lang="ar-SA"/>
              <a:t>الإحاطة بقضايا وإرشادات حماية البيانات، بما في ذلك طلب الموافقة وكيفية مشاركة المعلومات وإدارتها.</a:t>
            </a:r>
            <a:endParaRPr/>
          </a:p>
          <a:p>
            <a:pPr marL="228600" lvl="0" indent="-50800" algn="r" rtl="1">
              <a:lnSpc>
                <a:spcPct val="90000"/>
              </a:lnSpc>
              <a:spcBef>
                <a:spcPts val="1000"/>
              </a:spcBef>
              <a:spcAft>
                <a:spcPts val="0"/>
              </a:spcAft>
              <a:buClr>
                <a:schemeClr val="dk1"/>
              </a:buClr>
              <a:buSzPts val="2800"/>
              <a:buNone/>
            </a:pPr>
            <a:endParaRPr/>
          </a:p>
          <a:p>
            <a:pPr marL="228600" lvl="0" indent="-50800" algn="r" rtl="1">
              <a:lnSpc>
                <a:spcPct val="90000"/>
              </a:lnSpc>
              <a:spcBef>
                <a:spcPts val="1000"/>
              </a:spcBef>
              <a:spcAft>
                <a:spcPts val="0"/>
              </a:spcAft>
              <a:buClr>
                <a:schemeClr val="dk1"/>
              </a:buClr>
              <a:buSzPts val="2800"/>
              <a:buNone/>
            </a:pPr>
            <a:endParaRPr/>
          </a:p>
        </p:txBody>
      </p:sp>
      <p:sp>
        <p:nvSpPr>
          <p:cNvPr id="110" name="Google Shape;110;p1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11" name="Google Shape;111;p14"/>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5"/>
          <p:cNvSpPr txBox="1">
            <a:spLocks noGrp="1"/>
          </p:cNvSpPr>
          <p:nvPr>
            <p:ph type="title"/>
          </p:nvPr>
        </p:nvSpPr>
        <p:spPr>
          <a:xfrm>
            <a:off x="831850" y="3614738"/>
            <a:ext cx="10515600" cy="947737"/>
          </a:xfrm>
          <a:prstGeom prst="rect">
            <a:avLst/>
          </a:prstGeom>
          <a:solidFill>
            <a:srgbClr val="00B05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0: مراجعة المعلومات </a:t>
            </a:r>
            <a:endParaRPr/>
          </a:p>
        </p:txBody>
      </p:sp>
      <p:sp>
        <p:nvSpPr>
          <p:cNvPr id="117" name="Google Shape;117;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18" name="Google Shape;118;p1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19" name="Google Shape;119;p15"/>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القواعد الأساسية </a:t>
            </a:r>
            <a:endParaRPr/>
          </a:p>
        </p:txBody>
      </p:sp>
      <p:sp>
        <p:nvSpPr>
          <p:cNvPr id="126" name="Google Shape;126;p16"/>
          <p:cNvSpPr txBox="1">
            <a:spLocks noGrp="1"/>
          </p:cNvSpPr>
          <p:nvPr>
            <p:ph type="body" idx="1"/>
          </p:nvPr>
        </p:nvSpPr>
        <p:spPr>
          <a:xfrm>
            <a:off x="702527" y="1516567"/>
            <a:ext cx="10651273" cy="4660396"/>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B050"/>
              </a:buClr>
              <a:buSzPts val="2240"/>
              <a:buFont typeface="Noto Sans Symbols"/>
              <a:buChar char="▪"/>
            </a:pPr>
            <a:r>
              <a:rPr lang="ar-SA"/>
              <a:t>تأكد من ظهور اسمك المفضل.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الرجاء التزام الصمت عندما يتحدث الآخرون.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الرجاء إبقاء كاميرا الفيديو متصلة ما لم تكن لديك مشاكل بالاتصال.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الرجاء استعمال صندوق الدردشة/ أو رفع اليد عندما يكون لديك سؤال.</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لا تغادر جلسة التدريب إلا خلال فترات الاستراحة المحددة.</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الرجاء المشاركة بقدر الإمكان!</a:t>
            </a:r>
            <a:endParaRPr/>
          </a:p>
          <a:p>
            <a:pPr marL="228600" lvl="0" indent="-50800" algn="r" rtl="1">
              <a:lnSpc>
                <a:spcPct val="90000"/>
              </a:lnSpc>
              <a:spcBef>
                <a:spcPts val="1000"/>
              </a:spcBef>
              <a:spcAft>
                <a:spcPts val="0"/>
              </a:spcAft>
              <a:buClr>
                <a:schemeClr val="dk1"/>
              </a:buClr>
              <a:buSzPts val="2800"/>
              <a:buNone/>
            </a:pPr>
            <a:endParaRPr/>
          </a:p>
          <a:p>
            <a:pPr marL="228600" lvl="0" indent="-50800" algn="r" rtl="1">
              <a:lnSpc>
                <a:spcPct val="90000"/>
              </a:lnSpc>
              <a:spcBef>
                <a:spcPts val="1000"/>
              </a:spcBef>
              <a:spcAft>
                <a:spcPts val="0"/>
              </a:spcAft>
              <a:buClr>
                <a:schemeClr val="dk1"/>
              </a:buClr>
              <a:buSzPts val="2800"/>
              <a:buNone/>
            </a:pPr>
            <a:endParaRPr/>
          </a:p>
        </p:txBody>
      </p:sp>
      <p:sp>
        <p:nvSpPr>
          <p:cNvPr id="127" name="Google Shape;127;p1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28" name="Google Shape;128;p16"/>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7"/>
          <p:cNvSpPr txBox="1">
            <a:spLocks noGrp="1"/>
          </p:cNvSpPr>
          <p:nvPr>
            <p:ph type="title"/>
          </p:nvPr>
        </p:nvSpPr>
        <p:spPr>
          <a:xfrm>
            <a:off x="831850" y="2955072"/>
            <a:ext cx="10515600" cy="1607403"/>
          </a:xfrm>
          <a:prstGeom prst="rect">
            <a:avLst/>
          </a:prstGeom>
          <a:solidFill>
            <a:srgbClr val="00B050"/>
          </a:solidFill>
          <a:ln>
            <a:noFill/>
          </a:ln>
        </p:spPr>
        <p:txBody>
          <a:bodyPr spcFirstLastPara="1" wrap="square" lIns="91425" tIns="45700" rIns="91425" bIns="45700" anchor="b" anchorCtr="0">
            <a:normAutofit fontScale="90000"/>
          </a:bodyPr>
          <a:lstStyle/>
          <a:p>
            <a:pPr marL="0" lvl="0" indent="0" algn="r" rtl="1">
              <a:lnSpc>
                <a:spcPct val="90000"/>
              </a:lnSpc>
              <a:spcBef>
                <a:spcPts val="0"/>
              </a:spcBef>
              <a:spcAft>
                <a:spcPts val="0"/>
              </a:spcAft>
              <a:buClr>
                <a:schemeClr val="lt1"/>
              </a:buClr>
              <a:buSzPct val="100000"/>
              <a:buFont typeface="Calibri"/>
              <a:buNone/>
            </a:pPr>
            <a:r>
              <a:rPr lang="ar-SA">
                <a:solidFill>
                  <a:schemeClr val="lt1"/>
                </a:solidFill>
              </a:rPr>
              <a:t> الجلسة 1: آلية الاستجابة والتقييم القائمة على المجتمع المحلي </a:t>
            </a:r>
            <a:endParaRPr/>
          </a:p>
        </p:txBody>
      </p:sp>
      <p:sp>
        <p:nvSpPr>
          <p:cNvPr id="134" name="Google Shape;134;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35" name="Google Shape;135;p1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36" name="Google Shape;136;p17"/>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8"/>
          <p:cNvSpPr txBox="1">
            <a:spLocks noGrp="1"/>
          </p:cNvSpPr>
          <p:nvPr>
            <p:ph type="title"/>
          </p:nvPr>
        </p:nvSpPr>
        <p:spPr>
          <a:xfrm>
            <a:off x="838200" y="185737"/>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3600"/>
              <a:buFont typeface="Calibri"/>
              <a:buNone/>
            </a:pPr>
            <a:r>
              <a:rPr lang="ar-SA" sz="3600"/>
              <a:t>التأكد من أن الآليات تعمل في إطار السياق</a:t>
            </a:r>
            <a:endParaRPr/>
          </a:p>
        </p:txBody>
      </p:sp>
      <p:sp>
        <p:nvSpPr>
          <p:cNvPr id="142" name="Google Shape;142;p18"/>
          <p:cNvSpPr txBox="1">
            <a:spLocks noGrp="1"/>
          </p:cNvSpPr>
          <p:nvPr>
            <p:ph type="body" idx="1"/>
          </p:nvPr>
        </p:nvSpPr>
        <p:spPr>
          <a:xfrm>
            <a:off x="240122" y="1315165"/>
            <a:ext cx="3358800" cy="5406300"/>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b="1" i="1"/>
              <a:t>1. الشخصيات</a:t>
            </a:r>
            <a:endParaRPr/>
          </a:p>
          <a:p>
            <a:pPr marL="0" lvl="0" indent="0" algn="r" rtl="1">
              <a:lnSpc>
                <a:spcPct val="90000"/>
              </a:lnSpc>
              <a:spcBef>
                <a:spcPts val="1000"/>
              </a:spcBef>
              <a:spcAft>
                <a:spcPts val="0"/>
              </a:spcAft>
              <a:buClr>
                <a:schemeClr val="dk1"/>
              </a:buClr>
              <a:buSzPts val="2800"/>
              <a:buNone/>
            </a:pPr>
            <a:endParaRPr/>
          </a:p>
        </p:txBody>
      </p:sp>
      <p:grpSp>
        <p:nvGrpSpPr>
          <p:cNvPr id="143" name="Google Shape;143;p18"/>
          <p:cNvGrpSpPr/>
          <p:nvPr/>
        </p:nvGrpSpPr>
        <p:grpSpPr>
          <a:xfrm>
            <a:off x="3403164" y="1246759"/>
            <a:ext cx="3331851" cy="5160758"/>
            <a:chOff x="4999774" y="1343818"/>
            <a:chExt cx="4557936" cy="4704000"/>
          </a:xfrm>
        </p:grpSpPr>
        <p:sp>
          <p:nvSpPr>
            <p:cNvPr id="144" name="Google Shape;144;p18"/>
            <p:cNvSpPr/>
            <p:nvPr/>
          </p:nvSpPr>
          <p:spPr>
            <a:xfrm>
              <a:off x="5557209" y="1343818"/>
              <a:ext cx="4000500" cy="4704000"/>
            </a:xfrm>
            <a:prstGeom prst="rect">
              <a:avLst/>
            </a:prstGeom>
            <a:noFill/>
            <a:ln>
              <a:noFill/>
            </a:ln>
          </p:spPr>
          <p:txBody>
            <a:bodyPr spcFirstLastPara="1" wrap="square" lIns="91425" tIns="45700" rIns="91425" bIns="45700" anchor="t" anchorCtr="0">
              <a:noAutofit/>
            </a:bodyPr>
            <a:lstStyle/>
            <a:p>
              <a:pPr marL="0" marR="0" lvl="0" indent="0" algn="r" rtl="1">
                <a:lnSpc>
                  <a:spcPct val="115000"/>
                </a:lnSpc>
                <a:spcBef>
                  <a:spcPts val="0"/>
                </a:spcBef>
                <a:spcAft>
                  <a:spcPts val="0"/>
                </a:spcAft>
                <a:buNone/>
              </a:pPr>
              <a:r>
                <a:rPr lang="ar-SA" sz="2800" b="1" i="1" u="none" strike="noStrike" cap="none">
                  <a:solidFill>
                    <a:schemeClr val="dk1"/>
                  </a:solidFill>
                  <a:latin typeface="Calibri"/>
                  <a:ea typeface="Calibri"/>
                  <a:cs typeface="Calibri"/>
                  <a:sym typeface="Calibri"/>
                </a:rPr>
                <a:t>2. القنوات</a:t>
              </a:r>
              <a:endParaRPr/>
            </a:p>
            <a:p>
              <a:pPr marL="0" marR="0" lvl="0" indent="0" algn="r" rtl="1">
                <a:lnSpc>
                  <a:spcPct val="115000"/>
                </a:lnSpc>
                <a:spcBef>
                  <a:spcPts val="600"/>
                </a:spcBef>
                <a:spcAft>
                  <a:spcPts val="0"/>
                </a:spcAft>
                <a:buNone/>
              </a:pPr>
              <a:endParaRPr sz="2800" b="1" i="1"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صندوق الاقتراحات </a:t>
              </a:r>
              <a:endParaRPr/>
            </a:p>
            <a:p>
              <a:pPr marL="0" marR="0" lvl="2" indent="0" algn="r" rtl="1">
                <a:lnSpc>
                  <a:spcPct val="90000"/>
                </a:lnSpc>
                <a:spcBef>
                  <a:spcPts val="1000"/>
                </a:spcBef>
                <a:spcAft>
                  <a:spcPts val="0"/>
                </a:spcAft>
                <a:buNone/>
              </a:pPr>
              <a:endParaRPr sz="2800" b="0" i="0"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مجموعة الواتس اب</a:t>
              </a:r>
              <a:endParaRPr/>
            </a:p>
            <a:p>
              <a:pPr marL="0" marR="0" lvl="2" indent="0" algn="r" rtl="1">
                <a:lnSpc>
                  <a:spcPct val="90000"/>
                </a:lnSpc>
                <a:spcBef>
                  <a:spcPts val="1000"/>
                </a:spcBef>
                <a:spcAft>
                  <a:spcPts val="0"/>
                </a:spcAft>
                <a:buNone/>
              </a:pPr>
              <a:endParaRPr sz="2800" b="0" i="0"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الخط الساخن</a:t>
              </a:r>
              <a:endParaRPr/>
            </a:p>
            <a:p>
              <a:pPr marL="0" marR="0" lvl="2" indent="0" algn="r" rtl="1">
                <a:lnSpc>
                  <a:spcPct val="90000"/>
                </a:lnSpc>
                <a:spcBef>
                  <a:spcPts val="1000"/>
                </a:spcBef>
                <a:spcAft>
                  <a:spcPts val="0"/>
                </a:spcAft>
                <a:buNone/>
              </a:pPr>
              <a:r>
                <a:rPr lang="ar-SA" sz="2800" b="0" i="0" u="none" strike="noStrike" cap="none">
                  <a:solidFill>
                    <a:schemeClr val="dk1"/>
                  </a:solidFill>
                  <a:latin typeface="Calibri"/>
                  <a:ea typeface="Calibri"/>
                  <a:cs typeface="Calibri"/>
                  <a:sym typeface="Calibri"/>
                </a:rPr>
                <a:t> </a:t>
              </a:r>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زيارة منزلية من قبل إحدى الموظفات </a:t>
              </a:r>
              <a:endParaRPr/>
            </a:p>
          </p:txBody>
        </p:sp>
        <p:pic>
          <p:nvPicPr>
            <p:cNvPr id="145" name="Google Shape;145;p18" descr="Receiver"/>
            <p:cNvPicPr preferRelativeResize="0"/>
            <p:nvPr/>
          </p:nvPicPr>
          <p:blipFill rotWithShape="1">
            <a:blip r:embed="rId3">
              <a:alphaModFix/>
            </a:blip>
            <a:srcRect/>
            <a:stretch/>
          </p:blipFill>
          <p:spPr>
            <a:xfrm>
              <a:off x="5931440" y="4240779"/>
              <a:ext cx="673004" cy="523208"/>
            </a:xfrm>
            <a:prstGeom prst="rect">
              <a:avLst/>
            </a:prstGeom>
            <a:noFill/>
            <a:ln>
              <a:noFill/>
            </a:ln>
          </p:spPr>
        </p:pic>
        <p:pic>
          <p:nvPicPr>
            <p:cNvPr id="146" name="Google Shape;146;p18" descr="Box"/>
            <p:cNvPicPr preferRelativeResize="0"/>
            <p:nvPr/>
          </p:nvPicPr>
          <p:blipFill rotWithShape="1">
            <a:blip r:embed="rId4">
              <a:alphaModFix/>
            </a:blip>
            <a:srcRect/>
            <a:stretch/>
          </p:blipFill>
          <p:spPr>
            <a:xfrm>
              <a:off x="5267575" y="2289300"/>
              <a:ext cx="663833" cy="581047"/>
            </a:xfrm>
            <a:prstGeom prst="rect">
              <a:avLst/>
            </a:prstGeom>
            <a:noFill/>
            <a:ln>
              <a:noFill/>
            </a:ln>
          </p:spPr>
        </p:pic>
        <p:pic>
          <p:nvPicPr>
            <p:cNvPr id="147" name="Google Shape;147;p18" descr="Female Profile"/>
            <p:cNvPicPr preferRelativeResize="0"/>
            <p:nvPr/>
          </p:nvPicPr>
          <p:blipFill rotWithShape="1">
            <a:blip r:embed="rId5">
              <a:alphaModFix/>
            </a:blip>
            <a:srcRect/>
            <a:stretch/>
          </p:blipFill>
          <p:spPr>
            <a:xfrm>
              <a:off x="5150084" y="5334238"/>
              <a:ext cx="781325" cy="581047"/>
            </a:xfrm>
            <a:prstGeom prst="rect">
              <a:avLst/>
            </a:prstGeom>
            <a:noFill/>
            <a:ln>
              <a:noFill/>
            </a:ln>
          </p:spPr>
        </p:pic>
        <p:pic>
          <p:nvPicPr>
            <p:cNvPr id="148" name="Google Shape;148;p18" descr="Smart Phone"/>
            <p:cNvPicPr preferRelativeResize="0"/>
            <p:nvPr/>
          </p:nvPicPr>
          <p:blipFill rotWithShape="1">
            <a:blip r:embed="rId6">
              <a:alphaModFix/>
            </a:blip>
            <a:srcRect/>
            <a:stretch/>
          </p:blipFill>
          <p:spPr>
            <a:xfrm>
              <a:off x="4999774" y="3285975"/>
              <a:ext cx="767990" cy="521013"/>
            </a:xfrm>
            <a:prstGeom prst="rect">
              <a:avLst/>
            </a:prstGeom>
            <a:noFill/>
            <a:ln>
              <a:noFill/>
            </a:ln>
          </p:spPr>
        </p:pic>
      </p:grpSp>
      <p:sp>
        <p:nvSpPr>
          <p:cNvPr id="149" name="Google Shape;149;p18"/>
          <p:cNvSpPr txBox="1"/>
          <p:nvPr/>
        </p:nvSpPr>
        <p:spPr>
          <a:xfrm>
            <a:off x="6786714" y="1115033"/>
            <a:ext cx="5395163" cy="4871077"/>
          </a:xfrm>
          <a:prstGeom prst="rect">
            <a:avLst/>
          </a:prstGeom>
          <a:noFill/>
          <a:ln>
            <a:noFill/>
          </a:ln>
        </p:spPr>
        <p:txBody>
          <a:bodyPr spcFirstLastPara="1" wrap="square" lIns="91425" tIns="45700" rIns="91425" bIns="45700" anchor="t" anchorCtr="0">
            <a:spAutoFit/>
          </a:bodyPr>
          <a:lstStyle/>
          <a:p>
            <a:pPr marL="0" marR="0" lvl="2" indent="0" algn="r" rtl="1">
              <a:lnSpc>
                <a:spcPct val="90000"/>
              </a:lnSpc>
              <a:spcBef>
                <a:spcPts val="0"/>
              </a:spcBef>
              <a:spcAft>
                <a:spcPts val="0"/>
              </a:spcAft>
              <a:buNone/>
            </a:pPr>
            <a:r>
              <a:rPr lang="ar-SA" sz="2800" b="1" i="1" u="none" strike="noStrike" cap="none">
                <a:solidFill>
                  <a:schemeClr val="dk1"/>
                </a:solidFill>
                <a:latin typeface="Calibri"/>
                <a:ea typeface="Calibri"/>
                <a:cs typeface="Calibri"/>
                <a:sym typeface="Calibri"/>
              </a:rPr>
              <a:t>3. الشكاوى</a:t>
            </a:r>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لم يكن محتوى التوزيع ملائماً لحاجتك.</a:t>
            </a:r>
            <a:endParaRPr sz="2800" b="0" i="0"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موظفو المشروع فظّين/غير مهذبين؛ يحدقون بك دائمًا عند زيارتهم.</a:t>
            </a:r>
            <a:endParaRPr sz="2800" b="0" i="0"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الأشخاص غير المعنيين موجودون في قائمة المشاركين في البرنامج.</a:t>
            </a:r>
            <a:endParaRPr sz="2800" b="0" i="0" u="none" strike="noStrike" cap="none">
              <a:solidFill>
                <a:schemeClr val="dk1"/>
              </a:solidFill>
              <a:latin typeface="Calibri"/>
              <a:ea typeface="Calibri"/>
              <a:cs typeface="Calibri"/>
              <a:sym typeface="Calibri"/>
            </a:endParaRPr>
          </a:p>
          <a:p>
            <a:pPr marL="228600" marR="0" lvl="2" indent="-228600" algn="r" rtl="1">
              <a:lnSpc>
                <a:spcPct val="90000"/>
              </a:lnSpc>
              <a:spcBef>
                <a:spcPts val="1000"/>
              </a:spcBef>
              <a:spcAft>
                <a:spcPts val="0"/>
              </a:spcAft>
              <a:buClr>
                <a:schemeClr val="dk1"/>
              </a:buClr>
              <a:buSzPts val="2800"/>
              <a:buFont typeface="Arial"/>
              <a:buChar char="•"/>
            </a:pPr>
            <a:r>
              <a:rPr lang="ar-SA" sz="2800" b="0" i="0" u="none" strike="noStrike" cap="none">
                <a:solidFill>
                  <a:schemeClr val="dk1"/>
                </a:solidFill>
                <a:latin typeface="Calibri"/>
                <a:ea typeface="Calibri"/>
                <a:cs typeface="Calibri"/>
                <a:sym typeface="Calibri"/>
              </a:rPr>
              <a:t>سمعت أن بعض النساء يحصلن على حصص غذائية إضافية لأنهن صديقات مقربات لموظف التوزيع. </a:t>
            </a:r>
            <a:endParaRPr sz="2800" b="0" i="0" u="none" strike="noStrike" cap="none">
              <a:solidFill>
                <a:schemeClr val="dk1"/>
              </a:solidFill>
              <a:latin typeface="Calibri"/>
              <a:ea typeface="Calibri"/>
              <a:cs typeface="Calibri"/>
              <a:sym typeface="Calibri"/>
            </a:endParaRPr>
          </a:p>
        </p:txBody>
      </p:sp>
      <p:grpSp>
        <p:nvGrpSpPr>
          <p:cNvPr id="150" name="Google Shape;150;p18" descr="Man"/>
          <p:cNvGrpSpPr/>
          <p:nvPr/>
        </p:nvGrpSpPr>
        <p:grpSpPr>
          <a:xfrm>
            <a:off x="1709905" y="2921515"/>
            <a:ext cx="419100" cy="857250"/>
            <a:chOff x="1709905" y="2921515"/>
            <a:chExt cx="419100" cy="857250"/>
          </a:xfrm>
        </p:grpSpPr>
        <p:sp>
          <p:nvSpPr>
            <p:cNvPr id="151" name="Google Shape;151;p18"/>
            <p:cNvSpPr/>
            <p:nvPr/>
          </p:nvSpPr>
          <p:spPr>
            <a:xfrm>
              <a:off x="1843255" y="2921515"/>
              <a:ext cx="152400" cy="152400"/>
            </a:xfrm>
            <a:custGeom>
              <a:avLst/>
              <a:gdLst/>
              <a:ahLst/>
              <a:cxnLst/>
              <a:rect l="l" t="t" r="r" b="b"/>
              <a:pathLst>
                <a:path w="152400" h="152400" extrusionOk="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52" name="Google Shape;152;p18"/>
            <p:cNvSpPr/>
            <p:nvPr/>
          </p:nvSpPr>
          <p:spPr>
            <a:xfrm>
              <a:off x="1709905" y="3092965"/>
              <a:ext cx="419100" cy="685800"/>
            </a:xfrm>
            <a:custGeom>
              <a:avLst/>
              <a:gdLst/>
              <a:ahLst/>
              <a:cxnLst/>
              <a:rect l="l" t="t" r="r" b="b"/>
              <a:pathLst>
                <a:path w="419100" h="685800" extrusionOk="0">
                  <a:moveTo>
                    <a:pt x="417195" y="297180"/>
                  </a:moveTo>
                  <a:lnTo>
                    <a:pt x="363855" y="70485"/>
                  </a:lnTo>
                  <a:cubicBezTo>
                    <a:pt x="361950" y="62865"/>
                    <a:pt x="358140" y="55245"/>
                    <a:pt x="352425" y="49530"/>
                  </a:cubicBezTo>
                  <a:cubicBezTo>
                    <a:pt x="329565" y="30480"/>
                    <a:pt x="302895" y="17145"/>
                    <a:pt x="272415" y="7620"/>
                  </a:cubicBezTo>
                  <a:cubicBezTo>
                    <a:pt x="251460" y="3810"/>
                    <a:pt x="230505" y="0"/>
                    <a:pt x="209550" y="0"/>
                  </a:cubicBezTo>
                  <a:cubicBezTo>
                    <a:pt x="188595" y="0"/>
                    <a:pt x="167640" y="3810"/>
                    <a:pt x="146685" y="9525"/>
                  </a:cubicBezTo>
                  <a:cubicBezTo>
                    <a:pt x="116205" y="17145"/>
                    <a:pt x="89535" y="32385"/>
                    <a:pt x="66675" y="51435"/>
                  </a:cubicBezTo>
                  <a:cubicBezTo>
                    <a:pt x="60960" y="57150"/>
                    <a:pt x="57150" y="64770"/>
                    <a:pt x="55245" y="72390"/>
                  </a:cubicBezTo>
                  <a:lnTo>
                    <a:pt x="1905" y="299085"/>
                  </a:lnTo>
                  <a:cubicBezTo>
                    <a:pt x="1905" y="300990"/>
                    <a:pt x="0" y="304800"/>
                    <a:pt x="0" y="308610"/>
                  </a:cubicBezTo>
                  <a:cubicBezTo>
                    <a:pt x="0" y="329565"/>
                    <a:pt x="17145" y="346710"/>
                    <a:pt x="38100" y="346710"/>
                  </a:cubicBezTo>
                  <a:cubicBezTo>
                    <a:pt x="55245" y="346710"/>
                    <a:pt x="70485" y="333375"/>
                    <a:pt x="74295" y="318135"/>
                  </a:cubicBezTo>
                  <a:lnTo>
                    <a:pt x="114300" y="152400"/>
                  </a:lnTo>
                  <a:lnTo>
                    <a:pt x="114300" y="685800"/>
                  </a:lnTo>
                  <a:lnTo>
                    <a:pt x="190500" y="685800"/>
                  </a:lnTo>
                  <a:lnTo>
                    <a:pt x="190500" y="342900"/>
                  </a:lnTo>
                  <a:lnTo>
                    <a:pt x="228600" y="342900"/>
                  </a:lnTo>
                  <a:lnTo>
                    <a:pt x="228600" y="685800"/>
                  </a:lnTo>
                  <a:lnTo>
                    <a:pt x="304800" y="685800"/>
                  </a:lnTo>
                  <a:lnTo>
                    <a:pt x="304800" y="150495"/>
                  </a:lnTo>
                  <a:lnTo>
                    <a:pt x="344805" y="316230"/>
                  </a:lnTo>
                  <a:cubicBezTo>
                    <a:pt x="348615" y="331470"/>
                    <a:pt x="363855" y="344805"/>
                    <a:pt x="381000" y="344805"/>
                  </a:cubicBezTo>
                  <a:cubicBezTo>
                    <a:pt x="401955" y="344805"/>
                    <a:pt x="419100" y="327660"/>
                    <a:pt x="419100" y="306705"/>
                  </a:cubicBezTo>
                  <a:cubicBezTo>
                    <a:pt x="419100" y="302895"/>
                    <a:pt x="417195" y="299085"/>
                    <a:pt x="417195" y="297180"/>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53" name="Google Shape;153;p18" descr="Woman with kid"/>
          <p:cNvGrpSpPr/>
          <p:nvPr/>
        </p:nvGrpSpPr>
        <p:grpSpPr>
          <a:xfrm>
            <a:off x="737864" y="3979439"/>
            <a:ext cx="533400" cy="762000"/>
            <a:chOff x="737864" y="3979439"/>
            <a:chExt cx="533400" cy="762000"/>
          </a:xfrm>
        </p:grpSpPr>
        <p:sp>
          <p:nvSpPr>
            <p:cNvPr id="154" name="Google Shape;154;p18"/>
            <p:cNvSpPr/>
            <p:nvPr/>
          </p:nvSpPr>
          <p:spPr>
            <a:xfrm>
              <a:off x="844178" y="3979439"/>
              <a:ext cx="133350" cy="133350"/>
            </a:xfrm>
            <a:custGeom>
              <a:avLst/>
              <a:gdLst/>
              <a:ahLst/>
              <a:cxnLst/>
              <a:rect l="l" t="t" r="r" b="b"/>
              <a:pathLst>
                <a:path w="133350" h="133350" extrusionOk="0">
                  <a:moveTo>
                    <a:pt x="133350" y="66675"/>
                  </a:moveTo>
                  <a:cubicBezTo>
                    <a:pt x="133350" y="103499"/>
                    <a:pt x="103499" y="133350"/>
                    <a:pt x="66675" y="133350"/>
                  </a:cubicBezTo>
                  <a:cubicBezTo>
                    <a:pt x="29851" y="133350"/>
                    <a:pt x="0" y="103499"/>
                    <a:pt x="0" y="66675"/>
                  </a:cubicBezTo>
                  <a:cubicBezTo>
                    <a:pt x="0" y="29851"/>
                    <a:pt x="29851" y="0"/>
                    <a:pt x="66675" y="0"/>
                  </a:cubicBezTo>
                  <a:cubicBezTo>
                    <a:pt x="103499" y="0"/>
                    <a:pt x="133350" y="29851"/>
                    <a:pt x="133350" y="66675"/>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55" name="Google Shape;155;p18"/>
            <p:cNvSpPr/>
            <p:nvPr/>
          </p:nvSpPr>
          <p:spPr>
            <a:xfrm>
              <a:off x="1120403" y="4389014"/>
              <a:ext cx="95250" cy="95250"/>
            </a:xfrm>
            <a:custGeom>
              <a:avLst/>
              <a:gdLst/>
              <a:ahLst/>
              <a:cxnLst/>
              <a:rect l="l" t="t" r="r" b="b"/>
              <a:pathLst>
                <a:path w="95250" h="95250" extrusionOk="0">
                  <a:moveTo>
                    <a:pt x="95250" y="47625"/>
                  </a:moveTo>
                  <a:cubicBezTo>
                    <a:pt x="95250" y="73927"/>
                    <a:pt x="73927" y="95250"/>
                    <a:pt x="47625" y="95250"/>
                  </a:cubicBezTo>
                  <a:cubicBezTo>
                    <a:pt x="21323" y="95250"/>
                    <a:pt x="0" y="73927"/>
                    <a:pt x="0" y="47625"/>
                  </a:cubicBezTo>
                  <a:cubicBezTo>
                    <a:pt x="0" y="21323"/>
                    <a:pt x="21323" y="0"/>
                    <a:pt x="47625" y="0"/>
                  </a:cubicBezTo>
                  <a:cubicBezTo>
                    <a:pt x="73927" y="0"/>
                    <a:pt x="95250" y="21323"/>
                    <a:pt x="95250" y="47625"/>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56" name="Google Shape;156;p18"/>
            <p:cNvSpPr/>
            <p:nvPr/>
          </p:nvSpPr>
          <p:spPr>
            <a:xfrm>
              <a:off x="737864" y="4131839"/>
              <a:ext cx="533400" cy="609600"/>
            </a:xfrm>
            <a:custGeom>
              <a:avLst/>
              <a:gdLst/>
              <a:ahLst/>
              <a:cxnLst/>
              <a:rect l="l" t="t" r="r" b="b"/>
              <a:pathLst>
                <a:path w="533400" h="609600" extrusionOk="0">
                  <a:moveTo>
                    <a:pt x="533033" y="478155"/>
                  </a:moveTo>
                  <a:lnTo>
                    <a:pt x="499696" y="398145"/>
                  </a:lnTo>
                  <a:cubicBezTo>
                    <a:pt x="487490" y="381491"/>
                    <a:pt x="470049" y="369417"/>
                    <a:pt x="450166" y="363855"/>
                  </a:cubicBezTo>
                  <a:cubicBezTo>
                    <a:pt x="443557" y="362703"/>
                    <a:pt x="436870" y="362066"/>
                    <a:pt x="430163" y="361950"/>
                  </a:cubicBezTo>
                  <a:lnTo>
                    <a:pt x="382538" y="361950"/>
                  </a:lnTo>
                  <a:lnTo>
                    <a:pt x="342819" y="294513"/>
                  </a:lnTo>
                  <a:cubicBezTo>
                    <a:pt x="344398" y="289843"/>
                    <a:pt x="344597" y="284816"/>
                    <a:pt x="343391" y="280035"/>
                  </a:cubicBezTo>
                  <a:lnTo>
                    <a:pt x="298623" y="55245"/>
                  </a:lnTo>
                  <a:cubicBezTo>
                    <a:pt x="280149" y="34937"/>
                    <a:pt x="256906" y="19551"/>
                    <a:pt x="230996" y="10478"/>
                  </a:cubicBezTo>
                  <a:cubicBezTo>
                    <a:pt x="212079" y="3542"/>
                    <a:pt x="192088" y="-5"/>
                    <a:pt x="171941" y="0"/>
                  </a:cubicBezTo>
                  <a:cubicBezTo>
                    <a:pt x="151768" y="62"/>
                    <a:pt x="131757" y="3607"/>
                    <a:pt x="112790" y="10478"/>
                  </a:cubicBezTo>
                  <a:cubicBezTo>
                    <a:pt x="87118" y="20025"/>
                    <a:pt x="63980" y="35342"/>
                    <a:pt x="45163" y="55245"/>
                  </a:cubicBezTo>
                  <a:lnTo>
                    <a:pt x="491" y="280035"/>
                  </a:lnTo>
                  <a:cubicBezTo>
                    <a:pt x="-2406" y="295548"/>
                    <a:pt x="7822" y="310473"/>
                    <a:pt x="23335" y="313370"/>
                  </a:cubicBezTo>
                  <a:cubicBezTo>
                    <a:pt x="23340" y="313371"/>
                    <a:pt x="23346" y="313372"/>
                    <a:pt x="23351" y="313373"/>
                  </a:cubicBezTo>
                  <a:cubicBezTo>
                    <a:pt x="25256" y="313373"/>
                    <a:pt x="27161" y="314325"/>
                    <a:pt x="29066" y="314325"/>
                  </a:cubicBezTo>
                  <a:cubicBezTo>
                    <a:pt x="42625" y="314488"/>
                    <a:pt x="54313" y="304816"/>
                    <a:pt x="56688" y="291465"/>
                  </a:cubicBezTo>
                  <a:lnTo>
                    <a:pt x="96693" y="98108"/>
                  </a:lnTo>
                  <a:lnTo>
                    <a:pt x="96693" y="200025"/>
                  </a:lnTo>
                  <a:lnTo>
                    <a:pt x="60498" y="381953"/>
                  </a:lnTo>
                  <a:lnTo>
                    <a:pt x="96693" y="381953"/>
                  </a:lnTo>
                  <a:lnTo>
                    <a:pt x="96693" y="609600"/>
                  </a:lnTo>
                  <a:lnTo>
                    <a:pt x="153843" y="609600"/>
                  </a:lnTo>
                  <a:lnTo>
                    <a:pt x="153843" y="381953"/>
                  </a:lnTo>
                  <a:lnTo>
                    <a:pt x="191943" y="381953"/>
                  </a:lnTo>
                  <a:lnTo>
                    <a:pt x="191943" y="609600"/>
                  </a:lnTo>
                  <a:lnTo>
                    <a:pt x="249093" y="609600"/>
                  </a:lnTo>
                  <a:lnTo>
                    <a:pt x="249093" y="381953"/>
                  </a:lnTo>
                  <a:lnTo>
                    <a:pt x="285288" y="381953"/>
                  </a:lnTo>
                  <a:lnTo>
                    <a:pt x="249188" y="200025"/>
                  </a:lnTo>
                  <a:lnTo>
                    <a:pt x="249188" y="98108"/>
                  </a:lnTo>
                  <a:lnTo>
                    <a:pt x="288241" y="291465"/>
                  </a:lnTo>
                  <a:cubicBezTo>
                    <a:pt x="290014" y="303069"/>
                    <a:pt x="298974" y="312259"/>
                    <a:pt x="310529" y="314325"/>
                  </a:cubicBezTo>
                  <a:lnTo>
                    <a:pt x="382538" y="436245"/>
                  </a:lnTo>
                  <a:lnTo>
                    <a:pt x="382538" y="609600"/>
                  </a:lnTo>
                  <a:lnTo>
                    <a:pt x="420638" y="609600"/>
                  </a:lnTo>
                  <a:lnTo>
                    <a:pt x="420638" y="495300"/>
                  </a:lnTo>
                  <a:lnTo>
                    <a:pt x="439688" y="495300"/>
                  </a:lnTo>
                  <a:lnTo>
                    <a:pt x="439688" y="609600"/>
                  </a:lnTo>
                  <a:lnTo>
                    <a:pt x="477788" y="609600"/>
                  </a:lnTo>
                  <a:lnTo>
                    <a:pt x="477788" y="443865"/>
                  </a:lnTo>
                  <a:lnTo>
                    <a:pt x="498743" y="493395"/>
                  </a:lnTo>
                  <a:cubicBezTo>
                    <a:pt x="501564" y="500368"/>
                    <a:pt x="508366" y="504904"/>
                    <a:pt x="515888" y="504825"/>
                  </a:cubicBezTo>
                  <a:cubicBezTo>
                    <a:pt x="518573" y="505110"/>
                    <a:pt x="521273" y="504435"/>
                    <a:pt x="523508" y="502920"/>
                  </a:cubicBezTo>
                  <a:cubicBezTo>
                    <a:pt x="532788" y="499205"/>
                    <a:pt x="537298" y="488672"/>
                    <a:pt x="533584" y="479392"/>
                  </a:cubicBezTo>
                  <a:cubicBezTo>
                    <a:pt x="533415" y="478973"/>
                    <a:pt x="533232" y="478561"/>
                    <a:pt x="533033" y="478155"/>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grpSp>
        <p:nvGrpSpPr>
          <p:cNvPr id="157" name="Google Shape;157;p18" descr="Person in wheelchair"/>
          <p:cNvGrpSpPr/>
          <p:nvPr/>
        </p:nvGrpSpPr>
        <p:grpSpPr>
          <a:xfrm>
            <a:off x="1819663" y="4826449"/>
            <a:ext cx="609989" cy="798195"/>
            <a:chOff x="1819663" y="4826449"/>
            <a:chExt cx="609989" cy="798195"/>
          </a:xfrm>
        </p:grpSpPr>
        <p:sp>
          <p:nvSpPr>
            <p:cNvPr id="158" name="Google Shape;158;p18"/>
            <p:cNvSpPr/>
            <p:nvPr/>
          </p:nvSpPr>
          <p:spPr>
            <a:xfrm>
              <a:off x="1953013" y="4826449"/>
              <a:ext cx="152400" cy="152400"/>
            </a:xfrm>
            <a:custGeom>
              <a:avLst/>
              <a:gdLst/>
              <a:ahLst/>
              <a:cxnLst/>
              <a:rect l="l" t="t" r="r" b="b"/>
              <a:pathLst>
                <a:path w="152400" h="152400" extrusionOk="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59" name="Google Shape;159;p18"/>
            <p:cNvSpPr/>
            <p:nvPr/>
          </p:nvSpPr>
          <p:spPr>
            <a:xfrm>
              <a:off x="1819663" y="5281744"/>
              <a:ext cx="485775" cy="342900"/>
            </a:xfrm>
            <a:custGeom>
              <a:avLst/>
              <a:gdLst/>
              <a:ahLst/>
              <a:cxnLst/>
              <a:rect l="l" t="t" r="r" b="b"/>
              <a:pathLst>
                <a:path w="485775" h="342900" extrusionOk="0">
                  <a:moveTo>
                    <a:pt x="467678" y="147638"/>
                  </a:moveTo>
                  <a:cubicBezTo>
                    <a:pt x="441960" y="239078"/>
                    <a:pt x="357188" y="306705"/>
                    <a:pt x="257175" y="306705"/>
                  </a:cubicBezTo>
                  <a:cubicBezTo>
                    <a:pt x="136208" y="306705"/>
                    <a:pt x="38100" y="208597"/>
                    <a:pt x="38100" y="87630"/>
                  </a:cubicBezTo>
                  <a:cubicBezTo>
                    <a:pt x="38100" y="82868"/>
                    <a:pt x="38100" y="79057"/>
                    <a:pt x="38100" y="74295"/>
                  </a:cubicBezTo>
                  <a:lnTo>
                    <a:pt x="15240" y="0"/>
                  </a:lnTo>
                  <a:cubicBezTo>
                    <a:pt x="5715" y="27623"/>
                    <a:pt x="0" y="56198"/>
                    <a:pt x="0" y="86678"/>
                  </a:cubicBezTo>
                  <a:cubicBezTo>
                    <a:pt x="0" y="228600"/>
                    <a:pt x="115253" y="343853"/>
                    <a:pt x="257175" y="343853"/>
                  </a:cubicBezTo>
                  <a:cubicBezTo>
                    <a:pt x="361950" y="343853"/>
                    <a:pt x="452438" y="280988"/>
                    <a:pt x="492442" y="190500"/>
                  </a:cubicBezTo>
                  <a:lnTo>
                    <a:pt x="467678" y="147638"/>
                  </a:ln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60" name="Google Shape;160;p18"/>
            <p:cNvSpPr/>
            <p:nvPr/>
          </p:nvSpPr>
          <p:spPr>
            <a:xfrm>
              <a:off x="1829577" y="4997588"/>
              <a:ext cx="600075" cy="514350"/>
            </a:xfrm>
            <a:custGeom>
              <a:avLst/>
              <a:gdLst/>
              <a:ahLst/>
              <a:cxnLst/>
              <a:rect l="l" t="t" r="r" b="b"/>
              <a:pathLst>
                <a:path w="600075" h="514350" extrusionOk="0">
                  <a:moveTo>
                    <a:pt x="604448" y="457511"/>
                  </a:moveTo>
                  <a:lnTo>
                    <a:pt x="490148" y="257486"/>
                  </a:lnTo>
                  <a:cubicBezTo>
                    <a:pt x="483480" y="246056"/>
                    <a:pt x="471098" y="238436"/>
                    <a:pt x="456810" y="238436"/>
                  </a:cubicBezTo>
                  <a:lnTo>
                    <a:pt x="303458" y="238436"/>
                  </a:lnTo>
                  <a:lnTo>
                    <a:pt x="284408" y="63176"/>
                  </a:lnTo>
                  <a:cubicBezTo>
                    <a:pt x="276788" y="21266"/>
                    <a:pt x="237735" y="-6356"/>
                    <a:pt x="195825" y="1264"/>
                  </a:cubicBezTo>
                  <a:cubicBezTo>
                    <a:pt x="186300" y="3169"/>
                    <a:pt x="177728" y="6026"/>
                    <a:pt x="170108" y="10789"/>
                  </a:cubicBezTo>
                  <a:lnTo>
                    <a:pt x="18660" y="100324"/>
                  </a:lnTo>
                  <a:cubicBezTo>
                    <a:pt x="3420" y="108896"/>
                    <a:pt x="-3247" y="127946"/>
                    <a:pt x="1515" y="144139"/>
                  </a:cubicBezTo>
                  <a:lnTo>
                    <a:pt x="49140" y="296539"/>
                  </a:lnTo>
                  <a:cubicBezTo>
                    <a:pt x="53903" y="312731"/>
                    <a:pt x="69143" y="323209"/>
                    <a:pt x="85335" y="323209"/>
                  </a:cubicBezTo>
                  <a:cubicBezTo>
                    <a:pt x="89145" y="323209"/>
                    <a:pt x="92955" y="322256"/>
                    <a:pt x="96765" y="321304"/>
                  </a:cubicBezTo>
                  <a:cubicBezTo>
                    <a:pt x="116768" y="314636"/>
                    <a:pt x="128198" y="293681"/>
                    <a:pt x="121530" y="273679"/>
                  </a:cubicBezTo>
                  <a:lnTo>
                    <a:pt x="82478" y="149854"/>
                  </a:lnTo>
                  <a:lnTo>
                    <a:pt x="138675" y="116516"/>
                  </a:lnTo>
                  <a:lnTo>
                    <a:pt x="162488" y="250819"/>
                  </a:lnTo>
                  <a:cubicBezTo>
                    <a:pt x="169155" y="287966"/>
                    <a:pt x="201540" y="313684"/>
                    <a:pt x="237735" y="313684"/>
                  </a:cubicBezTo>
                  <a:lnTo>
                    <a:pt x="237735" y="313684"/>
                  </a:lnTo>
                  <a:lnTo>
                    <a:pt x="434903" y="313684"/>
                  </a:lnTo>
                  <a:lnTo>
                    <a:pt x="537773" y="495611"/>
                  </a:lnTo>
                  <a:cubicBezTo>
                    <a:pt x="544440" y="507994"/>
                    <a:pt x="557775" y="514661"/>
                    <a:pt x="571110" y="514661"/>
                  </a:cubicBezTo>
                  <a:cubicBezTo>
                    <a:pt x="577778" y="514661"/>
                    <a:pt x="584445" y="512756"/>
                    <a:pt x="590160" y="509899"/>
                  </a:cubicBezTo>
                  <a:cubicBezTo>
                    <a:pt x="608258" y="499421"/>
                    <a:pt x="614925" y="475609"/>
                    <a:pt x="604448" y="457511"/>
                  </a:cubicBezTo>
                  <a:close/>
                </a:path>
              </a:pathLst>
            </a:custGeom>
            <a:solidFill>
              <a:srgbClr val="000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dk1"/>
                </a:solidFill>
                <a:latin typeface="Calibri"/>
                <a:ea typeface="Calibri"/>
                <a:cs typeface="Calibri"/>
                <a:sym typeface="Calibri"/>
              </a:endParaRPr>
            </a:p>
          </p:txBody>
        </p:sp>
      </p:grpSp>
      <p:pic>
        <p:nvPicPr>
          <p:cNvPr id="161" name="Google Shape;161;p18" descr="Woman"/>
          <p:cNvPicPr preferRelativeResize="0"/>
          <p:nvPr/>
        </p:nvPicPr>
        <p:blipFill rotWithShape="1">
          <a:blip r:embed="rId7">
            <a:alphaModFix/>
          </a:blip>
          <a:srcRect/>
          <a:stretch/>
        </p:blipFill>
        <p:spPr>
          <a:xfrm>
            <a:off x="253628" y="1964161"/>
            <a:ext cx="914400" cy="914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2">
                                            <p:txEl>
                                              <p:pRg st="0" end="0"/>
                                            </p:txEl>
                                          </p:spTgt>
                                        </p:tgtEl>
                                        <p:attrNameLst>
                                          <p:attrName>style.visibility</p:attrName>
                                        </p:attrNameLst>
                                      </p:cBhvr>
                                      <p:to>
                                        <p:strVal val="visible"/>
                                      </p:to>
                                    </p:set>
                                    <p:anim calcmode="lin" valueType="num">
                                      <p:cBhvr additive="base">
                                        <p:cTn id="7" dur="500"/>
                                        <p:tgtEl>
                                          <p:spTgt spid="14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42">
                                            <p:txEl>
                                              <p:pRg st="1" end="1"/>
                                            </p:txEl>
                                          </p:spTgt>
                                        </p:tgtEl>
                                        <p:attrNameLst>
                                          <p:attrName>style.visibility</p:attrName>
                                        </p:attrNameLst>
                                      </p:cBhvr>
                                      <p:to>
                                        <p:strVal val="visible"/>
                                      </p:to>
                                    </p:set>
                                    <p:anim calcmode="lin" valueType="num">
                                      <p:cBhvr additive="base">
                                        <p:cTn id="12" dur="500"/>
                                        <p:tgtEl>
                                          <p:spTgt spid="142">
                                            <p:txEl>
                                              <p:pRg st="1" end="1"/>
                                            </p:txEl>
                                          </p:spTgt>
                                        </p:tgtEl>
                                        <p:attrNameLst>
                                          <p:attrName>ppt_y</p:attrName>
                                        </p:attrNameLst>
                                      </p:cBhvr>
                                      <p:tavLst>
                                        <p:tav tm="0">
                                          <p:val>
                                            <p:strVal val="#ppt_y+1"/>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3"/>
                                        </p:tgtEl>
                                        <p:attrNameLst>
                                          <p:attrName>style.visibility</p:attrName>
                                        </p:attrNameLst>
                                      </p:cBhvr>
                                      <p:to>
                                        <p:strVal val="visible"/>
                                      </p:to>
                                    </p:set>
                                    <p:anim calcmode="lin" valueType="num">
                                      <p:cBhvr additive="base">
                                        <p:cTn id="15" dur="500"/>
                                        <p:tgtEl>
                                          <p:spTgt spid="153"/>
                                        </p:tgtEl>
                                        <p:attrNameLst>
                                          <p:attrName>ppt_y</p:attrName>
                                        </p:attrNameLst>
                                      </p:cBhvr>
                                      <p:tavLst>
                                        <p:tav tm="0">
                                          <p:val>
                                            <p:strVal val="#ppt_y+1"/>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161"/>
                                        </p:tgtEl>
                                        <p:attrNameLst>
                                          <p:attrName>style.visibility</p:attrName>
                                        </p:attrNameLst>
                                      </p:cBhvr>
                                      <p:to>
                                        <p:strVal val="visible"/>
                                      </p:to>
                                    </p:set>
                                    <p:anim calcmode="lin" valueType="num">
                                      <p:cBhvr additive="base">
                                        <p:cTn id="18" dur="500"/>
                                        <p:tgtEl>
                                          <p:spTgt spid="161"/>
                                        </p:tgtEl>
                                        <p:attrNameLst>
                                          <p:attrName>ppt_y</p:attrName>
                                        </p:attrNameLst>
                                      </p:cBhvr>
                                      <p:tavLst>
                                        <p:tav tm="0">
                                          <p:val>
                                            <p:strVal val="#ppt_y+1"/>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50"/>
                                        </p:tgtEl>
                                        <p:attrNameLst>
                                          <p:attrName>style.visibility</p:attrName>
                                        </p:attrNameLst>
                                      </p:cBhvr>
                                      <p:to>
                                        <p:strVal val="visible"/>
                                      </p:to>
                                    </p:set>
                                    <p:anim calcmode="lin" valueType="num">
                                      <p:cBhvr additive="base">
                                        <p:cTn id="21" dur="500"/>
                                        <p:tgtEl>
                                          <p:spTgt spid="150"/>
                                        </p:tgtEl>
                                        <p:attrNameLst>
                                          <p:attrName>ppt_y</p:attrName>
                                        </p:attrNameLst>
                                      </p:cBhvr>
                                      <p:tavLst>
                                        <p:tav tm="0">
                                          <p:val>
                                            <p:strVal val="#ppt_y+1"/>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57"/>
                                        </p:tgtEl>
                                        <p:attrNameLst>
                                          <p:attrName>style.visibility</p:attrName>
                                        </p:attrNameLst>
                                      </p:cBhvr>
                                      <p:to>
                                        <p:strVal val="visible"/>
                                      </p:to>
                                    </p:set>
                                    <p:anim calcmode="lin" valueType="num">
                                      <p:cBhvr additive="base">
                                        <p:cTn id="24" dur="500"/>
                                        <p:tgtEl>
                                          <p:spTgt spid="15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3"/>
                                        </p:tgtEl>
                                        <p:attrNameLst>
                                          <p:attrName>style.visibility</p:attrName>
                                        </p:attrNameLst>
                                      </p:cBhvr>
                                      <p:to>
                                        <p:strVal val="visible"/>
                                      </p:to>
                                    </p:set>
                                    <p:anim calcmode="lin" valueType="num">
                                      <p:cBhvr additive="base">
                                        <p:cTn id="29" dur="500"/>
                                        <p:tgtEl>
                                          <p:spTgt spid="14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49">
                                            <p:txEl>
                                              <p:pRg st="0" end="0"/>
                                            </p:txEl>
                                          </p:spTgt>
                                        </p:tgtEl>
                                        <p:attrNameLst>
                                          <p:attrName>style.visibility</p:attrName>
                                        </p:attrNameLst>
                                      </p:cBhvr>
                                      <p:to>
                                        <p:strVal val="visible"/>
                                      </p:to>
                                    </p:set>
                                    <p:anim calcmode="lin" valueType="num">
                                      <p:cBhvr additive="base">
                                        <p:cTn id="34" dur="500"/>
                                        <p:tgtEl>
                                          <p:spTgt spid="14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49">
                                            <p:txEl>
                                              <p:pRg st="1" end="1"/>
                                            </p:txEl>
                                          </p:spTgt>
                                        </p:tgtEl>
                                        <p:attrNameLst>
                                          <p:attrName>style.visibility</p:attrName>
                                        </p:attrNameLst>
                                      </p:cBhvr>
                                      <p:to>
                                        <p:strVal val="visible"/>
                                      </p:to>
                                    </p:set>
                                    <p:anim calcmode="lin" valueType="num">
                                      <p:cBhvr additive="base">
                                        <p:cTn id="39" dur="500"/>
                                        <p:tgtEl>
                                          <p:spTgt spid="14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49">
                                            <p:txEl>
                                              <p:pRg st="2" end="2"/>
                                            </p:txEl>
                                          </p:spTgt>
                                        </p:tgtEl>
                                        <p:attrNameLst>
                                          <p:attrName>style.visibility</p:attrName>
                                        </p:attrNameLst>
                                      </p:cBhvr>
                                      <p:to>
                                        <p:strVal val="visible"/>
                                      </p:to>
                                    </p:set>
                                    <p:anim calcmode="lin" valueType="num">
                                      <p:cBhvr additive="base">
                                        <p:cTn id="44" dur="500"/>
                                        <p:tgtEl>
                                          <p:spTgt spid="14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49">
                                            <p:txEl>
                                              <p:pRg st="3" end="3"/>
                                            </p:txEl>
                                          </p:spTgt>
                                        </p:tgtEl>
                                        <p:attrNameLst>
                                          <p:attrName>style.visibility</p:attrName>
                                        </p:attrNameLst>
                                      </p:cBhvr>
                                      <p:to>
                                        <p:strVal val="visible"/>
                                      </p:to>
                                    </p:set>
                                    <p:anim calcmode="lin" valueType="num">
                                      <p:cBhvr additive="base">
                                        <p:cTn id="49" dur="500"/>
                                        <p:tgtEl>
                                          <p:spTgt spid="14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49">
                                            <p:txEl>
                                              <p:pRg st="4" end="4"/>
                                            </p:txEl>
                                          </p:spTgt>
                                        </p:tgtEl>
                                        <p:attrNameLst>
                                          <p:attrName>style.visibility</p:attrName>
                                        </p:attrNameLst>
                                      </p:cBhvr>
                                      <p:to>
                                        <p:strVal val="visible"/>
                                      </p:to>
                                    </p:set>
                                    <p:anim calcmode="lin" valueType="num">
                                      <p:cBhvr additive="base">
                                        <p:cTn id="54" dur="500"/>
                                        <p:tgtEl>
                                          <p:spTgt spid="14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19"/>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7" name="Google Shape;167;p19"/>
          <p:cNvSpPr/>
          <p:nvPr/>
        </p:nvSpPr>
        <p:spPr>
          <a:xfrm rot="5400000">
            <a:off x="759921" y="346791"/>
            <a:ext cx="146304" cy="70408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8" name="Google Shape;168;p19"/>
          <p:cNvSpPr/>
          <p:nvPr/>
        </p:nvSpPr>
        <p:spPr>
          <a:xfrm>
            <a:off x="481029" y="4546920"/>
            <a:ext cx="402336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rgbClr val="FFFFFF"/>
              </a:solidFill>
              <a:latin typeface="Calibri"/>
              <a:ea typeface="Calibri"/>
              <a:cs typeface="Calibri"/>
              <a:sym typeface="Calibri"/>
            </a:endParaRPr>
          </a:p>
        </p:txBody>
      </p:sp>
      <p:pic>
        <p:nvPicPr>
          <p:cNvPr id="169" name="Google Shape;169;p19"/>
          <p:cNvPicPr preferRelativeResize="0">
            <a:picLocks noGrp="1"/>
          </p:cNvPicPr>
          <p:nvPr>
            <p:ph type="body" idx="1"/>
          </p:nvPr>
        </p:nvPicPr>
        <p:blipFill rotWithShape="1">
          <a:blip r:embed="rId3">
            <a:alphaModFix/>
          </a:blip>
          <a:srcRect t="3460" r="1" b="1"/>
          <a:stretch/>
        </p:blipFill>
        <p:spPr>
          <a:xfrm>
            <a:off x="4868487" y="10"/>
            <a:ext cx="7323513" cy="6857990"/>
          </a:xfrm>
          <a:prstGeom prst="rect">
            <a:avLst/>
          </a:prstGeom>
          <a:noFill/>
          <a:ln>
            <a:noFill/>
          </a:ln>
        </p:spPr>
      </p:pic>
      <p:sp>
        <p:nvSpPr>
          <p:cNvPr id="170" name="Google Shape;17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الرسائل الأساسية </a:t>
            </a:r>
            <a:endParaRPr/>
          </a:p>
        </p:txBody>
      </p:sp>
      <p:sp>
        <p:nvSpPr>
          <p:cNvPr id="176" name="Google Shape;176;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B050"/>
              </a:buClr>
              <a:buSzPts val="2240"/>
              <a:buFont typeface="Noto Sans Symbols"/>
              <a:buChar char="▪"/>
            </a:pPr>
            <a:r>
              <a:rPr lang="ar-SA"/>
              <a:t>سيكون لكل وكالة نهجها الخاص فيما يتعلق بالتغذية الراجعة و آلية الاستجابة المجتمعية، وذلك اعتمادًا على طريقة عملها، السياق، الموارد، وأيضًا السياسات.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ومع ذلك، يجب تطبيق مبادئ معينة لضمان أنها شاملة، تمكينية، ولا تسبب أي ضرر للمستخدمين الراغبين في مشاركة مخاوفهم، لا سيما تلك المتعلقة بالصون. </a:t>
            </a:r>
            <a:endParaRPr/>
          </a:p>
          <a:p>
            <a:pPr marL="228600" lvl="0" indent="-228600" algn="r" rtl="1">
              <a:lnSpc>
                <a:spcPct val="90000"/>
              </a:lnSpc>
              <a:spcBef>
                <a:spcPts val="1000"/>
              </a:spcBef>
              <a:spcAft>
                <a:spcPts val="0"/>
              </a:spcAft>
              <a:buClr>
                <a:srgbClr val="00B050"/>
              </a:buClr>
              <a:buSzPts val="2240"/>
              <a:buFont typeface="Noto Sans Symbols"/>
              <a:buChar char="▪"/>
            </a:pPr>
            <a:r>
              <a:rPr lang="ar-SA"/>
              <a:t>يجب أن يكون هناك قنوات متعددة، آمنة، سهلة المنال، وسرية، يتم اختيارها استنادًا على مشاورات مع المجتمعات.</a:t>
            </a:r>
            <a:endParaRPr/>
          </a:p>
        </p:txBody>
      </p:sp>
      <p:sp>
        <p:nvSpPr>
          <p:cNvPr id="177" name="Google Shape;177;p2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78" name="Google Shape;178;p20"/>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1"/>
          <p:cNvSpPr txBox="1">
            <a:spLocks noGrp="1"/>
          </p:cNvSpPr>
          <p:nvPr>
            <p:ph type="title"/>
          </p:nvPr>
        </p:nvSpPr>
        <p:spPr>
          <a:xfrm>
            <a:off x="831850" y="2955072"/>
            <a:ext cx="10515600" cy="1607403"/>
          </a:xfrm>
          <a:prstGeom prst="rect">
            <a:avLst/>
          </a:prstGeom>
          <a:solidFill>
            <a:srgbClr val="00B050"/>
          </a:solidFill>
          <a:ln>
            <a:noFill/>
          </a:ln>
        </p:spPr>
        <p:txBody>
          <a:bodyPr spcFirstLastPara="1" wrap="square" lIns="91425" tIns="45700" rIns="91425" bIns="45700" anchor="b" anchorCtr="0">
            <a:normAutofit fontScale="90000"/>
          </a:bodyPr>
          <a:lstStyle/>
          <a:p>
            <a:pPr marL="0" lvl="0" indent="0" algn="r" rtl="1">
              <a:lnSpc>
                <a:spcPct val="90000"/>
              </a:lnSpc>
              <a:spcBef>
                <a:spcPts val="0"/>
              </a:spcBef>
              <a:spcAft>
                <a:spcPts val="0"/>
              </a:spcAft>
              <a:buClr>
                <a:schemeClr val="lt1"/>
              </a:buClr>
              <a:buSzPct val="100000"/>
              <a:buFont typeface="Calibri"/>
              <a:buNone/>
            </a:pPr>
            <a:r>
              <a:rPr lang="ar-SA">
                <a:solidFill>
                  <a:schemeClr val="lt1"/>
                </a:solidFill>
              </a:rPr>
              <a:t> الجلسة 2: بيانات عن مخاوف الصون</a:t>
            </a:r>
            <a:endParaRPr/>
          </a:p>
        </p:txBody>
      </p:sp>
      <p:sp>
        <p:nvSpPr>
          <p:cNvPr id="184" name="Google Shape;184;p2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85" name="Google Shape;185;p21"/>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B050"/>
                </a:solidFill>
                <a:latin typeface="Quattrocento Sans"/>
                <a:ea typeface="Quattrocento Sans"/>
                <a:cs typeface="Quattrocento Sans"/>
                <a:sym typeface="Quattrocento Sans"/>
              </a:rPr>
              <a:t>تدريب مسؤولي الصون</a:t>
            </a:r>
            <a:endParaRPr/>
          </a:p>
        </p:txBody>
      </p:sp>
      <p:cxnSp>
        <p:nvCxnSpPr>
          <p:cNvPr id="186" name="Google Shape;186;p21"/>
          <p:cNvCxnSpPr/>
          <p:nvPr/>
        </p:nvCxnSpPr>
        <p:spPr>
          <a:xfrm>
            <a:off x="0" y="6356349"/>
            <a:ext cx="12192000" cy="0"/>
          </a:xfrm>
          <a:prstGeom prst="straightConnector1">
            <a:avLst/>
          </a:prstGeom>
          <a:noFill/>
          <a:ln w="25400" cap="flat" cmpd="sng">
            <a:solidFill>
              <a:srgbClr val="00B050">
                <a:alpha val="42745"/>
              </a:srgbClr>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699</Words>
  <Application>Microsoft Office PowerPoint</Application>
  <PresentationFormat>Widescreen</PresentationFormat>
  <Paragraphs>75</Paragraphs>
  <Slides>18</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Calibri</vt:lpstr>
      <vt:lpstr>Noto Sans Symbols</vt:lpstr>
      <vt:lpstr>Arial</vt:lpstr>
      <vt:lpstr>Quattrocento Sans</vt:lpstr>
      <vt:lpstr>Office Theme</vt:lpstr>
      <vt:lpstr>PowerPoint Presentation</vt:lpstr>
      <vt:lpstr>أهداف التعلم</vt:lpstr>
      <vt:lpstr> الجلسة 0: مراجعة المعلومات </vt:lpstr>
      <vt:lpstr>القواعد الأساسية </vt:lpstr>
      <vt:lpstr> الجلسة 1: آلية الاستجابة والتقييم القائمة على المجتمع المحلي </vt:lpstr>
      <vt:lpstr>التأكد من أن الآليات تعمل في إطار السياق</vt:lpstr>
      <vt:lpstr>PowerPoint Presentation</vt:lpstr>
      <vt:lpstr>الرسائل الأساسية </vt:lpstr>
      <vt:lpstr> الجلسة 2: بيانات عن مخاوف الصون</vt:lpstr>
      <vt:lpstr> مهمة عبر الإنترنت دراسات حالات الإبلاغ BOND|</vt:lpstr>
      <vt:lpstr>PowerPoint Presentation</vt:lpstr>
      <vt:lpstr>الرسائل الأساسية</vt:lpstr>
      <vt:lpstr> الجلسة 3: الحواجز أمام البيان </vt:lpstr>
      <vt:lpstr>الموارد</vt:lpstr>
      <vt:lpstr>الرسائل الأساسية</vt:lpstr>
      <vt:lpstr> الجلسة 4: جلسات إضافية</vt:lpstr>
      <vt:lpstr>PowerPoint Presentation</vt:lpstr>
      <vt:lpstr>الخاتمة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Mullin, Kirsten</cp:lastModifiedBy>
  <cp:revision>1</cp:revision>
  <dcterms:modified xsi:type="dcterms:W3CDTF">2022-03-10T19:48:13Z</dcterms:modified>
</cp:coreProperties>
</file>