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4" r:id="rId2"/>
  </p:sldMasterIdLst>
  <p:notesMasterIdLst>
    <p:notesMasterId r:id="rId12"/>
  </p:notesMasterIdLst>
  <p:sldIdLst>
    <p:sldId id="278" r:id="rId3"/>
    <p:sldId id="279" r:id="rId4"/>
    <p:sldId id="280" r:id="rId5"/>
    <p:sldId id="276" r:id="rId6"/>
    <p:sldId id="256" r:id="rId7"/>
    <p:sldId id="281" r:id="rId8"/>
    <p:sldId id="282" r:id="rId9"/>
    <p:sldId id="283" r:id="rId10"/>
    <p:sldId id="284" r:id="rId11"/>
  </p:sldIdLst>
  <p:sldSz cx="10698163" cy="1508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256"/>
    <a:srgbClr val="723484"/>
    <a:srgbClr val="009591"/>
    <a:srgbClr val="009BB1"/>
    <a:srgbClr val="6CBBB8"/>
    <a:srgbClr val="B81F39"/>
    <a:srgbClr val="D1F4FF"/>
    <a:srgbClr val="F9F2DB"/>
    <a:srgbClr val="BFE1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716CAD-BD06-41E6-96DF-FB1C8EA3E3F1}" v="5" dt="2021-09-22T15:09:21.4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95" autoAdjust="0"/>
    <p:restoredTop sz="96184"/>
  </p:normalViewPr>
  <p:slideViewPr>
    <p:cSldViewPr snapToGrid="0" snapToObjects="1">
      <p:cViewPr varScale="1">
        <p:scale>
          <a:sx n="49" d="100"/>
          <a:sy n="49" d="100"/>
        </p:scale>
        <p:origin x="220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customXml" Target="../customXml/item3.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customXml" Target="../customXml/item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F8716CAD-BD06-41E6-96DF-FB1C8EA3E3F1}"/>
    <pc:docChg chg="custSel addSld modSld">
      <pc:chgData name="Kim Dixon" userId="94c3f094-9e9a-4b63-af1b-7cd919f3220d" providerId="ADAL" clId="{F8716CAD-BD06-41E6-96DF-FB1C8EA3E3F1}" dt="2021-09-22T15:09:21.430" v="85" actId="14826"/>
      <pc:docMkLst>
        <pc:docMk/>
      </pc:docMkLst>
      <pc:sldChg chg="modSp add">
        <pc:chgData name="Kim Dixon" userId="94c3f094-9e9a-4b63-af1b-7cd919f3220d" providerId="ADAL" clId="{F8716CAD-BD06-41E6-96DF-FB1C8EA3E3F1}" dt="2021-09-14T13:44:42.893" v="2" actId="14826"/>
        <pc:sldMkLst>
          <pc:docMk/>
          <pc:sldMk cId="1843040273" sldId="281"/>
        </pc:sldMkLst>
        <pc:spChg chg="mod">
          <ac:chgData name="Kim Dixon" userId="94c3f094-9e9a-4b63-af1b-7cd919f3220d" providerId="ADAL" clId="{F8716CAD-BD06-41E6-96DF-FB1C8EA3E3F1}" dt="2021-09-14T13:44:42.893" v="2" actId="14826"/>
          <ac:spMkLst>
            <pc:docMk/>
            <pc:sldMk cId="1843040273" sldId="281"/>
            <ac:spMk id="57" creationId="{38F3973A-BEF7-FF41-BE41-FDDCB13702D1}"/>
          </ac:spMkLst>
        </pc:spChg>
        <pc:grpChg chg="mod">
          <ac:chgData name="Kim Dixon" userId="94c3f094-9e9a-4b63-af1b-7cd919f3220d" providerId="ADAL" clId="{F8716CAD-BD06-41E6-96DF-FB1C8EA3E3F1}" dt="2021-09-14T13:44:42.893" v="2" actId="14826"/>
          <ac:grpSpMkLst>
            <pc:docMk/>
            <pc:sldMk cId="1843040273" sldId="281"/>
            <ac:grpSpMk id="16" creationId="{7CC33E7D-7808-724E-AB9C-9741131973F6}"/>
          </ac:grpSpMkLst>
        </pc:grpChg>
        <pc:picChg chg="mod">
          <ac:chgData name="Kim Dixon" userId="94c3f094-9e9a-4b63-af1b-7cd919f3220d" providerId="ADAL" clId="{F8716CAD-BD06-41E6-96DF-FB1C8EA3E3F1}" dt="2021-09-14T13:44:42.893" v="2" actId="14826"/>
          <ac:picMkLst>
            <pc:docMk/>
            <pc:sldMk cId="1843040273" sldId="281"/>
            <ac:picMk id="5" creationId="{77EB35D4-6259-E247-B660-A15737550723}"/>
          </ac:picMkLst>
        </pc:picChg>
        <pc:picChg chg="mod">
          <ac:chgData name="Kim Dixon" userId="94c3f094-9e9a-4b63-af1b-7cd919f3220d" providerId="ADAL" clId="{F8716CAD-BD06-41E6-96DF-FB1C8EA3E3F1}" dt="2021-09-14T13:44:42.893" v="2" actId="14826"/>
          <ac:picMkLst>
            <pc:docMk/>
            <pc:sldMk cId="1843040273" sldId="281"/>
            <ac:picMk id="12" creationId="{41DCBD58-9E0D-0B4B-87FC-F94D40E27E52}"/>
          </ac:picMkLst>
        </pc:picChg>
      </pc:sldChg>
      <pc:sldChg chg="delSp modSp add mod">
        <pc:chgData name="Kim Dixon" userId="94c3f094-9e9a-4b63-af1b-7cd919f3220d" providerId="ADAL" clId="{F8716CAD-BD06-41E6-96DF-FB1C8EA3E3F1}" dt="2021-09-22T15:07:02.860" v="70" actId="255"/>
        <pc:sldMkLst>
          <pc:docMk/>
          <pc:sldMk cId="3351456368" sldId="282"/>
        </pc:sldMkLst>
        <pc:spChg chg="mod">
          <ac:chgData name="Kim Dixon" userId="94c3f094-9e9a-4b63-af1b-7cd919f3220d" providerId="ADAL" clId="{F8716CAD-BD06-41E6-96DF-FB1C8EA3E3F1}" dt="2021-09-22T15:05:43.102" v="55" actId="207"/>
          <ac:spMkLst>
            <pc:docMk/>
            <pc:sldMk cId="3351456368" sldId="282"/>
            <ac:spMk id="23" creationId="{00000000-0000-0000-0000-000000000000}"/>
          </ac:spMkLst>
        </pc:spChg>
        <pc:spChg chg="mod">
          <ac:chgData name="Kim Dixon" userId="94c3f094-9e9a-4b63-af1b-7cd919f3220d" providerId="ADAL" clId="{F8716CAD-BD06-41E6-96DF-FB1C8EA3E3F1}" dt="2021-09-22T15:05:54.058" v="56" actId="1076"/>
          <ac:spMkLst>
            <pc:docMk/>
            <pc:sldMk cId="3351456368" sldId="282"/>
            <ac:spMk id="30" creationId="{5092DCEE-1723-FF44-B479-9D08DE0D7A9B}"/>
          </ac:spMkLst>
        </pc:spChg>
        <pc:spChg chg="mod">
          <ac:chgData name="Kim Dixon" userId="94c3f094-9e9a-4b63-af1b-7cd919f3220d" providerId="ADAL" clId="{F8716CAD-BD06-41E6-96DF-FB1C8EA3E3F1}" dt="2021-09-22T15:05:59.670" v="57" actId="1076"/>
          <ac:spMkLst>
            <pc:docMk/>
            <pc:sldMk cId="3351456368" sldId="282"/>
            <ac:spMk id="42" creationId="{17F3A52A-E23F-4F85-9F60-5AA8C013E89F}"/>
          </ac:spMkLst>
        </pc:spChg>
        <pc:spChg chg="mod">
          <ac:chgData name="Kim Dixon" userId="94c3f094-9e9a-4b63-af1b-7cd919f3220d" providerId="ADAL" clId="{F8716CAD-BD06-41E6-96DF-FB1C8EA3E3F1}" dt="2021-09-22T15:06:13.627" v="60" actId="1076"/>
          <ac:spMkLst>
            <pc:docMk/>
            <pc:sldMk cId="3351456368" sldId="282"/>
            <ac:spMk id="43" creationId="{88BE848F-12F2-4607-9560-1F84A0F0FB2D}"/>
          </ac:spMkLst>
        </pc:spChg>
        <pc:spChg chg="mod">
          <ac:chgData name="Kim Dixon" userId="94c3f094-9e9a-4b63-af1b-7cd919f3220d" providerId="ADAL" clId="{F8716CAD-BD06-41E6-96DF-FB1C8EA3E3F1}" dt="2021-09-22T15:06:22.113" v="62" actId="1076"/>
          <ac:spMkLst>
            <pc:docMk/>
            <pc:sldMk cId="3351456368" sldId="282"/>
            <ac:spMk id="44" creationId="{7EAC4476-6D18-48C8-AC58-A759DC343942}"/>
          </ac:spMkLst>
        </pc:spChg>
        <pc:spChg chg="mod">
          <ac:chgData name="Kim Dixon" userId="94c3f094-9e9a-4b63-af1b-7cd919f3220d" providerId="ADAL" clId="{F8716CAD-BD06-41E6-96DF-FB1C8EA3E3F1}" dt="2021-09-22T15:06:27.981" v="63" actId="1076"/>
          <ac:spMkLst>
            <pc:docMk/>
            <pc:sldMk cId="3351456368" sldId="282"/>
            <ac:spMk id="46" creationId="{8D1AB924-D604-4D68-8F9E-6360A97D2398}"/>
          </ac:spMkLst>
        </pc:spChg>
        <pc:spChg chg="mod">
          <ac:chgData name="Kim Dixon" userId="94c3f094-9e9a-4b63-af1b-7cd919f3220d" providerId="ADAL" clId="{F8716CAD-BD06-41E6-96DF-FB1C8EA3E3F1}" dt="2021-09-22T15:04:25.278" v="4" actId="14826"/>
          <ac:spMkLst>
            <pc:docMk/>
            <pc:sldMk cId="3351456368" sldId="282"/>
            <ac:spMk id="57" creationId="{38F3973A-BEF7-FF41-BE41-FDDCB13702D1}"/>
          </ac:spMkLst>
        </pc:spChg>
        <pc:spChg chg="mod">
          <ac:chgData name="Kim Dixon" userId="94c3f094-9e9a-4b63-af1b-7cd919f3220d" providerId="ADAL" clId="{F8716CAD-BD06-41E6-96DF-FB1C8EA3E3F1}" dt="2021-09-22T15:07:02.860" v="70" actId="255"/>
          <ac:spMkLst>
            <pc:docMk/>
            <pc:sldMk cId="3351456368" sldId="282"/>
            <ac:spMk id="73" creationId="{C8B884FF-458A-AB49-9137-28BEFBD9187B}"/>
          </ac:spMkLst>
        </pc:spChg>
        <pc:grpChg chg="mod">
          <ac:chgData name="Kim Dixon" userId="94c3f094-9e9a-4b63-af1b-7cd919f3220d" providerId="ADAL" clId="{F8716CAD-BD06-41E6-96DF-FB1C8EA3E3F1}" dt="2021-09-22T15:05:11.106" v="10" actId="1076"/>
          <ac:grpSpMkLst>
            <pc:docMk/>
            <pc:sldMk cId="3351456368" sldId="282"/>
            <ac:grpSpMk id="16" creationId="{7CC33E7D-7808-724E-AB9C-9741131973F6}"/>
          </ac:grpSpMkLst>
        </pc:grpChg>
        <pc:picChg chg="mod">
          <ac:chgData name="Kim Dixon" userId="94c3f094-9e9a-4b63-af1b-7cd919f3220d" providerId="ADAL" clId="{F8716CAD-BD06-41E6-96DF-FB1C8EA3E3F1}" dt="2021-09-22T15:05:21.786" v="12" actId="1076"/>
          <ac:picMkLst>
            <pc:docMk/>
            <pc:sldMk cId="3351456368" sldId="282"/>
            <ac:picMk id="5" creationId="{77EB35D4-6259-E247-B660-A15737550723}"/>
          </ac:picMkLst>
        </pc:picChg>
        <pc:picChg chg="del mod">
          <ac:chgData name="Kim Dixon" userId="94c3f094-9e9a-4b63-af1b-7cd919f3220d" providerId="ADAL" clId="{F8716CAD-BD06-41E6-96DF-FB1C8EA3E3F1}" dt="2021-09-22T15:04:55.168" v="8" actId="478"/>
          <ac:picMkLst>
            <pc:docMk/>
            <pc:sldMk cId="3351456368" sldId="282"/>
            <ac:picMk id="12" creationId="{41DCBD58-9E0D-0B4B-87FC-F94D40E27E52}"/>
          </ac:picMkLst>
        </pc:picChg>
        <pc:picChg chg="mod">
          <ac:chgData name="Kim Dixon" userId="94c3f094-9e9a-4b63-af1b-7cd919f3220d" providerId="ADAL" clId="{F8716CAD-BD06-41E6-96DF-FB1C8EA3E3F1}" dt="2021-09-22T15:06:06.217" v="59" actId="1076"/>
          <ac:picMkLst>
            <pc:docMk/>
            <pc:sldMk cId="3351456368" sldId="282"/>
            <ac:picMk id="50" creationId="{030ECA81-574A-4A1E-8BC5-18C352B6390E}"/>
          </ac:picMkLst>
        </pc:picChg>
        <pc:picChg chg="mod">
          <ac:chgData name="Kim Dixon" userId="94c3f094-9e9a-4b63-af1b-7cd919f3220d" providerId="ADAL" clId="{F8716CAD-BD06-41E6-96DF-FB1C8EA3E3F1}" dt="2021-09-22T15:06:17.909" v="61" actId="1076"/>
          <ac:picMkLst>
            <pc:docMk/>
            <pc:sldMk cId="3351456368" sldId="282"/>
            <ac:picMk id="51" creationId="{7473EF37-34A9-4290-B537-91BF833BEA48}"/>
          </ac:picMkLst>
        </pc:picChg>
      </pc:sldChg>
      <pc:sldChg chg="modSp add mod">
        <pc:chgData name="Kim Dixon" userId="94c3f094-9e9a-4b63-af1b-7cd919f3220d" providerId="ADAL" clId="{F8716CAD-BD06-41E6-96DF-FB1C8EA3E3F1}" dt="2021-09-22T15:09:02.290" v="83" actId="1076"/>
        <pc:sldMkLst>
          <pc:docMk/>
          <pc:sldMk cId="406202758" sldId="283"/>
        </pc:sldMkLst>
        <pc:spChg chg="mod">
          <ac:chgData name="Kim Dixon" userId="94c3f094-9e9a-4b63-af1b-7cd919f3220d" providerId="ADAL" clId="{F8716CAD-BD06-41E6-96DF-FB1C8EA3E3F1}" dt="2021-09-22T15:08:14.243" v="76" actId="1076"/>
          <ac:spMkLst>
            <pc:docMk/>
            <pc:sldMk cId="406202758" sldId="283"/>
            <ac:spMk id="8" creationId="{00000000-0000-0000-0000-000000000000}"/>
          </ac:spMkLst>
        </pc:spChg>
        <pc:spChg chg="mod">
          <ac:chgData name="Kim Dixon" userId="94c3f094-9e9a-4b63-af1b-7cd919f3220d" providerId="ADAL" clId="{F8716CAD-BD06-41E6-96DF-FB1C8EA3E3F1}" dt="2021-09-22T15:08:06.419" v="75" actId="1076"/>
          <ac:spMkLst>
            <pc:docMk/>
            <pc:sldMk cId="406202758" sldId="283"/>
            <ac:spMk id="11" creationId="{00000000-0000-0000-0000-000000000000}"/>
          </ac:spMkLst>
        </pc:spChg>
        <pc:spChg chg="mod">
          <ac:chgData name="Kim Dixon" userId="94c3f094-9e9a-4b63-af1b-7cd919f3220d" providerId="ADAL" clId="{F8716CAD-BD06-41E6-96DF-FB1C8EA3E3F1}" dt="2021-09-22T15:08:18.331" v="77" actId="1076"/>
          <ac:spMkLst>
            <pc:docMk/>
            <pc:sldMk cId="406202758" sldId="283"/>
            <ac:spMk id="15" creationId="{00000000-0000-0000-0000-000000000000}"/>
          </ac:spMkLst>
        </pc:spChg>
        <pc:spChg chg="mod">
          <ac:chgData name="Kim Dixon" userId="94c3f094-9e9a-4b63-af1b-7cd919f3220d" providerId="ADAL" clId="{F8716CAD-BD06-41E6-96DF-FB1C8EA3E3F1}" dt="2021-09-22T15:08:58.249" v="82" actId="1076"/>
          <ac:spMkLst>
            <pc:docMk/>
            <pc:sldMk cId="406202758" sldId="283"/>
            <ac:spMk id="45" creationId="{AE56834C-45A0-E149-82CD-16E8CA91B707}"/>
          </ac:spMkLst>
        </pc:spChg>
        <pc:spChg chg="mod">
          <ac:chgData name="Kim Dixon" userId="94c3f094-9e9a-4b63-af1b-7cd919f3220d" providerId="ADAL" clId="{F8716CAD-BD06-41E6-96DF-FB1C8EA3E3F1}" dt="2021-09-22T15:09:02.290" v="83" actId="1076"/>
          <ac:spMkLst>
            <pc:docMk/>
            <pc:sldMk cId="406202758" sldId="283"/>
            <ac:spMk id="47" creationId="{66750E0D-339E-6E42-8AC6-64E48A3858EA}"/>
          </ac:spMkLst>
        </pc:spChg>
        <pc:spChg chg="mod">
          <ac:chgData name="Kim Dixon" userId="94c3f094-9e9a-4b63-af1b-7cd919f3220d" providerId="ADAL" clId="{F8716CAD-BD06-41E6-96DF-FB1C8EA3E3F1}" dt="2021-09-22T15:07:55.353" v="72" actId="14826"/>
          <ac:spMkLst>
            <pc:docMk/>
            <pc:sldMk cId="406202758" sldId="283"/>
            <ac:spMk id="57" creationId="{38F3973A-BEF7-FF41-BE41-FDDCB13702D1}"/>
          </ac:spMkLst>
        </pc:spChg>
        <pc:grpChg chg="mod">
          <ac:chgData name="Kim Dixon" userId="94c3f094-9e9a-4b63-af1b-7cd919f3220d" providerId="ADAL" clId="{F8716CAD-BD06-41E6-96DF-FB1C8EA3E3F1}" dt="2021-09-22T15:08:52.145" v="81" actId="1076"/>
          <ac:grpSpMkLst>
            <pc:docMk/>
            <pc:sldMk cId="406202758" sldId="283"/>
            <ac:grpSpMk id="16" creationId="{7CC33E7D-7808-724E-AB9C-9741131973F6}"/>
          </ac:grpSpMkLst>
        </pc:grpChg>
        <pc:picChg chg="mod">
          <ac:chgData name="Kim Dixon" userId="94c3f094-9e9a-4b63-af1b-7cd919f3220d" providerId="ADAL" clId="{F8716CAD-BD06-41E6-96DF-FB1C8EA3E3F1}" dt="2021-09-22T15:08:44.205" v="80" actId="1076"/>
          <ac:picMkLst>
            <pc:docMk/>
            <pc:sldMk cId="406202758" sldId="283"/>
            <ac:picMk id="5" creationId="{77EB35D4-6259-E247-B660-A15737550723}"/>
          </ac:picMkLst>
        </pc:picChg>
      </pc:sldChg>
      <pc:sldChg chg="modSp add">
        <pc:chgData name="Kim Dixon" userId="94c3f094-9e9a-4b63-af1b-7cd919f3220d" providerId="ADAL" clId="{F8716CAD-BD06-41E6-96DF-FB1C8EA3E3F1}" dt="2021-09-22T15:09:21.430" v="85" actId="14826"/>
        <pc:sldMkLst>
          <pc:docMk/>
          <pc:sldMk cId="3087197725" sldId="284"/>
        </pc:sldMkLst>
        <pc:spChg chg="mod">
          <ac:chgData name="Kim Dixon" userId="94c3f094-9e9a-4b63-af1b-7cd919f3220d" providerId="ADAL" clId="{F8716CAD-BD06-41E6-96DF-FB1C8EA3E3F1}" dt="2021-09-22T15:09:21.430" v="85" actId="14826"/>
          <ac:spMkLst>
            <pc:docMk/>
            <pc:sldMk cId="3087197725" sldId="284"/>
            <ac:spMk id="57" creationId="{38F3973A-BEF7-FF41-BE41-FDDCB13702D1}"/>
          </ac:spMkLst>
        </pc:spChg>
        <pc:grpChg chg="mod">
          <ac:chgData name="Kim Dixon" userId="94c3f094-9e9a-4b63-af1b-7cd919f3220d" providerId="ADAL" clId="{F8716CAD-BD06-41E6-96DF-FB1C8EA3E3F1}" dt="2021-09-22T15:09:21.430" v="85" actId="14826"/>
          <ac:grpSpMkLst>
            <pc:docMk/>
            <pc:sldMk cId="3087197725" sldId="284"/>
            <ac:grpSpMk id="16" creationId="{7CC33E7D-7808-724E-AB9C-9741131973F6}"/>
          </ac:grpSpMkLst>
        </pc:grpChg>
        <pc:picChg chg="mod">
          <ac:chgData name="Kim Dixon" userId="94c3f094-9e9a-4b63-af1b-7cd919f3220d" providerId="ADAL" clId="{F8716CAD-BD06-41E6-96DF-FB1C8EA3E3F1}" dt="2021-09-22T15:09:21.430" v="85" actId="14826"/>
          <ac:picMkLst>
            <pc:docMk/>
            <pc:sldMk cId="3087197725" sldId="284"/>
            <ac:picMk id="5" creationId="{77EB35D4-6259-E247-B660-A1573755072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1BD6F-C1CC-9040-AD56-064C2991AFF1}" type="datetimeFigureOut">
              <a:rPr lang="en-US" smtClean="0"/>
              <a:t>9/22/2021</a:t>
            </a:fld>
            <a:endParaRPr lang="en-US"/>
          </a:p>
        </p:txBody>
      </p:sp>
      <p:sp>
        <p:nvSpPr>
          <p:cNvPr id="4" name="Slide Image Placeholder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79E9D-BAD4-064B-B7C3-2A38E6AD8FDD}" type="slidenum">
              <a:rPr lang="en-US" smtClean="0"/>
              <a:t>‹#›</a:t>
            </a:fld>
            <a:endParaRPr lang="en-US"/>
          </a:p>
        </p:txBody>
      </p:sp>
    </p:spTree>
    <p:extLst>
      <p:ext uri="{BB962C8B-B14F-4D97-AF65-F5344CB8AC3E}">
        <p14:creationId xmlns:p14="http://schemas.microsoft.com/office/powerpoint/2010/main" val="3575361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679E9D-BAD4-064B-B7C3-2A38E6AD8FDD}" type="slidenum">
              <a:rPr lang="en-US" smtClean="0"/>
              <a:t>5</a:t>
            </a:fld>
            <a:endParaRPr lang="en-US"/>
          </a:p>
        </p:txBody>
      </p:sp>
    </p:spTree>
    <p:extLst>
      <p:ext uri="{BB962C8B-B14F-4D97-AF65-F5344CB8AC3E}">
        <p14:creationId xmlns:p14="http://schemas.microsoft.com/office/powerpoint/2010/main" val="107053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679E9D-BAD4-064B-B7C3-2A38E6AD8FDD}" type="slidenum">
              <a:rPr lang="en-US" smtClean="0"/>
              <a:t>6</a:t>
            </a:fld>
            <a:endParaRPr lang="en-US"/>
          </a:p>
        </p:txBody>
      </p:sp>
    </p:spTree>
    <p:extLst>
      <p:ext uri="{BB962C8B-B14F-4D97-AF65-F5344CB8AC3E}">
        <p14:creationId xmlns:p14="http://schemas.microsoft.com/office/powerpoint/2010/main" val="2414618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679E9D-BAD4-064B-B7C3-2A38E6AD8FDD}" type="slidenum">
              <a:rPr lang="en-US" smtClean="0"/>
              <a:t>7</a:t>
            </a:fld>
            <a:endParaRPr lang="en-US"/>
          </a:p>
        </p:txBody>
      </p:sp>
    </p:spTree>
    <p:extLst>
      <p:ext uri="{BB962C8B-B14F-4D97-AF65-F5344CB8AC3E}">
        <p14:creationId xmlns:p14="http://schemas.microsoft.com/office/powerpoint/2010/main" val="1548150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679E9D-BAD4-064B-B7C3-2A38E6AD8FDD}" type="slidenum">
              <a:rPr lang="en-US" smtClean="0"/>
              <a:t>8</a:t>
            </a:fld>
            <a:endParaRPr lang="en-US"/>
          </a:p>
        </p:txBody>
      </p:sp>
    </p:spTree>
    <p:extLst>
      <p:ext uri="{BB962C8B-B14F-4D97-AF65-F5344CB8AC3E}">
        <p14:creationId xmlns:p14="http://schemas.microsoft.com/office/powerpoint/2010/main" val="1138018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679E9D-BAD4-064B-B7C3-2A38E6AD8FDD}" type="slidenum">
              <a:rPr lang="en-US" smtClean="0"/>
              <a:t>9</a:t>
            </a:fld>
            <a:endParaRPr lang="en-US"/>
          </a:p>
        </p:txBody>
      </p:sp>
    </p:spTree>
    <p:extLst>
      <p:ext uri="{BB962C8B-B14F-4D97-AF65-F5344CB8AC3E}">
        <p14:creationId xmlns:p14="http://schemas.microsoft.com/office/powerpoint/2010/main" val="25225813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2ED6DD-94AE-294C-A6B8-3E3B778221F0}"/>
              </a:ext>
            </a:extLst>
          </p:cNvPr>
          <p:cNvSpPr/>
          <p:nvPr userDrawn="1"/>
        </p:nvSpPr>
        <p:spPr>
          <a:xfrm>
            <a:off x="0" y="-13251"/>
            <a:ext cx="10693400" cy="214967"/>
          </a:xfrm>
          <a:prstGeom prst="rect">
            <a:avLst/>
          </a:prstGeom>
          <a:solidFill>
            <a:srgbClr val="6CB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58F276B-87B7-E64F-A472-74DA74EA5D2D}"/>
              </a:ext>
            </a:extLst>
          </p:cNvPr>
          <p:cNvGrpSpPr/>
          <p:nvPr userDrawn="1"/>
        </p:nvGrpSpPr>
        <p:grpSpPr>
          <a:xfrm>
            <a:off x="8399873" y="-8811"/>
            <a:ext cx="1747413" cy="1365021"/>
            <a:chOff x="8653358" y="137529"/>
            <a:chExt cx="1747413" cy="1365021"/>
          </a:xfrm>
        </p:grpSpPr>
        <p:sp>
          <p:nvSpPr>
            <p:cNvPr id="4" name="Rectangle 3">
              <a:extLst>
                <a:ext uri="{FF2B5EF4-FFF2-40B4-BE49-F238E27FC236}">
                  <a16:creationId xmlns:a16="http://schemas.microsoft.com/office/drawing/2014/main" id="{163DF000-CDAD-C641-8CBB-26870DF50DEB}"/>
                </a:ext>
              </a:extLst>
            </p:cNvPr>
            <p:cNvSpPr/>
            <p:nvPr/>
          </p:nvSpPr>
          <p:spPr>
            <a:xfrm>
              <a:off x="8653358" y="137529"/>
              <a:ext cx="1747413" cy="1365021"/>
            </a:xfrm>
            <a:prstGeom prst="rect">
              <a:avLst/>
            </a:prstGeom>
            <a:solidFill>
              <a:srgbClr val="0095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E250DE8-D59C-0C49-8692-034A107667A9}"/>
                </a:ext>
              </a:extLst>
            </p:cNvPr>
            <p:cNvPicPr>
              <a:picLocks noChangeAspect="1"/>
            </p:cNvPicPr>
            <p:nvPr/>
          </p:nvPicPr>
          <p:blipFill>
            <a:blip r:embed="rId2"/>
            <a:stretch>
              <a:fillRect/>
            </a:stretch>
          </p:blipFill>
          <p:spPr>
            <a:xfrm>
              <a:off x="8858926" y="691179"/>
              <a:ext cx="1313776" cy="583900"/>
            </a:xfrm>
            <a:prstGeom prst="rect">
              <a:avLst/>
            </a:prstGeom>
          </p:spPr>
        </p:pic>
      </p:grpSp>
      <p:sp>
        <p:nvSpPr>
          <p:cNvPr id="9" name="Rectangle 8">
            <a:extLst>
              <a:ext uri="{FF2B5EF4-FFF2-40B4-BE49-F238E27FC236}">
                <a16:creationId xmlns:a16="http://schemas.microsoft.com/office/drawing/2014/main" id="{E402775C-FB5C-D940-A910-8E6A89F106CD}"/>
              </a:ext>
            </a:extLst>
          </p:cNvPr>
          <p:cNvSpPr/>
          <p:nvPr userDrawn="1"/>
        </p:nvSpPr>
        <p:spPr>
          <a:xfrm>
            <a:off x="0" y="14749671"/>
            <a:ext cx="10693400" cy="337930"/>
          </a:xfrm>
          <a:prstGeom prst="rect">
            <a:avLst/>
          </a:prstGeom>
          <a:solidFill>
            <a:srgbClr val="6CB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4AF1472A-45BE-6B44-B3B1-78CD4F697BC5}"/>
              </a:ext>
            </a:extLst>
          </p:cNvPr>
          <p:cNvGrpSpPr/>
          <p:nvPr/>
        </p:nvGrpSpPr>
        <p:grpSpPr>
          <a:xfrm>
            <a:off x="0" y="3842771"/>
            <a:ext cx="10722781" cy="4023413"/>
            <a:chOff x="0" y="3915078"/>
            <a:chExt cx="10722781" cy="4023413"/>
          </a:xfrm>
        </p:grpSpPr>
        <p:pic>
          <p:nvPicPr>
            <p:cNvPr id="14" name="Picture 13">
              <a:extLst>
                <a:ext uri="{FF2B5EF4-FFF2-40B4-BE49-F238E27FC236}">
                  <a16:creationId xmlns:a16="http://schemas.microsoft.com/office/drawing/2014/main" id="{7CAF21D3-22EA-D24C-BB5E-AEF48FB850A2}"/>
                </a:ext>
              </a:extLst>
            </p:cNvPr>
            <p:cNvPicPr>
              <a:picLocks noChangeAspect="1"/>
            </p:cNvPicPr>
            <p:nvPr/>
          </p:nvPicPr>
          <p:blipFill>
            <a:blip r:embed="rId3"/>
            <a:stretch>
              <a:fillRect/>
            </a:stretch>
          </p:blipFill>
          <p:spPr>
            <a:xfrm>
              <a:off x="0" y="3915078"/>
              <a:ext cx="10717058" cy="3184496"/>
            </a:xfrm>
            <a:prstGeom prst="rect">
              <a:avLst/>
            </a:prstGeom>
          </p:spPr>
        </p:pic>
        <p:pic>
          <p:nvPicPr>
            <p:cNvPr id="15" name="Picture 14">
              <a:extLst>
                <a:ext uri="{FF2B5EF4-FFF2-40B4-BE49-F238E27FC236}">
                  <a16:creationId xmlns:a16="http://schemas.microsoft.com/office/drawing/2014/main" id="{78B3E964-5F8B-9243-AD77-99E4E08E1462}"/>
                </a:ext>
              </a:extLst>
            </p:cNvPr>
            <p:cNvPicPr>
              <a:picLocks noChangeAspect="1"/>
            </p:cNvPicPr>
            <p:nvPr/>
          </p:nvPicPr>
          <p:blipFill>
            <a:blip r:embed="rId3"/>
            <a:stretch>
              <a:fillRect/>
            </a:stretch>
          </p:blipFill>
          <p:spPr>
            <a:xfrm rot="10800000">
              <a:off x="5723" y="5127746"/>
              <a:ext cx="10717058" cy="2810745"/>
            </a:xfrm>
            <a:prstGeom prst="rect">
              <a:avLst/>
            </a:prstGeom>
          </p:spPr>
        </p:pic>
      </p:grpSp>
    </p:spTree>
    <p:extLst>
      <p:ext uri="{BB962C8B-B14F-4D97-AF65-F5344CB8AC3E}">
        <p14:creationId xmlns:p14="http://schemas.microsoft.com/office/powerpoint/2010/main" val="429878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Picture Placeholder 2"/>
          <p:cNvSpPr>
            <a:spLocks noGrp="1" noChangeAspect="1"/>
          </p:cNvSpPr>
          <p:nvPr>
            <p:ph type="pic" idx="1"/>
          </p:nvPr>
        </p:nvSpPr>
        <p:spPr>
          <a:xfrm>
            <a:off x="4548113" y="2172339"/>
            <a:ext cx="5415945" cy="10721977"/>
          </a:xfrm>
        </p:spPr>
        <p:txBody>
          <a:bodyPr anchor="t"/>
          <a:lstStyle>
            <a:lvl1pPr marL="0" indent="0">
              <a:buNone/>
              <a:defRPr sz="3719"/>
            </a:lvl1pPr>
            <a:lvl2pPr marL="531515" indent="0">
              <a:buNone/>
              <a:defRPr sz="3256"/>
            </a:lvl2pPr>
            <a:lvl3pPr marL="1063030" indent="0">
              <a:buNone/>
              <a:defRPr sz="2789"/>
            </a:lvl3pPr>
            <a:lvl4pPr marL="1594548" indent="0">
              <a:buNone/>
              <a:defRPr sz="2325"/>
            </a:lvl4pPr>
            <a:lvl5pPr marL="2126063" indent="0">
              <a:buNone/>
              <a:defRPr sz="2325"/>
            </a:lvl5pPr>
            <a:lvl6pPr marL="2657578" indent="0">
              <a:buNone/>
              <a:defRPr sz="2325"/>
            </a:lvl6pPr>
            <a:lvl7pPr marL="3189093" indent="0">
              <a:buNone/>
              <a:defRPr sz="2325"/>
            </a:lvl7pPr>
            <a:lvl8pPr marL="3720607" indent="0">
              <a:buNone/>
              <a:defRPr sz="2325"/>
            </a:lvl8pPr>
            <a:lvl9pPr marL="4252126" indent="0">
              <a:buNone/>
              <a:defRPr sz="2325"/>
            </a:lvl9pPr>
          </a:lstStyle>
          <a:p>
            <a:r>
              <a:rPr lang="en-US"/>
              <a:t>Click icon to add picture</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522965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106990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5876" y="803276"/>
            <a:ext cx="2306793" cy="127860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35500" y="803276"/>
            <a:ext cx="6786648" cy="127860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82992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365" y="2469198"/>
            <a:ext cx="9093441" cy="5252719"/>
          </a:xfrm>
        </p:spPr>
        <p:txBody>
          <a:bodyPr anchor="b"/>
          <a:lstStyle>
            <a:lvl1pPr algn="ctr">
              <a:defRPr sz="6975"/>
            </a:lvl1pPr>
          </a:lstStyle>
          <a:p>
            <a:r>
              <a:rPr lang="en-US"/>
              <a:t>Click to edit Master title style</a:t>
            </a:r>
          </a:p>
        </p:txBody>
      </p:sp>
      <p:sp>
        <p:nvSpPr>
          <p:cNvPr id="3" name="Subtitle 2"/>
          <p:cNvSpPr>
            <a:spLocks noGrp="1"/>
          </p:cNvSpPr>
          <p:nvPr>
            <p:ph type="subTitle" idx="1"/>
          </p:nvPr>
        </p:nvSpPr>
        <p:spPr>
          <a:xfrm>
            <a:off x="1337270" y="7924487"/>
            <a:ext cx="8023624" cy="3642676"/>
          </a:xfrm>
        </p:spPr>
        <p:txBody>
          <a:bodyPr/>
          <a:lstStyle>
            <a:lvl1pPr marL="0" indent="0" algn="ctr">
              <a:buNone/>
              <a:defRPr sz="2789"/>
            </a:lvl1pPr>
            <a:lvl2pPr marL="531515" indent="0" algn="ctr">
              <a:buNone/>
              <a:defRPr sz="2325"/>
            </a:lvl2pPr>
            <a:lvl3pPr marL="1063030" indent="0" algn="ctr">
              <a:buNone/>
              <a:defRPr sz="2093"/>
            </a:lvl3pPr>
            <a:lvl4pPr marL="1594548" indent="0" algn="ctr">
              <a:buNone/>
              <a:defRPr sz="1862"/>
            </a:lvl4pPr>
            <a:lvl5pPr marL="2126063" indent="0" algn="ctr">
              <a:buNone/>
              <a:defRPr sz="1862"/>
            </a:lvl5pPr>
            <a:lvl6pPr marL="2657578" indent="0" algn="ctr">
              <a:buNone/>
              <a:defRPr sz="1862"/>
            </a:lvl6pPr>
            <a:lvl7pPr marL="3189093" indent="0" algn="ctr">
              <a:buNone/>
              <a:defRPr sz="1862"/>
            </a:lvl7pPr>
            <a:lvl8pPr marL="3720607" indent="0" algn="ctr">
              <a:buNone/>
              <a:defRPr sz="1862"/>
            </a:lvl8pPr>
            <a:lvl9pPr marL="4252126" indent="0" algn="ctr">
              <a:buNone/>
              <a:defRPr sz="1862"/>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83890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28445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929" y="3761428"/>
            <a:ext cx="9227167" cy="6276023"/>
          </a:xfrm>
        </p:spPr>
        <p:txBody>
          <a:bodyPr anchor="b"/>
          <a:lstStyle>
            <a:lvl1pPr>
              <a:defRPr sz="6975"/>
            </a:lvl1pPr>
          </a:lstStyle>
          <a:p>
            <a:r>
              <a:rPr lang="en-US"/>
              <a:t>Click to edit Master title style</a:t>
            </a:r>
          </a:p>
        </p:txBody>
      </p:sp>
      <p:sp>
        <p:nvSpPr>
          <p:cNvPr id="3" name="Text Placeholder 2"/>
          <p:cNvSpPr>
            <a:spLocks noGrp="1"/>
          </p:cNvSpPr>
          <p:nvPr>
            <p:ph type="body" idx="1"/>
          </p:nvPr>
        </p:nvSpPr>
        <p:spPr>
          <a:xfrm>
            <a:off x="729929" y="10096824"/>
            <a:ext cx="9227167" cy="3300412"/>
          </a:xfrm>
        </p:spPr>
        <p:txBody>
          <a:bodyPr/>
          <a:lstStyle>
            <a:lvl1pPr marL="0" indent="0">
              <a:buNone/>
              <a:defRPr sz="2789">
                <a:solidFill>
                  <a:schemeClr val="tx1"/>
                </a:solidFill>
              </a:defRPr>
            </a:lvl1pPr>
            <a:lvl2pPr marL="531515" indent="0">
              <a:buNone/>
              <a:defRPr sz="2325">
                <a:solidFill>
                  <a:schemeClr val="tx1">
                    <a:tint val="75000"/>
                  </a:schemeClr>
                </a:solidFill>
              </a:defRPr>
            </a:lvl2pPr>
            <a:lvl3pPr marL="1063030" indent="0">
              <a:buNone/>
              <a:defRPr sz="2093">
                <a:solidFill>
                  <a:schemeClr val="tx1">
                    <a:tint val="75000"/>
                  </a:schemeClr>
                </a:solidFill>
              </a:defRPr>
            </a:lvl3pPr>
            <a:lvl4pPr marL="1594548" indent="0">
              <a:buNone/>
              <a:defRPr sz="1862">
                <a:solidFill>
                  <a:schemeClr val="tx1">
                    <a:tint val="75000"/>
                  </a:schemeClr>
                </a:solidFill>
              </a:defRPr>
            </a:lvl4pPr>
            <a:lvl5pPr marL="2126063" indent="0">
              <a:buNone/>
              <a:defRPr sz="1862">
                <a:solidFill>
                  <a:schemeClr val="tx1">
                    <a:tint val="75000"/>
                  </a:schemeClr>
                </a:solidFill>
              </a:defRPr>
            </a:lvl5pPr>
            <a:lvl6pPr marL="2657578" indent="0">
              <a:buNone/>
              <a:defRPr sz="1862">
                <a:solidFill>
                  <a:schemeClr val="tx1">
                    <a:tint val="75000"/>
                  </a:schemeClr>
                </a:solidFill>
              </a:defRPr>
            </a:lvl6pPr>
            <a:lvl7pPr marL="3189093" indent="0">
              <a:buNone/>
              <a:defRPr sz="1862">
                <a:solidFill>
                  <a:schemeClr val="tx1">
                    <a:tint val="75000"/>
                  </a:schemeClr>
                </a:solidFill>
              </a:defRPr>
            </a:lvl7pPr>
            <a:lvl8pPr marL="3720607" indent="0">
              <a:buNone/>
              <a:defRPr sz="1862">
                <a:solidFill>
                  <a:schemeClr val="tx1">
                    <a:tint val="75000"/>
                  </a:schemeClr>
                </a:solidFill>
              </a:defRPr>
            </a:lvl8pPr>
            <a:lvl9pPr marL="4252126" indent="0">
              <a:buNone/>
              <a:defRPr sz="186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374242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35500"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5945"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589904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893" y="803278"/>
            <a:ext cx="9227167" cy="2916237"/>
          </a:xfrm>
        </p:spPr>
        <p:txBody>
          <a:bodyPr/>
          <a:lstStyle/>
          <a:p>
            <a:r>
              <a:rPr lang="en-US"/>
              <a:t>Click to edit Master title style</a:t>
            </a:r>
          </a:p>
        </p:txBody>
      </p:sp>
      <p:sp>
        <p:nvSpPr>
          <p:cNvPr id="3" name="Text Placeholder 2"/>
          <p:cNvSpPr>
            <a:spLocks noGrp="1"/>
          </p:cNvSpPr>
          <p:nvPr>
            <p:ph type="body" idx="1"/>
          </p:nvPr>
        </p:nvSpPr>
        <p:spPr>
          <a:xfrm>
            <a:off x="736897" y="3698558"/>
            <a:ext cx="4525822"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4" name="Content Placeholder 3"/>
          <p:cNvSpPr>
            <a:spLocks noGrp="1"/>
          </p:cNvSpPr>
          <p:nvPr>
            <p:ph sz="half" idx="2"/>
          </p:nvPr>
        </p:nvSpPr>
        <p:spPr>
          <a:xfrm>
            <a:off x="736897" y="5511165"/>
            <a:ext cx="4525822"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15947" y="3698558"/>
            <a:ext cx="4548114"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6" name="Content Placeholder 5"/>
          <p:cNvSpPr>
            <a:spLocks noGrp="1"/>
          </p:cNvSpPr>
          <p:nvPr>
            <p:ph sz="quarter" idx="4"/>
          </p:nvPr>
        </p:nvSpPr>
        <p:spPr>
          <a:xfrm>
            <a:off x="5415947" y="5511165"/>
            <a:ext cx="4548114"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569517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713783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307222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Content Placeholder 2"/>
          <p:cNvSpPr>
            <a:spLocks noGrp="1"/>
          </p:cNvSpPr>
          <p:nvPr>
            <p:ph idx="1"/>
          </p:nvPr>
        </p:nvSpPr>
        <p:spPr>
          <a:xfrm>
            <a:off x="4548113" y="2172339"/>
            <a:ext cx="5415945" cy="10721977"/>
          </a:xfrm>
        </p:spPr>
        <p:txBody>
          <a:bodyPr/>
          <a:lstStyle>
            <a:lvl1pPr>
              <a:defRPr sz="3719"/>
            </a:lvl1pPr>
            <a:lvl2pPr>
              <a:defRPr sz="3256"/>
            </a:lvl2pPr>
            <a:lvl3pPr>
              <a:defRPr sz="2789"/>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99144955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246393"/>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p:titleStyle>
    <p:bodyStyle>
      <a:lvl1pPr marL="267462" indent="-267462" algn="l" defTabSz="1069848" rtl="0" eaLnBrk="1" latinLnBrk="0" hangingPunct="1">
        <a:lnSpc>
          <a:spcPct val="90000"/>
        </a:lnSpc>
        <a:spcBef>
          <a:spcPts val="1170"/>
        </a:spcBef>
        <a:buFont typeface="Arial" panose="020B0604020202020204" pitchFamily="34" charset="0"/>
        <a:buChar char="•"/>
        <a:defRPr sz="3276" kern="1200">
          <a:solidFill>
            <a:schemeClr val="tx1"/>
          </a:solidFill>
          <a:latin typeface="+mn-lt"/>
          <a:ea typeface="+mn-ea"/>
          <a:cs typeface="+mn-cs"/>
        </a:defRPr>
      </a:lvl1pPr>
      <a:lvl2pPr marL="802386" indent="-267462" algn="l" defTabSz="1069848" rtl="0" eaLnBrk="1" latinLnBrk="0" hangingPunct="1">
        <a:lnSpc>
          <a:spcPct val="90000"/>
        </a:lnSpc>
        <a:spcBef>
          <a:spcPts val="585"/>
        </a:spcBef>
        <a:buFont typeface="Arial" panose="020B0604020202020204" pitchFamily="34" charset="0"/>
        <a:buChar char="•"/>
        <a:defRPr sz="2808" kern="1200">
          <a:solidFill>
            <a:schemeClr val="tx1"/>
          </a:solidFill>
          <a:latin typeface="+mn-lt"/>
          <a:ea typeface="+mn-ea"/>
          <a:cs typeface="+mn-cs"/>
        </a:defRPr>
      </a:lvl2pPr>
      <a:lvl3pPr marL="1337310" indent="-267462" algn="l" defTabSz="1069848" rtl="0" eaLnBrk="1" latinLnBrk="0" hangingPunct="1">
        <a:lnSpc>
          <a:spcPct val="90000"/>
        </a:lnSpc>
        <a:spcBef>
          <a:spcPts val="585"/>
        </a:spcBef>
        <a:buFont typeface="Arial" panose="020B0604020202020204" pitchFamily="34" charset="0"/>
        <a:buChar char="•"/>
        <a:defRPr sz="2340" kern="1200">
          <a:solidFill>
            <a:schemeClr val="tx1"/>
          </a:solidFill>
          <a:latin typeface="+mn-lt"/>
          <a:ea typeface="+mn-ea"/>
          <a:cs typeface="+mn-cs"/>
        </a:defRPr>
      </a:lvl3pPr>
      <a:lvl4pPr marL="187223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4pPr>
      <a:lvl5pPr marL="2407158"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5pPr>
      <a:lvl6pPr marL="2942082"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6pPr>
      <a:lvl7pPr marL="3477006"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7pPr>
      <a:lvl8pPr marL="4011930"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8pPr>
      <a:lvl9pPr marL="454685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9pPr>
    </p:bodyStyle>
    <p:otherStyle>
      <a:defPPr>
        <a:defRPr lang="en-US"/>
      </a:defPPr>
      <a:lvl1pPr marL="0" algn="l" defTabSz="1069848" rtl="0" eaLnBrk="1" latinLnBrk="0" hangingPunct="1">
        <a:defRPr sz="2106" kern="1200">
          <a:solidFill>
            <a:schemeClr val="tx1"/>
          </a:solidFill>
          <a:latin typeface="+mn-lt"/>
          <a:ea typeface="+mn-ea"/>
          <a:cs typeface="+mn-cs"/>
        </a:defRPr>
      </a:lvl1pPr>
      <a:lvl2pPr marL="534924" algn="l" defTabSz="1069848" rtl="0" eaLnBrk="1" latinLnBrk="0" hangingPunct="1">
        <a:defRPr sz="2106" kern="1200">
          <a:solidFill>
            <a:schemeClr val="tx1"/>
          </a:solidFill>
          <a:latin typeface="+mn-lt"/>
          <a:ea typeface="+mn-ea"/>
          <a:cs typeface="+mn-cs"/>
        </a:defRPr>
      </a:lvl2pPr>
      <a:lvl3pPr marL="1069848" algn="l" defTabSz="1069848" rtl="0" eaLnBrk="1" latinLnBrk="0" hangingPunct="1">
        <a:defRPr sz="2106" kern="1200">
          <a:solidFill>
            <a:schemeClr val="tx1"/>
          </a:solidFill>
          <a:latin typeface="+mn-lt"/>
          <a:ea typeface="+mn-ea"/>
          <a:cs typeface="+mn-cs"/>
        </a:defRPr>
      </a:lvl3pPr>
      <a:lvl4pPr marL="1604772" algn="l" defTabSz="1069848" rtl="0" eaLnBrk="1" latinLnBrk="0" hangingPunct="1">
        <a:defRPr sz="2106" kern="1200">
          <a:solidFill>
            <a:schemeClr val="tx1"/>
          </a:solidFill>
          <a:latin typeface="+mn-lt"/>
          <a:ea typeface="+mn-ea"/>
          <a:cs typeface="+mn-cs"/>
        </a:defRPr>
      </a:lvl4pPr>
      <a:lvl5pPr marL="2139696" algn="l" defTabSz="1069848" rtl="0" eaLnBrk="1" latinLnBrk="0" hangingPunct="1">
        <a:defRPr sz="2106" kern="1200">
          <a:solidFill>
            <a:schemeClr val="tx1"/>
          </a:solidFill>
          <a:latin typeface="+mn-lt"/>
          <a:ea typeface="+mn-ea"/>
          <a:cs typeface="+mn-cs"/>
        </a:defRPr>
      </a:lvl5pPr>
      <a:lvl6pPr marL="2674620" algn="l" defTabSz="1069848" rtl="0" eaLnBrk="1" latinLnBrk="0" hangingPunct="1">
        <a:defRPr sz="2106" kern="1200">
          <a:solidFill>
            <a:schemeClr val="tx1"/>
          </a:solidFill>
          <a:latin typeface="+mn-lt"/>
          <a:ea typeface="+mn-ea"/>
          <a:cs typeface="+mn-cs"/>
        </a:defRPr>
      </a:lvl6pPr>
      <a:lvl7pPr marL="3209544" algn="l" defTabSz="1069848" rtl="0" eaLnBrk="1" latinLnBrk="0" hangingPunct="1">
        <a:defRPr sz="2106" kern="1200">
          <a:solidFill>
            <a:schemeClr val="tx1"/>
          </a:solidFill>
          <a:latin typeface="+mn-lt"/>
          <a:ea typeface="+mn-ea"/>
          <a:cs typeface="+mn-cs"/>
        </a:defRPr>
      </a:lvl7pPr>
      <a:lvl8pPr marL="3744468" algn="l" defTabSz="1069848" rtl="0" eaLnBrk="1" latinLnBrk="0" hangingPunct="1">
        <a:defRPr sz="2106" kern="1200">
          <a:solidFill>
            <a:schemeClr val="tx1"/>
          </a:solidFill>
          <a:latin typeface="+mn-lt"/>
          <a:ea typeface="+mn-ea"/>
          <a:cs typeface="+mn-cs"/>
        </a:defRPr>
      </a:lvl8pPr>
      <a:lvl9pPr marL="4279392" algn="l" defTabSz="1069848" rtl="0" eaLnBrk="1" latinLnBrk="0" hangingPunct="1">
        <a:defRPr sz="210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502" y="803278"/>
            <a:ext cx="9227167" cy="291623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35502" y="4016376"/>
            <a:ext cx="9227167" cy="95729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35500" y="13983973"/>
            <a:ext cx="2407086" cy="803274"/>
          </a:xfrm>
          <a:prstGeom prst="rect">
            <a:avLst/>
          </a:prstGeom>
        </p:spPr>
        <p:txBody>
          <a:bodyPr vert="horz" lIns="91440" tIns="45720" rIns="91440" bIns="45720" rtlCol="0" anchor="ctr"/>
          <a:lstStyle>
            <a:lvl1pPr algn="l">
              <a:defRPr sz="1394">
                <a:solidFill>
                  <a:schemeClr val="tx1">
                    <a:tint val="75000"/>
                  </a:schemeClr>
                </a:solidFill>
              </a:defRPr>
            </a:lvl1pPr>
          </a:lstStyle>
          <a:p>
            <a:fld id="{75F4374D-344D-F04E-AAD9-B80EBF18A1B7}" type="datetimeFigureOut">
              <a:rPr lang="en-US" smtClean="0"/>
              <a:t>9/22/2021</a:t>
            </a:fld>
            <a:endParaRPr lang="en-US"/>
          </a:p>
        </p:txBody>
      </p:sp>
      <p:sp>
        <p:nvSpPr>
          <p:cNvPr id="5" name="Footer Placeholder 4"/>
          <p:cNvSpPr>
            <a:spLocks noGrp="1"/>
          </p:cNvSpPr>
          <p:nvPr>
            <p:ph type="ftr" sz="quarter" idx="3"/>
          </p:nvPr>
        </p:nvSpPr>
        <p:spPr>
          <a:xfrm>
            <a:off x="3543771" y="13983973"/>
            <a:ext cx="3610629" cy="803274"/>
          </a:xfrm>
          <a:prstGeom prst="rect">
            <a:avLst/>
          </a:prstGeom>
        </p:spPr>
        <p:txBody>
          <a:bodyPr vert="horz" lIns="91440" tIns="45720" rIns="91440" bIns="45720" rtlCol="0" anchor="ctr"/>
          <a:lstStyle>
            <a:lvl1pPr algn="ctr">
              <a:defRPr sz="139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5577" y="13983973"/>
            <a:ext cx="2407086" cy="803274"/>
          </a:xfrm>
          <a:prstGeom prst="rect">
            <a:avLst/>
          </a:prstGeom>
        </p:spPr>
        <p:txBody>
          <a:bodyPr vert="horz" lIns="91440" tIns="45720" rIns="91440" bIns="45720" rtlCol="0" anchor="ctr"/>
          <a:lstStyle>
            <a:lvl1pPr algn="r">
              <a:defRPr sz="1394">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79451313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1063030" rtl="0" eaLnBrk="1" latinLnBrk="0" hangingPunct="1">
        <a:lnSpc>
          <a:spcPct val="90000"/>
        </a:lnSpc>
        <a:spcBef>
          <a:spcPct val="0"/>
        </a:spcBef>
        <a:buNone/>
        <a:defRPr sz="5114" kern="1200">
          <a:solidFill>
            <a:schemeClr val="tx1"/>
          </a:solidFill>
          <a:latin typeface="+mj-lt"/>
          <a:ea typeface="+mj-ea"/>
          <a:cs typeface="+mj-cs"/>
        </a:defRPr>
      </a:lvl1pPr>
    </p:titleStyle>
    <p:bodyStyle>
      <a:lvl1pPr marL="265759" indent="-265759" algn="l" defTabSz="1063030" rtl="0" eaLnBrk="1" latinLnBrk="0" hangingPunct="1">
        <a:lnSpc>
          <a:spcPct val="90000"/>
        </a:lnSpc>
        <a:spcBef>
          <a:spcPts val="1163"/>
        </a:spcBef>
        <a:buFont typeface="Arial" panose="020B0604020202020204" pitchFamily="34" charset="0"/>
        <a:buChar char="•"/>
        <a:defRPr sz="3256" kern="1200">
          <a:solidFill>
            <a:schemeClr val="tx1"/>
          </a:solidFill>
          <a:latin typeface="+mn-lt"/>
          <a:ea typeface="+mn-ea"/>
          <a:cs typeface="+mn-cs"/>
        </a:defRPr>
      </a:lvl1pPr>
      <a:lvl2pPr marL="797274" indent="-265759" algn="l" defTabSz="1063030" rtl="0" eaLnBrk="1" latinLnBrk="0" hangingPunct="1">
        <a:lnSpc>
          <a:spcPct val="90000"/>
        </a:lnSpc>
        <a:spcBef>
          <a:spcPts val="583"/>
        </a:spcBef>
        <a:buFont typeface="Arial" panose="020B0604020202020204" pitchFamily="34" charset="0"/>
        <a:buChar char="•"/>
        <a:defRPr sz="2789" kern="1200">
          <a:solidFill>
            <a:schemeClr val="tx1"/>
          </a:solidFill>
          <a:latin typeface="+mn-lt"/>
          <a:ea typeface="+mn-ea"/>
          <a:cs typeface="+mn-cs"/>
        </a:defRPr>
      </a:lvl2pPr>
      <a:lvl3pPr marL="1328789" indent="-265759" algn="l" defTabSz="1063030" rtl="0" eaLnBrk="1" latinLnBrk="0" hangingPunct="1">
        <a:lnSpc>
          <a:spcPct val="90000"/>
        </a:lnSpc>
        <a:spcBef>
          <a:spcPts val="583"/>
        </a:spcBef>
        <a:buFont typeface="Arial" panose="020B0604020202020204" pitchFamily="34" charset="0"/>
        <a:buChar char="•"/>
        <a:defRPr sz="2325" kern="1200">
          <a:solidFill>
            <a:schemeClr val="tx1"/>
          </a:solidFill>
          <a:latin typeface="+mn-lt"/>
          <a:ea typeface="+mn-ea"/>
          <a:cs typeface="+mn-cs"/>
        </a:defRPr>
      </a:lvl3pPr>
      <a:lvl4pPr marL="1860304"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4pPr>
      <a:lvl5pPr marL="2391818"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5pPr>
      <a:lvl6pPr marL="292333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6pPr>
      <a:lvl7pPr marL="345485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7pPr>
      <a:lvl8pPr marL="398636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8pPr>
      <a:lvl9pPr marL="451788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9pPr>
    </p:bodyStyle>
    <p:otherStyle>
      <a:defPPr>
        <a:defRPr lang="en-US"/>
      </a:defPPr>
      <a:lvl1pPr marL="0" algn="l" defTabSz="1063030" rtl="0" eaLnBrk="1" latinLnBrk="0" hangingPunct="1">
        <a:defRPr sz="2093" kern="1200">
          <a:solidFill>
            <a:schemeClr val="tx1"/>
          </a:solidFill>
          <a:latin typeface="+mn-lt"/>
          <a:ea typeface="+mn-ea"/>
          <a:cs typeface="+mn-cs"/>
        </a:defRPr>
      </a:lvl1pPr>
      <a:lvl2pPr marL="531515" algn="l" defTabSz="1063030" rtl="0" eaLnBrk="1" latinLnBrk="0" hangingPunct="1">
        <a:defRPr sz="2093" kern="1200">
          <a:solidFill>
            <a:schemeClr val="tx1"/>
          </a:solidFill>
          <a:latin typeface="+mn-lt"/>
          <a:ea typeface="+mn-ea"/>
          <a:cs typeface="+mn-cs"/>
        </a:defRPr>
      </a:lvl2pPr>
      <a:lvl3pPr marL="1063030" algn="l" defTabSz="1063030" rtl="0" eaLnBrk="1" latinLnBrk="0" hangingPunct="1">
        <a:defRPr sz="2093" kern="1200">
          <a:solidFill>
            <a:schemeClr val="tx1"/>
          </a:solidFill>
          <a:latin typeface="+mn-lt"/>
          <a:ea typeface="+mn-ea"/>
          <a:cs typeface="+mn-cs"/>
        </a:defRPr>
      </a:lvl3pPr>
      <a:lvl4pPr marL="1594548" algn="l" defTabSz="1063030" rtl="0" eaLnBrk="1" latinLnBrk="0" hangingPunct="1">
        <a:defRPr sz="2093" kern="1200">
          <a:solidFill>
            <a:schemeClr val="tx1"/>
          </a:solidFill>
          <a:latin typeface="+mn-lt"/>
          <a:ea typeface="+mn-ea"/>
          <a:cs typeface="+mn-cs"/>
        </a:defRPr>
      </a:lvl4pPr>
      <a:lvl5pPr marL="2126063" algn="l" defTabSz="1063030" rtl="0" eaLnBrk="1" latinLnBrk="0" hangingPunct="1">
        <a:defRPr sz="2093" kern="1200">
          <a:solidFill>
            <a:schemeClr val="tx1"/>
          </a:solidFill>
          <a:latin typeface="+mn-lt"/>
          <a:ea typeface="+mn-ea"/>
          <a:cs typeface="+mn-cs"/>
        </a:defRPr>
      </a:lvl5pPr>
      <a:lvl6pPr marL="2657578" algn="l" defTabSz="1063030" rtl="0" eaLnBrk="1" latinLnBrk="0" hangingPunct="1">
        <a:defRPr sz="2093" kern="1200">
          <a:solidFill>
            <a:schemeClr val="tx1"/>
          </a:solidFill>
          <a:latin typeface="+mn-lt"/>
          <a:ea typeface="+mn-ea"/>
          <a:cs typeface="+mn-cs"/>
        </a:defRPr>
      </a:lvl6pPr>
      <a:lvl7pPr marL="3189093" algn="l" defTabSz="1063030" rtl="0" eaLnBrk="1" latinLnBrk="0" hangingPunct="1">
        <a:defRPr sz="2093" kern="1200">
          <a:solidFill>
            <a:schemeClr val="tx1"/>
          </a:solidFill>
          <a:latin typeface="+mn-lt"/>
          <a:ea typeface="+mn-ea"/>
          <a:cs typeface="+mn-cs"/>
        </a:defRPr>
      </a:lvl7pPr>
      <a:lvl8pPr marL="3720607" algn="l" defTabSz="1063030" rtl="0" eaLnBrk="1" latinLnBrk="0" hangingPunct="1">
        <a:defRPr sz="2093" kern="1200">
          <a:solidFill>
            <a:schemeClr val="tx1"/>
          </a:solidFill>
          <a:latin typeface="+mn-lt"/>
          <a:ea typeface="+mn-ea"/>
          <a:cs typeface="+mn-cs"/>
        </a:defRPr>
      </a:lvl8pPr>
      <a:lvl9pPr marL="4252126" algn="l" defTabSz="1063030" rtl="0" eaLnBrk="1" latinLnBrk="0" hangingPunct="1">
        <a:defRPr sz="20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hyperlink" Target="http://www.fhi360.org/anonreportregistry" TargetMode="External"/><Relationship Id="rId4" Type="http://schemas.openxmlformats.org/officeDocument/2006/relationships/image" Target="../media/image7.png"/><Relationship Id="rId9" Type="http://schemas.openxmlformats.org/officeDocument/2006/relationships/image" Target="../media/image11.sv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2.png"/><Relationship Id="rId7" Type="http://schemas.openxmlformats.org/officeDocument/2006/relationships/image" Target="../media/image9.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hyperlink" Target="http://www.fhi360.org/anonreportregistry" TargetMode="External"/><Relationship Id="rId4" Type="http://schemas.openxmlformats.org/officeDocument/2006/relationships/image" Target="../media/image13.png"/><Relationship Id="rId9" Type="http://schemas.openxmlformats.org/officeDocument/2006/relationships/image" Target="../media/image11.svg"/></Relationships>
</file>

<file path=ppt/slides/_rels/slide7.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14.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www.fhi360.org/anonreportregistry"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15.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www.fhi360.org/anonreportregistry"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1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www.fhi360.org/anonreportregistr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08631" y="1"/>
            <a:ext cx="10355040" cy="3044156"/>
          </a:xfrm>
        </p:spPr>
        <p:txBody>
          <a:bodyPr>
            <a:normAutofit/>
          </a:bodyPr>
          <a:lstStyle/>
          <a:p>
            <a:pPr algn="r" rtl="1"/>
            <a:r>
              <a:rPr lang="ar-EG" sz="4794" dirty="0">
                <a:solidFill>
                  <a:schemeClr val="accent5"/>
                </a:solidFill>
              </a:rPr>
              <a:t>تعليمات لتحرير وطباعة الملصقات وبطاقات الجيب الخاصة بأغراض الحماية</a:t>
            </a:r>
            <a:endParaRPr lang="en-US" sz="4794" dirty="0">
              <a:solidFill>
                <a:schemeClr val="accent5"/>
              </a:solidFill>
            </a:endParaRP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308631" y="3044157"/>
            <a:ext cx="9923786" cy="9572945"/>
          </a:xfrm>
        </p:spPr>
        <p:txBody>
          <a:bodyPr>
            <a:normAutofit/>
          </a:bodyPr>
          <a:lstStyle/>
          <a:p>
            <a:pPr marL="514350" indent="-514350" algn="r" rtl="1">
              <a:buFont typeface="+mj-lt"/>
              <a:buAutoNum type="arabicPeriod"/>
            </a:pPr>
            <a:r>
              <a:rPr lang="ar-EG" dirty="0"/>
              <a:t>قم بتنزيل جميع نماذج الملصقات وبطاقات الجيب ومجموعة صور الأشخاص على جهاز الكمبيوتر الخاص بك أو بالمجلد الموجود على محرك الأقراص المشترك.</a:t>
            </a:r>
            <a:endParaRPr lang="en-US" dirty="0"/>
          </a:p>
          <a:p>
            <a:pPr marL="514350" indent="-514350" algn="r" rtl="1">
              <a:buFont typeface="+mj-lt"/>
              <a:buAutoNum type="arabicPeriod"/>
            </a:pPr>
            <a:r>
              <a:rPr lang="ar-EG" dirty="0"/>
              <a:t>افتح</a:t>
            </a:r>
            <a:r>
              <a:rPr lang="en-US" dirty="0"/>
              <a:t> </a:t>
            </a:r>
            <a:r>
              <a:rPr lang="ar-EG" dirty="0"/>
              <a:t>ملف باوربوينت</a:t>
            </a:r>
            <a:r>
              <a:rPr lang="en-US" dirty="0"/>
              <a:t>PowerPoint (PPT) </a:t>
            </a:r>
            <a:r>
              <a:rPr lang="ar-EG" dirty="0"/>
              <a:t> واختر الملصق أو نموذج بطاقة الجيب الذي تريد تحريره.</a:t>
            </a:r>
            <a:endParaRPr lang="en-US" dirty="0"/>
          </a:p>
          <a:p>
            <a:pPr marL="514350" indent="-514350" algn="r" rtl="1">
              <a:buFont typeface="+mj-lt"/>
              <a:buAutoNum type="arabicPeriod"/>
            </a:pPr>
            <a:r>
              <a:rPr lang="ar-EG" dirty="0"/>
              <a:t>استخدم الإرشادات الموجودة في الصفحتين التاليتين لتغيير صور الأشخاص.</a:t>
            </a:r>
            <a:endParaRPr lang="en-US" dirty="0"/>
          </a:p>
          <a:p>
            <a:pPr marL="514350" indent="-514350" algn="r" rtl="1">
              <a:buFont typeface="+mj-lt"/>
              <a:buAutoNum type="arabicPeriod"/>
            </a:pPr>
            <a:r>
              <a:rPr lang="ar-EG" dirty="0"/>
              <a:t>قم بتحرير النص لإدخال أي آليات إبلاغ محلية لمنظمة </a:t>
            </a:r>
            <a:r>
              <a:rPr lang="en-US" dirty="0"/>
              <a:t>   </a:t>
            </a:r>
            <a:r>
              <a:rPr lang="ar-EG" dirty="0"/>
              <a:t> </a:t>
            </a:r>
            <a:r>
              <a:rPr lang="en-US" dirty="0"/>
              <a:t>FHI 360 </a:t>
            </a:r>
            <a:r>
              <a:rPr lang="ar-EG" dirty="0"/>
              <a:t> خاصة ببلدك أو مشروعك (كمثال، خط المساعدة المحلي للمشروع، رقم الخط الساخن داخل البلد الخاص بمنظمة</a:t>
            </a:r>
            <a:r>
              <a:rPr lang="en-US" sz="3200" u="sng" dirty="0">
                <a:solidFill>
                  <a:srgbClr val="0563C1"/>
                </a:solidFill>
                <a:latin typeface="Calibri" panose="020F0502020204030204" pitchFamily="34" charset="0"/>
                <a:ea typeface="Yu Mincho" panose="02020400000000000000" pitchFamily="18" charset="-128"/>
                <a:cs typeface="Calibri" panose="020F0502020204030204" pitchFamily="34" charset="0"/>
                <a:hlinkClick r:id="rId2"/>
              </a:rPr>
              <a:t>FHI 360’s in-country hotline number</a:t>
            </a:r>
            <a:r>
              <a:rPr lang="en-US" sz="3200" dirty="0">
                <a:latin typeface="Calibri" panose="020F0502020204030204" pitchFamily="34" charset="0"/>
                <a:ea typeface="Yu Mincho" panose="02020400000000000000" pitchFamily="18" charset="-128"/>
                <a:cs typeface="Calibri" panose="020F0502020204030204" pitchFamily="34" charset="0"/>
              </a:rPr>
              <a:t> -- </a:t>
            </a:r>
            <a:r>
              <a:rPr lang="ar-EG" sz="3200" dirty="0">
                <a:latin typeface="Calibri" panose="020F0502020204030204" pitchFamily="34" charset="0"/>
                <a:ea typeface="Yu Mincho" panose="02020400000000000000" pitchFamily="18" charset="-128"/>
                <a:cs typeface="Calibri" panose="020F0502020204030204" pitchFamily="34" charset="0"/>
              </a:rPr>
              <a:t> . </a:t>
            </a:r>
            <a:r>
              <a:rPr lang="ar-EG" dirty="0"/>
              <a:t>استخدم القائمة المنسدلة الموجودة على موقع الإبلاغ الخاص بنا لتحديد ما إذا كان بلدك لديه رقم خط ساخن خاص به. إذا لم يكن لديه خط، استخدم خط إبلاغ محلي تم إعداده لذلك)</a:t>
            </a:r>
          </a:p>
          <a:p>
            <a:pPr marL="514350" indent="-514350" algn="r" rtl="1">
              <a:buFont typeface="+mj-lt"/>
              <a:buAutoNum type="arabicPeriod"/>
            </a:pPr>
            <a:r>
              <a:rPr lang="ar-EG" dirty="0"/>
              <a:t>عند الانتهاء من التحرير، احفظ المستند الخاص بك. اتبع نصائح الطباعة الموجودة في نهاية هذه التعليمات.</a:t>
            </a:r>
            <a:endParaRPr lang="en-US" dirty="0"/>
          </a:p>
        </p:txBody>
      </p:sp>
    </p:spTree>
    <p:extLst>
      <p:ext uri="{BB962C8B-B14F-4D97-AF65-F5344CB8AC3E}">
        <p14:creationId xmlns:p14="http://schemas.microsoft.com/office/powerpoint/2010/main" val="3293588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pPr algn="r"/>
            <a:r>
              <a:rPr lang="ar-EG" dirty="0">
                <a:solidFill>
                  <a:schemeClr val="accent5"/>
                </a:solidFill>
              </a:rPr>
              <a:t>تعليمات (يتبع)</a:t>
            </a:r>
            <a:endParaRPr lang="en-US" dirty="0">
              <a:solidFill>
                <a:schemeClr val="accent5"/>
              </a:solidFill>
            </a:endParaRPr>
          </a:p>
        </p:txBody>
      </p:sp>
      <p:pic>
        <p:nvPicPr>
          <p:cNvPr id="6" name="Picture 5">
            <a:extLst>
              <a:ext uri="{FF2B5EF4-FFF2-40B4-BE49-F238E27FC236}">
                <a16:creationId xmlns:a16="http://schemas.microsoft.com/office/drawing/2014/main" id="{4E256986-6457-450A-B9D7-90FC39A88321}"/>
              </a:ext>
            </a:extLst>
          </p:cNvPr>
          <p:cNvPicPr>
            <a:picLocks noChangeAspect="1"/>
          </p:cNvPicPr>
          <p:nvPr/>
        </p:nvPicPr>
        <p:blipFill>
          <a:blip r:embed="rId2"/>
          <a:stretch>
            <a:fillRect/>
          </a:stretch>
        </p:blipFill>
        <p:spPr>
          <a:xfrm>
            <a:off x="258417" y="2978939"/>
            <a:ext cx="10405254" cy="9470650"/>
          </a:xfrm>
          <a:prstGeom prst="rect">
            <a:avLst/>
          </a:prstGeom>
        </p:spPr>
      </p:pic>
    </p:spTree>
    <p:extLst>
      <p:ext uri="{BB962C8B-B14F-4D97-AF65-F5344CB8AC3E}">
        <p14:creationId xmlns:p14="http://schemas.microsoft.com/office/powerpoint/2010/main" val="4281843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pPr algn="r"/>
            <a:r>
              <a:rPr lang="ar-EG" dirty="0">
                <a:solidFill>
                  <a:schemeClr val="accent5"/>
                </a:solidFill>
              </a:rPr>
              <a:t>تعليمات (يتبع)</a:t>
            </a:r>
            <a:endParaRPr lang="en-US" dirty="0">
              <a:solidFill>
                <a:schemeClr val="accent5"/>
              </a:solidFill>
            </a:endParaRPr>
          </a:p>
        </p:txBody>
      </p:sp>
      <p:pic>
        <p:nvPicPr>
          <p:cNvPr id="4" name="Picture 3">
            <a:extLst>
              <a:ext uri="{FF2B5EF4-FFF2-40B4-BE49-F238E27FC236}">
                <a16:creationId xmlns:a16="http://schemas.microsoft.com/office/drawing/2014/main" id="{45B3E3E3-18E3-44D3-9A9B-8004C28FAF41}"/>
              </a:ext>
            </a:extLst>
          </p:cNvPr>
          <p:cNvPicPr>
            <a:picLocks noChangeAspect="1"/>
          </p:cNvPicPr>
          <p:nvPr/>
        </p:nvPicPr>
        <p:blipFill>
          <a:blip r:embed="rId2"/>
          <a:stretch>
            <a:fillRect/>
          </a:stretch>
        </p:blipFill>
        <p:spPr>
          <a:xfrm>
            <a:off x="132565" y="1279247"/>
            <a:ext cx="10433034" cy="3603453"/>
          </a:xfrm>
          <a:prstGeom prst="rect">
            <a:avLst/>
          </a:prstGeom>
        </p:spPr>
      </p:pic>
      <p:pic>
        <p:nvPicPr>
          <p:cNvPr id="6" name="Picture 5">
            <a:extLst>
              <a:ext uri="{FF2B5EF4-FFF2-40B4-BE49-F238E27FC236}">
                <a16:creationId xmlns:a16="http://schemas.microsoft.com/office/drawing/2014/main" id="{EC21EB6F-0EFE-462F-BB8E-D79C7BEF6A1A}"/>
              </a:ext>
            </a:extLst>
          </p:cNvPr>
          <p:cNvPicPr>
            <a:picLocks noChangeAspect="1"/>
          </p:cNvPicPr>
          <p:nvPr/>
        </p:nvPicPr>
        <p:blipFill>
          <a:blip r:embed="rId3"/>
          <a:stretch>
            <a:fillRect/>
          </a:stretch>
        </p:blipFill>
        <p:spPr>
          <a:xfrm>
            <a:off x="575151" y="4882700"/>
            <a:ext cx="9990447" cy="10169808"/>
          </a:xfrm>
          <a:prstGeom prst="rect">
            <a:avLst/>
          </a:prstGeom>
        </p:spPr>
      </p:pic>
    </p:spTree>
    <p:extLst>
      <p:ext uri="{BB962C8B-B14F-4D97-AF65-F5344CB8AC3E}">
        <p14:creationId xmlns:p14="http://schemas.microsoft.com/office/powerpoint/2010/main" val="282677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a:xfrm>
            <a:off x="330740" y="803278"/>
            <a:ext cx="10367423" cy="2601403"/>
          </a:xfrm>
        </p:spPr>
        <p:txBody>
          <a:bodyPr>
            <a:normAutofit/>
          </a:bodyPr>
          <a:lstStyle/>
          <a:p>
            <a:pPr algn="r" rtl="1"/>
            <a:r>
              <a:rPr lang="ar-EG" sz="6000" dirty="0">
                <a:solidFill>
                  <a:schemeClr val="accent1"/>
                </a:solidFill>
              </a:rPr>
              <a:t>ملصق للمشاركين في البرنامج (نماذج)</a:t>
            </a:r>
            <a:endParaRPr lang="en-US" sz="6000" dirty="0">
              <a:solidFill>
                <a:schemeClr val="accent1"/>
              </a:solidFill>
            </a:endParaRPr>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pPr algn="r" rtl="1"/>
            <a:r>
              <a:rPr lang="ar-EG" sz="5400" dirty="0"/>
              <a:t>تحتوي الشرائح العديدة التالية على نماذج بطاقات جيب (مع رسائل للمشاركين في البرنامج)تم تنفيذها بالفعل وهي تحتوي على خيارات مختلفة خاصة بالتصميم والصور.</a:t>
            </a:r>
          </a:p>
          <a:p>
            <a:pPr algn="r" rtl="1"/>
            <a:r>
              <a:rPr lang="ar-EG" sz="5400" dirty="0"/>
              <a:t>اختر نموذجًا وقم بتغيير الصورة حسب الحاجة باستخدام الإرشادات المذكورة أعلاه.</a:t>
            </a:r>
            <a:endParaRPr lang="en-US" sz="5400" dirty="0"/>
          </a:p>
          <a:p>
            <a:pPr marL="0" indent="0" algn="r" rtl="1">
              <a:buNone/>
            </a:pPr>
            <a:endParaRPr lang="en-US" sz="5593" dirty="0"/>
          </a:p>
        </p:txBody>
      </p:sp>
    </p:spTree>
    <p:extLst>
      <p:ext uri="{BB962C8B-B14F-4D97-AF65-F5344CB8AC3E}">
        <p14:creationId xmlns:p14="http://schemas.microsoft.com/office/powerpoint/2010/main" val="346891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290112" y="7887149"/>
            <a:ext cx="11077772" cy="6853743"/>
            <a:chOff x="-290112" y="7887149"/>
            <a:chExt cx="11077772" cy="6853743"/>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290112" y="7887149"/>
              <a:ext cx="2672100" cy="6853743"/>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115560" y="7887149"/>
              <a:ext cx="2672100" cy="6853743"/>
            </a:xfrm>
            <a:prstGeom prst="rect">
              <a:avLst/>
            </a:prstGeom>
          </p:spPr>
        </p:pic>
      </p:grpSp>
      <p:sp>
        <p:nvSpPr>
          <p:cNvPr id="58" name="Title 1">
            <a:extLst>
              <a:ext uri="{FF2B5EF4-FFF2-40B4-BE49-F238E27FC236}">
                <a16:creationId xmlns:a16="http://schemas.microsoft.com/office/drawing/2014/main" id="{D4D4BCB2-68A5-5049-A28D-833884DCB203}"/>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algn="r" rtl="1"/>
            <a:endParaRPr lang="en-US" sz="4400" b="1" spc="-10" dirty="0">
              <a:solidFill>
                <a:srgbClr val="723484"/>
              </a:solidFill>
              <a:latin typeface="Franklin Gothic Demi" panose="020B0603020102020204" pitchFamily="34" charset="0"/>
            </a:endParaRPr>
          </a:p>
        </p:txBody>
      </p:sp>
      <p:grpSp>
        <p:nvGrpSpPr>
          <p:cNvPr id="84" name="Group 83">
            <a:extLst>
              <a:ext uri="{FF2B5EF4-FFF2-40B4-BE49-F238E27FC236}">
                <a16:creationId xmlns:a16="http://schemas.microsoft.com/office/drawing/2014/main" id="{E59AFCCF-B0C8-1243-A655-DA8A37BFD33A}"/>
              </a:ext>
            </a:extLst>
          </p:cNvPr>
          <p:cNvGrpSpPr/>
          <p:nvPr/>
        </p:nvGrpSpPr>
        <p:grpSpPr>
          <a:xfrm>
            <a:off x="1070499" y="8303086"/>
            <a:ext cx="8252364" cy="1689109"/>
            <a:chOff x="1222900" y="9015258"/>
            <a:chExt cx="8252364" cy="1422397"/>
          </a:xfrm>
        </p:grpSpPr>
        <p:sp>
          <p:nvSpPr>
            <p:cNvPr id="10" name="TextBox 9">
              <a:extLst>
                <a:ext uri="{FF2B5EF4-FFF2-40B4-BE49-F238E27FC236}">
                  <a16:creationId xmlns:a16="http://schemas.microsoft.com/office/drawing/2014/main" id="{FA9F2F8F-551A-EA48-B204-7CAA832425E1}"/>
                </a:ext>
              </a:extLst>
            </p:cNvPr>
            <p:cNvSpPr txBox="1"/>
            <p:nvPr/>
          </p:nvSpPr>
          <p:spPr>
            <a:xfrm>
              <a:off x="2181905" y="9604991"/>
              <a:ext cx="6122317" cy="388768"/>
            </a:xfrm>
            <a:prstGeom prst="rect">
              <a:avLst/>
            </a:prstGeom>
            <a:noFill/>
          </p:spPr>
          <p:txBody>
            <a:bodyPr wrap="square" rtlCol="0">
              <a:spAutoFit/>
            </a:bodyPr>
            <a:lstStyle/>
            <a:p>
              <a:pPr algn="ctr" rtl="1"/>
              <a:endParaRPr lang="en-US" sz="2400" dirty="0">
                <a:solidFill>
                  <a:srgbClr val="009BB1"/>
                </a:solidFill>
                <a:latin typeface="Franklin Gothic Medium" panose="020B0603020102020204" pitchFamily="34" charset="0"/>
              </a:endParaRPr>
            </a:p>
          </p:txBody>
        </p:sp>
        <p:sp>
          <p:nvSpPr>
            <p:cNvPr id="33" name="TextBox 32">
              <a:extLst>
                <a:ext uri="{FF2B5EF4-FFF2-40B4-BE49-F238E27FC236}">
                  <a16:creationId xmlns:a16="http://schemas.microsoft.com/office/drawing/2014/main" id="{625856DE-06D0-0748-87A2-7B2EA3B87331}"/>
                </a:ext>
              </a:extLst>
            </p:cNvPr>
            <p:cNvSpPr txBox="1"/>
            <p:nvPr/>
          </p:nvSpPr>
          <p:spPr>
            <a:xfrm>
              <a:off x="2427828" y="10126641"/>
              <a:ext cx="5499726" cy="311014"/>
            </a:xfrm>
            <a:prstGeom prst="rect">
              <a:avLst/>
            </a:prstGeom>
            <a:noFill/>
          </p:spPr>
          <p:txBody>
            <a:bodyPr wrap="square" rtlCol="0">
              <a:spAutoFit/>
            </a:bodyPr>
            <a:lstStyle/>
            <a:p>
              <a:pPr algn="ctr" rtl="1"/>
              <a:endParaRPr lang="en-US" dirty="0">
                <a:solidFill>
                  <a:schemeClr val="tx1">
                    <a:lumMod val="95000"/>
                    <a:lumOff val="5000"/>
                  </a:schemeClr>
                </a:solidFill>
                <a:latin typeface="Franklin Gothic Book" panose="020B0503020102020204" pitchFamily="34" charset="0"/>
              </a:endParaRPr>
            </a:p>
          </p:txBody>
        </p:sp>
        <p:sp>
          <p:nvSpPr>
            <p:cNvPr id="9" name="TextBox 8">
              <a:extLst>
                <a:ext uri="{FF2B5EF4-FFF2-40B4-BE49-F238E27FC236}">
                  <a16:creationId xmlns:a16="http://schemas.microsoft.com/office/drawing/2014/main" id="{E730F635-D5D2-6A49-A97F-35D8E9375D3D}"/>
                </a:ext>
              </a:extLst>
            </p:cNvPr>
            <p:cNvSpPr txBox="1"/>
            <p:nvPr/>
          </p:nvSpPr>
          <p:spPr>
            <a:xfrm>
              <a:off x="1222900" y="9015258"/>
              <a:ext cx="8252364" cy="667875"/>
            </a:xfrm>
            <a:prstGeom prst="rect">
              <a:avLst/>
            </a:prstGeom>
            <a:noFill/>
          </p:spPr>
          <p:txBody>
            <a:bodyPr wrap="square" rtlCol="0">
              <a:spAutoFit/>
            </a:bodyPr>
            <a:lstStyle/>
            <a:p>
              <a:pPr algn="ctr" rtl="1">
                <a:lnSpc>
                  <a:spcPct val="85000"/>
                </a:lnSpc>
              </a:pPr>
              <a:endParaRPr lang="en-US" sz="4400" b="1" dirty="0">
                <a:solidFill>
                  <a:schemeClr val="accent2"/>
                </a:solidFill>
                <a:latin typeface="Franklin Gothic Demi Cond" panose="020B0603020102020204" pitchFamily="34" charset="0"/>
              </a:endParaRPr>
            </a:p>
          </p:txBody>
        </p:sp>
      </p:grpSp>
      <p:sp>
        <p:nvSpPr>
          <p:cNvPr id="45" name="Rounded Rectangle 44">
            <a:extLst>
              <a:ext uri="{FF2B5EF4-FFF2-40B4-BE49-F238E27FC236}">
                <a16:creationId xmlns:a16="http://schemas.microsoft.com/office/drawing/2014/main" id="{AE56834C-45A0-E149-82CD-16E8CA91B707}"/>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gn="r" rtl="1">
              <a:lnSpc>
                <a:spcPct val="90000"/>
              </a:lnSpc>
              <a:spcAft>
                <a:spcPts val="1200"/>
              </a:spcAft>
            </a:pPr>
            <a:r>
              <a:rPr lang="ar-EG" sz="2400" b="1" dirty="0">
                <a:solidFill>
                  <a:srgbClr val="009BB1"/>
                </a:solidFill>
              </a:rPr>
              <a:t>ما ينبغي أن تعرفه:</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الخدمات والمساعدة للمشاركين في البرنامج مجانية دائمًا.</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ستحاسب </a:t>
            </a:r>
            <a:r>
              <a:rPr lang="en-US" sz="2000" dirty="0">
                <a:solidFill>
                  <a:srgbClr val="009BB1"/>
                </a:solidFill>
              </a:rPr>
              <a:t>FHI 360 </a:t>
            </a:r>
            <a:r>
              <a:rPr lang="ar-EG" sz="2000" dirty="0">
                <a:solidFill>
                  <a:srgbClr val="009BB1"/>
                </a:solidFill>
              </a:rPr>
              <a:t> العمال عن أي سوء سلوك تجاه المشاركين في البرنامج.</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لا تتسامح </a:t>
            </a:r>
            <a:r>
              <a:rPr lang="en-US" sz="2000" dirty="0">
                <a:solidFill>
                  <a:srgbClr val="009BB1"/>
                </a:solidFill>
              </a:rPr>
              <a:t>FHI 360 </a:t>
            </a:r>
            <a:r>
              <a:rPr lang="ar-EG" sz="2000" dirty="0">
                <a:solidFill>
                  <a:srgbClr val="009BB1"/>
                </a:solidFill>
              </a:rPr>
              <a:t> مع محاولة الانتقام من أي شخص يبلغ عن سوء سلوك.</a:t>
            </a:r>
            <a:endParaRPr lang="en-US" sz="2000" dirty="0">
              <a:solidFill>
                <a:srgbClr val="009BB1"/>
              </a:solidFill>
            </a:endParaRPr>
          </a:p>
        </p:txBody>
      </p:sp>
      <p:sp>
        <p:nvSpPr>
          <p:cNvPr id="47" name="Rounded Rectangle 46">
            <a:extLst>
              <a:ext uri="{FF2B5EF4-FFF2-40B4-BE49-F238E27FC236}">
                <a16:creationId xmlns:a16="http://schemas.microsoft.com/office/drawing/2014/main" id="{66750E0D-339E-6E42-8AC6-64E48A3858EA}"/>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gn="r" rtl="1">
              <a:lnSpc>
                <a:spcPct val="90000"/>
              </a:lnSpc>
              <a:spcAft>
                <a:spcPts val="1200"/>
              </a:spcAft>
            </a:pPr>
            <a:r>
              <a:rPr lang="ar-EG" sz="2400" dirty="0">
                <a:solidFill>
                  <a:srgbClr val="B81F39"/>
                </a:solidFill>
              </a:rPr>
              <a:t>لا يُسمح للعمال بما يلي:</a:t>
            </a:r>
          </a:p>
          <a:p>
            <a:pPr algn="r" rtl="1">
              <a:lnSpc>
                <a:spcPct val="90000"/>
              </a:lnSpc>
              <a:spcAft>
                <a:spcPts val="1200"/>
              </a:spcAft>
            </a:pPr>
            <a:r>
              <a:rPr lang="en-US" sz="2000" dirty="0">
                <a:solidFill>
                  <a:srgbClr val="B81F39"/>
                </a:solidFill>
              </a:rPr>
              <a:t> x</a:t>
            </a:r>
            <a:r>
              <a:rPr lang="ar-EG" sz="2000" dirty="0">
                <a:solidFill>
                  <a:srgbClr val="B81F39"/>
                </a:solidFill>
              </a:rPr>
              <a:t>الطلب من المشاركين في البرنامج الانخراط في نشاط جنسي.</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الانخراط في نشاط جنسي مع أي شخص أقل من 18 عامًا.</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تبادل الأموال أو العمل أو السلع أو الخدمات مقابل الجنس (لا يُسمح للعاملين بشراء الجنس).</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المضايقة أو التنمر أو الإهانة أو التخويف أو الإذلال أو الإساءة إلى المشاركين في البرنامج، بما في ذلك الأطفال.</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عرض مواد إباحية على الأطفال أو غيرهم من المشاركين في البرنامج.</a:t>
            </a:r>
            <a:endParaRPr lang="en-US" sz="2000" dirty="0">
              <a:solidFill>
                <a:srgbClr val="B81F39"/>
              </a:solidFill>
            </a:endParaRPr>
          </a:p>
        </p:txBody>
      </p:sp>
      <p:sp>
        <p:nvSpPr>
          <p:cNvPr id="73" name="TextBox 72">
            <a:extLst>
              <a:ext uri="{FF2B5EF4-FFF2-40B4-BE49-F238E27FC236}">
                <a16:creationId xmlns:a16="http://schemas.microsoft.com/office/drawing/2014/main" id="{C8B884FF-458A-AB49-9137-28BEFBD9187B}"/>
              </a:ext>
            </a:extLst>
          </p:cNvPr>
          <p:cNvSpPr txBox="1"/>
          <p:nvPr/>
        </p:nvSpPr>
        <p:spPr>
          <a:xfrm>
            <a:off x="1247775" y="10499166"/>
            <a:ext cx="3009900" cy="3008190"/>
          </a:xfrm>
          <a:prstGeom prst="rect">
            <a:avLst/>
          </a:prstGeom>
          <a:solidFill>
            <a:schemeClr val="accent6">
              <a:lumMod val="40000"/>
              <a:lumOff val="60000"/>
            </a:schemeClr>
          </a:solidFill>
        </p:spPr>
        <p:txBody>
          <a:bodyPr wrap="square" lIns="182880" tIns="91440" rIns="182880" bIns="182880" rtlCol="0">
            <a:noAutofit/>
          </a:bodyPr>
          <a:lstStyle/>
          <a:p>
            <a:pPr algn="r" rtl="1"/>
            <a:r>
              <a:rPr lang="ar-SA" sz="1200" b="1" dirty="0"/>
              <a:t>تعليمات التحرير لهذا المربع:</a:t>
            </a:r>
            <a:endParaRPr lang="en-US" sz="1200" dirty="0"/>
          </a:p>
          <a:p>
            <a:pPr algn="r" rtl="1"/>
            <a:r>
              <a:rPr lang="ar-SA" sz="1200" dirty="0"/>
              <a:t> قم بتضمين معلومات حول كيفية الوصول إلى آلية الإبلاغ المحلية الخاصة بمنظمة </a:t>
            </a:r>
            <a:r>
              <a:rPr lang="en-US" sz="1200" dirty="0"/>
              <a:t>FHI 360</a:t>
            </a:r>
            <a:r>
              <a:rPr lang="ar-SA" sz="1200" dirty="0"/>
              <a:t> أو آلية الإبلاغ المجتمعية (</a:t>
            </a:r>
            <a:r>
              <a:rPr lang="en-US" sz="1200" dirty="0"/>
              <a:t>CBCM</a:t>
            </a:r>
            <a:r>
              <a:rPr lang="ar-SA" sz="1200" dirty="0"/>
              <a:t>)، إذا كان لديك واحدة في مكانها الصحيح. يمكنك أيضًا تضمين رقم الخط الساخن داخل البلد الخاص بمنظمة </a:t>
            </a:r>
            <a:r>
              <a:rPr lang="en-US" sz="1200" dirty="0"/>
              <a:t>FHI 360</a:t>
            </a:r>
            <a:r>
              <a:rPr lang="ar-SA" sz="1200" dirty="0"/>
              <a:t> هنا إذا كان ذلك متاحًا. تحقق من القائمة المنسدلة في موقع الإبلاغ لمعرفة ما إذا كان رقم الخط الساخن داخل البلد متاحًا. تحقق دائمًا من أن الرقم يعمل قبل طباعته في هذا المربع! </a:t>
            </a:r>
            <a:r>
              <a:rPr lang="en-US" sz="1100" b="1" u="sng" dirty="0">
                <a:hlinkClick r:id="rId5"/>
              </a:rPr>
              <a:t>http://www.fhi360.org/anonreportregistry</a:t>
            </a:r>
            <a:endParaRPr lang="en-US" sz="1100" dirty="0"/>
          </a:p>
        </p:txBody>
      </p:sp>
      <p:grpSp>
        <p:nvGrpSpPr>
          <p:cNvPr id="29" name="Group 28">
            <a:extLst>
              <a:ext uri="{FF2B5EF4-FFF2-40B4-BE49-F238E27FC236}">
                <a16:creationId xmlns:a16="http://schemas.microsoft.com/office/drawing/2014/main" id="{697CDF4C-C7A7-DE4D-A56C-26A368914897}"/>
              </a:ext>
            </a:extLst>
          </p:cNvPr>
          <p:cNvGrpSpPr/>
          <p:nvPr/>
        </p:nvGrpSpPr>
        <p:grpSpPr>
          <a:xfrm>
            <a:off x="2376488" y="13954797"/>
            <a:ext cx="4843119" cy="499811"/>
            <a:chOff x="3907187" y="13920909"/>
            <a:chExt cx="4843119" cy="499811"/>
          </a:xfrm>
        </p:grpSpPr>
        <p:sp>
          <p:nvSpPr>
            <p:cNvPr id="30" name="Oval 29">
              <a:extLst>
                <a:ext uri="{FF2B5EF4-FFF2-40B4-BE49-F238E27FC236}">
                  <a16:creationId xmlns:a16="http://schemas.microsoft.com/office/drawing/2014/main" id="{5092DCEE-1723-FF44-B479-9D08DE0D7A9B}"/>
                </a:ext>
              </a:extLst>
            </p:cNvPr>
            <p:cNvSpPr/>
            <p:nvPr/>
          </p:nvSpPr>
          <p:spPr>
            <a:xfrm>
              <a:off x="3907187" y="13971278"/>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Rounded MT Bold" panose="020F0704030504030204" pitchFamily="34" charset="77"/>
                </a:rPr>
                <a:t>!</a:t>
              </a:r>
            </a:p>
          </p:txBody>
        </p:sp>
        <p:sp>
          <p:nvSpPr>
            <p:cNvPr id="31" name="TextBox 30">
              <a:extLst>
                <a:ext uri="{FF2B5EF4-FFF2-40B4-BE49-F238E27FC236}">
                  <a16:creationId xmlns:a16="http://schemas.microsoft.com/office/drawing/2014/main" id="{2837365A-5744-D843-881B-8313B80C7DEC}"/>
                </a:ext>
              </a:extLst>
            </p:cNvPr>
            <p:cNvSpPr txBox="1"/>
            <p:nvPr/>
          </p:nvSpPr>
          <p:spPr>
            <a:xfrm>
              <a:off x="5510944" y="13920909"/>
              <a:ext cx="3239362" cy="353943"/>
            </a:xfrm>
            <a:prstGeom prst="rect">
              <a:avLst/>
            </a:prstGeom>
            <a:noFill/>
          </p:spPr>
          <p:txBody>
            <a:bodyPr wrap="square" rtlCol="0">
              <a:spAutoFit/>
            </a:bodyPr>
            <a:lstStyle/>
            <a:p>
              <a:r>
                <a:rPr lang="en-US" sz="1700" b="1" dirty="0">
                  <a:solidFill>
                    <a:schemeClr val="accent2"/>
                  </a:solidFill>
                </a:rPr>
                <a:t>.</a:t>
              </a:r>
              <a:endParaRPr lang="en-US" sz="1700" dirty="0">
                <a:solidFill>
                  <a:schemeClr val="accent2"/>
                </a:solidFill>
              </a:endParaRPr>
            </a:p>
          </p:txBody>
        </p:sp>
      </p:grpSp>
      <p:sp>
        <p:nvSpPr>
          <p:cNvPr id="3" name="Rectangle 2"/>
          <p:cNvSpPr/>
          <p:nvPr/>
        </p:nvSpPr>
        <p:spPr>
          <a:xfrm>
            <a:off x="0" y="204541"/>
            <a:ext cx="8347638" cy="1806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4000" b="1" dirty="0">
                <a:solidFill>
                  <a:schemeClr val="accent2"/>
                </a:solidFill>
              </a:rPr>
              <a:t>من حقك</a:t>
            </a:r>
          </a:p>
          <a:p>
            <a:pPr algn="r" rtl="1"/>
            <a:r>
              <a:rPr lang="ar-EG" sz="4000" b="1" dirty="0">
                <a:solidFill>
                  <a:schemeClr val="accent2"/>
                </a:solidFill>
              </a:rPr>
              <a:t> الحصول على خدمات خالية من العنف والتحرش</a:t>
            </a:r>
            <a:endParaRPr lang="en-US" sz="4000" b="1" dirty="0">
              <a:solidFill>
                <a:schemeClr val="accent2"/>
              </a:solidFill>
            </a:endParaRPr>
          </a:p>
        </p:txBody>
      </p:sp>
      <p:sp>
        <p:nvSpPr>
          <p:cNvPr id="4" name="Rectangle 3"/>
          <p:cNvSpPr/>
          <p:nvPr/>
        </p:nvSpPr>
        <p:spPr>
          <a:xfrm>
            <a:off x="0" y="2125306"/>
            <a:ext cx="10553699" cy="1189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600" b="1" dirty="0">
                <a:solidFill>
                  <a:schemeClr val="tx2"/>
                </a:solidFill>
              </a:rPr>
              <a:t>لا يُسمح أبدًا للعاملين في المجال الإنساني والإنمائي بتهديد المشاركين في البرنامج أو إلحاق الضرر بهم بأي شكل من الأشكال.</a:t>
            </a:r>
            <a:endParaRPr lang="en-US" sz="2600" b="1" dirty="0">
              <a:solidFill>
                <a:schemeClr val="tx2"/>
              </a:solidFill>
            </a:endParaRPr>
          </a:p>
        </p:txBody>
      </p:sp>
      <p:sp>
        <p:nvSpPr>
          <p:cNvPr id="8" name="Rectangle 7"/>
          <p:cNvSpPr/>
          <p:nvPr/>
        </p:nvSpPr>
        <p:spPr>
          <a:xfrm>
            <a:off x="1614882" y="8047067"/>
            <a:ext cx="7163595" cy="825445"/>
          </a:xfrm>
          <a:prstGeom prst="rect">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200" b="1" dirty="0">
                <a:solidFill>
                  <a:schemeClr val="accent2"/>
                </a:solidFill>
              </a:rPr>
              <a:t>الإبلاغ عن ضرر مشتبه به أو معروف</a:t>
            </a:r>
            <a:endParaRPr lang="en-US" sz="3200" b="1" dirty="0">
              <a:solidFill>
                <a:schemeClr val="accent2"/>
              </a:solidFill>
            </a:endParaRPr>
          </a:p>
        </p:txBody>
      </p:sp>
      <p:sp>
        <p:nvSpPr>
          <p:cNvPr id="11" name="Rectangle 10"/>
          <p:cNvSpPr/>
          <p:nvPr/>
        </p:nvSpPr>
        <p:spPr>
          <a:xfrm>
            <a:off x="1433029" y="8709271"/>
            <a:ext cx="7403176" cy="64798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dirty="0">
                <a:solidFill>
                  <a:schemeClr val="accent1"/>
                </a:solidFill>
              </a:rPr>
              <a:t>اتصل بالخط الساخن للأخلاقيات والامتثال لمنظمة </a:t>
            </a:r>
            <a:r>
              <a:rPr lang="en-US" sz="2400" dirty="0">
                <a:solidFill>
                  <a:schemeClr val="accent1"/>
                </a:solidFill>
              </a:rPr>
              <a:t>FHI360</a:t>
            </a:r>
          </a:p>
        </p:txBody>
      </p:sp>
      <p:sp>
        <p:nvSpPr>
          <p:cNvPr id="15" name="Rectangle 14"/>
          <p:cNvSpPr/>
          <p:nvPr/>
        </p:nvSpPr>
        <p:spPr>
          <a:xfrm>
            <a:off x="2262257" y="9366805"/>
            <a:ext cx="5733572" cy="60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schemeClr val="tx1"/>
                </a:solidFill>
              </a:rPr>
              <a:t>يمكنك إعطاء اسمك أو الإبلاغ دون الكشف عن هويتك أو الإبلاغ نيابة عن شخص آخر.</a:t>
            </a:r>
            <a:endParaRPr lang="en-US" sz="2000" dirty="0">
              <a:solidFill>
                <a:schemeClr val="tx1"/>
              </a:solidFill>
            </a:endParaRPr>
          </a:p>
        </p:txBody>
      </p:sp>
      <p:sp>
        <p:nvSpPr>
          <p:cNvPr id="22" name="Rectangle 21"/>
          <p:cNvSpPr/>
          <p:nvPr/>
        </p:nvSpPr>
        <p:spPr>
          <a:xfrm flipV="1">
            <a:off x="4435396" y="13953655"/>
            <a:ext cx="2721658" cy="668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2945661" y="13841510"/>
            <a:ext cx="5611623" cy="893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07000"/>
              </a:lnSpc>
              <a:spcAft>
                <a:spcPts val="800"/>
              </a:spcAft>
            </a:pPr>
            <a:r>
              <a:rPr lang="ar-SA" sz="2400" dirty="0">
                <a:solidFill>
                  <a:schemeClr val="tx1"/>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17F3A52A-E23F-4F85-9F60-5AA8C013E89F}"/>
              </a:ext>
            </a:extLst>
          </p:cNvPr>
          <p:cNvSpPr/>
          <p:nvPr/>
        </p:nvSpPr>
        <p:spPr>
          <a:xfrm>
            <a:off x="4834061" y="10266020"/>
            <a:ext cx="372322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43" name="TextBox 42">
            <a:extLst>
              <a:ext uri="{FF2B5EF4-FFF2-40B4-BE49-F238E27FC236}">
                <a16:creationId xmlns:a16="http://schemas.microsoft.com/office/drawing/2014/main" id="{88BE848F-12F2-4607-9560-1F84A0F0FB2D}"/>
              </a:ext>
            </a:extLst>
          </p:cNvPr>
          <p:cNvSpPr txBox="1"/>
          <p:nvPr/>
        </p:nvSpPr>
        <p:spPr>
          <a:xfrm>
            <a:off x="4355553" y="10897431"/>
            <a:ext cx="4587631" cy="591957"/>
          </a:xfrm>
          <a:prstGeom prst="rect">
            <a:avLst/>
          </a:prstGeom>
          <a:noFill/>
        </p:spPr>
        <p:txBody>
          <a:bodyPr wrap="square" rtlCol="0">
            <a:spAutoFit/>
          </a:bodyPr>
          <a:lstStyle/>
          <a:p>
            <a:pPr algn="ct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44" name="TextBox 43">
            <a:extLst>
              <a:ext uri="{FF2B5EF4-FFF2-40B4-BE49-F238E27FC236}">
                <a16:creationId xmlns:a16="http://schemas.microsoft.com/office/drawing/2014/main" id="{7EAC4476-6D18-48C8-AC58-A759DC343942}"/>
              </a:ext>
            </a:extLst>
          </p:cNvPr>
          <p:cNvSpPr txBox="1"/>
          <p:nvPr/>
        </p:nvSpPr>
        <p:spPr>
          <a:xfrm>
            <a:off x="4719692" y="11556148"/>
            <a:ext cx="3995378" cy="591957"/>
          </a:xfrm>
          <a:prstGeom prst="rect">
            <a:avLst/>
          </a:prstGeom>
          <a:noFill/>
        </p:spPr>
        <p:txBody>
          <a:bodyPr wrap="square" rtlCol="0">
            <a:spAutoFit/>
          </a:bodyPr>
          <a:lstStyle/>
          <a:p>
            <a:pPr algn="ctr" rtl="1">
              <a:lnSpc>
                <a:spcPct val="105000"/>
              </a:lnSpc>
            </a:pPr>
            <a:r>
              <a:rPr lang="ar-EG" sz="1600" b="1" dirty="0"/>
              <a:t>بسرية تامة عبر البريد الالكتروني:</a:t>
            </a:r>
          </a:p>
          <a:p>
            <a:pPr algn="ctr">
              <a:lnSpc>
                <a:spcPct val="105000"/>
              </a:lnSpc>
            </a:pPr>
            <a:r>
              <a:rPr lang="en-US" sz="1600" dirty="0">
                <a:solidFill>
                  <a:schemeClr val="accent5"/>
                </a:solidFill>
              </a:rPr>
              <a:t>compliance@fhi360.org</a:t>
            </a:r>
          </a:p>
        </p:txBody>
      </p:sp>
      <p:sp>
        <p:nvSpPr>
          <p:cNvPr id="46" name="TextBox 45">
            <a:extLst>
              <a:ext uri="{FF2B5EF4-FFF2-40B4-BE49-F238E27FC236}">
                <a16:creationId xmlns:a16="http://schemas.microsoft.com/office/drawing/2014/main" id="{8D1AB924-D604-4D68-8F9E-6360A97D2398}"/>
              </a:ext>
            </a:extLst>
          </p:cNvPr>
          <p:cNvSpPr txBox="1"/>
          <p:nvPr/>
        </p:nvSpPr>
        <p:spPr>
          <a:xfrm>
            <a:off x="4202221" y="12159368"/>
            <a:ext cx="4927750" cy="1569660"/>
          </a:xfrm>
          <a:prstGeom prst="rect">
            <a:avLst/>
          </a:prstGeom>
          <a:noFill/>
        </p:spPr>
        <p:txBody>
          <a:bodyPr wrap="square" rtlCol="0">
            <a:spAutoFit/>
          </a:bodyPr>
          <a:lstStyle/>
          <a:p>
            <a:pPr>
              <a:lnSpc>
                <a:spcPct val="105000"/>
              </a:lnSpc>
              <a:spcAft>
                <a:spcPts val="600"/>
              </a:spcAft>
            </a:pPr>
            <a:r>
              <a:rPr lang="en-US" sz="1400" dirty="0">
                <a:solidFill>
                  <a:schemeClr val="accent1"/>
                </a:solidFill>
              </a:rPr>
              <a:t>        +1-800-461-9330 </a:t>
            </a:r>
            <a:r>
              <a:rPr lang="ar-SA" sz="1400" b="1" dirty="0"/>
              <a:t>سكايب</a:t>
            </a:r>
            <a:r>
              <a:rPr lang="ar-SA" sz="1400" dirty="0"/>
              <a:t> </a:t>
            </a:r>
            <a:r>
              <a:rPr lang="en-US" sz="1400" dirty="0"/>
              <a:t>    </a:t>
            </a:r>
            <a:r>
              <a:rPr lang="en-US" sz="1400" spc="-10" dirty="0">
                <a:solidFill>
                  <a:schemeClr val="bg2"/>
                </a:solidFill>
              </a:rPr>
              <a:t>|  </a:t>
            </a:r>
            <a:r>
              <a:rPr lang="en-US" sz="1400" b="1" spc="-10" dirty="0">
                <a:solidFill>
                  <a:schemeClr val="tx1">
                    <a:lumMod val="95000"/>
                    <a:lumOff val="5000"/>
                  </a:schemeClr>
                </a:solidFill>
              </a:rPr>
              <a:t>Skype: </a:t>
            </a:r>
            <a:r>
              <a:rPr lang="en-US" sz="1400" spc="-10" dirty="0">
                <a:solidFill>
                  <a:srgbClr val="009BB1"/>
                </a:solidFill>
              </a:rPr>
              <a:t>+1-800-461-9330</a:t>
            </a:r>
            <a:endParaRPr lang="en-US" sz="1400" dirty="0">
              <a:solidFill>
                <a:schemeClr val="accent5"/>
              </a:solidFill>
            </a:endParaRPr>
          </a:p>
          <a:p>
            <a:pPr algn="ctr">
              <a:lnSpc>
                <a:spcPct val="105000"/>
              </a:lnSpc>
              <a:spcAft>
                <a:spcPts val="600"/>
              </a:spcAft>
            </a:pPr>
            <a:r>
              <a:rPr lang="ar-SA" sz="1400" dirty="0"/>
              <a:t>رقم الهاتف المجاني في الولايات </a:t>
            </a:r>
            <a:r>
              <a:rPr lang="ar-EG" sz="1400" dirty="0"/>
              <a:t>المتحدة</a:t>
            </a:r>
            <a:r>
              <a:rPr lang="ar-SA" sz="1400" dirty="0"/>
              <a:t>:</a:t>
            </a:r>
            <a:endParaRPr lang="en-US" sz="1400" dirty="0"/>
          </a:p>
          <a:p>
            <a:pPr algn="ctr">
              <a:lnSpc>
                <a:spcPct val="105000"/>
              </a:lnSpc>
              <a:spcAft>
                <a:spcPts val="600"/>
              </a:spcAft>
            </a:pPr>
            <a:r>
              <a:rPr lang="en-US" sz="1400" dirty="0">
                <a:solidFill>
                  <a:schemeClr val="accent5"/>
                </a:solidFill>
              </a:rPr>
              <a:t>+1-720-514-4400</a:t>
            </a:r>
            <a:endParaRPr lang="en-US" sz="1200" dirty="0">
              <a:solidFill>
                <a:schemeClr val="accent5"/>
              </a:solidFill>
            </a:endParaRPr>
          </a:p>
          <a:p>
            <a:pPr algn="ctr">
              <a:lnSpc>
                <a:spcPct val="105000"/>
              </a:lnSpc>
              <a:spcAft>
                <a:spcPts val="600"/>
              </a:spcAft>
            </a:pPr>
            <a:r>
              <a:rPr lang="ar-SA" sz="12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200" dirty="0"/>
              <a:t>FHI 360</a:t>
            </a:r>
            <a:r>
              <a:rPr lang="ar-SA" sz="1200" dirty="0"/>
              <a:t>"</a:t>
            </a:r>
            <a:endParaRPr lang="en-US" sz="1200" dirty="0"/>
          </a:p>
        </p:txBody>
      </p:sp>
      <p:pic>
        <p:nvPicPr>
          <p:cNvPr id="50" name="Graphic 49" descr="Cursor with solid fill">
            <a:extLst>
              <a:ext uri="{FF2B5EF4-FFF2-40B4-BE49-F238E27FC236}">
                <a16:creationId xmlns:a16="http://schemas.microsoft.com/office/drawing/2014/main" id="{030ECA81-574A-4A1E-8BC5-18C352B6390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01943">
            <a:off x="8346012" y="10988117"/>
            <a:ext cx="281888" cy="337738"/>
          </a:xfrm>
          <a:prstGeom prst="rect">
            <a:avLst/>
          </a:prstGeom>
        </p:spPr>
      </p:pic>
      <p:pic>
        <p:nvPicPr>
          <p:cNvPr id="51" name="Picture 55">
            <a:extLst>
              <a:ext uri="{FF2B5EF4-FFF2-40B4-BE49-F238E27FC236}">
                <a16:creationId xmlns:a16="http://schemas.microsoft.com/office/drawing/2014/main" id="{7473EF37-34A9-4290-B537-91BF833BEA4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486956" y="11672747"/>
            <a:ext cx="228114" cy="176513"/>
          </a:xfrm>
          <a:prstGeom prst="rect">
            <a:avLst/>
          </a:prstGeom>
          <a:solidFill>
            <a:schemeClr val="bg1"/>
          </a:solidFill>
        </p:spPr>
      </p:pic>
    </p:spTree>
    <p:extLst>
      <p:ext uri="{BB962C8B-B14F-4D97-AF65-F5344CB8AC3E}">
        <p14:creationId xmlns:p14="http://schemas.microsoft.com/office/powerpoint/2010/main" val="4015114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290112" y="7887149"/>
            <a:ext cx="11077771" cy="6853743"/>
            <a:chOff x="-290112" y="7887149"/>
            <a:chExt cx="11077771" cy="6853743"/>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290112" y="7887149"/>
              <a:ext cx="2672099" cy="6853743"/>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115560" y="7887149"/>
              <a:ext cx="2672099" cy="6853743"/>
            </a:xfrm>
            <a:prstGeom prst="rect">
              <a:avLst/>
            </a:prstGeom>
          </p:spPr>
        </p:pic>
      </p:grpSp>
      <p:sp>
        <p:nvSpPr>
          <p:cNvPr id="58" name="Title 1">
            <a:extLst>
              <a:ext uri="{FF2B5EF4-FFF2-40B4-BE49-F238E27FC236}">
                <a16:creationId xmlns:a16="http://schemas.microsoft.com/office/drawing/2014/main" id="{D4D4BCB2-68A5-5049-A28D-833884DCB203}"/>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algn="r" rtl="1"/>
            <a:endParaRPr lang="en-US" sz="4400" b="1" spc="-10" dirty="0">
              <a:solidFill>
                <a:srgbClr val="723484"/>
              </a:solidFill>
              <a:latin typeface="Franklin Gothic Demi" panose="020B0603020102020204" pitchFamily="34" charset="0"/>
            </a:endParaRPr>
          </a:p>
        </p:txBody>
      </p:sp>
      <p:grpSp>
        <p:nvGrpSpPr>
          <p:cNvPr id="84" name="Group 83">
            <a:extLst>
              <a:ext uri="{FF2B5EF4-FFF2-40B4-BE49-F238E27FC236}">
                <a16:creationId xmlns:a16="http://schemas.microsoft.com/office/drawing/2014/main" id="{E59AFCCF-B0C8-1243-A655-DA8A37BFD33A}"/>
              </a:ext>
            </a:extLst>
          </p:cNvPr>
          <p:cNvGrpSpPr/>
          <p:nvPr/>
        </p:nvGrpSpPr>
        <p:grpSpPr>
          <a:xfrm>
            <a:off x="1070499" y="8303086"/>
            <a:ext cx="8252364" cy="1689109"/>
            <a:chOff x="1222900" y="9015258"/>
            <a:chExt cx="8252364" cy="1422397"/>
          </a:xfrm>
        </p:grpSpPr>
        <p:sp>
          <p:nvSpPr>
            <p:cNvPr id="10" name="TextBox 9">
              <a:extLst>
                <a:ext uri="{FF2B5EF4-FFF2-40B4-BE49-F238E27FC236}">
                  <a16:creationId xmlns:a16="http://schemas.microsoft.com/office/drawing/2014/main" id="{FA9F2F8F-551A-EA48-B204-7CAA832425E1}"/>
                </a:ext>
              </a:extLst>
            </p:cNvPr>
            <p:cNvSpPr txBox="1"/>
            <p:nvPr/>
          </p:nvSpPr>
          <p:spPr>
            <a:xfrm>
              <a:off x="2181905" y="9604991"/>
              <a:ext cx="6122317" cy="388768"/>
            </a:xfrm>
            <a:prstGeom prst="rect">
              <a:avLst/>
            </a:prstGeom>
            <a:noFill/>
          </p:spPr>
          <p:txBody>
            <a:bodyPr wrap="square" rtlCol="0">
              <a:spAutoFit/>
            </a:bodyPr>
            <a:lstStyle/>
            <a:p>
              <a:pPr algn="ctr" rtl="1"/>
              <a:endParaRPr lang="en-US" sz="2400" dirty="0">
                <a:solidFill>
                  <a:srgbClr val="009BB1"/>
                </a:solidFill>
                <a:latin typeface="Franklin Gothic Medium" panose="020B0603020102020204" pitchFamily="34" charset="0"/>
              </a:endParaRPr>
            </a:p>
          </p:txBody>
        </p:sp>
        <p:sp>
          <p:nvSpPr>
            <p:cNvPr id="33" name="TextBox 32">
              <a:extLst>
                <a:ext uri="{FF2B5EF4-FFF2-40B4-BE49-F238E27FC236}">
                  <a16:creationId xmlns:a16="http://schemas.microsoft.com/office/drawing/2014/main" id="{625856DE-06D0-0748-87A2-7B2EA3B87331}"/>
                </a:ext>
              </a:extLst>
            </p:cNvPr>
            <p:cNvSpPr txBox="1"/>
            <p:nvPr/>
          </p:nvSpPr>
          <p:spPr>
            <a:xfrm>
              <a:off x="2427828" y="10126641"/>
              <a:ext cx="5499726" cy="311014"/>
            </a:xfrm>
            <a:prstGeom prst="rect">
              <a:avLst/>
            </a:prstGeom>
            <a:noFill/>
          </p:spPr>
          <p:txBody>
            <a:bodyPr wrap="square" rtlCol="0">
              <a:spAutoFit/>
            </a:bodyPr>
            <a:lstStyle/>
            <a:p>
              <a:pPr algn="ctr" rtl="1"/>
              <a:endParaRPr lang="en-US" dirty="0">
                <a:solidFill>
                  <a:schemeClr val="tx1">
                    <a:lumMod val="95000"/>
                    <a:lumOff val="5000"/>
                  </a:schemeClr>
                </a:solidFill>
                <a:latin typeface="Franklin Gothic Book" panose="020B0503020102020204" pitchFamily="34" charset="0"/>
              </a:endParaRPr>
            </a:p>
          </p:txBody>
        </p:sp>
        <p:sp>
          <p:nvSpPr>
            <p:cNvPr id="9" name="TextBox 8">
              <a:extLst>
                <a:ext uri="{FF2B5EF4-FFF2-40B4-BE49-F238E27FC236}">
                  <a16:creationId xmlns:a16="http://schemas.microsoft.com/office/drawing/2014/main" id="{E730F635-D5D2-6A49-A97F-35D8E9375D3D}"/>
                </a:ext>
              </a:extLst>
            </p:cNvPr>
            <p:cNvSpPr txBox="1"/>
            <p:nvPr/>
          </p:nvSpPr>
          <p:spPr>
            <a:xfrm>
              <a:off x="1222900" y="9015258"/>
              <a:ext cx="8252364" cy="667875"/>
            </a:xfrm>
            <a:prstGeom prst="rect">
              <a:avLst/>
            </a:prstGeom>
            <a:noFill/>
          </p:spPr>
          <p:txBody>
            <a:bodyPr wrap="square" rtlCol="0">
              <a:spAutoFit/>
            </a:bodyPr>
            <a:lstStyle/>
            <a:p>
              <a:pPr algn="ctr" rtl="1">
                <a:lnSpc>
                  <a:spcPct val="85000"/>
                </a:lnSpc>
              </a:pPr>
              <a:endParaRPr lang="en-US" sz="4400" b="1" dirty="0">
                <a:solidFill>
                  <a:schemeClr val="accent2"/>
                </a:solidFill>
                <a:latin typeface="Franklin Gothic Demi Cond" panose="020B0603020102020204" pitchFamily="34" charset="0"/>
              </a:endParaRPr>
            </a:p>
          </p:txBody>
        </p:sp>
      </p:grpSp>
      <p:sp>
        <p:nvSpPr>
          <p:cNvPr id="45" name="Rounded Rectangle 44">
            <a:extLst>
              <a:ext uri="{FF2B5EF4-FFF2-40B4-BE49-F238E27FC236}">
                <a16:creationId xmlns:a16="http://schemas.microsoft.com/office/drawing/2014/main" id="{AE56834C-45A0-E149-82CD-16E8CA91B707}"/>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gn="r" rtl="1">
              <a:lnSpc>
                <a:spcPct val="90000"/>
              </a:lnSpc>
              <a:spcAft>
                <a:spcPts val="1200"/>
              </a:spcAft>
            </a:pPr>
            <a:r>
              <a:rPr lang="ar-EG" sz="2400" b="1" dirty="0">
                <a:solidFill>
                  <a:srgbClr val="009BB1"/>
                </a:solidFill>
              </a:rPr>
              <a:t>ما ينبغي أن تعرفه:</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الخدمات والمساعدة للمشاركين في البرنامج مجانية دائمًا.</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ستحاسب </a:t>
            </a:r>
            <a:r>
              <a:rPr lang="en-US" sz="2000" dirty="0">
                <a:solidFill>
                  <a:srgbClr val="009BB1"/>
                </a:solidFill>
              </a:rPr>
              <a:t>FHI 360 </a:t>
            </a:r>
            <a:r>
              <a:rPr lang="ar-EG" sz="2000" dirty="0">
                <a:solidFill>
                  <a:srgbClr val="009BB1"/>
                </a:solidFill>
              </a:rPr>
              <a:t> العمال عن أي سوء سلوك تجاه المشاركين في البرنامج.</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لا تتسامح </a:t>
            </a:r>
            <a:r>
              <a:rPr lang="en-US" sz="2000" dirty="0">
                <a:solidFill>
                  <a:srgbClr val="009BB1"/>
                </a:solidFill>
              </a:rPr>
              <a:t>FHI 360 </a:t>
            </a:r>
            <a:r>
              <a:rPr lang="ar-EG" sz="2000" dirty="0">
                <a:solidFill>
                  <a:srgbClr val="009BB1"/>
                </a:solidFill>
              </a:rPr>
              <a:t> مع محاولة الانتقام من أي شخص يبلغ عن سوء سلوك.</a:t>
            </a:r>
            <a:endParaRPr lang="en-US" sz="2000" dirty="0">
              <a:solidFill>
                <a:srgbClr val="009BB1"/>
              </a:solidFill>
            </a:endParaRPr>
          </a:p>
        </p:txBody>
      </p:sp>
      <p:sp>
        <p:nvSpPr>
          <p:cNvPr id="47" name="Rounded Rectangle 46">
            <a:extLst>
              <a:ext uri="{FF2B5EF4-FFF2-40B4-BE49-F238E27FC236}">
                <a16:creationId xmlns:a16="http://schemas.microsoft.com/office/drawing/2014/main" id="{66750E0D-339E-6E42-8AC6-64E48A3858EA}"/>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gn="r" rtl="1">
              <a:lnSpc>
                <a:spcPct val="90000"/>
              </a:lnSpc>
              <a:spcAft>
                <a:spcPts val="1200"/>
              </a:spcAft>
            </a:pPr>
            <a:r>
              <a:rPr lang="ar-EG" sz="2400" dirty="0">
                <a:solidFill>
                  <a:srgbClr val="B81F39"/>
                </a:solidFill>
              </a:rPr>
              <a:t>لا يُسمح للعمال بما يلي:</a:t>
            </a:r>
          </a:p>
          <a:p>
            <a:pPr algn="r" rtl="1">
              <a:lnSpc>
                <a:spcPct val="90000"/>
              </a:lnSpc>
              <a:spcAft>
                <a:spcPts val="1200"/>
              </a:spcAft>
            </a:pPr>
            <a:r>
              <a:rPr lang="en-US" sz="2000" dirty="0">
                <a:solidFill>
                  <a:srgbClr val="B81F39"/>
                </a:solidFill>
              </a:rPr>
              <a:t> x</a:t>
            </a:r>
            <a:r>
              <a:rPr lang="ar-EG" sz="2000" dirty="0">
                <a:solidFill>
                  <a:srgbClr val="B81F39"/>
                </a:solidFill>
              </a:rPr>
              <a:t>الطلب من المشاركين في البرنامج الانخراط في نشاط جنسي.</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الانخراط في نشاط جنسي مع أي شخص أقل من 18 عامًا.</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تبادل الأموال أو العمل أو السلع أو الخدمات مقابل الجنس (لا يُسمح للعاملين بشراء الجنس).</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المضايقة أو التنمر أو الإهانة أو التخويف أو الإذلال أو الإساءة إلى المشاركين في البرنامج، بما في ذلك الأطفال.</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عرض مواد إباحية على الأطفال أو غيرهم من المشاركين في البرنامج.</a:t>
            </a:r>
            <a:endParaRPr lang="en-US" sz="2000" dirty="0">
              <a:solidFill>
                <a:srgbClr val="B81F39"/>
              </a:solidFill>
            </a:endParaRPr>
          </a:p>
        </p:txBody>
      </p:sp>
      <p:sp>
        <p:nvSpPr>
          <p:cNvPr id="73" name="TextBox 72">
            <a:extLst>
              <a:ext uri="{FF2B5EF4-FFF2-40B4-BE49-F238E27FC236}">
                <a16:creationId xmlns:a16="http://schemas.microsoft.com/office/drawing/2014/main" id="{C8B884FF-458A-AB49-9137-28BEFBD9187B}"/>
              </a:ext>
            </a:extLst>
          </p:cNvPr>
          <p:cNvSpPr txBox="1"/>
          <p:nvPr/>
        </p:nvSpPr>
        <p:spPr>
          <a:xfrm>
            <a:off x="1247775" y="10499166"/>
            <a:ext cx="3009900" cy="3008190"/>
          </a:xfrm>
          <a:prstGeom prst="rect">
            <a:avLst/>
          </a:prstGeom>
          <a:solidFill>
            <a:schemeClr val="accent6">
              <a:lumMod val="40000"/>
              <a:lumOff val="60000"/>
            </a:schemeClr>
          </a:solidFill>
        </p:spPr>
        <p:txBody>
          <a:bodyPr wrap="square" lIns="182880" tIns="91440" rIns="182880" bIns="182880" rtlCol="0">
            <a:noAutofit/>
          </a:bodyPr>
          <a:lstStyle/>
          <a:p>
            <a:pPr algn="r" rtl="1"/>
            <a:r>
              <a:rPr lang="ar-SA" sz="1200" b="1" dirty="0"/>
              <a:t>تعليمات التحرير لهذا المربع:</a:t>
            </a:r>
            <a:endParaRPr lang="en-US" sz="1200" dirty="0"/>
          </a:p>
          <a:p>
            <a:pPr algn="r" rtl="1"/>
            <a:r>
              <a:rPr lang="ar-SA" sz="1200" dirty="0"/>
              <a:t> قم بتضمين معلومات حول كيفية الوصول إلى آلية الإبلاغ المحلية الخاصة بمنظمة </a:t>
            </a:r>
            <a:r>
              <a:rPr lang="en-US" sz="1200" dirty="0"/>
              <a:t>FHI 360</a:t>
            </a:r>
            <a:r>
              <a:rPr lang="ar-SA" sz="1200" dirty="0"/>
              <a:t> أو آلية الإبلاغ المجتمعية (</a:t>
            </a:r>
            <a:r>
              <a:rPr lang="en-US" sz="1200" dirty="0"/>
              <a:t>CBCM</a:t>
            </a:r>
            <a:r>
              <a:rPr lang="ar-SA" sz="1200" dirty="0"/>
              <a:t>)، إذا كان لديك واحدة في مكانها الصحيح. يمكنك أيضًا تضمين رقم الخط الساخن داخل البلد الخاص بمنظمة </a:t>
            </a:r>
            <a:r>
              <a:rPr lang="en-US" sz="1200" dirty="0"/>
              <a:t>FHI 360</a:t>
            </a:r>
            <a:r>
              <a:rPr lang="ar-SA" sz="1200" dirty="0"/>
              <a:t> هنا إذا كان ذلك متاحًا. تحقق من القائمة المنسدلة في موقع الإبلاغ لمعرفة ما إذا كان رقم الخط الساخن داخل البلد متاحًا. تحقق دائمًا من أن الرقم يعمل قبل طباعته في هذا المربع! </a:t>
            </a:r>
            <a:r>
              <a:rPr lang="en-US" sz="1100" b="1" u="sng" dirty="0">
                <a:hlinkClick r:id="rId5"/>
              </a:rPr>
              <a:t>http://www.fhi360.org/anonreportregistry</a:t>
            </a:r>
            <a:endParaRPr lang="en-US" sz="1100" dirty="0"/>
          </a:p>
        </p:txBody>
      </p:sp>
      <p:grpSp>
        <p:nvGrpSpPr>
          <p:cNvPr id="29" name="Group 28">
            <a:extLst>
              <a:ext uri="{FF2B5EF4-FFF2-40B4-BE49-F238E27FC236}">
                <a16:creationId xmlns:a16="http://schemas.microsoft.com/office/drawing/2014/main" id="{697CDF4C-C7A7-DE4D-A56C-26A368914897}"/>
              </a:ext>
            </a:extLst>
          </p:cNvPr>
          <p:cNvGrpSpPr/>
          <p:nvPr/>
        </p:nvGrpSpPr>
        <p:grpSpPr>
          <a:xfrm>
            <a:off x="2376488" y="13954797"/>
            <a:ext cx="4843119" cy="499811"/>
            <a:chOff x="3907187" y="13920909"/>
            <a:chExt cx="4843119" cy="499811"/>
          </a:xfrm>
        </p:grpSpPr>
        <p:sp>
          <p:nvSpPr>
            <p:cNvPr id="30" name="Oval 29">
              <a:extLst>
                <a:ext uri="{FF2B5EF4-FFF2-40B4-BE49-F238E27FC236}">
                  <a16:creationId xmlns:a16="http://schemas.microsoft.com/office/drawing/2014/main" id="{5092DCEE-1723-FF44-B479-9D08DE0D7A9B}"/>
                </a:ext>
              </a:extLst>
            </p:cNvPr>
            <p:cNvSpPr/>
            <p:nvPr/>
          </p:nvSpPr>
          <p:spPr>
            <a:xfrm>
              <a:off x="3907187" y="13971278"/>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Rounded MT Bold" panose="020F0704030504030204" pitchFamily="34" charset="77"/>
                </a:rPr>
                <a:t>!</a:t>
              </a:r>
            </a:p>
          </p:txBody>
        </p:sp>
        <p:sp>
          <p:nvSpPr>
            <p:cNvPr id="31" name="TextBox 30">
              <a:extLst>
                <a:ext uri="{FF2B5EF4-FFF2-40B4-BE49-F238E27FC236}">
                  <a16:creationId xmlns:a16="http://schemas.microsoft.com/office/drawing/2014/main" id="{2837365A-5744-D843-881B-8313B80C7DEC}"/>
                </a:ext>
              </a:extLst>
            </p:cNvPr>
            <p:cNvSpPr txBox="1"/>
            <p:nvPr/>
          </p:nvSpPr>
          <p:spPr>
            <a:xfrm>
              <a:off x="5510944" y="13920909"/>
              <a:ext cx="3239362" cy="353943"/>
            </a:xfrm>
            <a:prstGeom prst="rect">
              <a:avLst/>
            </a:prstGeom>
            <a:noFill/>
          </p:spPr>
          <p:txBody>
            <a:bodyPr wrap="square" rtlCol="0">
              <a:spAutoFit/>
            </a:bodyPr>
            <a:lstStyle/>
            <a:p>
              <a:r>
                <a:rPr lang="en-US" sz="1700" b="1" dirty="0">
                  <a:solidFill>
                    <a:schemeClr val="accent2"/>
                  </a:solidFill>
                </a:rPr>
                <a:t>.</a:t>
              </a:r>
              <a:endParaRPr lang="en-US" sz="1700" dirty="0">
                <a:solidFill>
                  <a:schemeClr val="accent2"/>
                </a:solidFill>
              </a:endParaRPr>
            </a:p>
          </p:txBody>
        </p:sp>
      </p:grpSp>
      <p:sp>
        <p:nvSpPr>
          <p:cNvPr id="3" name="Rectangle 2"/>
          <p:cNvSpPr/>
          <p:nvPr/>
        </p:nvSpPr>
        <p:spPr>
          <a:xfrm>
            <a:off x="0" y="204541"/>
            <a:ext cx="8347638" cy="1806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4000" b="1" dirty="0">
                <a:solidFill>
                  <a:schemeClr val="accent2"/>
                </a:solidFill>
              </a:rPr>
              <a:t>من حقك</a:t>
            </a:r>
          </a:p>
          <a:p>
            <a:pPr algn="r" rtl="1"/>
            <a:r>
              <a:rPr lang="ar-EG" sz="4000" b="1" dirty="0">
                <a:solidFill>
                  <a:schemeClr val="accent2"/>
                </a:solidFill>
              </a:rPr>
              <a:t> الحصول على خدمات خالية من العنف والتحرش</a:t>
            </a:r>
            <a:endParaRPr lang="en-US" sz="4000" b="1" dirty="0">
              <a:solidFill>
                <a:schemeClr val="accent2"/>
              </a:solidFill>
            </a:endParaRPr>
          </a:p>
        </p:txBody>
      </p:sp>
      <p:sp>
        <p:nvSpPr>
          <p:cNvPr id="4" name="Rectangle 3"/>
          <p:cNvSpPr/>
          <p:nvPr/>
        </p:nvSpPr>
        <p:spPr>
          <a:xfrm>
            <a:off x="0" y="2125306"/>
            <a:ext cx="10553699" cy="1189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600" b="1" dirty="0">
                <a:solidFill>
                  <a:schemeClr val="tx2"/>
                </a:solidFill>
              </a:rPr>
              <a:t>لا يُسمح أبدًا للعاملين في المجال الإنساني والإنمائي بتهديد المشاركين في البرنامج أو إلحاق الضرر بهم بأي شكل من الأشكال.</a:t>
            </a:r>
            <a:endParaRPr lang="en-US" sz="2600" b="1" dirty="0">
              <a:solidFill>
                <a:schemeClr val="tx2"/>
              </a:solidFill>
            </a:endParaRPr>
          </a:p>
        </p:txBody>
      </p:sp>
      <p:sp>
        <p:nvSpPr>
          <p:cNvPr id="8" name="Rectangle 7"/>
          <p:cNvSpPr/>
          <p:nvPr/>
        </p:nvSpPr>
        <p:spPr>
          <a:xfrm>
            <a:off x="1614882" y="8047067"/>
            <a:ext cx="7163595" cy="825445"/>
          </a:xfrm>
          <a:prstGeom prst="rect">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200" b="1" dirty="0">
                <a:solidFill>
                  <a:schemeClr val="accent2"/>
                </a:solidFill>
              </a:rPr>
              <a:t>الإبلاغ عن ضرر مشتبه به أو معروف</a:t>
            </a:r>
            <a:endParaRPr lang="en-US" sz="3200" b="1" dirty="0">
              <a:solidFill>
                <a:schemeClr val="accent2"/>
              </a:solidFill>
            </a:endParaRPr>
          </a:p>
        </p:txBody>
      </p:sp>
      <p:sp>
        <p:nvSpPr>
          <p:cNvPr id="11" name="Rectangle 10"/>
          <p:cNvSpPr/>
          <p:nvPr/>
        </p:nvSpPr>
        <p:spPr>
          <a:xfrm>
            <a:off x="1433029" y="8709271"/>
            <a:ext cx="7403176" cy="64798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dirty="0">
                <a:solidFill>
                  <a:schemeClr val="accent1"/>
                </a:solidFill>
              </a:rPr>
              <a:t>اتصل بالخط الساخن للأخلاقيات والامتثال لمنظمة </a:t>
            </a:r>
            <a:r>
              <a:rPr lang="en-US" sz="2400" dirty="0">
                <a:solidFill>
                  <a:schemeClr val="accent1"/>
                </a:solidFill>
              </a:rPr>
              <a:t>FHI360</a:t>
            </a:r>
          </a:p>
        </p:txBody>
      </p:sp>
      <p:sp>
        <p:nvSpPr>
          <p:cNvPr id="15" name="Rectangle 14"/>
          <p:cNvSpPr/>
          <p:nvPr/>
        </p:nvSpPr>
        <p:spPr>
          <a:xfrm>
            <a:off x="2262257" y="9366805"/>
            <a:ext cx="5733572" cy="60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schemeClr val="tx1"/>
                </a:solidFill>
              </a:rPr>
              <a:t>يمكنك إعطاء اسمك أو الإبلاغ دون الكشف عن هويتك أو الإبلاغ نيابة عن شخص آخر.</a:t>
            </a:r>
            <a:endParaRPr lang="en-US" sz="2000" dirty="0">
              <a:solidFill>
                <a:schemeClr val="tx1"/>
              </a:solidFill>
            </a:endParaRPr>
          </a:p>
        </p:txBody>
      </p:sp>
      <p:sp>
        <p:nvSpPr>
          <p:cNvPr id="22" name="Rectangle 21"/>
          <p:cNvSpPr/>
          <p:nvPr/>
        </p:nvSpPr>
        <p:spPr>
          <a:xfrm flipV="1">
            <a:off x="4435396" y="13953655"/>
            <a:ext cx="2721658" cy="668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2945661" y="13841510"/>
            <a:ext cx="5611623" cy="893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07000"/>
              </a:lnSpc>
              <a:spcAft>
                <a:spcPts val="800"/>
              </a:spcAft>
            </a:pPr>
            <a:r>
              <a:rPr lang="ar-SA" sz="2400" dirty="0">
                <a:solidFill>
                  <a:schemeClr val="tx1"/>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17F3A52A-E23F-4F85-9F60-5AA8C013E89F}"/>
              </a:ext>
            </a:extLst>
          </p:cNvPr>
          <p:cNvSpPr/>
          <p:nvPr/>
        </p:nvSpPr>
        <p:spPr>
          <a:xfrm>
            <a:off x="4834061" y="10266020"/>
            <a:ext cx="372322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43" name="TextBox 42">
            <a:extLst>
              <a:ext uri="{FF2B5EF4-FFF2-40B4-BE49-F238E27FC236}">
                <a16:creationId xmlns:a16="http://schemas.microsoft.com/office/drawing/2014/main" id="{88BE848F-12F2-4607-9560-1F84A0F0FB2D}"/>
              </a:ext>
            </a:extLst>
          </p:cNvPr>
          <p:cNvSpPr txBox="1"/>
          <p:nvPr/>
        </p:nvSpPr>
        <p:spPr>
          <a:xfrm>
            <a:off x="4355553" y="10897431"/>
            <a:ext cx="4587631" cy="591957"/>
          </a:xfrm>
          <a:prstGeom prst="rect">
            <a:avLst/>
          </a:prstGeom>
          <a:noFill/>
        </p:spPr>
        <p:txBody>
          <a:bodyPr wrap="square" rtlCol="0">
            <a:spAutoFit/>
          </a:bodyPr>
          <a:lstStyle/>
          <a:p>
            <a:pPr algn="ct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44" name="TextBox 43">
            <a:extLst>
              <a:ext uri="{FF2B5EF4-FFF2-40B4-BE49-F238E27FC236}">
                <a16:creationId xmlns:a16="http://schemas.microsoft.com/office/drawing/2014/main" id="{7EAC4476-6D18-48C8-AC58-A759DC343942}"/>
              </a:ext>
            </a:extLst>
          </p:cNvPr>
          <p:cNvSpPr txBox="1"/>
          <p:nvPr/>
        </p:nvSpPr>
        <p:spPr>
          <a:xfrm>
            <a:off x="4719692" y="11556148"/>
            <a:ext cx="3995378" cy="591957"/>
          </a:xfrm>
          <a:prstGeom prst="rect">
            <a:avLst/>
          </a:prstGeom>
          <a:noFill/>
        </p:spPr>
        <p:txBody>
          <a:bodyPr wrap="square" rtlCol="0">
            <a:spAutoFit/>
          </a:bodyPr>
          <a:lstStyle/>
          <a:p>
            <a:pPr algn="ctr" rtl="1">
              <a:lnSpc>
                <a:spcPct val="105000"/>
              </a:lnSpc>
            </a:pPr>
            <a:r>
              <a:rPr lang="ar-EG" sz="1600" b="1" dirty="0"/>
              <a:t>بسرية تامة عبر البريد الالكتروني:</a:t>
            </a:r>
          </a:p>
          <a:p>
            <a:pPr algn="ctr">
              <a:lnSpc>
                <a:spcPct val="105000"/>
              </a:lnSpc>
            </a:pPr>
            <a:r>
              <a:rPr lang="en-US" sz="1600" dirty="0">
                <a:solidFill>
                  <a:schemeClr val="accent5"/>
                </a:solidFill>
              </a:rPr>
              <a:t>compliance@fhi360.org</a:t>
            </a:r>
          </a:p>
        </p:txBody>
      </p:sp>
      <p:sp>
        <p:nvSpPr>
          <p:cNvPr id="46" name="TextBox 45">
            <a:extLst>
              <a:ext uri="{FF2B5EF4-FFF2-40B4-BE49-F238E27FC236}">
                <a16:creationId xmlns:a16="http://schemas.microsoft.com/office/drawing/2014/main" id="{8D1AB924-D604-4D68-8F9E-6360A97D2398}"/>
              </a:ext>
            </a:extLst>
          </p:cNvPr>
          <p:cNvSpPr txBox="1"/>
          <p:nvPr/>
        </p:nvSpPr>
        <p:spPr>
          <a:xfrm>
            <a:off x="4202221" y="12159368"/>
            <a:ext cx="4927750" cy="1569660"/>
          </a:xfrm>
          <a:prstGeom prst="rect">
            <a:avLst/>
          </a:prstGeom>
          <a:noFill/>
        </p:spPr>
        <p:txBody>
          <a:bodyPr wrap="square" rtlCol="0">
            <a:spAutoFit/>
          </a:bodyPr>
          <a:lstStyle/>
          <a:p>
            <a:pPr>
              <a:lnSpc>
                <a:spcPct val="105000"/>
              </a:lnSpc>
              <a:spcAft>
                <a:spcPts val="600"/>
              </a:spcAft>
            </a:pPr>
            <a:r>
              <a:rPr lang="en-US" sz="1400" dirty="0">
                <a:solidFill>
                  <a:schemeClr val="accent1"/>
                </a:solidFill>
              </a:rPr>
              <a:t>        +1-800-461-9330 </a:t>
            </a:r>
            <a:r>
              <a:rPr lang="ar-SA" sz="1400" b="1" dirty="0"/>
              <a:t>سكايب</a:t>
            </a:r>
            <a:r>
              <a:rPr lang="ar-SA" sz="1400" dirty="0"/>
              <a:t> </a:t>
            </a:r>
            <a:r>
              <a:rPr lang="en-US" sz="1400" dirty="0"/>
              <a:t>    </a:t>
            </a:r>
            <a:r>
              <a:rPr lang="en-US" sz="1400" spc="-10" dirty="0">
                <a:solidFill>
                  <a:schemeClr val="bg2"/>
                </a:solidFill>
              </a:rPr>
              <a:t>|  </a:t>
            </a:r>
            <a:r>
              <a:rPr lang="en-US" sz="1400" b="1" spc="-10" dirty="0">
                <a:solidFill>
                  <a:schemeClr val="tx1">
                    <a:lumMod val="95000"/>
                    <a:lumOff val="5000"/>
                  </a:schemeClr>
                </a:solidFill>
              </a:rPr>
              <a:t>Skype: </a:t>
            </a:r>
            <a:r>
              <a:rPr lang="en-US" sz="1400" spc="-10" dirty="0">
                <a:solidFill>
                  <a:srgbClr val="009BB1"/>
                </a:solidFill>
              </a:rPr>
              <a:t>+1-800-461-9330</a:t>
            </a:r>
            <a:endParaRPr lang="en-US" sz="1400" dirty="0">
              <a:solidFill>
                <a:schemeClr val="accent5"/>
              </a:solidFill>
            </a:endParaRPr>
          </a:p>
          <a:p>
            <a:pPr algn="ctr">
              <a:lnSpc>
                <a:spcPct val="105000"/>
              </a:lnSpc>
              <a:spcAft>
                <a:spcPts val="600"/>
              </a:spcAft>
            </a:pPr>
            <a:r>
              <a:rPr lang="ar-SA" sz="1400" dirty="0"/>
              <a:t>رقم الهاتف المجاني في الولايات </a:t>
            </a:r>
            <a:r>
              <a:rPr lang="ar-EG" sz="1400" dirty="0"/>
              <a:t>المتحدة</a:t>
            </a:r>
            <a:r>
              <a:rPr lang="ar-SA" sz="1400" dirty="0"/>
              <a:t>:</a:t>
            </a:r>
            <a:endParaRPr lang="en-US" sz="1400" dirty="0"/>
          </a:p>
          <a:p>
            <a:pPr algn="ctr">
              <a:lnSpc>
                <a:spcPct val="105000"/>
              </a:lnSpc>
              <a:spcAft>
                <a:spcPts val="600"/>
              </a:spcAft>
            </a:pPr>
            <a:r>
              <a:rPr lang="en-US" sz="1400" dirty="0">
                <a:solidFill>
                  <a:schemeClr val="accent5"/>
                </a:solidFill>
              </a:rPr>
              <a:t>+1-720-514-4400</a:t>
            </a:r>
            <a:endParaRPr lang="en-US" sz="1200" dirty="0">
              <a:solidFill>
                <a:schemeClr val="accent5"/>
              </a:solidFill>
            </a:endParaRPr>
          </a:p>
          <a:p>
            <a:pPr algn="ctr">
              <a:lnSpc>
                <a:spcPct val="105000"/>
              </a:lnSpc>
              <a:spcAft>
                <a:spcPts val="600"/>
              </a:spcAft>
            </a:pPr>
            <a:r>
              <a:rPr lang="ar-SA" sz="12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200" dirty="0"/>
              <a:t>FHI 360</a:t>
            </a:r>
            <a:r>
              <a:rPr lang="ar-SA" sz="1200" dirty="0"/>
              <a:t>"</a:t>
            </a:r>
            <a:endParaRPr lang="en-US" sz="1200" dirty="0"/>
          </a:p>
        </p:txBody>
      </p:sp>
      <p:pic>
        <p:nvPicPr>
          <p:cNvPr id="50" name="Graphic 49" descr="Cursor with solid fill">
            <a:extLst>
              <a:ext uri="{FF2B5EF4-FFF2-40B4-BE49-F238E27FC236}">
                <a16:creationId xmlns:a16="http://schemas.microsoft.com/office/drawing/2014/main" id="{030ECA81-574A-4A1E-8BC5-18C352B6390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01943">
            <a:off x="8346012" y="10988117"/>
            <a:ext cx="281888" cy="337738"/>
          </a:xfrm>
          <a:prstGeom prst="rect">
            <a:avLst/>
          </a:prstGeom>
        </p:spPr>
      </p:pic>
      <p:pic>
        <p:nvPicPr>
          <p:cNvPr id="51" name="Picture 55">
            <a:extLst>
              <a:ext uri="{FF2B5EF4-FFF2-40B4-BE49-F238E27FC236}">
                <a16:creationId xmlns:a16="http://schemas.microsoft.com/office/drawing/2014/main" id="{7473EF37-34A9-4290-B537-91BF833BEA4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486956" y="11672747"/>
            <a:ext cx="228114" cy="176513"/>
          </a:xfrm>
          <a:prstGeom prst="rect">
            <a:avLst/>
          </a:prstGeom>
          <a:solidFill>
            <a:schemeClr val="bg1"/>
          </a:solidFill>
        </p:spPr>
      </p:pic>
    </p:spTree>
    <p:extLst>
      <p:ext uri="{BB962C8B-B14F-4D97-AF65-F5344CB8AC3E}">
        <p14:creationId xmlns:p14="http://schemas.microsoft.com/office/powerpoint/2010/main" val="1843040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11648" y="7778760"/>
            <a:ext cx="10005145" cy="6829298"/>
            <a:chOff x="-1061961" y="7906743"/>
            <a:chExt cx="10005145" cy="6829298"/>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061961" y="7906743"/>
              <a:ext cx="3871217" cy="6829298"/>
            </a:xfrm>
            <a:prstGeom prst="rect">
              <a:avLst/>
            </a:prstGeom>
          </p:spPr>
        </p:pic>
      </p:grpSp>
      <p:sp>
        <p:nvSpPr>
          <p:cNvPr id="58" name="Title 1">
            <a:extLst>
              <a:ext uri="{FF2B5EF4-FFF2-40B4-BE49-F238E27FC236}">
                <a16:creationId xmlns:a16="http://schemas.microsoft.com/office/drawing/2014/main" id="{D4D4BCB2-68A5-5049-A28D-833884DCB203}"/>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algn="r" rtl="1"/>
            <a:endParaRPr lang="en-US" sz="4400" b="1" spc="-10" dirty="0">
              <a:solidFill>
                <a:srgbClr val="723484"/>
              </a:solidFill>
              <a:latin typeface="Franklin Gothic Demi" panose="020B0603020102020204" pitchFamily="34" charset="0"/>
            </a:endParaRPr>
          </a:p>
        </p:txBody>
      </p:sp>
      <p:grpSp>
        <p:nvGrpSpPr>
          <p:cNvPr id="84" name="Group 83">
            <a:extLst>
              <a:ext uri="{FF2B5EF4-FFF2-40B4-BE49-F238E27FC236}">
                <a16:creationId xmlns:a16="http://schemas.microsoft.com/office/drawing/2014/main" id="{E59AFCCF-B0C8-1243-A655-DA8A37BFD33A}"/>
              </a:ext>
            </a:extLst>
          </p:cNvPr>
          <p:cNvGrpSpPr/>
          <p:nvPr/>
        </p:nvGrpSpPr>
        <p:grpSpPr>
          <a:xfrm>
            <a:off x="1070499" y="8303086"/>
            <a:ext cx="8252364" cy="1689109"/>
            <a:chOff x="1222900" y="9015258"/>
            <a:chExt cx="8252364" cy="1422397"/>
          </a:xfrm>
        </p:grpSpPr>
        <p:sp>
          <p:nvSpPr>
            <p:cNvPr id="10" name="TextBox 9">
              <a:extLst>
                <a:ext uri="{FF2B5EF4-FFF2-40B4-BE49-F238E27FC236}">
                  <a16:creationId xmlns:a16="http://schemas.microsoft.com/office/drawing/2014/main" id="{FA9F2F8F-551A-EA48-B204-7CAA832425E1}"/>
                </a:ext>
              </a:extLst>
            </p:cNvPr>
            <p:cNvSpPr txBox="1"/>
            <p:nvPr/>
          </p:nvSpPr>
          <p:spPr>
            <a:xfrm>
              <a:off x="2181905" y="9604991"/>
              <a:ext cx="6122317" cy="388768"/>
            </a:xfrm>
            <a:prstGeom prst="rect">
              <a:avLst/>
            </a:prstGeom>
            <a:noFill/>
          </p:spPr>
          <p:txBody>
            <a:bodyPr wrap="square" rtlCol="0">
              <a:spAutoFit/>
            </a:bodyPr>
            <a:lstStyle/>
            <a:p>
              <a:pPr algn="ctr" rtl="1"/>
              <a:endParaRPr lang="en-US" sz="2400" dirty="0">
                <a:solidFill>
                  <a:srgbClr val="009BB1"/>
                </a:solidFill>
                <a:latin typeface="Franklin Gothic Medium" panose="020B0603020102020204" pitchFamily="34" charset="0"/>
              </a:endParaRPr>
            </a:p>
          </p:txBody>
        </p:sp>
        <p:sp>
          <p:nvSpPr>
            <p:cNvPr id="33" name="TextBox 32">
              <a:extLst>
                <a:ext uri="{FF2B5EF4-FFF2-40B4-BE49-F238E27FC236}">
                  <a16:creationId xmlns:a16="http://schemas.microsoft.com/office/drawing/2014/main" id="{625856DE-06D0-0748-87A2-7B2EA3B87331}"/>
                </a:ext>
              </a:extLst>
            </p:cNvPr>
            <p:cNvSpPr txBox="1"/>
            <p:nvPr/>
          </p:nvSpPr>
          <p:spPr>
            <a:xfrm>
              <a:off x="2427828" y="10126641"/>
              <a:ext cx="5499726" cy="311014"/>
            </a:xfrm>
            <a:prstGeom prst="rect">
              <a:avLst/>
            </a:prstGeom>
            <a:noFill/>
          </p:spPr>
          <p:txBody>
            <a:bodyPr wrap="square" rtlCol="0">
              <a:spAutoFit/>
            </a:bodyPr>
            <a:lstStyle/>
            <a:p>
              <a:pPr algn="ctr" rtl="1"/>
              <a:endParaRPr lang="en-US" dirty="0">
                <a:solidFill>
                  <a:schemeClr val="tx1">
                    <a:lumMod val="95000"/>
                    <a:lumOff val="5000"/>
                  </a:schemeClr>
                </a:solidFill>
                <a:latin typeface="Franklin Gothic Book" panose="020B0503020102020204" pitchFamily="34" charset="0"/>
              </a:endParaRPr>
            </a:p>
          </p:txBody>
        </p:sp>
        <p:sp>
          <p:nvSpPr>
            <p:cNvPr id="9" name="TextBox 8">
              <a:extLst>
                <a:ext uri="{FF2B5EF4-FFF2-40B4-BE49-F238E27FC236}">
                  <a16:creationId xmlns:a16="http://schemas.microsoft.com/office/drawing/2014/main" id="{E730F635-D5D2-6A49-A97F-35D8E9375D3D}"/>
                </a:ext>
              </a:extLst>
            </p:cNvPr>
            <p:cNvSpPr txBox="1"/>
            <p:nvPr/>
          </p:nvSpPr>
          <p:spPr>
            <a:xfrm>
              <a:off x="1222900" y="9015258"/>
              <a:ext cx="8252364" cy="667875"/>
            </a:xfrm>
            <a:prstGeom prst="rect">
              <a:avLst/>
            </a:prstGeom>
            <a:noFill/>
          </p:spPr>
          <p:txBody>
            <a:bodyPr wrap="square" rtlCol="0">
              <a:spAutoFit/>
            </a:bodyPr>
            <a:lstStyle/>
            <a:p>
              <a:pPr algn="ctr" rtl="1">
                <a:lnSpc>
                  <a:spcPct val="85000"/>
                </a:lnSpc>
              </a:pPr>
              <a:endParaRPr lang="en-US" sz="4400" b="1" dirty="0">
                <a:solidFill>
                  <a:schemeClr val="accent2"/>
                </a:solidFill>
                <a:latin typeface="Franklin Gothic Demi Cond" panose="020B0603020102020204" pitchFamily="34" charset="0"/>
              </a:endParaRPr>
            </a:p>
          </p:txBody>
        </p:sp>
      </p:grpSp>
      <p:sp>
        <p:nvSpPr>
          <p:cNvPr id="45" name="Rounded Rectangle 44">
            <a:extLst>
              <a:ext uri="{FF2B5EF4-FFF2-40B4-BE49-F238E27FC236}">
                <a16:creationId xmlns:a16="http://schemas.microsoft.com/office/drawing/2014/main" id="{AE56834C-45A0-E149-82CD-16E8CA91B707}"/>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gn="r" rtl="1">
              <a:lnSpc>
                <a:spcPct val="90000"/>
              </a:lnSpc>
              <a:spcAft>
                <a:spcPts val="1200"/>
              </a:spcAft>
            </a:pPr>
            <a:r>
              <a:rPr lang="ar-EG" sz="2400" b="1" dirty="0">
                <a:solidFill>
                  <a:srgbClr val="009BB1"/>
                </a:solidFill>
              </a:rPr>
              <a:t>ما ينبغي أن تعرفه:</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الخدمات والمساعدة للمشاركين في البرنامج مجانية دائمًا.</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ستحاسب </a:t>
            </a:r>
            <a:r>
              <a:rPr lang="en-US" sz="2000" dirty="0">
                <a:solidFill>
                  <a:srgbClr val="009BB1"/>
                </a:solidFill>
              </a:rPr>
              <a:t>FHI 360 </a:t>
            </a:r>
            <a:r>
              <a:rPr lang="ar-EG" sz="2000" dirty="0">
                <a:solidFill>
                  <a:srgbClr val="009BB1"/>
                </a:solidFill>
              </a:rPr>
              <a:t> العمال عن أي سوء سلوك تجاه المشاركين في البرنامج.</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لا تتسامح </a:t>
            </a:r>
            <a:r>
              <a:rPr lang="en-US" sz="2000" dirty="0">
                <a:solidFill>
                  <a:srgbClr val="009BB1"/>
                </a:solidFill>
              </a:rPr>
              <a:t>FHI 360 </a:t>
            </a:r>
            <a:r>
              <a:rPr lang="ar-EG" sz="2000" dirty="0">
                <a:solidFill>
                  <a:srgbClr val="009BB1"/>
                </a:solidFill>
              </a:rPr>
              <a:t> مع محاولة الانتقام من أي شخص يبلغ عن سوء سلوك.</a:t>
            </a:r>
            <a:endParaRPr lang="en-US" sz="2000" dirty="0">
              <a:solidFill>
                <a:srgbClr val="009BB1"/>
              </a:solidFill>
            </a:endParaRPr>
          </a:p>
        </p:txBody>
      </p:sp>
      <p:sp>
        <p:nvSpPr>
          <p:cNvPr id="47" name="Rounded Rectangle 46">
            <a:extLst>
              <a:ext uri="{FF2B5EF4-FFF2-40B4-BE49-F238E27FC236}">
                <a16:creationId xmlns:a16="http://schemas.microsoft.com/office/drawing/2014/main" id="{66750E0D-339E-6E42-8AC6-64E48A3858EA}"/>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gn="r" rtl="1">
              <a:lnSpc>
                <a:spcPct val="90000"/>
              </a:lnSpc>
              <a:spcAft>
                <a:spcPts val="1200"/>
              </a:spcAft>
            </a:pPr>
            <a:r>
              <a:rPr lang="ar-EG" sz="2400" dirty="0">
                <a:solidFill>
                  <a:srgbClr val="B81F39"/>
                </a:solidFill>
              </a:rPr>
              <a:t>لا يُسمح للعمال بما يلي:</a:t>
            </a:r>
          </a:p>
          <a:p>
            <a:pPr algn="r" rtl="1">
              <a:lnSpc>
                <a:spcPct val="90000"/>
              </a:lnSpc>
              <a:spcAft>
                <a:spcPts val="1200"/>
              </a:spcAft>
            </a:pPr>
            <a:r>
              <a:rPr lang="en-US" sz="2000" dirty="0">
                <a:solidFill>
                  <a:srgbClr val="B81F39"/>
                </a:solidFill>
              </a:rPr>
              <a:t> x</a:t>
            </a:r>
            <a:r>
              <a:rPr lang="ar-EG" sz="2000" dirty="0">
                <a:solidFill>
                  <a:srgbClr val="B81F39"/>
                </a:solidFill>
              </a:rPr>
              <a:t>الطلب من المشاركين في البرنامج الانخراط في نشاط جنسي.</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الانخراط في نشاط جنسي مع أي شخص أقل من 18 عامًا.</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تبادل الأموال أو العمل أو السلع أو الخدمات مقابل الجنس (لا يُسمح للعاملين بشراء الجنس).</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المضايقة أو التنمر أو الإهانة أو التخويف أو الإذلال أو الإساءة إلى المشاركين في البرنامج، بما في ذلك الأطفال.</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عرض مواد إباحية على الأطفال أو غيرهم من المشاركين في البرنامج.</a:t>
            </a:r>
            <a:endParaRPr lang="en-US" sz="2000" dirty="0">
              <a:solidFill>
                <a:srgbClr val="B81F39"/>
              </a:solidFill>
            </a:endParaRPr>
          </a:p>
        </p:txBody>
      </p:sp>
      <p:sp>
        <p:nvSpPr>
          <p:cNvPr id="73" name="TextBox 72">
            <a:extLst>
              <a:ext uri="{FF2B5EF4-FFF2-40B4-BE49-F238E27FC236}">
                <a16:creationId xmlns:a16="http://schemas.microsoft.com/office/drawing/2014/main" id="{C8B884FF-458A-AB49-9137-28BEFBD9187B}"/>
              </a:ext>
            </a:extLst>
          </p:cNvPr>
          <p:cNvSpPr txBox="1"/>
          <p:nvPr/>
        </p:nvSpPr>
        <p:spPr>
          <a:xfrm>
            <a:off x="1963035" y="10302443"/>
            <a:ext cx="3009900" cy="3223918"/>
          </a:xfrm>
          <a:prstGeom prst="rect">
            <a:avLst/>
          </a:prstGeom>
          <a:solidFill>
            <a:schemeClr val="accent6">
              <a:lumMod val="40000"/>
              <a:lumOff val="60000"/>
            </a:schemeClr>
          </a:solidFill>
        </p:spPr>
        <p:txBody>
          <a:bodyPr wrap="square" lIns="182880" tIns="91440" rIns="182880" bIns="182880" rtlCol="0">
            <a:noAutofit/>
          </a:bodyPr>
          <a:lstStyle/>
          <a:p>
            <a:pPr algn="r" rtl="1"/>
            <a:r>
              <a:rPr lang="ar-SA" sz="1300" b="1" dirty="0"/>
              <a:t>تعليمات التحرير لهذا المربع:</a:t>
            </a:r>
            <a:endParaRPr lang="en-US" sz="1300" dirty="0"/>
          </a:p>
          <a:p>
            <a:pPr algn="r" rtl="1"/>
            <a:r>
              <a:rPr lang="ar-SA" sz="1300" dirty="0"/>
              <a:t> قم بتضمين معلومات حول كيفية الوصول إلى آلية الإبلاغ المحلية الخاصة بمنظمة </a:t>
            </a:r>
            <a:r>
              <a:rPr lang="en-US" sz="1300" dirty="0"/>
              <a:t>FHI 360</a:t>
            </a:r>
            <a:r>
              <a:rPr lang="ar-SA" sz="1300" dirty="0"/>
              <a:t> أو آلية الإبلاغ المجتمعية (</a:t>
            </a:r>
            <a:r>
              <a:rPr lang="en-US" sz="1300" dirty="0"/>
              <a:t>CBCM</a:t>
            </a:r>
            <a:r>
              <a:rPr lang="ar-SA" sz="1300" dirty="0"/>
              <a:t>)، إذا كان لديك واحدة في مكانها الصحيح. يمكنك أيضًا تضمين رقم الخط الساخن داخل البلد الخاص بمنظمة </a:t>
            </a:r>
            <a:r>
              <a:rPr lang="en-US" sz="1300" dirty="0"/>
              <a:t>FHI 360</a:t>
            </a:r>
            <a:r>
              <a:rPr lang="ar-SA" sz="1300" dirty="0"/>
              <a:t> هنا إذا كان ذلك متاحًا. تحقق من القائمة المنسدلة في موقع الإبلاغ لمعرفة ما إذا كان رقم الخط الساخن داخل البلد متاحًا. تحقق دائمًا من أن الرقم يعمل قبل طباعته في هذا المربع! </a:t>
            </a:r>
            <a:r>
              <a:rPr lang="en-US" sz="1100" b="1" u="sng" dirty="0">
                <a:hlinkClick r:id="rId4"/>
              </a:rPr>
              <a:t>http://www.fhi360.org/anonreportregistry</a:t>
            </a:r>
            <a:endParaRPr lang="en-US" sz="1100" dirty="0"/>
          </a:p>
        </p:txBody>
      </p:sp>
      <p:grpSp>
        <p:nvGrpSpPr>
          <p:cNvPr id="29" name="Group 28">
            <a:extLst>
              <a:ext uri="{FF2B5EF4-FFF2-40B4-BE49-F238E27FC236}">
                <a16:creationId xmlns:a16="http://schemas.microsoft.com/office/drawing/2014/main" id="{697CDF4C-C7A7-DE4D-A56C-26A368914897}"/>
              </a:ext>
            </a:extLst>
          </p:cNvPr>
          <p:cNvGrpSpPr/>
          <p:nvPr/>
        </p:nvGrpSpPr>
        <p:grpSpPr>
          <a:xfrm>
            <a:off x="3980245" y="13954797"/>
            <a:ext cx="6188226" cy="499811"/>
            <a:chOff x="5510944" y="13920909"/>
            <a:chExt cx="6188226" cy="499811"/>
          </a:xfrm>
        </p:grpSpPr>
        <p:sp>
          <p:nvSpPr>
            <p:cNvPr id="30" name="Oval 29">
              <a:extLst>
                <a:ext uri="{FF2B5EF4-FFF2-40B4-BE49-F238E27FC236}">
                  <a16:creationId xmlns:a16="http://schemas.microsoft.com/office/drawing/2014/main" id="{5092DCEE-1723-FF44-B479-9D08DE0D7A9B}"/>
                </a:ext>
              </a:extLst>
            </p:cNvPr>
            <p:cNvSpPr/>
            <p:nvPr/>
          </p:nvSpPr>
          <p:spPr>
            <a:xfrm>
              <a:off x="11249728" y="13971278"/>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Rounded MT Bold" panose="020F0704030504030204" pitchFamily="34" charset="77"/>
                </a:rPr>
                <a:t>!</a:t>
              </a:r>
            </a:p>
          </p:txBody>
        </p:sp>
        <p:sp>
          <p:nvSpPr>
            <p:cNvPr id="31" name="TextBox 30">
              <a:extLst>
                <a:ext uri="{FF2B5EF4-FFF2-40B4-BE49-F238E27FC236}">
                  <a16:creationId xmlns:a16="http://schemas.microsoft.com/office/drawing/2014/main" id="{2837365A-5744-D843-881B-8313B80C7DEC}"/>
                </a:ext>
              </a:extLst>
            </p:cNvPr>
            <p:cNvSpPr txBox="1"/>
            <p:nvPr/>
          </p:nvSpPr>
          <p:spPr>
            <a:xfrm>
              <a:off x="5510944" y="13920909"/>
              <a:ext cx="3239362" cy="353943"/>
            </a:xfrm>
            <a:prstGeom prst="rect">
              <a:avLst/>
            </a:prstGeom>
            <a:noFill/>
          </p:spPr>
          <p:txBody>
            <a:bodyPr wrap="square" rtlCol="0">
              <a:spAutoFit/>
            </a:bodyPr>
            <a:lstStyle/>
            <a:p>
              <a:r>
                <a:rPr lang="en-US" sz="1700" b="1" dirty="0">
                  <a:solidFill>
                    <a:schemeClr val="accent2"/>
                  </a:solidFill>
                </a:rPr>
                <a:t>.</a:t>
              </a:r>
              <a:endParaRPr lang="en-US" sz="1700" dirty="0">
                <a:solidFill>
                  <a:schemeClr val="accent2"/>
                </a:solidFill>
              </a:endParaRPr>
            </a:p>
          </p:txBody>
        </p:sp>
      </p:grpSp>
      <p:sp>
        <p:nvSpPr>
          <p:cNvPr id="3" name="Rectangle 2"/>
          <p:cNvSpPr/>
          <p:nvPr/>
        </p:nvSpPr>
        <p:spPr>
          <a:xfrm>
            <a:off x="0" y="204541"/>
            <a:ext cx="8347638" cy="1806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4000" b="1" dirty="0">
                <a:solidFill>
                  <a:schemeClr val="accent2"/>
                </a:solidFill>
              </a:rPr>
              <a:t>من حقك</a:t>
            </a:r>
          </a:p>
          <a:p>
            <a:pPr algn="r" rtl="1"/>
            <a:r>
              <a:rPr lang="ar-EG" sz="4000" b="1" dirty="0">
                <a:solidFill>
                  <a:schemeClr val="accent2"/>
                </a:solidFill>
              </a:rPr>
              <a:t> الحصول على خدمات خالية من العنف والتحرش</a:t>
            </a:r>
            <a:endParaRPr lang="en-US" sz="4000" b="1" dirty="0">
              <a:solidFill>
                <a:schemeClr val="accent2"/>
              </a:solidFill>
            </a:endParaRPr>
          </a:p>
        </p:txBody>
      </p:sp>
      <p:sp>
        <p:nvSpPr>
          <p:cNvPr id="4" name="Rectangle 3"/>
          <p:cNvSpPr/>
          <p:nvPr/>
        </p:nvSpPr>
        <p:spPr>
          <a:xfrm>
            <a:off x="0" y="2125306"/>
            <a:ext cx="10553699" cy="1189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600" b="1" dirty="0">
                <a:solidFill>
                  <a:schemeClr val="tx2"/>
                </a:solidFill>
              </a:rPr>
              <a:t>لا يُسمح أبدًا للعاملين في المجال الإنساني والإنمائي بتهديد المشاركين في البرنامج أو إلحاق الضرر بهم بأي شكل من الأشكال.</a:t>
            </a:r>
            <a:endParaRPr lang="en-US" sz="2600" b="1" dirty="0">
              <a:solidFill>
                <a:schemeClr val="tx2"/>
              </a:solidFill>
            </a:endParaRPr>
          </a:p>
        </p:txBody>
      </p:sp>
      <p:sp>
        <p:nvSpPr>
          <p:cNvPr id="8" name="Rectangle 7"/>
          <p:cNvSpPr/>
          <p:nvPr/>
        </p:nvSpPr>
        <p:spPr>
          <a:xfrm>
            <a:off x="1614882" y="8047067"/>
            <a:ext cx="7163595" cy="825445"/>
          </a:xfrm>
          <a:prstGeom prst="rect">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200" b="1" dirty="0">
                <a:solidFill>
                  <a:schemeClr val="accent2"/>
                </a:solidFill>
              </a:rPr>
              <a:t>الإبلاغ عن ضرر مشتبه به أو معروف</a:t>
            </a:r>
            <a:endParaRPr lang="en-US" sz="3200" b="1" dirty="0">
              <a:solidFill>
                <a:schemeClr val="accent2"/>
              </a:solidFill>
            </a:endParaRPr>
          </a:p>
        </p:txBody>
      </p:sp>
      <p:sp>
        <p:nvSpPr>
          <p:cNvPr id="11" name="Rectangle 10"/>
          <p:cNvSpPr/>
          <p:nvPr/>
        </p:nvSpPr>
        <p:spPr>
          <a:xfrm>
            <a:off x="1433029" y="8709271"/>
            <a:ext cx="7403176" cy="64798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dirty="0">
                <a:solidFill>
                  <a:schemeClr val="accent1"/>
                </a:solidFill>
              </a:rPr>
              <a:t>اتصل بالخط الساخن للأخلاقيات والامتثال لمنظمة </a:t>
            </a:r>
            <a:r>
              <a:rPr lang="en-US" sz="2400" dirty="0">
                <a:solidFill>
                  <a:schemeClr val="accent1"/>
                </a:solidFill>
              </a:rPr>
              <a:t>FHI360</a:t>
            </a:r>
          </a:p>
        </p:txBody>
      </p:sp>
      <p:sp>
        <p:nvSpPr>
          <p:cNvPr id="15" name="Rectangle 14"/>
          <p:cNvSpPr/>
          <p:nvPr/>
        </p:nvSpPr>
        <p:spPr>
          <a:xfrm>
            <a:off x="2262257" y="9366805"/>
            <a:ext cx="5733572" cy="60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schemeClr val="tx1"/>
                </a:solidFill>
              </a:rPr>
              <a:t>يمكنك إعطاء اسمك أو الإبلاغ دون الكشف عن هويتك أو الإبلاغ نيابة عن شخص آخر.</a:t>
            </a:r>
            <a:endParaRPr lang="en-US" sz="2000" dirty="0">
              <a:solidFill>
                <a:schemeClr val="tx1"/>
              </a:solidFill>
            </a:endParaRPr>
          </a:p>
        </p:txBody>
      </p:sp>
      <p:sp>
        <p:nvSpPr>
          <p:cNvPr id="22" name="Rectangle 21"/>
          <p:cNvSpPr/>
          <p:nvPr/>
        </p:nvSpPr>
        <p:spPr>
          <a:xfrm flipV="1">
            <a:off x="4435396" y="13953655"/>
            <a:ext cx="2721658" cy="668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4020721" y="13783381"/>
            <a:ext cx="5611623" cy="893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07000"/>
              </a:lnSpc>
              <a:spcAft>
                <a:spcPts val="800"/>
              </a:spcAft>
            </a:pPr>
            <a:r>
              <a:rPr lang="ar-SA" sz="2400" dirty="0">
                <a:solidFill>
                  <a:schemeClr val="tx1"/>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17F3A52A-E23F-4F85-9F60-5AA8C013E89F}"/>
              </a:ext>
            </a:extLst>
          </p:cNvPr>
          <p:cNvSpPr/>
          <p:nvPr/>
        </p:nvSpPr>
        <p:spPr>
          <a:xfrm>
            <a:off x="5906725" y="10186331"/>
            <a:ext cx="372322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43" name="TextBox 42">
            <a:extLst>
              <a:ext uri="{FF2B5EF4-FFF2-40B4-BE49-F238E27FC236}">
                <a16:creationId xmlns:a16="http://schemas.microsoft.com/office/drawing/2014/main" id="{88BE848F-12F2-4607-9560-1F84A0F0FB2D}"/>
              </a:ext>
            </a:extLst>
          </p:cNvPr>
          <p:cNvSpPr txBox="1"/>
          <p:nvPr/>
        </p:nvSpPr>
        <p:spPr>
          <a:xfrm>
            <a:off x="5377258" y="10762308"/>
            <a:ext cx="4587631" cy="591957"/>
          </a:xfrm>
          <a:prstGeom prst="rect">
            <a:avLst/>
          </a:prstGeom>
          <a:noFill/>
        </p:spPr>
        <p:txBody>
          <a:bodyPr wrap="square" rtlCol="0">
            <a:spAutoFit/>
          </a:bodyPr>
          <a:lstStyle/>
          <a:p>
            <a:pPr algn="ct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44" name="TextBox 43">
            <a:extLst>
              <a:ext uri="{FF2B5EF4-FFF2-40B4-BE49-F238E27FC236}">
                <a16:creationId xmlns:a16="http://schemas.microsoft.com/office/drawing/2014/main" id="{7EAC4476-6D18-48C8-AC58-A759DC343942}"/>
              </a:ext>
            </a:extLst>
          </p:cNvPr>
          <p:cNvSpPr txBox="1"/>
          <p:nvPr/>
        </p:nvSpPr>
        <p:spPr>
          <a:xfrm>
            <a:off x="5599926" y="11357302"/>
            <a:ext cx="3995378" cy="591957"/>
          </a:xfrm>
          <a:prstGeom prst="rect">
            <a:avLst/>
          </a:prstGeom>
          <a:noFill/>
        </p:spPr>
        <p:txBody>
          <a:bodyPr wrap="square" rtlCol="0">
            <a:spAutoFit/>
          </a:bodyPr>
          <a:lstStyle/>
          <a:p>
            <a:pPr algn="ctr" rtl="1">
              <a:lnSpc>
                <a:spcPct val="105000"/>
              </a:lnSpc>
            </a:pPr>
            <a:r>
              <a:rPr lang="ar-EG" sz="1600" b="1" dirty="0"/>
              <a:t>بسرية تامة عبر البريد الالكتروني:</a:t>
            </a:r>
          </a:p>
          <a:p>
            <a:pPr algn="ctr">
              <a:lnSpc>
                <a:spcPct val="105000"/>
              </a:lnSpc>
            </a:pPr>
            <a:r>
              <a:rPr lang="en-US" sz="1600" dirty="0">
                <a:solidFill>
                  <a:schemeClr val="accent5"/>
                </a:solidFill>
              </a:rPr>
              <a:t>compliance@fhi360.org</a:t>
            </a:r>
          </a:p>
        </p:txBody>
      </p:sp>
      <p:sp>
        <p:nvSpPr>
          <p:cNvPr id="46" name="TextBox 45">
            <a:extLst>
              <a:ext uri="{FF2B5EF4-FFF2-40B4-BE49-F238E27FC236}">
                <a16:creationId xmlns:a16="http://schemas.microsoft.com/office/drawing/2014/main" id="{8D1AB924-D604-4D68-8F9E-6360A97D2398}"/>
              </a:ext>
            </a:extLst>
          </p:cNvPr>
          <p:cNvSpPr txBox="1"/>
          <p:nvPr/>
        </p:nvSpPr>
        <p:spPr>
          <a:xfrm>
            <a:off x="4791279" y="11930513"/>
            <a:ext cx="4927750" cy="1569660"/>
          </a:xfrm>
          <a:prstGeom prst="rect">
            <a:avLst/>
          </a:prstGeom>
          <a:noFill/>
        </p:spPr>
        <p:txBody>
          <a:bodyPr wrap="square" rtlCol="0">
            <a:spAutoFit/>
          </a:bodyPr>
          <a:lstStyle/>
          <a:p>
            <a:pPr>
              <a:lnSpc>
                <a:spcPct val="105000"/>
              </a:lnSpc>
              <a:spcAft>
                <a:spcPts val="600"/>
              </a:spcAft>
            </a:pPr>
            <a:r>
              <a:rPr lang="en-US" sz="1400" dirty="0">
                <a:solidFill>
                  <a:schemeClr val="accent1"/>
                </a:solidFill>
              </a:rPr>
              <a:t>        +1-800-461-9330 </a:t>
            </a:r>
            <a:r>
              <a:rPr lang="ar-SA" sz="1400" b="1" dirty="0"/>
              <a:t>سكايب</a:t>
            </a:r>
            <a:r>
              <a:rPr lang="ar-SA" sz="1400" dirty="0"/>
              <a:t> </a:t>
            </a:r>
            <a:r>
              <a:rPr lang="en-US" sz="1400" dirty="0"/>
              <a:t>    </a:t>
            </a:r>
            <a:r>
              <a:rPr lang="en-US" sz="1400" spc="-10" dirty="0">
                <a:solidFill>
                  <a:schemeClr val="bg2"/>
                </a:solidFill>
              </a:rPr>
              <a:t>|  </a:t>
            </a:r>
            <a:r>
              <a:rPr lang="en-US" sz="1400" b="1" spc="-10" dirty="0">
                <a:solidFill>
                  <a:schemeClr val="tx1">
                    <a:lumMod val="95000"/>
                    <a:lumOff val="5000"/>
                  </a:schemeClr>
                </a:solidFill>
              </a:rPr>
              <a:t>Skype: </a:t>
            </a:r>
            <a:r>
              <a:rPr lang="en-US" sz="1400" spc="-10" dirty="0">
                <a:solidFill>
                  <a:srgbClr val="009BB1"/>
                </a:solidFill>
              </a:rPr>
              <a:t>+1-800-461-9330</a:t>
            </a:r>
            <a:endParaRPr lang="en-US" sz="1400" dirty="0">
              <a:solidFill>
                <a:schemeClr val="accent5"/>
              </a:solidFill>
            </a:endParaRPr>
          </a:p>
          <a:p>
            <a:pPr algn="ctr">
              <a:lnSpc>
                <a:spcPct val="105000"/>
              </a:lnSpc>
              <a:spcAft>
                <a:spcPts val="600"/>
              </a:spcAft>
            </a:pPr>
            <a:r>
              <a:rPr lang="ar-SA" sz="1400" dirty="0"/>
              <a:t>رقم الهاتف المجاني في الولايات </a:t>
            </a:r>
            <a:r>
              <a:rPr lang="ar-EG" sz="1400" dirty="0"/>
              <a:t>المتحدة</a:t>
            </a:r>
            <a:r>
              <a:rPr lang="ar-SA" sz="1400" dirty="0"/>
              <a:t>:</a:t>
            </a:r>
            <a:endParaRPr lang="en-US" sz="1400" dirty="0"/>
          </a:p>
          <a:p>
            <a:pPr algn="ctr">
              <a:lnSpc>
                <a:spcPct val="105000"/>
              </a:lnSpc>
              <a:spcAft>
                <a:spcPts val="600"/>
              </a:spcAft>
            </a:pPr>
            <a:r>
              <a:rPr lang="en-US" sz="1400" dirty="0">
                <a:solidFill>
                  <a:schemeClr val="accent5"/>
                </a:solidFill>
              </a:rPr>
              <a:t>+1-720-514-4400</a:t>
            </a:r>
            <a:endParaRPr lang="en-US" sz="1200" dirty="0">
              <a:solidFill>
                <a:schemeClr val="accent5"/>
              </a:solidFill>
            </a:endParaRPr>
          </a:p>
          <a:p>
            <a:pPr algn="ctr">
              <a:lnSpc>
                <a:spcPct val="105000"/>
              </a:lnSpc>
              <a:spcAft>
                <a:spcPts val="600"/>
              </a:spcAft>
            </a:pPr>
            <a:r>
              <a:rPr lang="ar-SA" sz="12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200" dirty="0"/>
              <a:t>FHI 360</a:t>
            </a:r>
            <a:r>
              <a:rPr lang="ar-SA" sz="1200" dirty="0"/>
              <a:t>"</a:t>
            </a:r>
            <a:endParaRPr lang="en-US" sz="1200" dirty="0"/>
          </a:p>
        </p:txBody>
      </p:sp>
      <p:pic>
        <p:nvPicPr>
          <p:cNvPr id="50" name="Graphic 49" descr="Cursor with solid fill">
            <a:extLst>
              <a:ext uri="{FF2B5EF4-FFF2-40B4-BE49-F238E27FC236}">
                <a16:creationId xmlns:a16="http://schemas.microsoft.com/office/drawing/2014/main" id="{030ECA81-574A-4A1E-8BC5-18C352B639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9395246" y="10953324"/>
            <a:ext cx="281888" cy="337738"/>
          </a:xfrm>
          <a:prstGeom prst="rect">
            <a:avLst/>
          </a:prstGeom>
        </p:spPr>
      </p:pic>
      <p:pic>
        <p:nvPicPr>
          <p:cNvPr id="51" name="Picture 55">
            <a:extLst>
              <a:ext uri="{FF2B5EF4-FFF2-40B4-BE49-F238E27FC236}">
                <a16:creationId xmlns:a16="http://schemas.microsoft.com/office/drawing/2014/main" id="{7473EF37-34A9-4290-B537-91BF833BEA4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22133" y="11511370"/>
            <a:ext cx="228114" cy="176513"/>
          </a:xfrm>
          <a:prstGeom prst="rect">
            <a:avLst/>
          </a:prstGeom>
          <a:solidFill>
            <a:schemeClr val="bg1"/>
          </a:solidFill>
        </p:spPr>
      </p:pic>
    </p:spTree>
    <p:extLst>
      <p:ext uri="{BB962C8B-B14F-4D97-AF65-F5344CB8AC3E}">
        <p14:creationId xmlns:p14="http://schemas.microsoft.com/office/powerpoint/2010/main" val="3351456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913023" y="7888988"/>
            <a:ext cx="10806521" cy="6824090"/>
            <a:chOff x="-666738" y="7980286"/>
            <a:chExt cx="9609922" cy="6824090"/>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666738" y="7980286"/>
              <a:ext cx="3871217" cy="6824090"/>
            </a:xfrm>
            <a:prstGeom prst="rect">
              <a:avLst/>
            </a:prstGeom>
          </p:spPr>
        </p:pic>
      </p:grpSp>
      <p:sp>
        <p:nvSpPr>
          <p:cNvPr id="58" name="Title 1">
            <a:extLst>
              <a:ext uri="{FF2B5EF4-FFF2-40B4-BE49-F238E27FC236}">
                <a16:creationId xmlns:a16="http://schemas.microsoft.com/office/drawing/2014/main" id="{D4D4BCB2-68A5-5049-A28D-833884DCB203}"/>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algn="r" rtl="1"/>
            <a:endParaRPr lang="en-US" sz="4400" b="1" spc="-10" dirty="0">
              <a:solidFill>
                <a:srgbClr val="723484"/>
              </a:solidFill>
              <a:latin typeface="Franklin Gothic Demi" panose="020B0603020102020204" pitchFamily="34" charset="0"/>
            </a:endParaRPr>
          </a:p>
        </p:txBody>
      </p:sp>
      <p:grpSp>
        <p:nvGrpSpPr>
          <p:cNvPr id="84" name="Group 83">
            <a:extLst>
              <a:ext uri="{FF2B5EF4-FFF2-40B4-BE49-F238E27FC236}">
                <a16:creationId xmlns:a16="http://schemas.microsoft.com/office/drawing/2014/main" id="{E59AFCCF-B0C8-1243-A655-DA8A37BFD33A}"/>
              </a:ext>
            </a:extLst>
          </p:cNvPr>
          <p:cNvGrpSpPr/>
          <p:nvPr/>
        </p:nvGrpSpPr>
        <p:grpSpPr>
          <a:xfrm>
            <a:off x="1070499" y="8303086"/>
            <a:ext cx="8252364" cy="1689109"/>
            <a:chOff x="1222900" y="9015258"/>
            <a:chExt cx="8252364" cy="1422397"/>
          </a:xfrm>
        </p:grpSpPr>
        <p:sp>
          <p:nvSpPr>
            <p:cNvPr id="10" name="TextBox 9">
              <a:extLst>
                <a:ext uri="{FF2B5EF4-FFF2-40B4-BE49-F238E27FC236}">
                  <a16:creationId xmlns:a16="http://schemas.microsoft.com/office/drawing/2014/main" id="{FA9F2F8F-551A-EA48-B204-7CAA832425E1}"/>
                </a:ext>
              </a:extLst>
            </p:cNvPr>
            <p:cNvSpPr txBox="1"/>
            <p:nvPr/>
          </p:nvSpPr>
          <p:spPr>
            <a:xfrm>
              <a:off x="2181905" y="9604991"/>
              <a:ext cx="6122317" cy="388768"/>
            </a:xfrm>
            <a:prstGeom prst="rect">
              <a:avLst/>
            </a:prstGeom>
            <a:noFill/>
          </p:spPr>
          <p:txBody>
            <a:bodyPr wrap="square" rtlCol="0">
              <a:spAutoFit/>
            </a:bodyPr>
            <a:lstStyle/>
            <a:p>
              <a:pPr algn="ctr" rtl="1"/>
              <a:endParaRPr lang="en-US" sz="2400" dirty="0">
                <a:solidFill>
                  <a:srgbClr val="009BB1"/>
                </a:solidFill>
                <a:latin typeface="Franklin Gothic Medium" panose="020B0603020102020204" pitchFamily="34" charset="0"/>
              </a:endParaRPr>
            </a:p>
          </p:txBody>
        </p:sp>
        <p:sp>
          <p:nvSpPr>
            <p:cNvPr id="33" name="TextBox 32">
              <a:extLst>
                <a:ext uri="{FF2B5EF4-FFF2-40B4-BE49-F238E27FC236}">
                  <a16:creationId xmlns:a16="http://schemas.microsoft.com/office/drawing/2014/main" id="{625856DE-06D0-0748-87A2-7B2EA3B87331}"/>
                </a:ext>
              </a:extLst>
            </p:cNvPr>
            <p:cNvSpPr txBox="1"/>
            <p:nvPr/>
          </p:nvSpPr>
          <p:spPr>
            <a:xfrm>
              <a:off x="2427828" y="10126641"/>
              <a:ext cx="5499726" cy="311014"/>
            </a:xfrm>
            <a:prstGeom prst="rect">
              <a:avLst/>
            </a:prstGeom>
            <a:noFill/>
          </p:spPr>
          <p:txBody>
            <a:bodyPr wrap="square" rtlCol="0">
              <a:spAutoFit/>
            </a:bodyPr>
            <a:lstStyle/>
            <a:p>
              <a:pPr algn="ctr" rtl="1"/>
              <a:endParaRPr lang="en-US" dirty="0">
                <a:solidFill>
                  <a:schemeClr val="tx1">
                    <a:lumMod val="95000"/>
                    <a:lumOff val="5000"/>
                  </a:schemeClr>
                </a:solidFill>
                <a:latin typeface="Franklin Gothic Book" panose="020B0503020102020204" pitchFamily="34" charset="0"/>
              </a:endParaRPr>
            </a:p>
          </p:txBody>
        </p:sp>
        <p:sp>
          <p:nvSpPr>
            <p:cNvPr id="9" name="TextBox 8">
              <a:extLst>
                <a:ext uri="{FF2B5EF4-FFF2-40B4-BE49-F238E27FC236}">
                  <a16:creationId xmlns:a16="http://schemas.microsoft.com/office/drawing/2014/main" id="{E730F635-D5D2-6A49-A97F-35D8E9375D3D}"/>
                </a:ext>
              </a:extLst>
            </p:cNvPr>
            <p:cNvSpPr txBox="1"/>
            <p:nvPr/>
          </p:nvSpPr>
          <p:spPr>
            <a:xfrm>
              <a:off x="1222900" y="9015258"/>
              <a:ext cx="8252364" cy="667875"/>
            </a:xfrm>
            <a:prstGeom prst="rect">
              <a:avLst/>
            </a:prstGeom>
            <a:noFill/>
          </p:spPr>
          <p:txBody>
            <a:bodyPr wrap="square" rtlCol="0">
              <a:spAutoFit/>
            </a:bodyPr>
            <a:lstStyle/>
            <a:p>
              <a:pPr algn="ctr" rtl="1">
                <a:lnSpc>
                  <a:spcPct val="85000"/>
                </a:lnSpc>
              </a:pPr>
              <a:endParaRPr lang="en-US" sz="4400" b="1" dirty="0">
                <a:solidFill>
                  <a:schemeClr val="accent2"/>
                </a:solidFill>
                <a:latin typeface="Franklin Gothic Demi Cond" panose="020B0603020102020204" pitchFamily="34" charset="0"/>
              </a:endParaRPr>
            </a:p>
          </p:txBody>
        </p:sp>
      </p:grpSp>
      <p:sp>
        <p:nvSpPr>
          <p:cNvPr id="45" name="Rounded Rectangle 44">
            <a:extLst>
              <a:ext uri="{FF2B5EF4-FFF2-40B4-BE49-F238E27FC236}">
                <a16:creationId xmlns:a16="http://schemas.microsoft.com/office/drawing/2014/main" id="{AE56834C-45A0-E149-82CD-16E8CA91B707}"/>
              </a:ext>
            </a:extLst>
          </p:cNvPr>
          <p:cNvSpPr/>
          <p:nvPr/>
        </p:nvSpPr>
        <p:spPr>
          <a:xfrm>
            <a:off x="394240" y="344983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gn="r" rtl="1">
              <a:lnSpc>
                <a:spcPct val="90000"/>
              </a:lnSpc>
              <a:spcAft>
                <a:spcPts val="1200"/>
              </a:spcAft>
            </a:pPr>
            <a:r>
              <a:rPr lang="ar-EG" sz="2400" b="1" dirty="0">
                <a:solidFill>
                  <a:srgbClr val="009BB1"/>
                </a:solidFill>
              </a:rPr>
              <a:t>ما ينبغي أن تعرفه:</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الخدمات والمساعدة للمشاركين في البرنامج مجانية دائمًا.</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ستحاسب </a:t>
            </a:r>
            <a:r>
              <a:rPr lang="en-US" sz="2000" dirty="0">
                <a:solidFill>
                  <a:srgbClr val="009BB1"/>
                </a:solidFill>
              </a:rPr>
              <a:t>FHI 360 </a:t>
            </a:r>
            <a:r>
              <a:rPr lang="ar-EG" sz="2000" dirty="0">
                <a:solidFill>
                  <a:srgbClr val="009BB1"/>
                </a:solidFill>
              </a:rPr>
              <a:t> العمال عن أي سوء سلوك تجاه المشاركين في البرنامج.</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لا تتسامح </a:t>
            </a:r>
            <a:r>
              <a:rPr lang="en-US" sz="2000" dirty="0">
                <a:solidFill>
                  <a:srgbClr val="009BB1"/>
                </a:solidFill>
              </a:rPr>
              <a:t>FHI 360 </a:t>
            </a:r>
            <a:r>
              <a:rPr lang="ar-EG" sz="2000" dirty="0">
                <a:solidFill>
                  <a:srgbClr val="009BB1"/>
                </a:solidFill>
              </a:rPr>
              <a:t> مع محاولة الانتقام من أي شخص يبلغ عن سوء سلوك.</a:t>
            </a:r>
            <a:endParaRPr lang="en-US" sz="2000" dirty="0">
              <a:solidFill>
                <a:srgbClr val="009BB1"/>
              </a:solidFill>
            </a:endParaRPr>
          </a:p>
        </p:txBody>
      </p:sp>
      <p:sp>
        <p:nvSpPr>
          <p:cNvPr id="47" name="Rounded Rectangle 46">
            <a:extLst>
              <a:ext uri="{FF2B5EF4-FFF2-40B4-BE49-F238E27FC236}">
                <a16:creationId xmlns:a16="http://schemas.microsoft.com/office/drawing/2014/main" id="{66750E0D-339E-6E42-8AC6-64E48A3858EA}"/>
              </a:ext>
            </a:extLst>
          </p:cNvPr>
          <p:cNvSpPr/>
          <p:nvPr/>
        </p:nvSpPr>
        <p:spPr>
          <a:xfrm>
            <a:off x="4544322" y="341667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gn="r" rtl="1">
              <a:lnSpc>
                <a:spcPct val="90000"/>
              </a:lnSpc>
              <a:spcAft>
                <a:spcPts val="1200"/>
              </a:spcAft>
            </a:pPr>
            <a:r>
              <a:rPr lang="ar-EG" sz="2400" dirty="0">
                <a:solidFill>
                  <a:srgbClr val="B81F39"/>
                </a:solidFill>
              </a:rPr>
              <a:t>لا يُسمح للعمال بما يلي:</a:t>
            </a:r>
          </a:p>
          <a:p>
            <a:pPr algn="r" rtl="1">
              <a:lnSpc>
                <a:spcPct val="90000"/>
              </a:lnSpc>
              <a:spcAft>
                <a:spcPts val="1200"/>
              </a:spcAft>
            </a:pPr>
            <a:r>
              <a:rPr lang="en-US" sz="2000" dirty="0">
                <a:solidFill>
                  <a:srgbClr val="B81F39"/>
                </a:solidFill>
              </a:rPr>
              <a:t> x</a:t>
            </a:r>
            <a:r>
              <a:rPr lang="ar-EG" sz="2000" dirty="0">
                <a:solidFill>
                  <a:srgbClr val="B81F39"/>
                </a:solidFill>
              </a:rPr>
              <a:t>الطلب من المشاركين في البرنامج الانخراط في نشاط جنسي.</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الانخراط في نشاط جنسي مع أي شخص أقل من 18 عامًا.</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تبادل الأموال أو العمل أو السلع أو الخدمات مقابل الجنس (لا يُسمح للعاملين بشراء الجنس).</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المضايقة أو التنمر أو الإهانة أو التخويف أو الإذلال أو الإساءة إلى المشاركين في البرنامج، بما في ذلك الأطفال.</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عرض مواد إباحية على الأطفال أو غيرهم من المشاركين في البرنامج.</a:t>
            </a:r>
            <a:endParaRPr lang="en-US" sz="2000" dirty="0">
              <a:solidFill>
                <a:srgbClr val="B81F39"/>
              </a:solidFill>
            </a:endParaRPr>
          </a:p>
        </p:txBody>
      </p:sp>
      <p:sp>
        <p:nvSpPr>
          <p:cNvPr id="73" name="TextBox 72">
            <a:extLst>
              <a:ext uri="{FF2B5EF4-FFF2-40B4-BE49-F238E27FC236}">
                <a16:creationId xmlns:a16="http://schemas.microsoft.com/office/drawing/2014/main" id="{C8B884FF-458A-AB49-9137-28BEFBD9187B}"/>
              </a:ext>
            </a:extLst>
          </p:cNvPr>
          <p:cNvSpPr txBox="1"/>
          <p:nvPr/>
        </p:nvSpPr>
        <p:spPr>
          <a:xfrm>
            <a:off x="1963035" y="10302443"/>
            <a:ext cx="3009900" cy="3223918"/>
          </a:xfrm>
          <a:prstGeom prst="rect">
            <a:avLst/>
          </a:prstGeom>
          <a:solidFill>
            <a:schemeClr val="accent6">
              <a:lumMod val="40000"/>
              <a:lumOff val="60000"/>
            </a:schemeClr>
          </a:solidFill>
        </p:spPr>
        <p:txBody>
          <a:bodyPr wrap="square" lIns="182880" tIns="91440" rIns="182880" bIns="182880" rtlCol="0">
            <a:noAutofit/>
          </a:bodyPr>
          <a:lstStyle/>
          <a:p>
            <a:pPr algn="r" rtl="1"/>
            <a:r>
              <a:rPr lang="ar-SA" sz="1300" b="1" dirty="0"/>
              <a:t>تعليمات التحرير لهذا المربع:</a:t>
            </a:r>
            <a:endParaRPr lang="en-US" sz="1300" dirty="0"/>
          </a:p>
          <a:p>
            <a:pPr algn="r" rtl="1"/>
            <a:r>
              <a:rPr lang="ar-SA" sz="1300" dirty="0"/>
              <a:t> قم بتضمين معلومات حول كيفية الوصول إلى آلية الإبلاغ المحلية الخاصة بمنظمة </a:t>
            </a:r>
            <a:r>
              <a:rPr lang="en-US" sz="1300" dirty="0"/>
              <a:t>FHI 360</a:t>
            </a:r>
            <a:r>
              <a:rPr lang="ar-SA" sz="1300" dirty="0"/>
              <a:t> أو آلية الإبلاغ المجتمعية (</a:t>
            </a:r>
            <a:r>
              <a:rPr lang="en-US" sz="1300" dirty="0"/>
              <a:t>CBCM</a:t>
            </a:r>
            <a:r>
              <a:rPr lang="ar-SA" sz="1300" dirty="0"/>
              <a:t>)، إذا كان لديك واحدة في مكانها الصحيح. يمكنك أيضًا تضمين رقم الخط الساخن داخل البلد الخاص بمنظمة </a:t>
            </a:r>
            <a:r>
              <a:rPr lang="en-US" sz="1300" dirty="0"/>
              <a:t>FHI 360</a:t>
            </a:r>
            <a:r>
              <a:rPr lang="ar-SA" sz="1300" dirty="0"/>
              <a:t> هنا إذا كان ذلك متاحًا. تحقق من القائمة المنسدلة في موقع الإبلاغ لمعرفة ما إذا كان رقم الخط الساخن داخل البلد متاحًا. تحقق دائمًا من أن الرقم يعمل قبل طباعته في هذا المربع! </a:t>
            </a:r>
            <a:r>
              <a:rPr lang="en-US" sz="1100" b="1" u="sng" dirty="0">
                <a:hlinkClick r:id="rId4"/>
              </a:rPr>
              <a:t>http://www.fhi360.org/anonreportregistry</a:t>
            </a:r>
            <a:endParaRPr lang="en-US" sz="1100" dirty="0"/>
          </a:p>
        </p:txBody>
      </p:sp>
      <p:grpSp>
        <p:nvGrpSpPr>
          <p:cNvPr id="29" name="Group 28">
            <a:extLst>
              <a:ext uri="{FF2B5EF4-FFF2-40B4-BE49-F238E27FC236}">
                <a16:creationId xmlns:a16="http://schemas.microsoft.com/office/drawing/2014/main" id="{697CDF4C-C7A7-DE4D-A56C-26A368914897}"/>
              </a:ext>
            </a:extLst>
          </p:cNvPr>
          <p:cNvGrpSpPr/>
          <p:nvPr/>
        </p:nvGrpSpPr>
        <p:grpSpPr>
          <a:xfrm>
            <a:off x="3980245" y="13954797"/>
            <a:ext cx="6188226" cy="499811"/>
            <a:chOff x="5510944" y="13920909"/>
            <a:chExt cx="6188226" cy="499811"/>
          </a:xfrm>
        </p:grpSpPr>
        <p:sp>
          <p:nvSpPr>
            <p:cNvPr id="30" name="Oval 29">
              <a:extLst>
                <a:ext uri="{FF2B5EF4-FFF2-40B4-BE49-F238E27FC236}">
                  <a16:creationId xmlns:a16="http://schemas.microsoft.com/office/drawing/2014/main" id="{5092DCEE-1723-FF44-B479-9D08DE0D7A9B}"/>
                </a:ext>
              </a:extLst>
            </p:cNvPr>
            <p:cNvSpPr/>
            <p:nvPr/>
          </p:nvSpPr>
          <p:spPr>
            <a:xfrm>
              <a:off x="11249728" y="13971278"/>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Rounded MT Bold" panose="020F0704030504030204" pitchFamily="34" charset="77"/>
                </a:rPr>
                <a:t>!</a:t>
              </a:r>
            </a:p>
          </p:txBody>
        </p:sp>
        <p:sp>
          <p:nvSpPr>
            <p:cNvPr id="31" name="TextBox 30">
              <a:extLst>
                <a:ext uri="{FF2B5EF4-FFF2-40B4-BE49-F238E27FC236}">
                  <a16:creationId xmlns:a16="http://schemas.microsoft.com/office/drawing/2014/main" id="{2837365A-5744-D843-881B-8313B80C7DEC}"/>
                </a:ext>
              </a:extLst>
            </p:cNvPr>
            <p:cNvSpPr txBox="1"/>
            <p:nvPr/>
          </p:nvSpPr>
          <p:spPr>
            <a:xfrm>
              <a:off x="5510944" y="13920909"/>
              <a:ext cx="3239362" cy="353943"/>
            </a:xfrm>
            <a:prstGeom prst="rect">
              <a:avLst/>
            </a:prstGeom>
            <a:noFill/>
          </p:spPr>
          <p:txBody>
            <a:bodyPr wrap="square" rtlCol="0">
              <a:spAutoFit/>
            </a:bodyPr>
            <a:lstStyle/>
            <a:p>
              <a:r>
                <a:rPr lang="en-US" sz="1700" b="1" dirty="0">
                  <a:solidFill>
                    <a:schemeClr val="accent2"/>
                  </a:solidFill>
                </a:rPr>
                <a:t>.</a:t>
              </a:r>
              <a:endParaRPr lang="en-US" sz="1700" dirty="0">
                <a:solidFill>
                  <a:schemeClr val="accent2"/>
                </a:solidFill>
              </a:endParaRPr>
            </a:p>
          </p:txBody>
        </p:sp>
      </p:grpSp>
      <p:sp>
        <p:nvSpPr>
          <p:cNvPr id="3" name="Rectangle 2"/>
          <p:cNvSpPr/>
          <p:nvPr/>
        </p:nvSpPr>
        <p:spPr>
          <a:xfrm>
            <a:off x="0" y="204541"/>
            <a:ext cx="8347638" cy="1806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4000" b="1" dirty="0">
                <a:solidFill>
                  <a:schemeClr val="accent2"/>
                </a:solidFill>
              </a:rPr>
              <a:t>من حقك</a:t>
            </a:r>
          </a:p>
          <a:p>
            <a:pPr algn="r" rtl="1"/>
            <a:r>
              <a:rPr lang="ar-EG" sz="4000" b="1" dirty="0">
                <a:solidFill>
                  <a:schemeClr val="accent2"/>
                </a:solidFill>
              </a:rPr>
              <a:t> الحصول على خدمات خالية من العنف والتحرش</a:t>
            </a:r>
            <a:endParaRPr lang="en-US" sz="4000" b="1" dirty="0">
              <a:solidFill>
                <a:schemeClr val="accent2"/>
              </a:solidFill>
            </a:endParaRPr>
          </a:p>
        </p:txBody>
      </p:sp>
      <p:sp>
        <p:nvSpPr>
          <p:cNvPr id="4" name="Rectangle 3"/>
          <p:cNvSpPr/>
          <p:nvPr/>
        </p:nvSpPr>
        <p:spPr>
          <a:xfrm>
            <a:off x="0" y="2125306"/>
            <a:ext cx="10553699" cy="1189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600" b="1" dirty="0">
                <a:solidFill>
                  <a:schemeClr val="tx2"/>
                </a:solidFill>
              </a:rPr>
              <a:t>لا يُسمح أبدًا للعاملين في المجال الإنساني والإنمائي بتهديد المشاركين في البرنامج أو إلحاق الضرر بهم بأي شكل من الأشكال.</a:t>
            </a:r>
            <a:endParaRPr lang="en-US" sz="2600" b="1" dirty="0">
              <a:solidFill>
                <a:schemeClr val="tx2"/>
              </a:solidFill>
            </a:endParaRPr>
          </a:p>
        </p:txBody>
      </p:sp>
      <p:sp>
        <p:nvSpPr>
          <p:cNvPr id="8" name="Rectangle 7"/>
          <p:cNvSpPr/>
          <p:nvPr/>
        </p:nvSpPr>
        <p:spPr>
          <a:xfrm>
            <a:off x="2295364" y="7951315"/>
            <a:ext cx="7163595" cy="825445"/>
          </a:xfrm>
          <a:prstGeom prst="rect">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200" b="1" dirty="0">
                <a:solidFill>
                  <a:schemeClr val="accent2"/>
                </a:solidFill>
              </a:rPr>
              <a:t>الإبلاغ عن ضرر مشتبه به أو معروف</a:t>
            </a:r>
            <a:endParaRPr lang="en-US" sz="3200" b="1" dirty="0">
              <a:solidFill>
                <a:schemeClr val="accent2"/>
              </a:solidFill>
            </a:endParaRPr>
          </a:p>
        </p:txBody>
      </p:sp>
      <p:sp>
        <p:nvSpPr>
          <p:cNvPr id="11" name="Rectangle 10"/>
          <p:cNvSpPr/>
          <p:nvPr/>
        </p:nvSpPr>
        <p:spPr>
          <a:xfrm>
            <a:off x="2191880" y="8687636"/>
            <a:ext cx="7403176" cy="64798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dirty="0">
                <a:solidFill>
                  <a:schemeClr val="accent1"/>
                </a:solidFill>
              </a:rPr>
              <a:t>اتصل بالخط الساخن للأخلاقيات والامتثال لمنظمة </a:t>
            </a:r>
            <a:r>
              <a:rPr lang="en-US" sz="2400" dirty="0">
                <a:solidFill>
                  <a:schemeClr val="accent1"/>
                </a:solidFill>
              </a:rPr>
              <a:t>FHI360</a:t>
            </a:r>
          </a:p>
        </p:txBody>
      </p:sp>
      <p:sp>
        <p:nvSpPr>
          <p:cNvPr id="15" name="Rectangle 14"/>
          <p:cNvSpPr/>
          <p:nvPr/>
        </p:nvSpPr>
        <p:spPr>
          <a:xfrm>
            <a:off x="3080903" y="9345170"/>
            <a:ext cx="5733572" cy="60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schemeClr val="tx1"/>
                </a:solidFill>
              </a:rPr>
              <a:t>يمكنك إعطاء اسمك أو الإبلاغ دون الكشف عن هويتك أو الإبلاغ نيابة عن شخص آخر.</a:t>
            </a:r>
            <a:endParaRPr lang="en-US" sz="2000" dirty="0">
              <a:solidFill>
                <a:schemeClr val="tx1"/>
              </a:solidFill>
            </a:endParaRPr>
          </a:p>
        </p:txBody>
      </p:sp>
      <p:sp>
        <p:nvSpPr>
          <p:cNvPr id="22" name="Rectangle 21"/>
          <p:cNvSpPr/>
          <p:nvPr/>
        </p:nvSpPr>
        <p:spPr>
          <a:xfrm flipV="1">
            <a:off x="4435396" y="13953655"/>
            <a:ext cx="2721658" cy="668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4020721" y="13783381"/>
            <a:ext cx="5611623" cy="893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07000"/>
              </a:lnSpc>
              <a:spcAft>
                <a:spcPts val="800"/>
              </a:spcAft>
            </a:pPr>
            <a:r>
              <a:rPr lang="ar-SA" sz="2400" dirty="0">
                <a:solidFill>
                  <a:schemeClr val="tx1"/>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17F3A52A-E23F-4F85-9F60-5AA8C013E89F}"/>
              </a:ext>
            </a:extLst>
          </p:cNvPr>
          <p:cNvSpPr/>
          <p:nvPr/>
        </p:nvSpPr>
        <p:spPr>
          <a:xfrm>
            <a:off x="5906725" y="10186331"/>
            <a:ext cx="372322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43" name="TextBox 42">
            <a:extLst>
              <a:ext uri="{FF2B5EF4-FFF2-40B4-BE49-F238E27FC236}">
                <a16:creationId xmlns:a16="http://schemas.microsoft.com/office/drawing/2014/main" id="{88BE848F-12F2-4607-9560-1F84A0F0FB2D}"/>
              </a:ext>
            </a:extLst>
          </p:cNvPr>
          <p:cNvSpPr txBox="1"/>
          <p:nvPr/>
        </p:nvSpPr>
        <p:spPr>
          <a:xfrm>
            <a:off x="5377258" y="10762308"/>
            <a:ext cx="4587631" cy="591957"/>
          </a:xfrm>
          <a:prstGeom prst="rect">
            <a:avLst/>
          </a:prstGeom>
          <a:noFill/>
        </p:spPr>
        <p:txBody>
          <a:bodyPr wrap="square" rtlCol="0">
            <a:spAutoFit/>
          </a:bodyPr>
          <a:lstStyle/>
          <a:p>
            <a:pPr algn="ct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44" name="TextBox 43">
            <a:extLst>
              <a:ext uri="{FF2B5EF4-FFF2-40B4-BE49-F238E27FC236}">
                <a16:creationId xmlns:a16="http://schemas.microsoft.com/office/drawing/2014/main" id="{7EAC4476-6D18-48C8-AC58-A759DC343942}"/>
              </a:ext>
            </a:extLst>
          </p:cNvPr>
          <p:cNvSpPr txBox="1"/>
          <p:nvPr/>
        </p:nvSpPr>
        <p:spPr>
          <a:xfrm>
            <a:off x="5599926" y="11357302"/>
            <a:ext cx="3995378" cy="591957"/>
          </a:xfrm>
          <a:prstGeom prst="rect">
            <a:avLst/>
          </a:prstGeom>
          <a:noFill/>
        </p:spPr>
        <p:txBody>
          <a:bodyPr wrap="square" rtlCol="0">
            <a:spAutoFit/>
          </a:bodyPr>
          <a:lstStyle/>
          <a:p>
            <a:pPr algn="ctr" rtl="1">
              <a:lnSpc>
                <a:spcPct val="105000"/>
              </a:lnSpc>
            </a:pPr>
            <a:r>
              <a:rPr lang="ar-EG" sz="1600" b="1" dirty="0"/>
              <a:t>بسرية تامة عبر البريد الالكتروني:</a:t>
            </a:r>
          </a:p>
          <a:p>
            <a:pPr algn="ctr">
              <a:lnSpc>
                <a:spcPct val="105000"/>
              </a:lnSpc>
            </a:pPr>
            <a:r>
              <a:rPr lang="en-US" sz="1600" dirty="0">
                <a:solidFill>
                  <a:schemeClr val="accent5"/>
                </a:solidFill>
              </a:rPr>
              <a:t>compliance@fhi360.org</a:t>
            </a:r>
          </a:p>
        </p:txBody>
      </p:sp>
      <p:sp>
        <p:nvSpPr>
          <p:cNvPr id="46" name="TextBox 45">
            <a:extLst>
              <a:ext uri="{FF2B5EF4-FFF2-40B4-BE49-F238E27FC236}">
                <a16:creationId xmlns:a16="http://schemas.microsoft.com/office/drawing/2014/main" id="{8D1AB924-D604-4D68-8F9E-6360A97D2398}"/>
              </a:ext>
            </a:extLst>
          </p:cNvPr>
          <p:cNvSpPr txBox="1"/>
          <p:nvPr/>
        </p:nvSpPr>
        <p:spPr>
          <a:xfrm>
            <a:off x="4791279" y="11930513"/>
            <a:ext cx="4927750" cy="1569660"/>
          </a:xfrm>
          <a:prstGeom prst="rect">
            <a:avLst/>
          </a:prstGeom>
          <a:noFill/>
        </p:spPr>
        <p:txBody>
          <a:bodyPr wrap="square" rtlCol="0">
            <a:spAutoFit/>
          </a:bodyPr>
          <a:lstStyle/>
          <a:p>
            <a:pPr>
              <a:lnSpc>
                <a:spcPct val="105000"/>
              </a:lnSpc>
              <a:spcAft>
                <a:spcPts val="600"/>
              </a:spcAft>
            </a:pPr>
            <a:r>
              <a:rPr lang="en-US" sz="1400" dirty="0">
                <a:solidFill>
                  <a:schemeClr val="accent1"/>
                </a:solidFill>
              </a:rPr>
              <a:t>        +1-800-461-9330 </a:t>
            </a:r>
            <a:r>
              <a:rPr lang="ar-SA" sz="1400" b="1" dirty="0"/>
              <a:t>سكايب</a:t>
            </a:r>
            <a:r>
              <a:rPr lang="ar-SA" sz="1400" dirty="0"/>
              <a:t> </a:t>
            </a:r>
            <a:r>
              <a:rPr lang="en-US" sz="1400" dirty="0"/>
              <a:t>    </a:t>
            </a:r>
            <a:r>
              <a:rPr lang="en-US" sz="1400" spc="-10" dirty="0">
                <a:solidFill>
                  <a:schemeClr val="bg2"/>
                </a:solidFill>
              </a:rPr>
              <a:t>|  </a:t>
            </a:r>
            <a:r>
              <a:rPr lang="en-US" sz="1400" b="1" spc="-10" dirty="0">
                <a:solidFill>
                  <a:schemeClr val="tx1">
                    <a:lumMod val="95000"/>
                    <a:lumOff val="5000"/>
                  </a:schemeClr>
                </a:solidFill>
              </a:rPr>
              <a:t>Skype: </a:t>
            </a:r>
            <a:r>
              <a:rPr lang="en-US" sz="1400" spc="-10" dirty="0">
                <a:solidFill>
                  <a:srgbClr val="009BB1"/>
                </a:solidFill>
              </a:rPr>
              <a:t>+1-800-461-9330</a:t>
            </a:r>
            <a:endParaRPr lang="en-US" sz="1400" dirty="0">
              <a:solidFill>
                <a:schemeClr val="accent5"/>
              </a:solidFill>
            </a:endParaRPr>
          </a:p>
          <a:p>
            <a:pPr algn="ctr">
              <a:lnSpc>
                <a:spcPct val="105000"/>
              </a:lnSpc>
              <a:spcAft>
                <a:spcPts val="600"/>
              </a:spcAft>
            </a:pPr>
            <a:r>
              <a:rPr lang="ar-SA" sz="1400" dirty="0"/>
              <a:t>رقم الهاتف المجاني في الولايات </a:t>
            </a:r>
            <a:r>
              <a:rPr lang="ar-EG" sz="1400" dirty="0"/>
              <a:t>المتحدة</a:t>
            </a:r>
            <a:r>
              <a:rPr lang="ar-SA" sz="1400" dirty="0"/>
              <a:t>:</a:t>
            </a:r>
            <a:endParaRPr lang="en-US" sz="1400" dirty="0"/>
          </a:p>
          <a:p>
            <a:pPr algn="ctr">
              <a:lnSpc>
                <a:spcPct val="105000"/>
              </a:lnSpc>
              <a:spcAft>
                <a:spcPts val="600"/>
              </a:spcAft>
            </a:pPr>
            <a:r>
              <a:rPr lang="en-US" sz="1400" dirty="0">
                <a:solidFill>
                  <a:schemeClr val="accent5"/>
                </a:solidFill>
              </a:rPr>
              <a:t>+1-720-514-4400</a:t>
            </a:r>
            <a:endParaRPr lang="en-US" sz="1200" dirty="0">
              <a:solidFill>
                <a:schemeClr val="accent5"/>
              </a:solidFill>
            </a:endParaRPr>
          </a:p>
          <a:p>
            <a:pPr algn="ctr">
              <a:lnSpc>
                <a:spcPct val="105000"/>
              </a:lnSpc>
              <a:spcAft>
                <a:spcPts val="600"/>
              </a:spcAft>
            </a:pPr>
            <a:r>
              <a:rPr lang="ar-SA" sz="12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200" dirty="0"/>
              <a:t>FHI 360</a:t>
            </a:r>
            <a:r>
              <a:rPr lang="ar-SA" sz="1200" dirty="0"/>
              <a:t>"</a:t>
            </a:r>
            <a:endParaRPr lang="en-US" sz="1200" dirty="0"/>
          </a:p>
        </p:txBody>
      </p:sp>
      <p:pic>
        <p:nvPicPr>
          <p:cNvPr id="50" name="Graphic 49" descr="Cursor with solid fill">
            <a:extLst>
              <a:ext uri="{FF2B5EF4-FFF2-40B4-BE49-F238E27FC236}">
                <a16:creationId xmlns:a16="http://schemas.microsoft.com/office/drawing/2014/main" id="{030ECA81-574A-4A1E-8BC5-18C352B639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9395246" y="10953324"/>
            <a:ext cx="281888" cy="337738"/>
          </a:xfrm>
          <a:prstGeom prst="rect">
            <a:avLst/>
          </a:prstGeom>
        </p:spPr>
      </p:pic>
      <p:pic>
        <p:nvPicPr>
          <p:cNvPr id="51" name="Picture 55">
            <a:extLst>
              <a:ext uri="{FF2B5EF4-FFF2-40B4-BE49-F238E27FC236}">
                <a16:creationId xmlns:a16="http://schemas.microsoft.com/office/drawing/2014/main" id="{7473EF37-34A9-4290-B537-91BF833BEA4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22133" y="11511370"/>
            <a:ext cx="228114" cy="176513"/>
          </a:xfrm>
          <a:prstGeom prst="rect">
            <a:avLst/>
          </a:prstGeom>
          <a:solidFill>
            <a:schemeClr val="bg1"/>
          </a:solidFill>
        </p:spPr>
      </p:pic>
    </p:spTree>
    <p:extLst>
      <p:ext uri="{BB962C8B-B14F-4D97-AF65-F5344CB8AC3E}">
        <p14:creationId xmlns:p14="http://schemas.microsoft.com/office/powerpoint/2010/main" val="406202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672008" y="7888988"/>
            <a:ext cx="10565506" cy="6824090"/>
            <a:chOff x="-452410" y="7980286"/>
            <a:chExt cx="9395594" cy="6824090"/>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452410" y="7980286"/>
              <a:ext cx="3442559" cy="6824090"/>
            </a:xfrm>
            <a:prstGeom prst="rect">
              <a:avLst/>
            </a:prstGeom>
          </p:spPr>
        </p:pic>
      </p:grpSp>
      <p:sp>
        <p:nvSpPr>
          <p:cNvPr id="58" name="Title 1">
            <a:extLst>
              <a:ext uri="{FF2B5EF4-FFF2-40B4-BE49-F238E27FC236}">
                <a16:creationId xmlns:a16="http://schemas.microsoft.com/office/drawing/2014/main" id="{D4D4BCB2-68A5-5049-A28D-833884DCB203}"/>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algn="r" rtl="1"/>
            <a:endParaRPr lang="en-US" sz="4400" b="1" spc="-10" dirty="0">
              <a:solidFill>
                <a:srgbClr val="723484"/>
              </a:solidFill>
              <a:latin typeface="Franklin Gothic Demi" panose="020B0603020102020204" pitchFamily="34" charset="0"/>
            </a:endParaRPr>
          </a:p>
        </p:txBody>
      </p:sp>
      <p:grpSp>
        <p:nvGrpSpPr>
          <p:cNvPr id="84" name="Group 83">
            <a:extLst>
              <a:ext uri="{FF2B5EF4-FFF2-40B4-BE49-F238E27FC236}">
                <a16:creationId xmlns:a16="http://schemas.microsoft.com/office/drawing/2014/main" id="{E59AFCCF-B0C8-1243-A655-DA8A37BFD33A}"/>
              </a:ext>
            </a:extLst>
          </p:cNvPr>
          <p:cNvGrpSpPr/>
          <p:nvPr/>
        </p:nvGrpSpPr>
        <p:grpSpPr>
          <a:xfrm>
            <a:off x="1070499" y="8303086"/>
            <a:ext cx="8252364" cy="1689109"/>
            <a:chOff x="1222900" y="9015258"/>
            <a:chExt cx="8252364" cy="1422397"/>
          </a:xfrm>
        </p:grpSpPr>
        <p:sp>
          <p:nvSpPr>
            <p:cNvPr id="10" name="TextBox 9">
              <a:extLst>
                <a:ext uri="{FF2B5EF4-FFF2-40B4-BE49-F238E27FC236}">
                  <a16:creationId xmlns:a16="http://schemas.microsoft.com/office/drawing/2014/main" id="{FA9F2F8F-551A-EA48-B204-7CAA832425E1}"/>
                </a:ext>
              </a:extLst>
            </p:cNvPr>
            <p:cNvSpPr txBox="1"/>
            <p:nvPr/>
          </p:nvSpPr>
          <p:spPr>
            <a:xfrm>
              <a:off x="2181905" y="9604991"/>
              <a:ext cx="6122317" cy="388768"/>
            </a:xfrm>
            <a:prstGeom prst="rect">
              <a:avLst/>
            </a:prstGeom>
            <a:noFill/>
          </p:spPr>
          <p:txBody>
            <a:bodyPr wrap="square" rtlCol="0">
              <a:spAutoFit/>
            </a:bodyPr>
            <a:lstStyle/>
            <a:p>
              <a:pPr algn="ctr" rtl="1"/>
              <a:endParaRPr lang="en-US" sz="2400" dirty="0">
                <a:solidFill>
                  <a:srgbClr val="009BB1"/>
                </a:solidFill>
                <a:latin typeface="Franklin Gothic Medium" panose="020B0603020102020204" pitchFamily="34" charset="0"/>
              </a:endParaRPr>
            </a:p>
          </p:txBody>
        </p:sp>
        <p:sp>
          <p:nvSpPr>
            <p:cNvPr id="33" name="TextBox 32">
              <a:extLst>
                <a:ext uri="{FF2B5EF4-FFF2-40B4-BE49-F238E27FC236}">
                  <a16:creationId xmlns:a16="http://schemas.microsoft.com/office/drawing/2014/main" id="{625856DE-06D0-0748-87A2-7B2EA3B87331}"/>
                </a:ext>
              </a:extLst>
            </p:cNvPr>
            <p:cNvSpPr txBox="1"/>
            <p:nvPr/>
          </p:nvSpPr>
          <p:spPr>
            <a:xfrm>
              <a:off x="2427828" y="10126641"/>
              <a:ext cx="5499726" cy="311014"/>
            </a:xfrm>
            <a:prstGeom prst="rect">
              <a:avLst/>
            </a:prstGeom>
            <a:noFill/>
          </p:spPr>
          <p:txBody>
            <a:bodyPr wrap="square" rtlCol="0">
              <a:spAutoFit/>
            </a:bodyPr>
            <a:lstStyle/>
            <a:p>
              <a:pPr algn="ctr" rtl="1"/>
              <a:endParaRPr lang="en-US" dirty="0">
                <a:solidFill>
                  <a:schemeClr val="tx1">
                    <a:lumMod val="95000"/>
                    <a:lumOff val="5000"/>
                  </a:schemeClr>
                </a:solidFill>
                <a:latin typeface="Franklin Gothic Book" panose="020B0503020102020204" pitchFamily="34" charset="0"/>
              </a:endParaRPr>
            </a:p>
          </p:txBody>
        </p:sp>
        <p:sp>
          <p:nvSpPr>
            <p:cNvPr id="9" name="TextBox 8">
              <a:extLst>
                <a:ext uri="{FF2B5EF4-FFF2-40B4-BE49-F238E27FC236}">
                  <a16:creationId xmlns:a16="http://schemas.microsoft.com/office/drawing/2014/main" id="{E730F635-D5D2-6A49-A97F-35D8E9375D3D}"/>
                </a:ext>
              </a:extLst>
            </p:cNvPr>
            <p:cNvSpPr txBox="1"/>
            <p:nvPr/>
          </p:nvSpPr>
          <p:spPr>
            <a:xfrm>
              <a:off x="1222900" y="9015258"/>
              <a:ext cx="8252364" cy="667875"/>
            </a:xfrm>
            <a:prstGeom prst="rect">
              <a:avLst/>
            </a:prstGeom>
            <a:noFill/>
          </p:spPr>
          <p:txBody>
            <a:bodyPr wrap="square" rtlCol="0">
              <a:spAutoFit/>
            </a:bodyPr>
            <a:lstStyle/>
            <a:p>
              <a:pPr algn="ctr" rtl="1">
                <a:lnSpc>
                  <a:spcPct val="85000"/>
                </a:lnSpc>
              </a:pPr>
              <a:endParaRPr lang="en-US" sz="4400" b="1" dirty="0">
                <a:solidFill>
                  <a:schemeClr val="accent2"/>
                </a:solidFill>
                <a:latin typeface="Franklin Gothic Demi Cond" panose="020B0603020102020204" pitchFamily="34" charset="0"/>
              </a:endParaRPr>
            </a:p>
          </p:txBody>
        </p:sp>
      </p:grpSp>
      <p:sp>
        <p:nvSpPr>
          <p:cNvPr id="45" name="Rounded Rectangle 44">
            <a:extLst>
              <a:ext uri="{FF2B5EF4-FFF2-40B4-BE49-F238E27FC236}">
                <a16:creationId xmlns:a16="http://schemas.microsoft.com/office/drawing/2014/main" id="{AE56834C-45A0-E149-82CD-16E8CA91B707}"/>
              </a:ext>
            </a:extLst>
          </p:cNvPr>
          <p:cNvSpPr/>
          <p:nvPr/>
        </p:nvSpPr>
        <p:spPr>
          <a:xfrm>
            <a:off x="394240" y="344983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gn="r" rtl="1">
              <a:lnSpc>
                <a:spcPct val="90000"/>
              </a:lnSpc>
              <a:spcAft>
                <a:spcPts val="1200"/>
              </a:spcAft>
            </a:pPr>
            <a:r>
              <a:rPr lang="ar-EG" sz="2400" b="1" dirty="0">
                <a:solidFill>
                  <a:srgbClr val="009BB1"/>
                </a:solidFill>
              </a:rPr>
              <a:t>ما ينبغي أن تعرفه:</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الخدمات والمساعدة للمشاركين في البرنامج مجانية دائمًا.</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ستحاسب </a:t>
            </a:r>
            <a:r>
              <a:rPr lang="en-US" sz="2000" dirty="0">
                <a:solidFill>
                  <a:srgbClr val="009BB1"/>
                </a:solidFill>
              </a:rPr>
              <a:t>FHI 360 </a:t>
            </a:r>
            <a:r>
              <a:rPr lang="ar-EG" sz="2000" dirty="0">
                <a:solidFill>
                  <a:srgbClr val="009BB1"/>
                </a:solidFill>
              </a:rPr>
              <a:t> العمال عن أي سوء سلوك تجاه المشاركين في البرنامج.</a:t>
            </a:r>
          </a:p>
          <a:p>
            <a:pPr marL="342900" indent="-342900" algn="r" rtl="1">
              <a:lnSpc>
                <a:spcPct val="90000"/>
              </a:lnSpc>
              <a:spcAft>
                <a:spcPts val="1200"/>
              </a:spcAft>
              <a:buFont typeface="Arial" panose="020B0604020202020204" pitchFamily="34" charset="0"/>
              <a:buChar char="•"/>
            </a:pPr>
            <a:r>
              <a:rPr lang="ar-EG" sz="2000" dirty="0">
                <a:solidFill>
                  <a:srgbClr val="009BB1"/>
                </a:solidFill>
              </a:rPr>
              <a:t>لا تتسامح </a:t>
            </a:r>
            <a:r>
              <a:rPr lang="en-US" sz="2000" dirty="0">
                <a:solidFill>
                  <a:srgbClr val="009BB1"/>
                </a:solidFill>
              </a:rPr>
              <a:t>FHI 360 </a:t>
            </a:r>
            <a:r>
              <a:rPr lang="ar-EG" sz="2000" dirty="0">
                <a:solidFill>
                  <a:srgbClr val="009BB1"/>
                </a:solidFill>
              </a:rPr>
              <a:t> مع محاولة الانتقام من أي شخص يبلغ عن سوء سلوك.</a:t>
            </a:r>
            <a:endParaRPr lang="en-US" sz="2000" dirty="0">
              <a:solidFill>
                <a:srgbClr val="009BB1"/>
              </a:solidFill>
            </a:endParaRPr>
          </a:p>
        </p:txBody>
      </p:sp>
      <p:sp>
        <p:nvSpPr>
          <p:cNvPr id="47" name="Rounded Rectangle 46">
            <a:extLst>
              <a:ext uri="{FF2B5EF4-FFF2-40B4-BE49-F238E27FC236}">
                <a16:creationId xmlns:a16="http://schemas.microsoft.com/office/drawing/2014/main" id="{66750E0D-339E-6E42-8AC6-64E48A3858EA}"/>
              </a:ext>
            </a:extLst>
          </p:cNvPr>
          <p:cNvSpPr/>
          <p:nvPr/>
        </p:nvSpPr>
        <p:spPr>
          <a:xfrm>
            <a:off x="4544322" y="341667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gn="r" rtl="1">
              <a:lnSpc>
                <a:spcPct val="90000"/>
              </a:lnSpc>
              <a:spcAft>
                <a:spcPts val="1200"/>
              </a:spcAft>
            </a:pPr>
            <a:r>
              <a:rPr lang="ar-EG" sz="2400" dirty="0">
                <a:solidFill>
                  <a:srgbClr val="B81F39"/>
                </a:solidFill>
              </a:rPr>
              <a:t>لا يُسمح للعمال بما يلي:</a:t>
            </a:r>
          </a:p>
          <a:p>
            <a:pPr algn="r" rtl="1">
              <a:lnSpc>
                <a:spcPct val="90000"/>
              </a:lnSpc>
              <a:spcAft>
                <a:spcPts val="1200"/>
              </a:spcAft>
            </a:pPr>
            <a:r>
              <a:rPr lang="en-US" sz="2000" dirty="0">
                <a:solidFill>
                  <a:srgbClr val="B81F39"/>
                </a:solidFill>
              </a:rPr>
              <a:t> x</a:t>
            </a:r>
            <a:r>
              <a:rPr lang="ar-EG" sz="2000" dirty="0">
                <a:solidFill>
                  <a:srgbClr val="B81F39"/>
                </a:solidFill>
              </a:rPr>
              <a:t>الطلب من المشاركين في البرنامج الانخراط في نشاط جنسي.</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الانخراط في نشاط جنسي مع أي شخص أقل من 18 عامًا.</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تبادل الأموال أو العمل أو السلع أو الخدمات مقابل الجنس (لا يُسمح للعاملين بشراء الجنس).</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المضايقة أو التنمر أو الإهانة أو التخويف أو الإذلال أو الإساءة إلى المشاركين في البرنامج، بما في ذلك الأطفال.</a:t>
            </a:r>
            <a:endParaRPr lang="en-US" sz="2000" dirty="0">
              <a:solidFill>
                <a:srgbClr val="B81F39"/>
              </a:solidFill>
            </a:endParaRPr>
          </a:p>
          <a:p>
            <a:pPr algn="r" rtl="1">
              <a:lnSpc>
                <a:spcPct val="90000"/>
              </a:lnSpc>
              <a:spcAft>
                <a:spcPts val="1200"/>
              </a:spcAft>
            </a:pPr>
            <a:r>
              <a:rPr lang="en-US" sz="2000" dirty="0">
                <a:solidFill>
                  <a:srgbClr val="B81F39"/>
                </a:solidFill>
              </a:rPr>
              <a:t> X</a:t>
            </a:r>
            <a:r>
              <a:rPr lang="ar-EG" sz="2000" dirty="0">
                <a:solidFill>
                  <a:srgbClr val="B81F39"/>
                </a:solidFill>
              </a:rPr>
              <a:t>عرض مواد إباحية على الأطفال أو غيرهم من المشاركين في البرنامج.</a:t>
            </a:r>
            <a:endParaRPr lang="en-US" sz="2000" dirty="0">
              <a:solidFill>
                <a:srgbClr val="B81F39"/>
              </a:solidFill>
            </a:endParaRPr>
          </a:p>
        </p:txBody>
      </p:sp>
      <p:sp>
        <p:nvSpPr>
          <p:cNvPr id="73" name="TextBox 72">
            <a:extLst>
              <a:ext uri="{FF2B5EF4-FFF2-40B4-BE49-F238E27FC236}">
                <a16:creationId xmlns:a16="http://schemas.microsoft.com/office/drawing/2014/main" id="{C8B884FF-458A-AB49-9137-28BEFBD9187B}"/>
              </a:ext>
            </a:extLst>
          </p:cNvPr>
          <p:cNvSpPr txBox="1"/>
          <p:nvPr/>
        </p:nvSpPr>
        <p:spPr>
          <a:xfrm>
            <a:off x="1963035" y="10302443"/>
            <a:ext cx="3009900" cy="3223918"/>
          </a:xfrm>
          <a:prstGeom prst="rect">
            <a:avLst/>
          </a:prstGeom>
          <a:solidFill>
            <a:schemeClr val="accent6">
              <a:lumMod val="40000"/>
              <a:lumOff val="60000"/>
            </a:schemeClr>
          </a:solidFill>
        </p:spPr>
        <p:txBody>
          <a:bodyPr wrap="square" lIns="182880" tIns="91440" rIns="182880" bIns="182880" rtlCol="0">
            <a:noAutofit/>
          </a:bodyPr>
          <a:lstStyle/>
          <a:p>
            <a:pPr algn="r" rtl="1"/>
            <a:r>
              <a:rPr lang="ar-SA" sz="1300" b="1" dirty="0"/>
              <a:t>تعليمات التحرير لهذا المربع:</a:t>
            </a:r>
            <a:endParaRPr lang="en-US" sz="1300" dirty="0"/>
          </a:p>
          <a:p>
            <a:pPr algn="r" rtl="1"/>
            <a:r>
              <a:rPr lang="ar-SA" sz="1300" dirty="0"/>
              <a:t> قم بتضمين معلومات حول كيفية الوصول إلى آلية الإبلاغ المحلية الخاصة بمنظمة </a:t>
            </a:r>
            <a:r>
              <a:rPr lang="en-US" sz="1300" dirty="0"/>
              <a:t>FHI 360</a:t>
            </a:r>
            <a:r>
              <a:rPr lang="ar-SA" sz="1300" dirty="0"/>
              <a:t> أو آلية الإبلاغ المجتمعية (</a:t>
            </a:r>
            <a:r>
              <a:rPr lang="en-US" sz="1300" dirty="0"/>
              <a:t>CBCM</a:t>
            </a:r>
            <a:r>
              <a:rPr lang="ar-SA" sz="1300" dirty="0"/>
              <a:t>)، إذا كان لديك واحدة في مكانها الصحيح. يمكنك أيضًا تضمين رقم الخط الساخن داخل البلد الخاص بمنظمة </a:t>
            </a:r>
            <a:r>
              <a:rPr lang="en-US" sz="1300" dirty="0"/>
              <a:t>FHI 360</a:t>
            </a:r>
            <a:r>
              <a:rPr lang="ar-SA" sz="1300" dirty="0"/>
              <a:t> هنا إذا كان ذلك متاحًا. تحقق من القائمة المنسدلة في موقع الإبلاغ لمعرفة ما إذا كان رقم الخط الساخن داخل البلد متاحًا. تحقق دائمًا من أن الرقم يعمل قبل طباعته في هذا المربع! </a:t>
            </a:r>
            <a:r>
              <a:rPr lang="en-US" sz="1100" b="1" u="sng" dirty="0">
                <a:hlinkClick r:id="rId4"/>
              </a:rPr>
              <a:t>http://www.fhi360.org/anonreportregistry</a:t>
            </a:r>
            <a:endParaRPr lang="en-US" sz="1100" dirty="0"/>
          </a:p>
        </p:txBody>
      </p:sp>
      <p:grpSp>
        <p:nvGrpSpPr>
          <p:cNvPr id="29" name="Group 28">
            <a:extLst>
              <a:ext uri="{FF2B5EF4-FFF2-40B4-BE49-F238E27FC236}">
                <a16:creationId xmlns:a16="http://schemas.microsoft.com/office/drawing/2014/main" id="{697CDF4C-C7A7-DE4D-A56C-26A368914897}"/>
              </a:ext>
            </a:extLst>
          </p:cNvPr>
          <p:cNvGrpSpPr/>
          <p:nvPr/>
        </p:nvGrpSpPr>
        <p:grpSpPr>
          <a:xfrm>
            <a:off x="3980245" y="13954797"/>
            <a:ext cx="6188226" cy="499811"/>
            <a:chOff x="5510944" y="13920909"/>
            <a:chExt cx="6188226" cy="499811"/>
          </a:xfrm>
        </p:grpSpPr>
        <p:sp>
          <p:nvSpPr>
            <p:cNvPr id="30" name="Oval 29">
              <a:extLst>
                <a:ext uri="{FF2B5EF4-FFF2-40B4-BE49-F238E27FC236}">
                  <a16:creationId xmlns:a16="http://schemas.microsoft.com/office/drawing/2014/main" id="{5092DCEE-1723-FF44-B479-9D08DE0D7A9B}"/>
                </a:ext>
              </a:extLst>
            </p:cNvPr>
            <p:cNvSpPr/>
            <p:nvPr/>
          </p:nvSpPr>
          <p:spPr>
            <a:xfrm>
              <a:off x="11249728" y="13971278"/>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Rounded MT Bold" panose="020F0704030504030204" pitchFamily="34" charset="77"/>
                </a:rPr>
                <a:t>!</a:t>
              </a:r>
            </a:p>
          </p:txBody>
        </p:sp>
        <p:sp>
          <p:nvSpPr>
            <p:cNvPr id="31" name="TextBox 30">
              <a:extLst>
                <a:ext uri="{FF2B5EF4-FFF2-40B4-BE49-F238E27FC236}">
                  <a16:creationId xmlns:a16="http://schemas.microsoft.com/office/drawing/2014/main" id="{2837365A-5744-D843-881B-8313B80C7DEC}"/>
                </a:ext>
              </a:extLst>
            </p:cNvPr>
            <p:cNvSpPr txBox="1"/>
            <p:nvPr/>
          </p:nvSpPr>
          <p:spPr>
            <a:xfrm>
              <a:off x="5510944" y="13920909"/>
              <a:ext cx="3239362" cy="353943"/>
            </a:xfrm>
            <a:prstGeom prst="rect">
              <a:avLst/>
            </a:prstGeom>
            <a:noFill/>
          </p:spPr>
          <p:txBody>
            <a:bodyPr wrap="square" rtlCol="0">
              <a:spAutoFit/>
            </a:bodyPr>
            <a:lstStyle/>
            <a:p>
              <a:r>
                <a:rPr lang="en-US" sz="1700" b="1" dirty="0">
                  <a:solidFill>
                    <a:schemeClr val="accent2"/>
                  </a:solidFill>
                </a:rPr>
                <a:t>.</a:t>
              </a:r>
              <a:endParaRPr lang="en-US" sz="1700" dirty="0">
                <a:solidFill>
                  <a:schemeClr val="accent2"/>
                </a:solidFill>
              </a:endParaRPr>
            </a:p>
          </p:txBody>
        </p:sp>
      </p:grpSp>
      <p:sp>
        <p:nvSpPr>
          <p:cNvPr id="3" name="Rectangle 2"/>
          <p:cNvSpPr/>
          <p:nvPr/>
        </p:nvSpPr>
        <p:spPr>
          <a:xfrm>
            <a:off x="0" y="204541"/>
            <a:ext cx="8347638" cy="1806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4000" b="1" dirty="0">
                <a:solidFill>
                  <a:schemeClr val="accent2"/>
                </a:solidFill>
              </a:rPr>
              <a:t>من حقك</a:t>
            </a:r>
          </a:p>
          <a:p>
            <a:pPr algn="r" rtl="1"/>
            <a:r>
              <a:rPr lang="ar-EG" sz="4000" b="1" dirty="0">
                <a:solidFill>
                  <a:schemeClr val="accent2"/>
                </a:solidFill>
              </a:rPr>
              <a:t> الحصول على خدمات خالية من العنف والتحرش</a:t>
            </a:r>
            <a:endParaRPr lang="en-US" sz="4000" b="1" dirty="0">
              <a:solidFill>
                <a:schemeClr val="accent2"/>
              </a:solidFill>
            </a:endParaRPr>
          </a:p>
        </p:txBody>
      </p:sp>
      <p:sp>
        <p:nvSpPr>
          <p:cNvPr id="4" name="Rectangle 3"/>
          <p:cNvSpPr/>
          <p:nvPr/>
        </p:nvSpPr>
        <p:spPr>
          <a:xfrm>
            <a:off x="0" y="2125306"/>
            <a:ext cx="10553699" cy="1189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600" b="1" dirty="0">
                <a:solidFill>
                  <a:schemeClr val="tx2"/>
                </a:solidFill>
              </a:rPr>
              <a:t>لا يُسمح أبدًا للعاملين في المجال الإنساني والإنمائي بتهديد المشاركين في البرنامج أو إلحاق الضرر بهم بأي شكل من الأشكال.</a:t>
            </a:r>
            <a:endParaRPr lang="en-US" sz="2600" b="1" dirty="0">
              <a:solidFill>
                <a:schemeClr val="tx2"/>
              </a:solidFill>
            </a:endParaRPr>
          </a:p>
        </p:txBody>
      </p:sp>
      <p:sp>
        <p:nvSpPr>
          <p:cNvPr id="8" name="Rectangle 7"/>
          <p:cNvSpPr/>
          <p:nvPr/>
        </p:nvSpPr>
        <p:spPr>
          <a:xfrm>
            <a:off x="2295364" y="7951315"/>
            <a:ext cx="7163595" cy="825445"/>
          </a:xfrm>
          <a:prstGeom prst="rect">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200" b="1" dirty="0">
                <a:solidFill>
                  <a:schemeClr val="accent2"/>
                </a:solidFill>
              </a:rPr>
              <a:t>الإبلاغ عن ضرر مشتبه به أو معروف</a:t>
            </a:r>
            <a:endParaRPr lang="en-US" sz="3200" b="1" dirty="0">
              <a:solidFill>
                <a:schemeClr val="accent2"/>
              </a:solidFill>
            </a:endParaRPr>
          </a:p>
        </p:txBody>
      </p:sp>
      <p:sp>
        <p:nvSpPr>
          <p:cNvPr id="11" name="Rectangle 10"/>
          <p:cNvSpPr/>
          <p:nvPr/>
        </p:nvSpPr>
        <p:spPr>
          <a:xfrm>
            <a:off x="2191880" y="8687636"/>
            <a:ext cx="7403176" cy="64798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dirty="0">
                <a:solidFill>
                  <a:schemeClr val="accent1"/>
                </a:solidFill>
              </a:rPr>
              <a:t>اتصل بالخط الساخن للأخلاقيات والامتثال لمنظمة </a:t>
            </a:r>
            <a:r>
              <a:rPr lang="en-US" sz="2400" dirty="0">
                <a:solidFill>
                  <a:schemeClr val="accent1"/>
                </a:solidFill>
              </a:rPr>
              <a:t>FHI360</a:t>
            </a:r>
          </a:p>
        </p:txBody>
      </p:sp>
      <p:sp>
        <p:nvSpPr>
          <p:cNvPr id="15" name="Rectangle 14"/>
          <p:cNvSpPr/>
          <p:nvPr/>
        </p:nvSpPr>
        <p:spPr>
          <a:xfrm>
            <a:off x="3080903" y="9345170"/>
            <a:ext cx="5733572" cy="603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dirty="0">
                <a:solidFill>
                  <a:schemeClr val="tx1"/>
                </a:solidFill>
              </a:rPr>
              <a:t>يمكنك إعطاء اسمك أو الإبلاغ دون الكشف عن هويتك أو الإبلاغ نيابة عن شخص آخر.</a:t>
            </a:r>
            <a:endParaRPr lang="en-US" sz="2000" dirty="0">
              <a:solidFill>
                <a:schemeClr val="tx1"/>
              </a:solidFill>
            </a:endParaRPr>
          </a:p>
        </p:txBody>
      </p:sp>
      <p:sp>
        <p:nvSpPr>
          <p:cNvPr id="22" name="Rectangle 21"/>
          <p:cNvSpPr/>
          <p:nvPr/>
        </p:nvSpPr>
        <p:spPr>
          <a:xfrm flipV="1">
            <a:off x="4435396" y="13953655"/>
            <a:ext cx="2721658" cy="668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4020721" y="13783381"/>
            <a:ext cx="5611623" cy="893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07000"/>
              </a:lnSpc>
              <a:spcAft>
                <a:spcPts val="800"/>
              </a:spcAft>
            </a:pPr>
            <a:r>
              <a:rPr lang="ar-SA" sz="2400" dirty="0">
                <a:solidFill>
                  <a:schemeClr val="tx1"/>
                </a:solidFill>
                <a:latin typeface="Calibri" panose="020F0502020204030204" pitchFamily="34" charset="0"/>
                <a:ea typeface="Calibri" panose="020F0502020204030204" pitchFamily="34" charset="0"/>
                <a:cs typeface="Arial" panose="020B0604020202020204" pitchFamily="34" charset="0"/>
              </a:rPr>
              <a:t>الحفاظ على خصوصيتك هام لنا ولن يتم تسجيل مكالمتك</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17F3A52A-E23F-4F85-9F60-5AA8C013E89F}"/>
              </a:ext>
            </a:extLst>
          </p:cNvPr>
          <p:cNvSpPr/>
          <p:nvPr/>
        </p:nvSpPr>
        <p:spPr>
          <a:xfrm>
            <a:off x="5906725" y="10186331"/>
            <a:ext cx="3723223" cy="555976"/>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400" b="1" dirty="0">
                <a:solidFill>
                  <a:schemeClr val="accent2"/>
                </a:solidFill>
              </a:rPr>
              <a:t>خيارات إضافية للإبلاغ</a:t>
            </a:r>
            <a:endParaRPr lang="en-US" sz="2400" b="1" dirty="0">
              <a:solidFill>
                <a:schemeClr val="accent2"/>
              </a:solidFill>
            </a:endParaRPr>
          </a:p>
        </p:txBody>
      </p:sp>
      <p:sp>
        <p:nvSpPr>
          <p:cNvPr id="43" name="TextBox 42">
            <a:extLst>
              <a:ext uri="{FF2B5EF4-FFF2-40B4-BE49-F238E27FC236}">
                <a16:creationId xmlns:a16="http://schemas.microsoft.com/office/drawing/2014/main" id="{88BE848F-12F2-4607-9560-1F84A0F0FB2D}"/>
              </a:ext>
            </a:extLst>
          </p:cNvPr>
          <p:cNvSpPr txBox="1"/>
          <p:nvPr/>
        </p:nvSpPr>
        <p:spPr>
          <a:xfrm>
            <a:off x="5377258" y="10762308"/>
            <a:ext cx="4587631" cy="591957"/>
          </a:xfrm>
          <a:prstGeom prst="rect">
            <a:avLst/>
          </a:prstGeom>
          <a:noFill/>
        </p:spPr>
        <p:txBody>
          <a:bodyPr wrap="square" rtlCol="0">
            <a:spAutoFit/>
          </a:bodyPr>
          <a:lstStyle/>
          <a:p>
            <a:pPr algn="ctr" rtl="1">
              <a:lnSpc>
                <a:spcPct val="105000"/>
              </a:lnSpc>
            </a:pPr>
            <a:r>
              <a:rPr lang="ar-EG" sz="1600" b="1" spc="20" dirty="0"/>
              <a:t>بدون ذكر اسمك على الانترنت</a:t>
            </a:r>
            <a:r>
              <a:rPr lang="en-US" sz="1600" b="1" spc="20" dirty="0"/>
              <a:t>:</a:t>
            </a:r>
            <a:endParaRPr lang="ar-EG" sz="1600" b="1" spc="20" dirty="0"/>
          </a:p>
          <a:p>
            <a:pPr algn="ctr">
              <a:lnSpc>
                <a:spcPct val="105000"/>
              </a:lnSpc>
            </a:pPr>
            <a:r>
              <a:rPr lang="en-US" sz="1600" spc="20" dirty="0">
                <a:solidFill>
                  <a:schemeClr val="accent5"/>
                </a:solidFill>
              </a:rPr>
              <a:t>www.fhi360.org/anonreportregistry</a:t>
            </a:r>
          </a:p>
        </p:txBody>
      </p:sp>
      <p:sp>
        <p:nvSpPr>
          <p:cNvPr id="44" name="TextBox 43">
            <a:extLst>
              <a:ext uri="{FF2B5EF4-FFF2-40B4-BE49-F238E27FC236}">
                <a16:creationId xmlns:a16="http://schemas.microsoft.com/office/drawing/2014/main" id="{7EAC4476-6D18-48C8-AC58-A759DC343942}"/>
              </a:ext>
            </a:extLst>
          </p:cNvPr>
          <p:cNvSpPr txBox="1"/>
          <p:nvPr/>
        </p:nvSpPr>
        <p:spPr>
          <a:xfrm>
            <a:off x="5599926" y="11357302"/>
            <a:ext cx="3995378" cy="591957"/>
          </a:xfrm>
          <a:prstGeom prst="rect">
            <a:avLst/>
          </a:prstGeom>
          <a:noFill/>
        </p:spPr>
        <p:txBody>
          <a:bodyPr wrap="square" rtlCol="0">
            <a:spAutoFit/>
          </a:bodyPr>
          <a:lstStyle/>
          <a:p>
            <a:pPr algn="ctr" rtl="1">
              <a:lnSpc>
                <a:spcPct val="105000"/>
              </a:lnSpc>
            </a:pPr>
            <a:r>
              <a:rPr lang="ar-EG" sz="1600" b="1" dirty="0"/>
              <a:t>بسرية تامة عبر البريد الالكتروني:</a:t>
            </a:r>
          </a:p>
          <a:p>
            <a:pPr algn="ctr">
              <a:lnSpc>
                <a:spcPct val="105000"/>
              </a:lnSpc>
            </a:pPr>
            <a:r>
              <a:rPr lang="en-US" sz="1600" dirty="0">
                <a:solidFill>
                  <a:schemeClr val="accent5"/>
                </a:solidFill>
              </a:rPr>
              <a:t>compliance@fhi360.org</a:t>
            </a:r>
          </a:p>
        </p:txBody>
      </p:sp>
      <p:sp>
        <p:nvSpPr>
          <p:cNvPr id="46" name="TextBox 45">
            <a:extLst>
              <a:ext uri="{FF2B5EF4-FFF2-40B4-BE49-F238E27FC236}">
                <a16:creationId xmlns:a16="http://schemas.microsoft.com/office/drawing/2014/main" id="{8D1AB924-D604-4D68-8F9E-6360A97D2398}"/>
              </a:ext>
            </a:extLst>
          </p:cNvPr>
          <p:cNvSpPr txBox="1"/>
          <p:nvPr/>
        </p:nvSpPr>
        <p:spPr>
          <a:xfrm>
            <a:off x="4791279" y="11930513"/>
            <a:ext cx="4927750" cy="1569660"/>
          </a:xfrm>
          <a:prstGeom prst="rect">
            <a:avLst/>
          </a:prstGeom>
          <a:noFill/>
        </p:spPr>
        <p:txBody>
          <a:bodyPr wrap="square" rtlCol="0">
            <a:spAutoFit/>
          </a:bodyPr>
          <a:lstStyle/>
          <a:p>
            <a:pPr>
              <a:lnSpc>
                <a:spcPct val="105000"/>
              </a:lnSpc>
              <a:spcAft>
                <a:spcPts val="600"/>
              </a:spcAft>
            </a:pPr>
            <a:r>
              <a:rPr lang="en-US" sz="1400" dirty="0">
                <a:solidFill>
                  <a:schemeClr val="accent1"/>
                </a:solidFill>
              </a:rPr>
              <a:t>        +1-800-461-9330 </a:t>
            </a:r>
            <a:r>
              <a:rPr lang="ar-SA" sz="1400" b="1" dirty="0"/>
              <a:t>سكايب</a:t>
            </a:r>
            <a:r>
              <a:rPr lang="ar-SA" sz="1400" dirty="0"/>
              <a:t> </a:t>
            </a:r>
            <a:r>
              <a:rPr lang="en-US" sz="1400" dirty="0"/>
              <a:t>    </a:t>
            </a:r>
            <a:r>
              <a:rPr lang="en-US" sz="1400" spc="-10" dirty="0">
                <a:solidFill>
                  <a:schemeClr val="bg2"/>
                </a:solidFill>
              </a:rPr>
              <a:t>|  </a:t>
            </a:r>
            <a:r>
              <a:rPr lang="en-US" sz="1400" b="1" spc="-10" dirty="0">
                <a:solidFill>
                  <a:schemeClr val="tx1">
                    <a:lumMod val="95000"/>
                    <a:lumOff val="5000"/>
                  </a:schemeClr>
                </a:solidFill>
              </a:rPr>
              <a:t>Skype: </a:t>
            </a:r>
            <a:r>
              <a:rPr lang="en-US" sz="1400" spc="-10" dirty="0">
                <a:solidFill>
                  <a:srgbClr val="009BB1"/>
                </a:solidFill>
              </a:rPr>
              <a:t>+1-800-461-9330</a:t>
            </a:r>
            <a:endParaRPr lang="en-US" sz="1400" dirty="0">
              <a:solidFill>
                <a:schemeClr val="accent5"/>
              </a:solidFill>
            </a:endParaRPr>
          </a:p>
          <a:p>
            <a:pPr algn="ctr">
              <a:lnSpc>
                <a:spcPct val="105000"/>
              </a:lnSpc>
              <a:spcAft>
                <a:spcPts val="600"/>
              </a:spcAft>
            </a:pPr>
            <a:r>
              <a:rPr lang="ar-SA" sz="1400" dirty="0"/>
              <a:t>رقم الهاتف المجاني في الولايات </a:t>
            </a:r>
            <a:r>
              <a:rPr lang="ar-EG" sz="1400" dirty="0"/>
              <a:t>المتحدة</a:t>
            </a:r>
            <a:r>
              <a:rPr lang="ar-SA" sz="1400" dirty="0"/>
              <a:t>:</a:t>
            </a:r>
            <a:endParaRPr lang="en-US" sz="1400" dirty="0"/>
          </a:p>
          <a:p>
            <a:pPr algn="ctr">
              <a:lnSpc>
                <a:spcPct val="105000"/>
              </a:lnSpc>
              <a:spcAft>
                <a:spcPts val="600"/>
              </a:spcAft>
            </a:pPr>
            <a:r>
              <a:rPr lang="en-US" sz="1400" dirty="0">
                <a:solidFill>
                  <a:schemeClr val="accent5"/>
                </a:solidFill>
              </a:rPr>
              <a:t>+1-720-514-4400</a:t>
            </a:r>
            <a:endParaRPr lang="en-US" sz="1200" dirty="0">
              <a:solidFill>
                <a:schemeClr val="accent5"/>
              </a:solidFill>
            </a:endParaRPr>
          </a:p>
          <a:p>
            <a:pPr algn="ctr">
              <a:lnSpc>
                <a:spcPct val="105000"/>
              </a:lnSpc>
              <a:spcAft>
                <a:spcPts val="600"/>
              </a:spcAft>
            </a:pPr>
            <a:r>
              <a:rPr lang="ar-SA" sz="1200" dirty="0"/>
              <a:t>التحصيل الدولي: + 1-720-514-4400 (اتصل بالمشغل المحلي. أخبر عامل الهاتف بإجراء مكالمة يتم تحصيلها في الولايات المتحدة. أعطي هذا الرقم عندما يُطلب منك اسمك، قل "</a:t>
            </a:r>
            <a:r>
              <a:rPr lang="en-US" sz="1200" dirty="0"/>
              <a:t>FHI 360</a:t>
            </a:r>
            <a:r>
              <a:rPr lang="ar-SA" sz="1200" dirty="0"/>
              <a:t>"</a:t>
            </a:r>
            <a:endParaRPr lang="en-US" sz="1200" dirty="0"/>
          </a:p>
        </p:txBody>
      </p:sp>
      <p:pic>
        <p:nvPicPr>
          <p:cNvPr id="50" name="Graphic 49" descr="Cursor with solid fill">
            <a:extLst>
              <a:ext uri="{FF2B5EF4-FFF2-40B4-BE49-F238E27FC236}">
                <a16:creationId xmlns:a16="http://schemas.microsoft.com/office/drawing/2014/main" id="{030ECA81-574A-4A1E-8BC5-18C352B639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01943">
            <a:off x="9395246" y="10953324"/>
            <a:ext cx="281888" cy="337738"/>
          </a:xfrm>
          <a:prstGeom prst="rect">
            <a:avLst/>
          </a:prstGeom>
        </p:spPr>
      </p:pic>
      <p:pic>
        <p:nvPicPr>
          <p:cNvPr id="51" name="Picture 55">
            <a:extLst>
              <a:ext uri="{FF2B5EF4-FFF2-40B4-BE49-F238E27FC236}">
                <a16:creationId xmlns:a16="http://schemas.microsoft.com/office/drawing/2014/main" id="{7473EF37-34A9-4290-B537-91BF833BEA4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22133" y="11511370"/>
            <a:ext cx="228114" cy="176513"/>
          </a:xfrm>
          <a:prstGeom prst="rect">
            <a:avLst/>
          </a:prstGeom>
          <a:solidFill>
            <a:schemeClr val="bg1"/>
          </a:solidFill>
        </p:spPr>
      </p:pic>
    </p:spTree>
    <p:extLst>
      <p:ext uri="{BB962C8B-B14F-4D97-AF65-F5344CB8AC3E}">
        <p14:creationId xmlns:p14="http://schemas.microsoft.com/office/powerpoint/2010/main" val="3087197725"/>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F873645-C5E4-4DCD-91A1-3D3B608E04A3}"/>
</file>

<file path=customXml/itemProps2.xml><?xml version="1.0" encoding="utf-8"?>
<ds:datastoreItem xmlns:ds="http://schemas.openxmlformats.org/officeDocument/2006/customXml" ds:itemID="{E8469FBE-7390-419A-A681-E52046F65092}"/>
</file>

<file path=customXml/itemProps3.xml><?xml version="1.0" encoding="utf-8"?>
<ds:datastoreItem xmlns:ds="http://schemas.openxmlformats.org/officeDocument/2006/customXml" ds:itemID="{809215B1-CD14-4847-8D49-CCCF0476D21A}"/>
</file>

<file path=docProps/app.xml><?xml version="1.0" encoding="utf-8"?>
<Properties xmlns="http://schemas.openxmlformats.org/officeDocument/2006/extended-properties" xmlns:vt="http://schemas.openxmlformats.org/officeDocument/2006/docPropsVTypes">
  <Template>Office Theme</Template>
  <TotalTime>3468</TotalTime>
  <Words>2069</Words>
  <Application>Microsoft Office PowerPoint</Application>
  <PresentationFormat>Custom</PresentationFormat>
  <Paragraphs>166</Paragraphs>
  <Slides>9</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Arial Rounded MT Bold</vt:lpstr>
      <vt:lpstr>Calibri</vt:lpstr>
      <vt:lpstr>Franklin Gothic Book</vt:lpstr>
      <vt:lpstr>Franklin Gothic Demi</vt:lpstr>
      <vt:lpstr>Franklin Gothic Demi Cond</vt:lpstr>
      <vt:lpstr>Franklin Gothic Medium</vt:lpstr>
      <vt:lpstr>Office Theme</vt:lpstr>
      <vt:lpstr>1_Office Theme</vt:lpstr>
      <vt:lpstr>تعليمات لتحرير وطباعة الملصقات وبطاقات الجيب الخاصة بأغراض الحماية</vt:lpstr>
      <vt:lpstr>تعليمات (يتبع)</vt:lpstr>
      <vt:lpstr>تعليمات (يتبع)</vt:lpstr>
      <vt:lpstr>ملصق للمشاركين في البرنامج (نماذج)</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144</cp:revision>
  <dcterms:created xsi:type="dcterms:W3CDTF">2021-06-17T14:50:31Z</dcterms:created>
  <dcterms:modified xsi:type="dcterms:W3CDTF">2021-09-22T15:09:23Z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