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4" r:id="rId2"/>
  </p:sldMasterIdLst>
  <p:notesMasterIdLst>
    <p:notesMasterId r:id="rId11"/>
  </p:notesMasterIdLst>
  <p:sldIdLst>
    <p:sldId id="273" r:id="rId3"/>
    <p:sldId id="274" r:id="rId4"/>
    <p:sldId id="277" r:id="rId5"/>
    <p:sldId id="276" r:id="rId6"/>
    <p:sldId id="283" r:id="rId7"/>
    <p:sldId id="280" r:id="rId8"/>
    <p:sldId id="281" r:id="rId9"/>
    <p:sldId id="282" r:id="rId10"/>
  </p:sldIdLst>
  <p:sldSz cx="10698163" cy="15087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52">
          <p15:clr>
            <a:srgbClr val="A4A3A4"/>
          </p15:clr>
        </p15:guide>
        <p15:guide id="2" pos="33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256"/>
    <a:srgbClr val="723484"/>
    <a:srgbClr val="009591"/>
    <a:srgbClr val="009BB1"/>
    <a:srgbClr val="6CBBB8"/>
    <a:srgbClr val="B81F39"/>
    <a:srgbClr val="D1F4FF"/>
    <a:srgbClr val="F9F2DB"/>
    <a:srgbClr val="BFE1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95" autoAdjust="0"/>
    <p:restoredTop sz="96184"/>
  </p:normalViewPr>
  <p:slideViewPr>
    <p:cSldViewPr snapToGrid="0" snapToObjects="1">
      <p:cViewPr>
        <p:scale>
          <a:sx n="75" d="100"/>
          <a:sy n="75" d="100"/>
        </p:scale>
        <p:origin x="472" y="-4404"/>
      </p:cViewPr>
      <p:guideLst>
        <p:guide orient="horz" pos="4752"/>
        <p:guide pos="336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18" Type="http://schemas.openxmlformats.org/officeDocument/2006/relationships/customXml" Target="../customXml/item2.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17" Type="http://schemas.openxmlformats.org/officeDocument/2006/relationships/customXml" Target="../customXml/item1.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ustomXml" Target="../customXml/item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Dixon" userId="94c3f094-9e9a-4b63-af1b-7cd919f3220d" providerId="ADAL" clId="{33696925-D595-4E67-BC2F-68510411C8B2}"/>
    <pc:docChg chg="modSld sldOrd">
      <pc:chgData name="Kim Dixon" userId="94c3f094-9e9a-4b63-af1b-7cd919f3220d" providerId="ADAL" clId="{33696925-D595-4E67-BC2F-68510411C8B2}" dt="2021-10-05T21:54:20.884" v="9" actId="1076"/>
      <pc:docMkLst>
        <pc:docMk/>
      </pc:docMkLst>
      <pc:sldChg chg="modSp mod">
        <pc:chgData name="Kim Dixon" userId="94c3f094-9e9a-4b63-af1b-7cd919f3220d" providerId="ADAL" clId="{33696925-D595-4E67-BC2F-68510411C8B2}" dt="2021-10-05T21:54:20.884" v="9" actId="1076"/>
        <pc:sldMkLst>
          <pc:docMk/>
          <pc:sldMk cId="874058650" sldId="281"/>
        </pc:sldMkLst>
        <pc:spChg chg="mod">
          <ac:chgData name="Kim Dixon" userId="94c3f094-9e9a-4b63-af1b-7cd919f3220d" providerId="ADAL" clId="{33696925-D595-4E67-BC2F-68510411C8B2}" dt="2021-10-05T21:54:20.884" v="9" actId="1076"/>
          <ac:spMkLst>
            <pc:docMk/>
            <pc:sldMk cId="874058650" sldId="281"/>
            <ac:spMk id="54" creationId="{B5AE7AAF-33F0-463A-BC83-F191E45B26FA}"/>
          </ac:spMkLst>
        </pc:spChg>
      </pc:sldChg>
      <pc:sldChg chg="ord">
        <pc:chgData name="Kim Dixon" userId="94c3f094-9e9a-4b63-af1b-7cd919f3220d" providerId="ADAL" clId="{33696925-D595-4E67-BC2F-68510411C8B2}" dt="2021-10-05T21:44:00.830" v="7"/>
        <pc:sldMkLst>
          <pc:docMk/>
          <pc:sldMk cId="461406806" sldId="28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1BD6F-C1CC-9040-AD56-064C2991AFF1}" type="datetimeFigureOut">
              <a:rPr lang="en-US" smtClean="0"/>
              <a:t>10/5/2021</a:t>
            </a:fld>
            <a:endParaRPr lang="en-US" dirty="0"/>
          </a:p>
        </p:txBody>
      </p:sp>
      <p:sp>
        <p:nvSpPr>
          <p:cNvPr id="4" name="Slide Image Placeholder 3"/>
          <p:cNvSpPr>
            <a:spLocks noGrp="1" noRot="1" noChangeAspect="1"/>
          </p:cNvSpPr>
          <p:nvPr>
            <p:ph type="sldImg" idx="2"/>
          </p:nvPr>
        </p:nvSpPr>
        <p:spPr>
          <a:xfrm>
            <a:off x="2335213" y="1143000"/>
            <a:ext cx="2187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679E9D-BAD4-064B-B7C3-2A38E6AD8FDD}" type="slidenum">
              <a:rPr lang="en-US" smtClean="0"/>
              <a:t>‹#›</a:t>
            </a:fld>
            <a:endParaRPr lang="en-US" dirty="0"/>
          </a:p>
        </p:txBody>
      </p:sp>
    </p:spTree>
    <p:extLst>
      <p:ext uri="{BB962C8B-B14F-4D97-AF65-F5344CB8AC3E}">
        <p14:creationId xmlns:p14="http://schemas.microsoft.com/office/powerpoint/2010/main" val="3575361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B679E9D-BAD4-064B-B7C3-2A38E6AD8F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8262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B679E9D-BAD4-064B-B7C3-2A38E6AD8F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0531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B679E9D-BAD4-064B-B7C3-2A38E6AD8F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60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B679E9D-BAD4-064B-B7C3-2A38E6AD8F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27556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2ED6DD-94AE-294C-A6B8-3E3B778221F0}"/>
              </a:ext>
            </a:extLst>
          </p:cNvPr>
          <p:cNvSpPr/>
          <p:nvPr userDrawn="1"/>
        </p:nvSpPr>
        <p:spPr>
          <a:xfrm>
            <a:off x="0" y="-13251"/>
            <a:ext cx="10693400" cy="214967"/>
          </a:xfrm>
          <a:prstGeom prst="rect">
            <a:avLst/>
          </a:prstGeom>
          <a:solidFill>
            <a:srgbClr val="6CB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558F276B-87B7-E64F-A472-74DA74EA5D2D}"/>
              </a:ext>
            </a:extLst>
          </p:cNvPr>
          <p:cNvGrpSpPr/>
          <p:nvPr userDrawn="1"/>
        </p:nvGrpSpPr>
        <p:grpSpPr>
          <a:xfrm>
            <a:off x="8399873" y="-8811"/>
            <a:ext cx="1747413" cy="1365021"/>
            <a:chOff x="8653358" y="137529"/>
            <a:chExt cx="1747413" cy="1365021"/>
          </a:xfrm>
        </p:grpSpPr>
        <p:sp>
          <p:nvSpPr>
            <p:cNvPr id="4" name="Rectangle 3">
              <a:extLst>
                <a:ext uri="{FF2B5EF4-FFF2-40B4-BE49-F238E27FC236}">
                  <a16:creationId xmlns:a16="http://schemas.microsoft.com/office/drawing/2014/main" id="{163DF000-CDAD-C641-8CBB-26870DF50DEB}"/>
                </a:ext>
              </a:extLst>
            </p:cNvPr>
            <p:cNvSpPr/>
            <p:nvPr/>
          </p:nvSpPr>
          <p:spPr>
            <a:xfrm>
              <a:off x="8653358" y="137529"/>
              <a:ext cx="1747413" cy="1365021"/>
            </a:xfrm>
            <a:prstGeom prst="rect">
              <a:avLst/>
            </a:prstGeom>
            <a:solidFill>
              <a:srgbClr val="0095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E250DE8-D59C-0C49-8692-034A107667A9}"/>
                </a:ext>
              </a:extLst>
            </p:cNvPr>
            <p:cNvPicPr>
              <a:picLocks noChangeAspect="1"/>
            </p:cNvPicPr>
            <p:nvPr/>
          </p:nvPicPr>
          <p:blipFill>
            <a:blip r:embed="rId2"/>
            <a:stretch>
              <a:fillRect/>
            </a:stretch>
          </p:blipFill>
          <p:spPr>
            <a:xfrm>
              <a:off x="8858926" y="691179"/>
              <a:ext cx="1313776" cy="583900"/>
            </a:xfrm>
            <a:prstGeom prst="rect">
              <a:avLst/>
            </a:prstGeom>
          </p:spPr>
        </p:pic>
      </p:grpSp>
      <p:sp>
        <p:nvSpPr>
          <p:cNvPr id="9" name="Rectangle 8">
            <a:extLst>
              <a:ext uri="{FF2B5EF4-FFF2-40B4-BE49-F238E27FC236}">
                <a16:creationId xmlns:a16="http://schemas.microsoft.com/office/drawing/2014/main" id="{E402775C-FB5C-D940-A910-8E6A89F106CD}"/>
              </a:ext>
            </a:extLst>
          </p:cNvPr>
          <p:cNvSpPr/>
          <p:nvPr userDrawn="1"/>
        </p:nvSpPr>
        <p:spPr>
          <a:xfrm>
            <a:off x="0" y="14749671"/>
            <a:ext cx="10693400" cy="337930"/>
          </a:xfrm>
          <a:prstGeom prst="rect">
            <a:avLst/>
          </a:prstGeom>
          <a:solidFill>
            <a:srgbClr val="6CBB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4AF1472A-45BE-6B44-B3B1-78CD4F697BC5}"/>
              </a:ext>
            </a:extLst>
          </p:cNvPr>
          <p:cNvGrpSpPr/>
          <p:nvPr/>
        </p:nvGrpSpPr>
        <p:grpSpPr>
          <a:xfrm>
            <a:off x="0" y="3842771"/>
            <a:ext cx="10722781" cy="4023413"/>
            <a:chOff x="0" y="3915078"/>
            <a:chExt cx="10722781" cy="4023413"/>
          </a:xfrm>
        </p:grpSpPr>
        <p:pic>
          <p:nvPicPr>
            <p:cNvPr id="14" name="Picture 13">
              <a:extLst>
                <a:ext uri="{FF2B5EF4-FFF2-40B4-BE49-F238E27FC236}">
                  <a16:creationId xmlns:a16="http://schemas.microsoft.com/office/drawing/2014/main" id="{7CAF21D3-22EA-D24C-BB5E-AEF48FB850A2}"/>
                </a:ext>
              </a:extLst>
            </p:cNvPr>
            <p:cNvPicPr>
              <a:picLocks noChangeAspect="1"/>
            </p:cNvPicPr>
            <p:nvPr/>
          </p:nvPicPr>
          <p:blipFill>
            <a:blip r:embed="rId3"/>
            <a:stretch>
              <a:fillRect/>
            </a:stretch>
          </p:blipFill>
          <p:spPr>
            <a:xfrm>
              <a:off x="0" y="3915078"/>
              <a:ext cx="10717058" cy="3184496"/>
            </a:xfrm>
            <a:prstGeom prst="rect">
              <a:avLst/>
            </a:prstGeom>
          </p:spPr>
        </p:pic>
        <p:pic>
          <p:nvPicPr>
            <p:cNvPr id="15" name="Picture 14">
              <a:extLst>
                <a:ext uri="{FF2B5EF4-FFF2-40B4-BE49-F238E27FC236}">
                  <a16:creationId xmlns:a16="http://schemas.microsoft.com/office/drawing/2014/main" id="{78B3E964-5F8B-9243-AD77-99E4E08E1462}"/>
                </a:ext>
              </a:extLst>
            </p:cNvPr>
            <p:cNvPicPr>
              <a:picLocks noChangeAspect="1"/>
            </p:cNvPicPr>
            <p:nvPr/>
          </p:nvPicPr>
          <p:blipFill>
            <a:blip r:embed="rId3"/>
            <a:stretch>
              <a:fillRect/>
            </a:stretch>
          </p:blipFill>
          <p:spPr>
            <a:xfrm rot="10800000">
              <a:off x="5723" y="5127746"/>
              <a:ext cx="10717058" cy="2810745"/>
            </a:xfrm>
            <a:prstGeom prst="rect">
              <a:avLst/>
            </a:prstGeom>
          </p:spPr>
        </p:pic>
      </p:grpSp>
    </p:spTree>
    <p:extLst>
      <p:ext uri="{BB962C8B-B14F-4D97-AF65-F5344CB8AC3E}">
        <p14:creationId xmlns:p14="http://schemas.microsoft.com/office/powerpoint/2010/main" val="429878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Picture Placeholder 2"/>
          <p:cNvSpPr>
            <a:spLocks noGrp="1" noChangeAspect="1"/>
          </p:cNvSpPr>
          <p:nvPr>
            <p:ph type="pic" idx="1"/>
          </p:nvPr>
        </p:nvSpPr>
        <p:spPr>
          <a:xfrm>
            <a:off x="4548113" y="2172339"/>
            <a:ext cx="5415945" cy="10721977"/>
          </a:xfrm>
        </p:spPr>
        <p:txBody>
          <a:bodyPr anchor="t"/>
          <a:lstStyle>
            <a:lvl1pPr marL="0" indent="0">
              <a:buNone/>
              <a:defRPr sz="3719"/>
            </a:lvl1pPr>
            <a:lvl2pPr marL="531515" indent="0">
              <a:buNone/>
              <a:defRPr sz="3256"/>
            </a:lvl2pPr>
            <a:lvl3pPr marL="1063030" indent="0">
              <a:buNone/>
              <a:defRPr sz="2789"/>
            </a:lvl3pPr>
            <a:lvl4pPr marL="1594548" indent="0">
              <a:buNone/>
              <a:defRPr sz="2325"/>
            </a:lvl4pPr>
            <a:lvl5pPr marL="2126063" indent="0">
              <a:buNone/>
              <a:defRPr sz="2325"/>
            </a:lvl5pPr>
            <a:lvl6pPr marL="2657578" indent="0">
              <a:buNone/>
              <a:defRPr sz="2325"/>
            </a:lvl6pPr>
            <a:lvl7pPr marL="3189093" indent="0">
              <a:buNone/>
              <a:defRPr sz="2325"/>
            </a:lvl7pPr>
            <a:lvl8pPr marL="3720607" indent="0">
              <a:buNone/>
              <a:defRPr sz="2325"/>
            </a:lvl8pPr>
            <a:lvl9pPr marL="4252126" indent="0">
              <a:buNone/>
              <a:defRPr sz="2325"/>
            </a:lvl9pPr>
          </a:lstStyle>
          <a:p>
            <a:r>
              <a:rPr lang="en-US" dirty="0"/>
              <a:t>Click icon to add picture</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522965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4106990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5876" y="803276"/>
            <a:ext cx="2306793" cy="1278604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35500" y="803276"/>
            <a:ext cx="6786648" cy="127860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1829928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2365" y="2469198"/>
            <a:ext cx="9093441" cy="5252719"/>
          </a:xfrm>
        </p:spPr>
        <p:txBody>
          <a:bodyPr anchor="b"/>
          <a:lstStyle>
            <a:lvl1pPr algn="ctr">
              <a:defRPr sz="6975"/>
            </a:lvl1pPr>
          </a:lstStyle>
          <a:p>
            <a:r>
              <a:rPr lang="en-US"/>
              <a:t>Click to edit Master title style</a:t>
            </a:r>
          </a:p>
        </p:txBody>
      </p:sp>
      <p:sp>
        <p:nvSpPr>
          <p:cNvPr id="3" name="Subtitle 2"/>
          <p:cNvSpPr>
            <a:spLocks noGrp="1"/>
          </p:cNvSpPr>
          <p:nvPr>
            <p:ph type="subTitle" idx="1"/>
          </p:nvPr>
        </p:nvSpPr>
        <p:spPr>
          <a:xfrm>
            <a:off x="1337270" y="7924487"/>
            <a:ext cx="8023624" cy="3642676"/>
          </a:xfrm>
        </p:spPr>
        <p:txBody>
          <a:bodyPr/>
          <a:lstStyle>
            <a:lvl1pPr marL="0" indent="0" algn="ctr">
              <a:buNone/>
              <a:defRPr sz="2789"/>
            </a:lvl1pPr>
            <a:lvl2pPr marL="531515" indent="0" algn="ctr">
              <a:buNone/>
              <a:defRPr sz="2325"/>
            </a:lvl2pPr>
            <a:lvl3pPr marL="1063030" indent="0" algn="ctr">
              <a:buNone/>
              <a:defRPr sz="2093"/>
            </a:lvl3pPr>
            <a:lvl4pPr marL="1594548" indent="0" algn="ctr">
              <a:buNone/>
              <a:defRPr sz="1862"/>
            </a:lvl4pPr>
            <a:lvl5pPr marL="2126063" indent="0" algn="ctr">
              <a:buNone/>
              <a:defRPr sz="1862"/>
            </a:lvl5pPr>
            <a:lvl6pPr marL="2657578" indent="0" algn="ctr">
              <a:buNone/>
              <a:defRPr sz="1862"/>
            </a:lvl6pPr>
            <a:lvl7pPr marL="3189093" indent="0" algn="ctr">
              <a:buNone/>
              <a:defRPr sz="1862"/>
            </a:lvl7pPr>
            <a:lvl8pPr marL="3720607" indent="0" algn="ctr">
              <a:buNone/>
              <a:defRPr sz="1862"/>
            </a:lvl8pPr>
            <a:lvl9pPr marL="4252126" indent="0" algn="ctr">
              <a:buNone/>
              <a:defRPr sz="1862"/>
            </a:lvl9pPr>
          </a:lstStyle>
          <a:p>
            <a:r>
              <a:rPr lang="en-US"/>
              <a:t>Click to edit Master subtitle style</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83890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284459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929" y="3761428"/>
            <a:ext cx="9227167" cy="6276023"/>
          </a:xfrm>
        </p:spPr>
        <p:txBody>
          <a:bodyPr anchor="b"/>
          <a:lstStyle>
            <a:lvl1pPr>
              <a:defRPr sz="6975"/>
            </a:lvl1pPr>
          </a:lstStyle>
          <a:p>
            <a:r>
              <a:rPr lang="en-US"/>
              <a:t>Click to edit Master title style</a:t>
            </a:r>
          </a:p>
        </p:txBody>
      </p:sp>
      <p:sp>
        <p:nvSpPr>
          <p:cNvPr id="3" name="Text Placeholder 2"/>
          <p:cNvSpPr>
            <a:spLocks noGrp="1"/>
          </p:cNvSpPr>
          <p:nvPr>
            <p:ph type="body" idx="1"/>
          </p:nvPr>
        </p:nvSpPr>
        <p:spPr>
          <a:xfrm>
            <a:off x="729929" y="10096824"/>
            <a:ext cx="9227167" cy="3300412"/>
          </a:xfrm>
        </p:spPr>
        <p:txBody>
          <a:bodyPr/>
          <a:lstStyle>
            <a:lvl1pPr marL="0" indent="0">
              <a:buNone/>
              <a:defRPr sz="2789">
                <a:solidFill>
                  <a:schemeClr val="tx1"/>
                </a:solidFill>
              </a:defRPr>
            </a:lvl1pPr>
            <a:lvl2pPr marL="531515" indent="0">
              <a:buNone/>
              <a:defRPr sz="2325">
                <a:solidFill>
                  <a:schemeClr val="tx1">
                    <a:tint val="75000"/>
                  </a:schemeClr>
                </a:solidFill>
              </a:defRPr>
            </a:lvl2pPr>
            <a:lvl3pPr marL="1063030" indent="0">
              <a:buNone/>
              <a:defRPr sz="2093">
                <a:solidFill>
                  <a:schemeClr val="tx1">
                    <a:tint val="75000"/>
                  </a:schemeClr>
                </a:solidFill>
              </a:defRPr>
            </a:lvl3pPr>
            <a:lvl4pPr marL="1594548" indent="0">
              <a:buNone/>
              <a:defRPr sz="1862">
                <a:solidFill>
                  <a:schemeClr val="tx1">
                    <a:tint val="75000"/>
                  </a:schemeClr>
                </a:solidFill>
              </a:defRPr>
            </a:lvl4pPr>
            <a:lvl5pPr marL="2126063" indent="0">
              <a:buNone/>
              <a:defRPr sz="1862">
                <a:solidFill>
                  <a:schemeClr val="tx1">
                    <a:tint val="75000"/>
                  </a:schemeClr>
                </a:solidFill>
              </a:defRPr>
            </a:lvl5pPr>
            <a:lvl6pPr marL="2657578" indent="0">
              <a:buNone/>
              <a:defRPr sz="1862">
                <a:solidFill>
                  <a:schemeClr val="tx1">
                    <a:tint val="75000"/>
                  </a:schemeClr>
                </a:solidFill>
              </a:defRPr>
            </a:lvl6pPr>
            <a:lvl7pPr marL="3189093" indent="0">
              <a:buNone/>
              <a:defRPr sz="1862">
                <a:solidFill>
                  <a:schemeClr val="tx1">
                    <a:tint val="75000"/>
                  </a:schemeClr>
                </a:solidFill>
              </a:defRPr>
            </a:lvl7pPr>
            <a:lvl8pPr marL="3720607" indent="0">
              <a:buNone/>
              <a:defRPr sz="1862">
                <a:solidFill>
                  <a:schemeClr val="tx1">
                    <a:tint val="75000"/>
                  </a:schemeClr>
                </a:solidFill>
              </a:defRPr>
            </a:lvl8pPr>
            <a:lvl9pPr marL="4252126" indent="0">
              <a:buNone/>
              <a:defRPr sz="186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1374242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35500"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15945" y="4016376"/>
            <a:ext cx="4546718" cy="95729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589904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893" y="803278"/>
            <a:ext cx="9227167" cy="2916237"/>
          </a:xfrm>
        </p:spPr>
        <p:txBody>
          <a:bodyPr/>
          <a:lstStyle/>
          <a:p>
            <a:r>
              <a:rPr lang="en-US"/>
              <a:t>Click to edit Master title style</a:t>
            </a:r>
          </a:p>
        </p:txBody>
      </p:sp>
      <p:sp>
        <p:nvSpPr>
          <p:cNvPr id="3" name="Text Placeholder 2"/>
          <p:cNvSpPr>
            <a:spLocks noGrp="1"/>
          </p:cNvSpPr>
          <p:nvPr>
            <p:ph type="body" idx="1"/>
          </p:nvPr>
        </p:nvSpPr>
        <p:spPr>
          <a:xfrm>
            <a:off x="736897" y="3698558"/>
            <a:ext cx="4525822"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4" name="Content Placeholder 3"/>
          <p:cNvSpPr>
            <a:spLocks noGrp="1"/>
          </p:cNvSpPr>
          <p:nvPr>
            <p:ph sz="half" idx="2"/>
          </p:nvPr>
        </p:nvSpPr>
        <p:spPr>
          <a:xfrm>
            <a:off x="736897" y="5511165"/>
            <a:ext cx="4525822"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15947" y="3698558"/>
            <a:ext cx="4548114" cy="1812607"/>
          </a:xfrm>
        </p:spPr>
        <p:txBody>
          <a:bodyPr anchor="b"/>
          <a:lstStyle>
            <a:lvl1pPr marL="0" indent="0">
              <a:buNone/>
              <a:defRPr sz="2789" b="1"/>
            </a:lvl1pPr>
            <a:lvl2pPr marL="531515" indent="0">
              <a:buNone/>
              <a:defRPr sz="2325" b="1"/>
            </a:lvl2pPr>
            <a:lvl3pPr marL="1063030" indent="0">
              <a:buNone/>
              <a:defRPr sz="2093" b="1"/>
            </a:lvl3pPr>
            <a:lvl4pPr marL="1594548" indent="0">
              <a:buNone/>
              <a:defRPr sz="1862" b="1"/>
            </a:lvl4pPr>
            <a:lvl5pPr marL="2126063" indent="0">
              <a:buNone/>
              <a:defRPr sz="1862" b="1"/>
            </a:lvl5pPr>
            <a:lvl6pPr marL="2657578" indent="0">
              <a:buNone/>
              <a:defRPr sz="1862" b="1"/>
            </a:lvl6pPr>
            <a:lvl7pPr marL="3189093" indent="0">
              <a:buNone/>
              <a:defRPr sz="1862" b="1"/>
            </a:lvl7pPr>
            <a:lvl8pPr marL="3720607" indent="0">
              <a:buNone/>
              <a:defRPr sz="1862" b="1"/>
            </a:lvl8pPr>
            <a:lvl9pPr marL="4252126" indent="0">
              <a:buNone/>
              <a:defRPr sz="1862" b="1"/>
            </a:lvl9pPr>
          </a:lstStyle>
          <a:p>
            <a:pPr lvl="0"/>
            <a:r>
              <a:rPr lang="en-US"/>
              <a:t>Click to edit Master text styles</a:t>
            </a:r>
          </a:p>
        </p:txBody>
      </p:sp>
      <p:sp>
        <p:nvSpPr>
          <p:cNvPr id="6" name="Content Placeholder 5"/>
          <p:cNvSpPr>
            <a:spLocks noGrp="1"/>
          </p:cNvSpPr>
          <p:nvPr>
            <p:ph sz="quarter" idx="4"/>
          </p:nvPr>
        </p:nvSpPr>
        <p:spPr>
          <a:xfrm>
            <a:off x="5415947" y="5511165"/>
            <a:ext cx="4548114" cy="81060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569517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713783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3307222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893" y="1005844"/>
            <a:ext cx="3450437" cy="3520439"/>
          </a:xfrm>
        </p:spPr>
        <p:txBody>
          <a:bodyPr anchor="b"/>
          <a:lstStyle>
            <a:lvl1pPr>
              <a:defRPr sz="3719"/>
            </a:lvl1pPr>
          </a:lstStyle>
          <a:p>
            <a:r>
              <a:rPr lang="en-US"/>
              <a:t>Click to edit Master title style</a:t>
            </a:r>
          </a:p>
        </p:txBody>
      </p:sp>
      <p:sp>
        <p:nvSpPr>
          <p:cNvPr id="3" name="Content Placeholder 2"/>
          <p:cNvSpPr>
            <a:spLocks noGrp="1"/>
          </p:cNvSpPr>
          <p:nvPr>
            <p:ph idx="1"/>
          </p:nvPr>
        </p:nvSpPr>
        <p:spPr>
          <a:xfrm>
            <a:off x="4548113" y="2172339"/>
            <a:ext cx="5415945" cy="10721977"/>
          </a:xfrm>
        </p:spPr>
        <p:txBody>
          <a:bodyPr/>
          <a:lstStyle>
            <a:lvl1pPr>
              <a:defRPr sz="3719"/>
            </a:lvl1pPr>
            <a:lvl2pPr>
              <a:defRPr sz="3256"/>
            </a:lvl2pPr>
            <a:lvl3pPr>
              <a:defRPr sz="2789"/>
            </a:lvl3pPr>
            <a:lvl4pPr>
              <a:defRPr sz="2325"/>
            </a:lvl4pPr>
            <a:lvl5pPr>
              <a:defRPr sz="2325"/>
            </a:lvl5pPr>
            <a:lvl6pPr>
              <a:defRPr sz="2325"/>
            </a:lvl6pPr>
            <a:lvl7pPr>
              <a:defRPr sz="2325"/>
            </a:lvl7pPr>
            <a:lvl8pPr>
              <a:defRPr sz="2325"/>
            </a:lvl8pPr>
            <a:lvl9pPr>
              <a:defRPr sz="23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36893" y="4526282"/>
            <a:ext cx="3450437" cy="8385495"/>
          </a:xfrm>
        </p:spPr>
        <p:txBody>
          <a:bodyPr/>
          <a:lstStyle>
            <a:lvl1pPr marL="0" indent="0">
              <a:buNone/>
              <a:defRPr sz="1862"/>
            </a:lvl1pPr>
            <a:lvl2pPr marL="531515" indent="0">
              <a:buNone/>
              <a:defRPr sz="1626"/>
            </a:lvl2pPr>
            <a:lvl3pPr marL="1063030" indent="0">
              <a:buNone/>
              <a:defRPr sz="1394"/>
            </a:lvl3pPr>
            <a:lvl4pPr marL="1594548" indent="0">
              <a:buNone/>
              <a:defRPr sz="1163"/>
            </a:lvl4pPr>
            <a:lvl5pPr marL="2126063" indent="0">
              <a:buNone/>
              <a:defRPr sz="1163"/>
            </a:lvl5pPr>
            <a:lvl6pPr marL="2657578" indent="0">
              <a:buNone/>
              <a:defRPr sz="1163"/>
            </a:lvl6pPr>
            <a:lvl7pPr marL="3189093" indent="0">
              <a:buNone/>
              <a:defRPr sz="1163"/>
            </a:lvl7pPr>
            <a:lvl8pPr marL="3720607" indent="0">
              <a:buNone/>
              <a:defRPr sz="1163"/>
            </a:lvl8pPr>
            <a:lvl9pPr marL="4252126" indent="0">
              <a:buNone/>
              <a:defRPr sz="1163"/>
            </a:lvl9pPr>
          </a:lstStyle>
          <a:p>
            <a:pPr lvl="0"/>
            <a:r>
              <a:rPr lang="en-US"/>
              <a:t>Click to edit Master text styles</a:t>
            </a:r>
          </a:p>
        </p:txBody>
      </p:sp>
      <p:sp>
        <p:nvSpPr>
          <p:cNvPr id="5" name="Date Placeholder 4"/>
          <p:cNvSpPr>
            <a:spLocks noGrp="1"/>
          </p:cNvSpPr>
          <p:nvPr>
            <p:ph type="dt" sz="half" idx="10"/>
          </p:nvPr>
        </p:nvSpPr>
        <p:spPr/>
        <p:txBody>
          <a:bodyPr/>
          <a:lstStyle/>
          <a:p>
            <a:fld id="{75F4374D-344D-F04E-AAD9-B80EBF18A1B7}" type="datetimeFigureOut">
              <a:rPr lang="en-US" smtClean="0"/>
              <a:t>10/5/2021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B31A0D-C012-0946-AD23-74939823FEF0}" type="slidenum">
              <a:rPr lang="en-US" smtClean="0"/>
              <a:t>‹#›</a:t>
            </a:fld>
            <a:endParaRPr lang="en-US" dirty="0"/>
          </a:p>
        </p:txBody>
      </p:sp>
    </p:spTree>
    <p:extLst>
      <p:ext uri="{BB962C8B-B14F-4D97-AF65-F5344CB8AC3E}">
        <p14:creationId xmlns:p14="http://schemas.microsoft.com/office/powerpoint/2010/main" val="299144955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246393"/>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p:titleStyle>
    <p:bodyStyle>
      <a:lvl1pPr marL="267462" indent="-267462" algn="l" defTabSz="1069848" rtl="0" eaLnBrk="1" latinLnBrk="0" hangingPunct="1">
        <a:lnSpc>
          <a:spcPct val="90000"/>
        </a:lnSpc>
        <a:spcBef>
          <a:spcPts val="1170"/>
        </a:spcBef>
        <a:buFont typeface="Arial" panose="020B0604020202020204" pitchFamily="34" charset="0"/>
        <a:buChar char="•"/>
        <a:defRPr sz="3276" kern="1200">
          <a:solidFill>
            <a:schemeClr val="tx1"/>
          </a:solidFill>
          <a:latin typeface="+mn-lt"/>
          <a:ea typeface="+mn-ea"/>
          <a:cs typeface="+mn-cs"/>
        </a:defRPr>
      </a:lvl1pPr>
      <a:lvl2pPr marL="802386" indent="-267462" algn="l" defTabSz="1069848" rtl="0" eaLnBrk="1" latinLnBrk="0" hangingPunct="1">
        <a:lnSpc>
          <a:spcPct val="90000"/>
        </a:lnSpc>
        <a:spcBef>
          <a:spcPts val="585"/>
        </a:spcBef>
        <a:buFont typeface="Arial" panose="020B0604020202020204" pitchFamily="34" charset="0"/>
        <a:buChar char="•"/>
        <a:defRPr sz="2808" kern="1200">
          <a:solidFill>
            <a:schemeClr val="tx1"/>
          </a:solidFill>
          <a:latin typeface="+mn-lt"/>
          <a:ea typeface="+mn-ea"/>
          <a:cs typeface="+mn-cs"/>
        </a:defRPr>
      </a:lvl2pPr>
      <a:lvl3pPr marL="1337310" indent="-267462" algn="l" defTabSz="1069848" rtl="0" eaLnBrk="1" latinLnBrk="0" hangingPunct="1">
        <a:lnSpc>
          <a:spcPct val="90000"/>
        </a:lnSpc>
        <a:spcBef>
          <a:spcPts val="585"/>
        </a:spcBef>
        <a:buFont typeface="Arial" panose="020B0604020202020204" pitchFamily="34" charset="0"/>
        <a:buChar char="•"/>
        <a:defRPr sz="2340" kern="1200">
          <a:solidFill>
            <a:schemeClr val="tx1"/>
          </a:solidFill>
          <a:latin typeface="+mn-lt"/>
          <a:ea typeface="+mn-ea"/>
          <a:cs typeface="+mn-cs"/>
        </a:defRPr>
      </a:lvl3pPr>
      <a:lvl4pPr marL="187223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4pPr>
      <a:lvl5pPr marL="2407158"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5pPr>
      <a:lvl6pPr marL="2942082"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6pPr>
      <a:lvl7pPr marL="3477006"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7pPr>
      <a:lvl8pPr marL="4011930"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8pPr>
      <a:lvl9pPr marL="4546854" indent="-267462" algn="l" defTabSz="1069848" rtl="0" eaLnBrk="1" latinLnBrk="0" hangingPunct="1">
        <a:lnSpc>
          <a:spcPct val="90000"/>
        </a:lnSpc>
        <a:spcBef>
          <a:spcPts val="585"/>
        </a:spcBef>
        <a:buFont typeface="Arial" panose="020B0604020202020204" pitchFamily="34" charset="0"/>
        <a:buChar char="•"/>
        <a:defRPr sz="2106" kern="1200">
          <a:solidFill>
            <a:schemeClr val="tx1"/>
          </a:solidFill>
          <a:latin typeface="+mn-lt"/>
          <a:ea typeface="+mn-ea"/>
          <a:cs typeface="+mn-cs"/>
        </a:defRPr>
      </a:lvl9pPr>
    </p:bodyStyle>
    <p:otherStyle>
      <a:defPPr>
        <a:defRPr lang="en-US"/>
      </a:defPPr>
      <a:lvl1pPr marL="0" algn="l" defTabSz="1069848" rtl="0" eaLnBrk="1" latinLnBrk="0" hangingPunct="1">
        <a:defRPr sz="2106" kern="1200">
          <a:solidFill>
            <a:schemeClr val="tx1"/>
          </a:solidFill>
          <a:latin typeface="+mn-lt"/>
          <a:ea typeface="+mn-ea"/>
          <a:cs typeface="+mn-cs"/>
        </a:defRPr>
      </a:lvl1pPr>
      <a:lvl2pPr marL="534924" algn="l" defTabSz="1069848" rtl="0" eaLnBrk="1" latinLnBrk="0" hangingPunct="1">
        <a:defRPr sz="2106" kern="1200">
          <a:solidFill>
            <a:schemeClr val="tx1"/>
          </a:solidFill>
          <a:latin typeface="+mn-lt"/>
          <a:ea typeface="+mn-ea"/>
          <a:cs typeface="+mn-cs"/>
        </a:defRPr>
      </a:lvl2pPr>
      <a:lvl3pPr marL="1069848" algn="l" defTabSz="1069848" rtl="0" eaLnBrk="1" latinLnBrk="0" hangingPunct="1">
        <a:defRPr sz="2106" kern="1200">
          <a:solidFill>
            <a:schemeClr val="tx1"/>
          </a:solidFill>
          <a:latin typeface="+mn-lt"/>
          <a:ea typeface="+mn-ea"/>
          <a:cs typeface="+mn-cs"/>
        </a:defRPr>
      </a:lvl3pPr>
      <a:lvl4pPr marL="1604772" algn="l" defTabSz="1069848" rtl="0" eaLnBrk="1" latinLnBrk="0" hangingPunct="1">
        <a:defRPr sz="2106" kern="1200">
          <a:solidFill>
            <a:schemeClr val="tx1"/>
          </a:solidFill>
          <a:latin typeface="+mn-lt"/>
          <a:ea typeface="+mn-ea"/>
          <a:cs typeface="+mn-cs"/>
        </a:defRPr>
      </a:lvl4pPr>
      <a:lvl5pPr marL="2139696" algn="l" defTabSz="1069848" rtl="0" eaLnBrk="1" latinLnBrk="0" hangingPunct="1">
        <a:defRPr sz="2106" kern="1200">
          <a:solidFill>
            <a:schemeClr val="tx1"/>
          </a:solidFill>
          <a:latin typeface="+mn-lt"/>
          <a:ea typeface="+mn-ea"/>
          <a:cs typeface="+mn-cs"/>
        </a:defRPr>
      </a:lvl5pPr>
      <a:lvl6pPr marL="2674620" algn="l" defTabSz="1069848" rtl="0" eaLnBrk="1" latinLnBrk="0" hangingPunct="1">
        <a:defRPr sz="2106" kern="1200">
          <a:solidFill>
            <a:schemeClr val="tx1"/>
          </a:solidFill>
          <a:latin typeface="+mn-lt"/>
          <a:ea typeface="+mn-ea"/>
          <a:cs typeface="+mn-cs"/>
        </a:defRPr>
      </a:lvl6pPr>
      <a:lvl7pPr marL="3209544" algn="l" defTabSz="1069848" rtl="0" eaLnBrk="1" latinLnBrk="0" hangingPunct="1">
        <a:defRPr sz="2106" kern="1200">
          <a:solidFill>
            <a:schemeClr val="tx1"/>
          </a:solidFill>
          <a:latin typeface="+mn-lt"/>
          <a:ea typeface="+mn-ea"/>
          <a:cs typeface="+mn-cs"/>
        </a:defRPr>
      </a:lvl7pPr>
      <a:lvl8pPr marL="3744468" algn="l" defTabSz="1069848" rtl="0" eaLnBrk="1" latinLnBrk="0" hangingPunct="1">
        <a:defRPr sz="2106" kern="1200">
          <a:solidFill>
            <a:schemeClr val="tx1"/>
          </a:solidFill>
          <a:latin typeface="+mn-lt"/>
          <a:ea typeface="+mn-ea"/>
          <a:cs typeface="+mn-cs"/>
        </a:defRPr>
      </a:lvl8pPr>
      <a:lvl9pPr marL="4279392" algn="l" defTabSz="1069848" rtl="0" eaLnBrk="1" latinLnBrk="0" hangingPunct="1">
        <a:defRPr sz="210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502" y="803278"/>
            <a:ext cx="9227167" cy="291623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35502" y="4016376"/>
            <a:ext cx="9227167" cy="95729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35500" y="13983973"/>
            <a:ext cx="2407086" cy="803274"/>
          </a:xfrm>
          <a:prstGeom prst="rect">
            <a:avLst/>
          </a:prstGeom>
        </p:spPr>
        <p:txBody>
          <a:bodyPr vert="horz" lIns="91440" tIns="45720" rIns="91440" bIns="45720" rtlCol="0" anchor="ctr"/>
          <a:lstStyle>
            <a:lvl1pPr algn="l">
              <a:defRPr sz="1394">
                <a:solidFill>
                  <a:schemeClr val="tx1">
                    <a:tint val="75000"/>
                  </a:schemeClr>
                </a:solidFill>
              </a:defRPr>
            </a:lvl1pPr>
          </a:lstStyle>
          <a:p>
            <a:fld id="{75F4374D-344D-F04E-AAD9-B80EBF18A1B7}" type="datetimeFigureOut">
              <a:rPr lang="en-US" smtClean="0"/>
              <a:t>10/5/2021</a:t>
            </a:fld>
            <a:endParaRPr lang="en-US" dirty="0"/>
          </a:p>
        </p:txBody>
      </p:sp>
      <p:sp>
        <p:nvSpPr>
          <p:cNvPr id="5" name="Footer Placeholder 4"/>
          <p:cNvSpPr>
            <a:spLocks noGrp="1"/>
          </p:cNvSpPr>
          <p:nvPr>
            <p:ph type="ftr" sz="quarter" idx="3"/>
          </p:nvPr>
        </p:nvSpPr>
        <p:spPr>
          <a:xfrm>
            <a:off x="3543771" y="13983973"/>
            <a:ext cx="3610629" cy="803274"/>
          </a:xfrm>
          <a:prstGeom prst="rect">
            <a:avLst/>
          </a:prstGeom>
        </p:spPr>
        <p:txBody>
          <a:bodyPr vert="horz" lIns="91440" tIns="45720" rIns="91440" bIns="45720" rtlCol="0" anchor="ctr"/>
          <a:lstStyle>
            <a:lvl1pPr algn="ctr">
              <a:defRPr sz="1394">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555577" y="13983973"/>
            <a:ext cx="2407086" cy="803274"/>
          </a:xfrm>
          <a:prstGeom prst="rect">
            <a:avLst/>
          </a:prstGeom>
        </p:spPr>
        <p:txBody>
          <a:bodyPr vert="horz" lIns="91440" tIns="45720" rIns="91440" bIns="45720" rtlCol="0" anchor="ctr"/>
          <a:lstStyle>
            <a:lvl1pPr algn="r">
              <a:defRPr sz="1394">
                <a:solidFill>
                  <a:schemeClr val="tx1">
                    <a:tint val="75000"/>
                  </a:schemeClr>
                </a:solidFill>
              </a:defRPr>
            </a:lvl1pPr>
          </a:lstStyle>
          <a:p>
            <a:fld id="{FCB31A0D-C012-0946-AD23-74939823FEF0}" type="slidenum">
              <a:rPr lang="en-US" smtClean="0"/>
              <a:t>‹#›</a:t>
            </a:fld>
            <a:endParaRPr lang="en-US" dirty="0"/>
          </a:p>
        </p:txBody>
      </p:sp>
    </p:spTree>
    <p:extLst>
      <p:ext uri="{BB962C8B-B14F-4D97-AF65-F5344CB8AC3E}">
        <p14:creationId xmlns:p14="http://schemas.microsoft.com/office/powerpoint/2010/main" val="79451313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1063030" rtl="0" eaLnBrk="1" latinLnBrk="0" hangingPunct="1">
        <a:lnSpc>
          <a:spcPct val="90000"/>
        </a:lnSpc>
        <a:spcBef>
          <a:spcPct val="0"/>
        </a:spcBef>
        <a:buNone/>
        <a:defRPr sz="5114" kern="1200">
          <a:solidFill>
            <a:schemeClr val="tx1"/>
          </a:solidFill>
          <a:latin typeface="+mj-lt"/>
          <a:ea typeface="+mj-ea"/>
          <a:cs typeface="+mj-cs"/>
        </a:defRPr>
      </a:lvl1pPr>
    </p:titleStyle>
    <p:bodyStyle>
      <a:lvl1pPr marL="265759" indent="-265759" algn="l" defTabSz="1063030" rtl="0" eaLnBrk="1" latinLnBrk="0" hangingPunct="1">
        <a:lnSpc>
          <a:spcPct val="90000"/>
        </a:lnSpc>
        <a:spcBef>
          <a:spcPts val="1163"/>
        </a:spcBef>
        <a:buFont typeface="Arial" panose="020B0604020202020204" pitchFamily="34" charset="0"/>
        <a:buChar char="•"/>
        <a:defRPr sz="3256" kern="1200">
          <a:solidFill>
            <a:schemeClr val="tx1"/>
          </a:solidFill>
          <a:latin typeface="+mn-lt"/>
          <a:ea typeface="+mn-ea"/>
          <a:cs typeface="+mn-cs"/>
        </a:defRPr>
      </a:lvl1pPr>
      <a:lvl2pPr marL="797274" indent="-265759" algn="l" defTabSz="1063030" rtl="0" eaLnBrk="1" latinLnBrk="0" hangingPunct="1">
        <a:lnSpc>
          <a:spcPct val="90000"/>
        </a:lnSpc>
        <a:spcBef>
          <a:spcPts val="583"/>
        </a:spcBef>
        <a:buFont typeface="Arial" panose="020B0604020202020204" pitchFamily="34" charset="0"/>
        <a:buChar char="•"/>
        <a:defRPr sz="2789" kern="1200">
          <a:solidFill>
            <a:schemeClr val="tx1"/>
          </a:solidFill>
          <a:latin typeface="+mn-lt"/>
          <a:ea typeface="+mn-ea"/>
          <a:cs typeface="+mn-cs"/>
        </a:defRPr>
      </a:lvl2pPr>
      <a:lvl3pPr marL="1328789" indent="-265759" algn="l" defTabSz="1063030" rtl="0" eaLnBrk="1" latinLnBrk="0" hangingPunct="1">
        <a:lnSpc>
          <a:spcPct val="90000"/>
        </a:lnSpc>
        <a:spcBef>
          <a:spcPts val="583"/>
        </a:spcBef>
        <a:buFont typeface="Arial" panose="020B0604020202020204" pitchFamily="34" charset="0"/>
        <a:buChar char="•"/>
        <a:defRPr sz="2325" kern="1200">
          <a:solidFill>
            <a:schemeClr val="tx1"/>
          </a:solidFill>
          <a:latin typeface="+mn-lt"/>
          <a:ea typeface="+mn-ea"/>
          <a:cs typeface="+mn-cs"/>
        </a:defRPr>
      </a:lvl3pPr>
      <a:lvl4pPr marL="1860304"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4pPr>
      <a:lvl5pPr marL="2391818"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5pPr>
      <a:lvl6pPr marL="292333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6pPr>
      <a:lvl7pPr marL="345485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7pPr>
      <a:lvl8pPr marL="3986367"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8pPr>
      <a:lvl9pPr marL="4517882" indent="-265759" algn="l" defTabSz="1063030" rtl="0" eaLnBrk="1" latinLnBrk="0" hangingPunct="1">
        <a:lnSpc>
          <a:spcPct val="90000"/>
        </a:lnSpc>
        <a:spcBef>
          <a:spcPts val="583"/>
        </a:spcBef>
        <a:buFont typeface="Arial" panose="020B0604020202020204" pitchFamily="34" charset="0"/>
        <a:buChar char="•"/>
        <a:defRPr sz="2093" kern="1200">
          <a:solidFill>
            <a:schemeClr val="tx1"/>
          </a:solidFill>
          <a:latin typeface="+mn-lt"/>
          <a:ea typeface="+mn-ea"/>
          <a:cs typeface="+mn-cs"/>
        </a:defRPr>
      </a:lvl9pPr>
    </p:bodyStyle>
    <p:otherStyle>
      <a:defPPr>
        <a:defRPr lang="en-US"/>
      </a:defPPr>
      <a:lvl1pPr marL="0" algn="l" defTabSz="1063030" rtl="0" eaLnBrk="1" latinLnBrk="0" hangingPunct="1">
        <a:defRPr sz="2093" kern="1200">
          <a:solidFill>
            <a:schemeClr val="tx1"/>
          </a:solidFill>
          <a:latin typeface="+mn-lt"/>
          <a:ea typeface="+mn-ea"/>
          <a:cs typeface="+mn-cs"/>
        </a:defRPr>
      </a:lvl1pPr>
      <a:lvl2pPr marL="531515" algn="l" defTabSz="1063030" rtl="0" eaLnBrk="1" latinLnBrk="0" hangingPunct="1">
        <a:defRPr sz="2093" kern="1200">
          <a:solidFill>
            <a:schemeClr val="tx1"/>
          </a:solidFill>
          <a:latin typeface="+mn-lt"/>
          <a:ea typeface="+mn-ea"/>
          <a:cs typeface="+mn-cs"/>
        </a:defRPr>
      </a:lvl2pPr>
      <a:lvl3pPr marL="1063030" algn="l" defTabSz="1063030" rtl="0" eaLnBrk="1" latinLnBrk="0" hangingPunct="1">
        <a:defRPr sz="2093" kern="1200">
          <a:solidFill>
            <a:schemeClr val="tx1"/>
          </a:solidFill>
          <a:latin typeface="+mn-lt"/>
          <a:ea typeface="+mn-ea"/>
          <a:cs typeface="+mn-cs"/>
        </a:defRPr>
      </a:lvl3pPr>
      <a:lvl4pPr marL="1594548" algn="l" defTabSz="1063030" rtl="0" eaLnBrk="1" latinLnBrk="0" hangingPunct="1">
        <a:defRPr sz="2093" kern="1200">
          <a:solidFill>
            <a:schemeClr val="tx1"/>
          </a:solidFill>
          <a:latin typeface="+mn-lt"/>
          <a:ea typeface="+mn-ea"/>
          <a:cs typeface="+mn-cs"/>
        </a:defRPr>
      </a:lvl4pPr>
      <a:lvl5pPr marL="2126063" algn="l" defTabSz="1063030" rtl="0" eaLnBrk="1" latinLnBrk="0" hangingPunct="1">
        <a:defRPr sz="2093" kern="1200">
          <a:solidFill>
            <a:schemeClr val="tx1"/>
          </a:solidFill>
          <a:latin typeface="+mn-lt"/>
          <a:ea typeface="+mn-ea"/>
          <a:cs typeface="+mn-cs"/>
        </a:defRPr>
      </a:lvl5pPr>
      <a:lvl6pPr marL="2657578" algn="l" defTabSz="1063030" rtl="0" eaLnBrk="1" latinLnBrk="0" hangingPunct="1">
        <a:defRPr sz="2093" kern="1200">
          <a:solidFill>
            <a:schemeClr val="tx1"/>
          </a:solidFill>
          <a:latin typeface="+mn-lt"/>
          <a:ea typeface="+mn-ea"/>
          <a:cs typeface="+mn-cs"/>
        </a:defRPr>
      </a:lvl6pPr>
      <a:lvl7pPr marL="3189093" algn="l" defTabSz="1063030" rtl="0" eaLnBrk="1" latinLnBrk="0" hangingPunct="1">
        <a:defRPr sz="2093" kern="1200">
          <a:solidFill>
            <a:schemeClr val="tx1"/>
          </a:solidFill>
          <a:latin typeface="+mn-lt"/>
          <a:ea typeface="+mn-ea"/>
          <a:cs typeface="+mn-cs"/>
        </a:defRPr>
      </a:lvl7pPr>
      <a:lvl8pPr marL="3720607" algn="l" defTabSz="1063030" rtl="0" eaLnBrk="1" latinLnBrk="0" hangingPunct="1">
        <a:defRPr sz="2093" kern="1200">
          <a:solidFill>
            <a:schemeClr val="tx1"/>
          </a:solidFill>
          <a:latin typeface="+mn-lt"/>
          <a:ea typeface="+mn-ea"/>
          <a:cs typeface="+mn-cs"/>
        </a:defRPr>
      </a:lvl8pPr>
      <a:lvl9pPr marL="4252126" algn="l" defTabSz="1063030" rtl="0" eaLnBrk="1" latinLnBrk="0" hangingPunct="1">
        <a:defRPr sz="20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pp.convercent.com/en-us/LandingPage/cdf696bd-4358-e811-80da-000d3ab0d899"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4.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svg"/><Relationship Id="rId11" Type="http://schemas.openxmlformats.org/officeDocument/2006/relationships/image" Target="../media/image12.svg"/><Relationship Id="rId5" Type="http://schemas.openxmlformats.org/officeDocument/2006/relationships/image" Target="../media/image7.png"/><Relationship Id="rId15" Type="http://schemas.openxmlformats.org/officeDocument/2006/relationships/image" Target="../media/image16.sv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hyperlink" Target="http://www.fhi360.org/anonreportregistry" TargetMode="External"/><Relationship Id="rId1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4.svg"/><Relationship Id="rId3" Type="http://schemas.openxmlformats.org/officeDocument/2006/relationships/image" Target="../media/image17.png"/><Relationship Id="rId7" Type="http://schemas.openxmlformats.org/officeDocument/2006/relationships/image" Target="../media/image9.png"/><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svg"/><Relationship Id="rId11" Type="http://schemas.openxmlformats.org/officeDocument/2006/relationships/image" Target="../media/image12.svg"/><Relationship Id="rId5" Type="http://schemas.openxmlformats.org/officeDocument/2006/relationships/image" Target="../media/image7.png"/><Relationship Id="rId15" Type="http://schemas.openxmlformats.org/officeDocument/2006/relationships/image" Target="../media/image16.svg"/><Relationship Id="rId10" Type="http://schemas.openxmlformats.org/officeDocument/2006/relationships/image" Target="../media/image11.png"/><Relationship Id="rId4" Type="http://schemas.openxmlformats.org/officeDocument/2006/relationships/image" Target="../media/image18.png"/><Relationship Id="rId9" Type="http://schemas.openxmlformats.org/officeDocument/2006/relationships/hyperlink" Target="http://www.fhi360.org/anonreportregistry" TargetMode="External"/><Relationship Id="rId1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4.svg"/><Relationship Id="rId3" Type="http://schemas.openxmlformats.org/officeDocument/2006/relationships/image" Target="../media/image19.png"/><Relationship Id="rId7" Type="http://schemas.openxmlformats.org/officeDocument/2006/relationships/image" Target="../media/image9.png"/><Relationship Id="rId12"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svg"/><Relationship Id="rId11" Type="http://schemas.openxmlformats.org/officeDocument/2006/relationships/image" Target="../media/image12.svg"/><Relationship Id="rId5" Type="http://schemas.openxmlformats.org/officeDocument/2006/relationships/image" Target="../media/image7.png"/><Relationship Id="rId15" Type="http://schemas.openxmlformats.org/officeDocument/2006/relationships/image" Target="../media/image16.svg"/><Relationship Id="rId10" Type="http://schemas.openxmlformats.org/officeDocument/2006/relationships/image" Target="../media/image11.png"/><Relationship Id="rId4" Type="http://schemas.openxmlformats.org/officeDocument/2006/relationships/image" Target="../media/image18.png"/><Relationship Id="rId9" Type="http://schemas.openxmlformats.org/officeDocument/2006/relationships/hyperlink" Target="http://www.fhi360.org/anonreportregistry" TargetMode="External"/><Relationship Id="rId1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hyperlink" Target="http://www.fhi360.org/anonreportregistry" TargetMode="External"/><Relationship Id="rId13" Type="http://schemas.openxmlformats.org/officeDocument/2006/relationships/image" Target="../media/image15.png"/><Relationship Id="rId3" Type="http://schemas.openxmlformats.org/officeDocument/2006/relationships/image" Target="../media/image20.png"/><Relationship Id="rId7" Type="http://schemas.openxmlformats.org/officeDocument/2006/relationships/image" Target="../media/image10.svg"/><Relationship Id="rId12" Type="http://schemas.openxmlformats.org/officeDocument/2006/relationships/image" Target="../media/image14.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3.png"/><Relationship Id="rId5" Type="http://schemas.openxmlformats.org/officeDocument/2006/relationships/image" Target="../media/image8.svg"/><Relationship Id="rId10" Type="http://schemas.openxmlformats.org/officeDocument/2006/relationships/image" Target="../media/image12.svg"/><Relationship Id="rId4" Type="http://schemas.openxmlformats.org/officeDocument/2006/relationships/image" Target="../media/image7.png"/><Relationship Id="rId9" Type="http://schemas.openxmlformats.org/officeDocument/2006/relationships/image" Target="../media/image11.png"/><Relationship Id="rId14"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08631" y="1"/>
            <a:ext cx="10355040" cy="3044156"/>
          </a:xfrm>
        </p:spPr>
        <p:txBody>
          <a:bodyPr>
            <a:normAutofit/>
          </a:bodyPr>
          <a:lstStyle/>
          <a:p>
            <a:r>
              <a:rPr lang="es-US" sz="4794" dirty="0">
                <a:solidFill>
                  <a:schemeClr val="accent5"/>
                </a:solidFill>
              </a:rPr>
              <a:t>INSTRUCCIONES PARA EDITAR E IMPRIMIR CARTELES Y TARJETAS DE BOLSILLO SOBRE PROTECCIÓN</a:t>
            </a:r>
          </a:p>
        </p:txBody>
      </p:sp>
      <p:sp>
        <p:nvSpPr>
          <p:cNvPr id="24" name="Content Placeholder 23">
            <a:extLst>
              <a:ext uri="{FF2B5EF4-FFF2-40B4-BE49-F238E27FC236}">
                <a16:creationId xmlns:a16="http://schemas.microsoft.com/office/drawing/2014/main" id="{2AE686B9-7CF9-4959-8236-9E4785BDEA6D}"/>
              </a:ext>
            </a:extLst>
          </p:cNvPr>
          <p:cNvSpPr>
            <a:spLocks noGrp="1"/>
          </p:cNvSpPr>
          <p:nvPr>
            <p:ph idx="1"/>
          </p:nvPr>
        </p:nvSpPr>
        <p:spPr>
          <a:xfrm>
            <a:off x="308631" y="3044157"/>
            <a:ext cx="9923786" cy="9572945"/>
          </a:xfrm>
        </p:spPr>
        <p:txBody>
          <a:bodyPr>
            <a:normAutofit fontScale="92500" lnSpcReduction="20000"/>
          </a:bodyPr>
          <a:lstStyle/>
          <a:p>
            <a:pPr marL="684943" indent="-684943">
              <a:spcBef>
                <a:spcPts val="0"/>
              </a:spcBef>
              <a:buFont typeface="+mj-lt"/>
              <a:buAutoNum type="arabicPeriod"/>
              <a:tabLst>
                <a:tab pos="14612112" algn="l"/>
              </a:tabLst>
            </a:pPr>
            <a:r>
              <a:rPr lang="es-US" sz="3596" dirty="0">
                <a:latin typeface="Calibri" panose="020F0502020204030204" pitchFamily="34" charset="0"/>
                <a:ea typeface="Yu Mincho" panose="02020400000000000000" pitchFamily="18" charset="-128"/>
                <a:cs typeface="Calibri" panose="020F0502020204030204" pitchFamily="34" charset="0"/>
              </a:rPr>
              <a:t>Descargue todas las plantillas de carteles y tarjetas y colecciones de imágenes de personas en su computadora o en una carpeta en su disco compartido.</a:t>
            </a:r>
            <a:endParaRPr lang="es-US" sz="3995" dirty="0">
              <a:latin typeface="Calibri" panose="020F0502020204030204" pitchFamily="34" charset="0"/>
              <a:ea typeface="Yu Mincho" panose="02020400000000000000" pitchFamily="18" charset="-128"/>
              <a:cs typeface="Arial" panose="020B0604020202020204" pitchFamily="34" charset="0"/>
            </a:endParaRPr>
          </a:p>
          <a:p>
            <a:pPr marL="684943" indent="-684943">
              <a:spcBef>
                <a:spcPts val="0"/>
              </a:spcBef>
              <a:buFont typeface="+mj-lt"/>
              <a:buAutoNum type="arabicPeriod"/>
              <a:tabLst>
                <a:tab pos="14612112" algn="l"/>
              </a:tabLst>
            </a:pPr>
            <a:endParaRPr lang="es-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es-US" sz="3596" dirty="0">
                <a:latin typeface="Calibri" panose="020F0502020204030204" pitchFamily="34" charset="0"/>
                <a:ea typeface="Yu Mincho" panose="02020400000000000000" pitchFamily="18" charset="-128"/>
                <a:cs typeface="Calibri" panose="020F0502020204030204" pitchFamily="34" charset="0"/>
              </a:rPr>
              <a:t>Abra PowerPoint (PPT) y seleccione el cartel o tarjeta de bolsillo que desea editar.</a:t>
            </a:r>
            <a:endParaRPr lang="es-US" sz="3995" dirty="0">
              <a:latin typeface="Calibri" panose="020F0502020204030204" pitchFamily="34" charset="0"/>
              <a:ea typeface="Yu Mincho" panose="02020400000000000000" pitchFamily="18" charset="-128"/>
              <a:cs typeface="Arial" panose="020B0604020202020204" pitchFamily="34" charset="0"/>
            </a:endParaRPr>
          </a:p>
          <a:p>
            <a:pPr marL="684943" indent="-684943">
              <a:spcBef>
                <a:spcPts val="0"/>
              </a:spcBef>
              <a:buFont typeface="+mj-lt"/>
              <a:buAutoNum type="arabicPeriod"/>
              <a:tabLst>
                <a:tab pos="14612112" algn="l"/>
              </a:tabLst>
            </a:pPr>
            <a:endParaRPr lang="es-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es-US" sz="3596" dirty="0">
                <a:latin typeface="Calibri" panose="020F0502020204030204" pitchFamily="34" charset="0"/>
                <a:ea typeface="Yu Mincho" panose="02020400000000000000" pitchFamily="18" charset="-128"/>
                <a:cs typeface="Calibri" panose="020F0502020204030204" pitchFamily="34" charset="0"/>
              </a:rPr>
              <a:t>Use las instrucciones que se encuentran más abajo para cambiar las imágenes de personas.</a:t>
            </a:r>
            <a:endParaRPr lang="es-US" sz="3995" dirty="0">
              <a:latin typeface="Calibri" panose="020F0502020204030204" pitchFamily="34" charset="0"/>
              <a:ea typeface="Yu Mincho" panose="02020400000000000000" pitchFamily="18" charset="-128"/>
              <a:cs typeface="Arial" panose="020B0604020202020204" pitchFamily="34" charset="0"/>
            </a:endParaRPr>
          </a:p>
          <a:p>
            <a:pPr marL="684943" indent="-684943">
              <a:spcBef>
                <a:spcPts val="0"/>
              </a:spcBef>
              <a:buFont typeface="+mj-lt"/>
              <a:buAutoNum type="arabicPeriod"/>
              <a:tabLst>
                <a:tab pos="14612112" algn="l"/>
              </a:tabLst>
            </a:pPr>
            <a:endParaRPr lang="es-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es-US" sz="3600" dirty="0">
                <a:latin typeface="Calibri"/>
                <a:ea typeface="Yu Mincho"/>
              </a:rPr>
              <a:t>Edite el texto para ingresar los mecanismos de denuncia locales de FHI 360 para su país o proyecto (por ejemplo, línea de ayuda local del proyecto, </a:t>
            </a:r>
            <a:r>
              <a:rPr lang="es-US" sz="3600" u="sng" dirty="0">
                <a:solidFill>
                  <a:srgbClr val="0563C1"/>
                </a:solidFill>
                <a:latin typeface="Calibri"/>
                <a:ea typeface="Yu Mincho"/>
                <a:cs typeface="Calibri"/>
                <a:hlinkClick r:id="rId2"/>
              </a:rPr>
              <a:t>número de teléfono gratuito del país de FHI 360</a:t>
            </a:r>
            <a:r>
              <a:rPr lang="es-US" sz="3600" dirty="0">
                <a:latin typeface="Calibri"/>
                <a:ea typeface="Yu Mincho"/>
              </a:rPr>
              <a:t> -- use el menú desplegable de nuestro sitio web de denuncias para determinar si su país tiene un número de teléfono gratuito local. De no ser así, use una línea de denuncia local en caso de que haya una configurada)</a:t>
            </a:r>
            <a:endParaRPr lang="es-US" sz="3995" dirty="0">
              <a:latin typeface="Calibri" panose="020F0502020204030204" pitchFamily="34" charset="0"/>
              <a:ea typeface="Yu Mincho" panose="02020400000000000000" pitchFamily="18" charset="-128"/>
              <a:cs typeface="Arial" panose="020B0604020202020204" pitchFamily="34" charset="0"/>
            </a:endParaRPr>
          </a:p>
          <a:p>
            <a:pPr marL="684943" indent="-684943">
              <a:spcBef>
                <a:spcPts val="0"/>
              </a:spcBef>
              <a:buFont typeface="+mj-lt"/>
              <a:buAutoNum type="arabicPeriod"/>
              <a:tabLst>
                <a:tab pos="14612112" algn="l"/>
              </a:tabLst>
            </a:pPr>
            <a:endParaRPr lang="es-US" sz="3596" dirty="0">
              <a:latin typeface="Calibri" panose="020F0502020204030204" pitchFamily="34" charset="0"/>
              <a:ea typeface="Yu Mincho" panose="02020400000000000000" pitchFamily="18" charset="-128"/>
              <a:cs typeface="Calibri" panose="020F0502020204030204" pitchFamily="34" charset="0"/>
            </a:endParaRPr>
          </a:p>
          <a:p>
            <a:pPr marL="684943" indent="-684943">
              <a:spcBef>
                <a:spcPts val="0"/>
              </a:spcBef>
              <a:buFont typeface="+mj-lt"/>
              <a:buAutoNum type="arabicPeriod"/>
              <a:tabLst>
                <a:tab pos="14612112" algn="l"/>
              </a:tabLst>
            </a:pPr>
            <a:r>
              <a:rPr lang="es-US" sz="3600" dirty="0">
                <a:latin typeface="Calibri"/>
                <a:ea typeface="Yu Mincho"/>
              </a:rPr>
              <a:t>Cuando finalice la edición, guarde su documento. Siga las pautas para la impresión que se encuentran al final de estas instrucciones</a:t>
            </a:r>
            <a:r>
              <a:rPr lang="es-US" sz="3596" dirty="0">
                <a:latin typeface="Calibri" panose="020F0502020204030204" pitchFamily="34" charset="0"/>
                <a:ea typeface="Yu Mincho" panose="02020400000000000000" pitchFamily="18" charset="-128"/>
                <a:cs typeface="Calibri" panose="020F0502020204030204" pitchFamily="34" charset="0"/>
              </a:rPr>
              <a:t>.</a:t>
            </a:r>
            <a:endParaRPr lang="es-US" sz="3995" dirty="0">
              <a:latin typeface="Calibri" panose="020F0502020204030204" pitchFamily="34" charset="0"/>
              <a:ea typeface="Yu Mincho" panose="02020400000000000000" pitchFamily="18" charset="-128"/>
              <a:cs typeface="Arial" panose="020B0604020202020204" pitchFamily="34" charset="0"/>
            </a:endParaRPr>
          </a:p>
          <a:p>
            <a:endParaRPr lang="es-US" dirty="0"/>
          </a:p>
        </p:txBody>
      </p:sp>
    </p:spTree>
    <p:extLst>
      <p:ext uri="{BB962C8B-B14F-4D97-AF65-F5344CB8AC3E}">
        <p14:creationId xmlns:p14="http://schemas.microsoft.com/office/powerpoint/2010/main" val="173815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636234"/>
          </a:xfrm>
        </p:spPr>
        <p:txBody>
          <a:bodyPr>
            <a:normAutofit/>
          </a:bodyPr>
          <a:lstStyle/>
          <a:p>
            <a:r>
              <a:rPr lang="en-US" dirty="0">
                <a:solidFill>
                  <a:schemeClr val="accent5"/>
                </a:solidFill>
              </a:rPr>
              <a:t>INSTRUCCIONES (continuación)</a:t>
            </a:r>
          </a:p>
        </p:txBody>
      </p:sp>
      <p:pic>
        <p:nvPicPr>
          <p:cNvPr id="4" name="Picture 3">
            <a:extLst>
              <a:ext uri="{FF2B5EF4-FFF2-40B4-BE49-F238E27FC236}">
                <a16:creationId xmlns:a16="http://schemas.microsoft.com/office/drawing/2014/main" id="{9E3EEE13-8649-428F-A186-9F01C8D6F4B7}"/>
              </a:ext>
            </a:extLst>
          </p:cNvPr>
          <p:cNvPicPr>
            <a:picLocks noChangeAspect="1"/>
          </p:cNvPicPr>
          <p:nvPr/>
        </p:nvPicPr>
        <p:blipFill>
          <a:blip r:embed="rId2"/>
          <a:stretch>
            <a:fillRect/>
          </a:stretch>
        </p:blipFill>
        <p:spPr>
          <a:xfrm>
            <a:off x="248947" y="2189747"/>
            <a:ext cx="10139937" cy="11044990"/>
          </a:xfrm>
          <a:prstGeom prst="rect">
            <a:avLst/>
          </a:prstGeom>
        </p:spPr>
      </p:pic>
    </p:spTree>
    <p:extLst>
      <p:ext uri="{BB962C8B-B14F-4D97-AF65-F5344CB8AC3E}">
        <p14:creationId xmlns:p14="http://schemas.microsoft.com/office/powerpoint/2010/main" val="378866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7633-E7B5-45D3-819D-4F5C25A9EA56}"/>
              </a:ext>
            </a:extLst>
          </p:cNvPr>
          <p:cNvSpPr>
            <a:spLocks noGrp="1"/>
          </p:cNvSpPr>
          <p:nvPr>
            <p:ph type="title"/>
          </p:nvPr>
        </p:nvSpPr>
        <p:spPr>
          <a:xfrm>
            <a:off x="34492" y="3"/>
            <a:ext cx="10629179" cy="1636234"/>
          </a:xfrm>
        </p:spPr>
        <p:txBody>
          <a:bodyPr>
            <a:normAutofit/>
          </a:bodyPr>
          <a:lstStyle/>
          <a:p>
            <a:r>
              <a:rPr lang="en-US" dirty="0">
                <a:solidFill>
                  <a:schemeClr val="accent5"/>
                </a:solidFill>
              </a:rPr>
              <a:t>INSTRUCCIONES (continuación)</a:t>
            </a:r>
          </a:p>
        </p:txBody>
      </p:sp>
      <p:pic>
        <p:nvPicPr>
          <p:cNvPr id="5" name="Picture 4">
            <a:extLst>
              <a:ext uri="{FF2B5EF4-FFF2-40B4-BE49-F238E27FC236}">
                <a16:creationId xmlns:a16="http://schemas.microsoft.com/office/drawing/2014/main" id="{72D15256-13FF-45A6-8629-28447633AF27}"/>
              </a:ext>
            </a:extLst>
          </p:cNvPr>
          <p:cNvPicPr>
            <a:picLocks noChangeAspect="1"/>
          </p:cNvPicPr>
          <p:nvPr/>
        </p:nvPicPr>
        <p:blipFill>
          <a:blip r:embed="rId2"/>
          <a:stretch>
            <a:fillRect/>
          </a:stretch>
        </p:blipFill>
        <p:spPr>
          <a:xfrm>
            <a:off x="204829" y="1266464"/>
            <a:ext cx="9877633" cy="13351974"/>
          </a:xfrm>
          <a:prstGeom prst="rect">
            <a:avLst/>
          </a:prstGeom>
        </p:spPr>
      </p:pic>
    </p:spTree>
    <p:extLst>
      <p:ext uri="{BB962C8B-B14F-4D97-AF65-F5344CB8AC3E}">
        <p14:creationId xmlns:p14="http://schemas.microsoft.com/office/powerpoint/2010/main" val="3308689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0D962-9F55-4E36-8FF8-3B6672481B9F}"/>
              </a:ext>
            </a:extLst>
          </p:cNvPr>
          <p:cNvSpPr>
            <a:spLocks noGrp="1"/>
          </p:cNvSpPr>
          <p:nvPr>
            <p:ph type="title"/>
          </p:nvPr>
        </p:nvSpPr>
        <p:spPr>
          <a:xfrm>
            <a:off x="330740" y="803278"/>
            <a:ext cx="10367423" cy="2601403"/>
          </a:xfrm>
        </p:spPr>
        <p:txBody>
          <a:bodyPr>
            <a:normAutofit fontScale="90000"/>
          </a:bodyPr>
          <a:lstStyle/>
          <a:p>
            <a:r>
              <a:rPr lang="es-US" sz="6392" dirty="0">
                <a:solidFill>
                  <a:schemeClr val="accent5"/>
                </a:solidFill>
              </a:rPr>
              <a:t>Cartel para participantes del programa</a:t>
            </a:r>
            <a:br>
              <a:rPr lang="es-US" sz="6392" dirty="0">
                <a:solidFill>
                  <a:schemeClr val="accent5"/>
                </a:solidFill>
              </a:rPr>
            </a:br>
            <a:r>
              <a:rPr lang="es-US" sz="6392" dirty="0">
                <a:solidFill>
                  <a:schemeClr val="accent5"/>
                </a:solidFill>
              </a:rPr>
              <a:t>(plantillas)</a:t>
            </a:r>
            <a:br>
              <a:rPr lang="en-US" sz="6392" dirty="0"/>
            </a:br>
            <a:endParaRPr lang="en-US" sz="6392" dirty="0"/>
          </a:p>
        </p:txBody>
      </p:sp>
      <p:sp>
        <p:nvSpPr>
          <p:cNvPr id="3" name="Content Placeholder 2">
            <a:extLst>
              <a:ext uri="{FF2B5EF4-FFF2-40B4-BE49-F238E27FC236}">
                <a16:creationId xmlns:a16="http://schemas.microsoft.com/office/drawing/2014/main" id="{447FA9D5-2158-40DF-9A11-59A79F30456B}"/>
              </a:ext>
            </a:extLst>
          </p:cNvPr>
          <p:cNvSpPr>
            <a:spLocks noGrp="1"/>
          </p:cNvSpPr>
          <p:nvPr>
            <p:ph idx="1"/>
          </p:nvPr>
        </p:nvSpPr>
        <p:spPr/>
        <p:txBody>
          <a:bodyPr>
            <a:normAutofit/>
          </a:bodyPr>
          <a:lstStyle/>
          <a:p>
            <a:r>
              <a:rPr lang="es-US" sz="5593" dirty="0"/>
              <a:t>Las siguientes diapositivas contienen plantillas de carteles (con mensajes para los participantes del programa) con diferentes opciones de diseños e imágenes ya configuradas.</a:t>
            </a:r>
          </a:p>
          <a:p>
            <a:r>
              <a:rPr lang="es-US" sz="5593" dirty="0"/>
              <a:t>Seleccione una plantilla y cambie la imagen según sea necesario de acuerdo con las instrucciones consignadas más arriba.</a:t>
            </a:r>
          </a:p>
        </p:txBody>
      </p:sp>
    </p:spTree>
    <p:extLst>
      <p:ext uri="{BB962C8B-B14F-4D97-AF65-F5344CB8AC3E}">
        <p14:creationId xmlns:p14="http://schemas.microsoft.com/office/powerpoint/2010/main" val="346891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1487483" y="8062739"/>
            <a:ext cx="13641446" cy="6870999"/>
            <a:chOff x="-1380352" y="7871933"/>
            <a:chExt cx="13641446" cy="6870999"/>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1380352" y="7884137"/>
              <a:ext cx="3887936" cy="6858795"/>
            </a:xfrm>
            <a:prstGeom prst="rect">
              <a:avLst/>
            </a:prstGeom>
          </p:spPr>
        </p:pic>
        <p:pic>
          <p:nvPicPr>
            <p:cNvPr id="12" name="Picture 11">
              <a:extLst>
                <a:ext uri="{FF2B5EF4-FFF2-40B4-BE49-F238E27FC236}">
                  <a16:creationId xmlns:a16="http://schemas.microsoft.com/office/drawing/2014/main" id="{41DCBD58-9E0D-0B4B-87FC-F94D40E27E52}"/>
                </a:ext>
              </a:extLst>
            </p:cNvPr>
            <p:cNvPicPr>
              <a:picLocks noChangeAspect="1"/>
            </p:cNvPicPr>
            <p:nvPr/>
          </p:nvPicPr>
          <p:blipFill>
            <a:blip r:embed="rId4"/>
            <a:srcRect/>
            <a:stretch/>
          </p:blipFill>
          <p:spPr>
            <a:xfrm>
              <a:off x="8373157" y="7871933"/>
              <a:ext cx="3887937" cy="6858797"/>
            </a:xfrm>
            <a:prstGeom prst="rect">
              <a:avLst/>
            </a:prstGeom>
          </p:spPr>
        </p:pic>
      </p:grpSp>
      <p:sp>
        <p:nvSpPr>
          <p:cNvPr id="30" name="Oval 29">
            <a:extLst>
              <a:ext uri="{FF2B5EF4-FFF2-40B4-BE49-F238E27FC236}">
                <a16:creationId xmlns:a16="http://schemas.microsoft.com/office/drawing/2014/main" id="{5092DCEE-1723-FF44-B479-9D08DE0D7A9B}"/>
              </a:ext>
            </a:extLst>
          </p:cNvPr>
          <p:cNvSpPr/>
          <p:nvPr/>
        </p:nvSpPr>
        <p:spPr>
          <a:xfrm>
            <a:off x="2973143" y="14183882"/>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Arial Rounded MT Bold" panose="020F0704030504030204" pitchFamily="34" charset="77"/>
                <a:ea typeface="+mn-ea"/>
                <a:cs typeface="+mn-cs"/>
              </a:rPr>
              <a:t>!</a:t>
            </a:r>
          </a:p>
        </p:txBody>
      </p:sp>
      <p:sp>
        <p:nvSpPr>
          <p:cNvPr id="28" name="Title 1">
            <a:extLst>
              <a:ext uri="{FF2B5EF4-FFF2-40B4-BE49-F238E27FC236}">
                <a16:creationId xmlns:a16="http://schemas.microsoft.com/office/drawing/2014/main" id="{23B63318-CA32-4F0F-9790-63A2EACE5A70}"/>
              </a:ext>
            </a:extLst>
          </p:cNvPr>
          <p:cNvSpPr txBox="1">
            <a:spLocks/>
          </p:cNvSpPr>
          <p:nvPr/>
        </p:nvSpPr>
        <p:spPr>
          <a:xfrm>
            <a:off x="341394" y="438400"/>
            <a:ext cx="7810427"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r>
              <a:rPr lang="es-US" sz="5400" b="1" spc="-10" dirty="0">
                <a:solidFill>
                  <a:schemeClr val="accent2"/>
                </a:solidFill>
                <a:latin typeface="Franklin Gothic Demi" panose="020B0603020102020204" pitchFamily="34" charset="0"/>
              </a:rPr>
              <a:t>USTED TIENE DERECHO</a:t>
            </a:r>
          </a:p>
          <a:p>
            <a:r>
              <a:rPr lang="es-US" sz="4400" b="1" spc="-10" dirty="0">
                <a:solidFill>
                  <a:srgbClr val="723484"/>
                </a:solidFill>
                <a:latin typeface="Franklin Gothic Demi" panose="020B0603020102020204" pitchFamily="34" charset="0"/>
              </a:rPr>
              <a:t>a recibir servicios sin violencia y sin acoso</a:t>
            </a:r>
          </a:p>
        </p:txBody>
      </p:sp>
      <p:sp>
        <p:nvSpPr>
          <p:cNvPr id="43" name="TextBox 42">
            <a:extLst>
              <a:ext uri="{FF2B5EF4-FFF2-40B4-BE49-F238E27FC236}">
                <a16:creationId xmlns:a16="http://schemas.microsoft.com/office/drawing/2014/main" id="{BA51CE18-3AC9-49A0-854F-C5BE8B0C8725}"/>
              </a:ext>
            </a:extLst>
          </p:cNvPr>
          <p:cNvSpPr txBox="1"/>
          <p:nvPr/>
        </p:nvSpPr>
        <p:spPr>
          <a:xfrm>
            <a:off x="245601" y="2517529"/>
            <a:ext cx="9572627" cy="830997"/>
          </a:xfrm>
          <a:prstGeom prst="rect">
            <a:avLst/>
          </a:prstGeom>
          <a:noFill/>
        </p:spPr>
        <p:txBody>
          <a:bodyPr wrap="square" rtlCol="0">
            <a:spAutoFit/>
          </a:bodyPr>
          <a:lstStyle/>
          <a:p>
            <a:pPr algn="ctr"/>
            <a:r>
              <a:rPr lang="es-US" sz="2400" dirty="0"/>
              <a:t>Los trabajadores humanitarios y de desarrollo tienen </a:t>
            </a:r>
            <a:r>
              <a:rPr lang="es-US" sz="2400" b="1" dirty="0">
                <a:solidFill>
                  <a:schemeClr val="accent2"/>
                </a:solidFill>
              </a:rPr>
              <a:t>prohibido </a:t>
            </a:r>
            <a:r>
              <a:rPr lang="es-US" sz="2400" dirty="0"/>
              <a:t>amenazar o dañar de modo alguno a los participantes del programa.</a:t>
            </a:r>
          </a:p>
        </p:txBody>
      </p:sp>
      <p:sp>
        <p:nvSpPr>
          <p:cNvPr id="51" name="Rounded Rectangle 44">
            <a:extLst>
              <a:ext uri="{FF2B5EF4-FFF2-40B4-BE49-F238E27FC236}">
                <a16:creationId xmlns:a16="http://schemas.microsoft.com/office/drawing/2014/main" id="{F6B45F77-9FA3-447F-A92F-AE935B156D62}"/>
              </a:ext>
            </a:extLst>
          </p:cNvPr>
          <p:cNvSpPr/>
          <p:nvPr/>
        </p:nvSpPr>
        <p:spPr>
          <a:xfrm>
            <a:off x="495301" y="3627525"/>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nSpc>
                <a:spcPct val="90000"/>
              </a:lnSpc>
              <a:spcAft>
                <a:spcPts val="1200"/>
              </a:spcAft>
            </a:pPr>
            <a:r>
              <a:rPr lang="es-US" sz="2400" b="1" dirty="0">
                <a:solidFill>
                  <a:srgbClr val="009BB1"/>
                </a:solidFill>
                <a:latin typeface="Franklin Gothic Demi" panose="020B0603020102020204" pitchFamily="34" charset="0"/>
              </a:rPr>
              <a:t>Qué debería saber:</a:t>
            </a:r>
            <a:endParaRPr lang="es-US" dirty="0"/>
          </a:p>
          <a:p>
            <a:pPr marL="285750" indent="-285750">
              <a:spcAft>
                <a:spcPts val="1400"/>
              </a:spcAft>
              <a:buClr>
                <a:schemeClr val="accent6"/>
              </a:buClr>
              <a:buSzPct val="115000"/>
              <a:buBlip>
                <a:blip r:embed="rId5">
                  <a:extLst>
                    <a:ext uri="{96DAC541-7B7A-43D3-8B79-37D633B846F1}">
                      <asvg:svgBlip xmlns:asvg="http://schemas.microsoft.com/office/drawing/2016/SVG/main" r:embed="rId6"/>
                    </a:ext>
                  </a:extLst>
                </a:blip>
              </a:buBlip>
            </a:pPr>
            <a:r>
              <a:rPr lang="es-US" sz="1700" dirty="0">
                <a:solidFill>
                  <a:srgbClr val="009BB1"/>
                </a:solidFill>
              </a:rPr>
              <a:t>Los servicios y asistencia a los participantes del programa siempre son gratuitos.</a:t>
            </a:r>
          </a:p>
          <a:p>
            <a:pPr marL="285750" indent="-285750">
              <a:spcAft>
                <a:spcPts val="1400"/>
              </a:spcAft>
              <a:buClr>
                <a:schemeClr val="accent6"/>
              </a:buClr>
              <a:buSzPct val="115000"/>
              <a:buBlip>
                <a:blip r:embed="rId5">
                  <a:extLst>
                    <a:ext uri="{96DAC541-7B7A-43D3-8B79-37D633B846F1}">
                      <asvg:svgBlip xmlns:asvg="http://schemas.microsoft.com/office/drawing/2016/SVG/main" r:embed="rId6"/>
                    </a:ext>
                  </a:extLst>
                </a:blip>
              </a:buBlip>
            </a:pPr>
            <a:r>
              <a:rPr lang="es-US" sz="1700" dirty="0">
                <a:solidFill>
                  <a:srgbClr val="009BB1"/>
                </a:solidFill>
              </a:rPr>
              <a:t>FHI 360 hará responsables a los trabajadores por cualquier conducta errónea hacia los participantes del programa.</a:t>
            </a:r>
          </a:p>
          <a:p>
            <a:pPr marL="285750" indent="-285750">
              <a:spcAft>
                <a:spcPts val="1400"/>
              </a:spcAft>
              <a:buClr>
                <a:schemeClr val="accent6"/>
              </a:buClr>
              <a:buSzPct val="115000"/>
              <a:buBlip>
                <a:blip r:embed="rId5">
                  <a:extLst>
                    <a:ext uri="{96DAC541-7B7A-43D3-8B79-37D633B846F1}">
                      <asvg:svgBlip xmlns:asvg="http://schemas.microsoft.com/office/drawing/2016/SVG/main" r:embed="rId6"/>
                    </a:ext>
                  </a:extLst>
                </a:blip>
              </a:buBlip>
            </a:pPr>
            <a:r>
              <a:rPr lang="es-US" sz="1700" dirty="0">
                <a:solidFill>
                  <a:srgbClr val="009BB1"/>
                </a:solidFill>
              </a:rPr>
              <a:t>FHI 360 no tolera la toma de represalias contra ninguna persona que denuncie una conducta errónea.</a:t>
            </a:r>
          </a:p>
        </p:txBody>
      </p:sp>
      <p:sp>
        <p:nvSpPr>
          <p:cNvPr id="52" name="Rounded Rectangle 46">
            <a:extLst>
              <a:ext uri="{FF2B5EF4-FFF2-40B4-BE49-F238E27FC236}">
                <a16:creationId xmlns:a16="http://schemas.microsoft.com/office/drawing/2014/main" id="{58AFDB7F-F6AA-43E0-A605-EB34FE0C217C}"/>
              </a:ext>
            </a:extLst>
          </p:cNvPr>
          <p:cNvSpPr/>
          <p:nvPr/>
        </p:nvSpPr>
        <p:spPr>
          <a:xfrm>
            <a:off x="4418262" y="3649812"/>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lnSpc>
                <a:spcPct val="90000"/>
              </a:lnSpc>
              <a:spcAft>
                <a:spcPts val="1200"/>
              </a:spcAft>
            </a:pPr>
            <a:r>
              <a:rPr lang="es-US" sz="2400" b="1" dirty="0">
                <a:solidFill>
                  <a:srgbClr val="B81F39"/>
                </a:solidFill>
                <a:latin typeface="Franklin Gothic Demi" panose="020B0603020102020204" pitchFamily="34" charset="0"/>
              </a:rPr>
              <a:t>Se PROHÍBE a los trabajadores:</a:t>
            </a:r>
            <a:endParaRPr lang="es-US" dirty="0">
              <a:solidFill>
                <a:srgbClr val="B81F39"/>
              </a:solidFill>
            </a:endParaRP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Pedirles a los participantes del programa que se involucren en una actividad sexual.</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Involucrarse en actividades sexuales con menores de 18.</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Intercambiar dinero, trabajo, bienes o servicios por sexo (los trabajadores no pueden comprar sexo).</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Acosar, hacer bullying, </a:t>
            </a:r>
            <a:r>
              <a:rPr lang="es-MX" dirty="0">
                <a:solidFill>
                  <a:srgbClr val="B81F39"/>
                </a:solidFill>
              </a:rPr>
              <a:t>degradar, intimidar, humillar o abusar de otra manera de los participantes del programa, incluidos los niños</a:t>
            </a:r>
            <a:r>
              <a:rPr lang="es-US" dirty="0">
                <a:solidFill>
                  <a:srgbClr val="B81F39"/>
                </a:solidFill>
              </a:rPr>
              <a:t>.</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Mostrar materiales pornográficos a niños u otros participantes del programa.</a:t>
            </a:r>
            <a:endParaRPr lang="es-US" sz="1600" dirty="0">
              <a:solidFill>
                <a:srgbClr val="B81F39"/>
              </a:solidFill>
            </a:endParaRPr>
          </a:p>
        </p:txBody>
      </p:sp>
      <p:grpSp>
        <p:nvGrpSpPr>
          <p:cNvPr id="53" name="Group 52">
            <a:extLst>
              <a:ext uri="{FF2B5EF4-FFF2-40B4-BE49-F238E27FC236}">
                <a16:creationId xmlns:a16="http://schemas.microsoft.com/office/drawing/2014/main" id="{3C4D21C9-7674-4C32-AC77-8FC430F831A5}"/>
              </a:ext>
            </a:extLst>
          </p:cNvPr>
          <p:cNvGrpSpPr/>
          <p:nvPr/>
        </p:nvGrpSpPr>
        <p:grpSpPr>
          <a:xfrm>
            <a:off x="1230756" y="8074942"/>
            <a:ext cx="7990282" cy="1851835"/>
            <a:chOff x="976540" y="8787112"/>
            <a:chExt cx="8745525" cy="1851835"/>
          </a:xfrm>
        </p:grpSpPr>
        <p:sp>
          <p:nvSpPr>
            <p:cNvPr id="54" name="TextBox 53">
              <a:extLst>
                <a:ext uri="{FF2B5EF4-FFF2-40B4-BE49-F238E27FC236}">
                  <a16:creationId xmlns:a16="http://schemas.microsoft.com/office/drawing/2014/main" id="{B5AE7AAF-33F0-463A-BC83-F191E45B26FA}"/>
                </a:ext>
              </a:extLst>
            </p:cNvPr>
            <p:cNvSpPr txBox="1"/>
            <p:nvPr/>
          </p:nvSpPr>
          <p:spPr>
            <a:xfrm>
              <a:off x="1571742" y="9445486"/>
              <a:ext cx="7259730" cy="400110"/>
            </a:xfrm>
            <a:prstGeom prst="rect">
              <a:avLst/>
            </a:prstGeom>
            <a:noFill/>
          </p:spPr>
          <p:txBody>
            <a:bodyPr wrap="square" rtlCol="0">
              <a:spAutoFit/>
            </a:bodyPr>
            <a:lstStyle/>
            <a:p>
              <a:pPr algn="ctr"/>
              <a:r>
                <a:rPr lang="es-US" sz="2000" dirty="0">
                  <a:solidFill>
                    <a:srgbClr val="009BB1"/>
                  </a:solidFill>
                  <a:latin typeface="Franklin Gothic Medium" panose="020B0603020102020204" pitchFamily="34" charset="0"/>
                </a:rPr>
                <a:t>Llame a la línea telefónica de ética y cumplimiento de FHI 360</a:t>
              </a:r>
            </a:p>
          </p:txBody>
        </p:sp>
        <p:sp>
          <p:nvSpPr>
            <p:cNvPr id="55" name="TextBox 54">
              <a:extLst>
                <a:ext uri="{FF2B5EF4-FFF2-40B4-BE49-F238E27FC236}">
                  <a16:creationId xmlns:a16="http://schemas.microsoft.com/office/drawing/2014/main" id="{3DA57E6B-5CF5-49D7-A4B9-EFDD3631DC80}"/>
                </a:ext>
              </a:extLst>
            </p:cNvPr>
            <p:cNvSpPr txBox="1"/>
            <p:nvPr/>
          </p:nvSpPr>
          <p:spPr>
            <a:xfrm>
              <a:off x="2375479" y="9992616"/>
              <a:ext cx="5499726" cy="646331"/>
            </a:xfrm>
            <a:prstGeom prst="rect">
              <a:avLst/>
            </a:prstGeom>
            <a:noFill/>
          </p:spPr>
          <p:txBody>
            <a:bodyPr wrap="square" rtlCol="0">
              <a:spAutoFit/>
            </a:bodyPr>
            <a:lstStyle/>
            <a:p>
              <a:pPr algn="ctr"/>
              <a:r>
                <a:rPr lang="es-US" dirty="0">
                  <a:solidFill>
                    <a:schemeClr val="tx1">
                      <a:lumMod val="95000"/>
                      <a:lumOff val="5000"/>
                    </a:schemeClr>
                  </a:solidFill>
                  <a:latin typeface="Franklin Gothic Book" panose="020B0503020102020204" pitchFamily="34" charset="0"/>
                </a:rPr>
                <a:t>Puede dar su nombre, denunciar en forma anónima o denunciar en nombre de otra persona.</a:t>
              </a:r>
            </a:p>
          </p:txBody>
        </p:sp>
        <p:sp>
          <p:nvSpPr>
            <p:cNvPr id="56" name="TextBox 55">
              <a:extLst>
                <a:ext uri="{FF2B5EF4-FFF2-40B4-BE49-F238E27FC236}">
                  <a16:creationId xmlns:a16="http://schemas.microsoft.com/office/drawing/2014/main" id="{8ACEC39A-5FE6-4785-B415-C877A3DF42AD}"/>
                </a:ext>
              </a:extLst>
            </p:cNvPr>
            <p:cNvSpPr txBox="1"/>
            <p:nvPr/>
          </p:nvSpPr>
          <p:spPr>
            <a:xfrm>
              <a:off x="976540" y="8787112"/>
              <a:ext cx="8745525" cy="615553"/>
            </a:xfrm>
            <a:prstGeom prst="rect">
              <a:avLst/>
            </a:prstGeom>
            <a:noFill/>
          </p:spPr>
          <p:txBody>
            <a:bodyPr wrap="square" rtlCol="0">
              <a:spAutoFit/>
            </a:bodyPr>
            <a:lstStyle/>
            <a:p>
              <a:pPr algn="ctr">
                <a:lnSpc>
                  <a:spcPct val="85000"/>
                </a:lnSpc>
              </a:pPr>
              <a:r>
                <a:rPr lang="es-US" sz="4000" b="1" dirty="0">
                  <a:solidFill>
                    <a:schemeClr val="accent2"/>
                  </a:solidFill>
                  <a:latin typeface="Franklin Gothic Demi Cond" panose="020B0603020102020204" pitchFamily="34" charset="0"/>
                </a:rPr>
                <a:t>Denunciar daños conocidos o supuestos</a:t>
              </a:r>
            </a:p>
          </p:txBody>
        </p:sp>
      </p:grpSp>
      <p:sp>
        <p:nvSpPr>
          <p:cNvPr id="59" name="TextBox 58">
            <a:extLst>
              <a:ext uri="{FF2B5EF4-FFF2-40B4-BE49-F238E27FC236}">
                <a16:creationId xmlns:a16="http://schemas.microsoft.com/office/drawing/2014/main" id="{99A630A8-ECA1-4163-9358-3AC34DB59A67}"/>
              </a:ext>
            </a:extLst>
          </p:cNvPr>
          <p:cNvSpPr txBox="1"/>
          <p:nvPr/>
        </p:nvSpPr>
        <p:spPr>
          <a:xfrm>
            <a:off x="1190355" y="10742194"/>
            <a:ext cx="3258703" cy="3000521"/>
          </a:xfrm>
          <a:prstGeom prst="rect">
            <a:avLst/>
          </a:prstGeom>
          <a:solidFill>
            <a:schemeClr val="accent6">
              <a:lumMod val="40000"/>
              <a:lumOff val="60000"/>
            </a:schemeClr>
          </a:solidFill>
        </p:spPr>
        <p:txBody>
          <a:bodyPr wrap="square" lIns="182880" tIns="91440" rIns="182880" bIns="182880" rtlCol="0">
            <a:noAutofit/>
          </a:bodyPr>
          <a:lstStyle/>
          <a:p>
            <a:pPr>
              <a:lnSpc>
                <a:spcPct val="110000"/>
              </a:lnSpc>
              <a:spcAft>
                <a:spcPts val="1200"/>
              </a:spcAft>
            </a:pPr>
            <a:r>
              <a:rPr lang="es-US" sz="1200" b="1" i="1" dirty="0"/>
              <a:t>EDICIÓN DE INSTRUCCIONES DE ESTE CUADRO: </a:t>
            </a:r>
            <a:r>
              <a:rPr lang="es-US" sz="1200" i="1" dirty="0"/>
              <a:t>Incluya información sobre cómo acceder al mecanismo de denuncia local o al mecanismo de denuncia basado en la comunidad (CBCM) de FHI 360, en caso de que haya uno vigente. También puede incluir un número de teléfono local de FHI 360 en caso de estar disponible. Use el menú desplegable del sitio de denuncias para comprobar si existe un número de teléfono local para su país. Siempre verifique que el número funcione antes de imprimirlo en este cuadro. </a:t>
            </a:r>
            <a:r>
              <a:rPr lang="es-US" sz="1200" dirty="0">
                <a:hlinkClick r:id="rId9"/>
              </a:rPr>
              <a:t>http://www.fhi360.org/anonreportregistry</a:t>
            </a:r>
            <a:endParaRPr lang="es-US" sz="1200" i="1" dirty="0">
              <a:latin typeface="Franklin Gothic Book" panose="020B0503020102020204" pitchFamily="34" charset="0"/>
            </a:endParaRPr>
          </a:p>
        </p:txBody>
      </p:sp>
      <p:grpSp>
        <p:nvGrpSpPr>
          <p:cNvPr id="60" name="Group 59">
            <a:extLst>
              <a:ext uri="{FF2B5EF4-FFF2-40B4-BE49-F238E27FC236}">
                <a16:creationId xmlns:a16="http://schemas.microsoft.com/office/drawing/2014/main" id="{2E917D05-BC1C-4562-A740-BBC0496E1E9A}"/>
              </a:ext>
            </a:extLst>
          </p:cNvPr>
          <p:cNvGrpSpPr/>
          <p:nvPr/>
        </p:nvGrpSpPr>
        <p:grpSpPr>
          <a:xfrm>
            <a:off x="4506379" y="10552933"/>
            <a:ext cx="4772444" cy="3443151"/>
            <a:chOff x="5034690" y="10564202"/>
            <a:chExt cx="4504643" cy="3443151"/>
          </a:xfrm>
        </p:grpSpPr>
        <p:sp>
          <p:nvSpPr>
            <p:cNvPr id="61" name="TextBox 60">
              <a:extLst>
                <a:ext uri="{FF2B5EF4-FFF2-40B4-BE49-F238E27FC236}">
                  <a16:creationId xmlns:a16="http://schemas.microsoft.com/office/drawing/2014/main" id="{7D77DB60-9593-46D5-934C-DA9008626848}"/>
                </a:ext>
              </a:extLst>
            </p:cNvPr>
            <p:cNvSpPr txBox="1"/>
            <p:nvPr/>
          </p:nvSpPr>
          <p:spPr>
            <a:xfrm>
              <a:off x="5180313" y="10564202"/>
              <a:ext cx="4148348" cy="369332"/>
            </a:xfrm>
            <a:prstGeom prst="rect">
              <a:avLst/>
            </a:prstGeom>
            <a:noFill/>
          </p:spPr>
          <p:txBody>
            <a:bodyPr wrap="square" rtlCol="0">
              <a:spAutoFit/>
            </a:bodyPr>
            <a:lstStyle/>
            <a:p>
              <a:pPr algn="ctr"/>
              <a:r>
                <a:rPr lang="es-US" sz="1600" b="1" dirty="0">
                  <a:solidFill>
                    <a:schemeClr val="accent1"/>
                  </a:solidFill>
                  <a:latin typeface="Franklin Gothic Demi" panose="020B0603020102020204" pitchFamily="34" charset="0"/>
                </a:rPr>
                <a:t>OPCIONES ADICIONALES PARA DENU</a:t>
              </a:r>
              <a:r>
                <a:rPr lang="es-US" b="1" dirty="0">
                  <a:solidFill>
                    <a:schemeClr val="accent1"/>
                  </a:solidFill>
                  <a:latin typeface="Franklin Gothic Demi" panose="020B0603020102020204" pitchFamily="34" charset="0"/>
                </a:rPr>
                <a:t>NCIAR</a:t>
              </a:r>
            </a:p>
          </p:txBody>
        </p:sp>
        <p:grpSp>
          <p:nvGrpSpPr>
            <p:cNvPr id="62" name="Group 61">
              <a:extLst>
                <a:ext uri="{FF2B5EF4-FFF2-40B4-BE49-F238E27FC236}">
                  <a16:creationId xmlns:a16="http://schemas.microsoft.com/office/drawing/2014/main" id="{93C48070-5389-4B3C-ACD6-A74D1153B4CF}"/>
                </a:ext>
              </a:extLst>
            </p:cNvPr>
            <p:cNvGrpSpPr/>
            <p:nvPr/>
          </p:nvGrpSpPr>
          <p:grpSpPr>
            <a:xfrm>
              <a:off x="5401417" y="10916977"/>
              <a:ext cx="3706143" cy="716155"/>
              <a:chOff x="5562826" y="10916977"/>
              <a:chExt cx="3706143" cy="716155"/>
            </a:xfrm>
          </p:grpSpPr>
          <p:sp>
            <p:nvSpPr>
              <p:cNvPr id="69" name="TextBox 68">
                <a:extLst>
                  <a:ext uri="{FF2B5EF4-FFF2-40B4-BE49-F238E27FC236}">
                    <a16:creationId xmlns:a16="http://schemas.microsoft.com/office/drawing/2014/main" id="{50A9A28F-D6B0-4909-9A34-0C3217DB0C84}"/>
                  </a:ext>
                </a:extLst>
              </p:cNvPr>
              <p:cNvSpPr txBox="1"/>
              <p:nvPr/>
            </p:nvSpPr>
            <p:spPr>
              <a:xfrm>
                <a:off x="5562826" y="10959101"/>
                <a:ext cx="370614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En forma anónima en línea:</a:t>
                </a:r>
              </a:p>
              <a:p>
                <a:pPr algn="ctr">
                  <a:lnSpc>
                    <a:spcPct val="105000"/>
                  </a:lnSpc>
                </a:pPr>
                <a:r>
                  <a:rPr lang="es-US" spc="20" dirty="0">
                    <a:solidFill>
                      <a:schemeClr val="accent2"/>
                    </a:solidFill>
                  </a:rPr>
                  <a:t>www.fhi360.org/anonreportregistry</a:t>
                </a:r>
              </a:p>
            </p:txBody>
          </p:sp>
          <p:pic>
            <p:nvPicPr>
              <p:cNvPr id="70" name="Graphic 69" descr="Cursor with solid fill">
                <a:extLst>
                  <a:ext uri="{FF2B5EF4-FFF2-40B4-BE49-F238E27FC236}">
                    <a16:creationId xmlns:a16="http://schemas.microsoft.com/office/drawing/2014/main" id="{2C142EA9-6B0D-463F-839A-30EE6F33B32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01943">
                <a:off x="5660003" y="10916977"/>
                <a:ext cx="337738" cy="337738"/>
              </a:xfrm>
              <a:prstGeom prst="rect">
                <a:avLst/>
              </a:prstGeom>
            </p:spPr>
          </p:pic>
        </p:grpSp>
        <p:grpSp>
          <p:nvGrpSpPr>
            <p:cNvPr id="63" name="Group 62">
              <a:extLst>
                <a:ext uri="{FF2B5EF4-FFF2-40B4-BE49-F238E27FC236}">
                  <a16:creationId xmlns:a16="http://schemas.microsoft.com/office/drawing/2014/main" id="{593D4371-26F5-48DF-A76B-857A30DF9C63}"/>
                </a:ext>
              </a:extLst>
            </p:cNvPr>
            <p:cNvGrpSpPr/>
            <p:nvPr/>
          </p:nvGrpSpPr>
          <p:grpSpPr>
            <a:xfrm>
              <a:off x="5034690" y="12320736"/>
              <a:ext cx="4433117" cy="1686617"/>
              <a:chOff x="4819116" y="12320736"/>
              <a:chExt cx="4433117" cy="1686617"/>
            </a:xfrm>
          </p:grpSpPr>
          <p:sp>
            <p:nvSpPr>
              <p:cNvPr id="67" name="TextBox 66">
                <a:extLst>
                  <a:ext uri="{FF2B5EF4-FFF2-40B4-BE49-F238E27FC236}">
                    <a16:creationId xmlns:a16="http://schemas.microsoft.com/office/drawing/2014/main" id="{39D0D0A1-4652-470A-8B6E-271D95CEB716}"/>
                  </a:ext>
                </a:extLst>
              </p:cNvPr>
              <p:cNvSpPr txBox="1"/>
              <p:nvPr/>
            </p:nvSpPr>
            <p:spPr>
              <a:xfrm>
                <a:off x="4964739" y="12320737"/>
                <a:ext cx="4287494" cy="1686616"/>
              </a:xfrm>
              <a:prstGeom prst="rect">
                <a:avLst/>
              </a:prstGeom>
              <a:noFill/>
            </p:spPr>
            <p:txBody>
              <a:bodyPr wrap="square" rtlCol="0">
                <a:spAutoFit/>
              </a:bodyPr>
              <a:lstStyle/>
              <a:p>
                <a:pPr algn="ctr">
                  <a:lnSpc>
                    <a:spcPct val="105000"/>
                  </a:lnSpc>
                  <a:spcAft>
                    <a:spcPts val="600"/>
                  </a:spcAft>
                </a:pPr>
                <a:r>
                  <a:rPr lang="es-US" sz="1600" b="1" dirty="0">
                    <a:solidFill>
                      <a:schemeClr val="tx1">
                        <a:lumMod val="95000"/>
                        <a:lumOff val="5000"/>
                      </a:schemeClr>
                    </a:solidFill>
                  </a:rPr>
                  <a:t>Línea gratuita en EE.UU.: </a:t>
                </a:r>
                <a:r>
                  <a:rPr lang="es-US" sz="1600" dirty="0">
                    <a:solidFill>
                      <a:schemeClr val="accent2"/>
                    </a:solidFill>
                  </a:rPr>
                  <a:t>1-800-461-9330</a:t>
                </a:r>
              </a:p>
              <a:p>
                <a:pPr algn="ctr">
                  <a:lnSpc>
                    <a:spcPct val="105000"/>
                  </a:lnSpc>
                  <a:spcAft>
                    <a:spcPts val="600"/>
                  </a:spcAft>
                </a:pPr>
                <a:r>
                  <a:rPr lang="es-US" sz="1600" b="1" dirty="0">
                    <a:solidFill>
                      <a:schemeClr val="tx1">
                        <a:lumMod val="95000"/>
                        <a:lumOff val="5000"/>
                      </a:schemeClr>
                    </a:solidFill>
                  </a:rPr>
                  <a:t>Skype: </a:t>
                </a:r>
                <a:r>
                  <a:rPr lang="es-US" sz="1600" dirty="0">
                    <a:solidFill>
                      <a:schemeClr val="accent2"/>
                    </a:solidFill>
                  </a:rPr>
                  <a:t>+1-800-461-9330</a:t>
                </a:r>
              </a:p>
              <a:p>
                <a:pPr marL="4762" algn="ctr">
                  <a:spcAft>
                    <a:spcPts val="300"/>
                  </a:spcAft>
                  <a:buClr>
                    <a:schemeClr val="accent1"/>
                  </a:buClr>
                  <a:buSzPct val="125000"/>
                </a:pPr>
                <a:r>
                  <a:rPr lang="es-US" sz="1600" b="1" dirty="0">
                    <a:solidFill>
                      <a:schemeClr val="tx1">
                        <a:lumMod val="95000"/>
                        <a:lumOff val="5000"/>
                      </a:schemeClr>
                    </a:solidFill>
                  </a:rPr>
                  <a:t>Cobro internacional: </a:t>
                </a:r>
                <a:r>
                  <a:rPr lang="es-US" sz="1600" dirty="0">
                    <a:solidFill>
                      <a:schemeClr val="accent2"/>
                    </a:solidFill>
                  </a:rPr>
                  <a:t>+1-720-514-4400</a:t>
                </a:r>
                <a:br>
                  <a:rPr lang="es-US" dirty="0">
                    <a:solidFill>
                      <a:schemeClr val="accent2"/>
                    </a:solidFill>
                  </a:rPr>
                </a:br>
                <a:r>
                  <a:rPr lang="es-US" sz="1100" i="1" dirty="0"/>
                  <a:t>(Llame a su </a:t>
                </a:r>
                <a:r>
                  <a:rPr lang="es-US" sz="1100" i="1" u="sng" spc="-14" dirty="0">
                    <a:latin typeface="Franklin Gothic Book" panose="020B0503020102020204" pitchFamily="34" charset="0"/>
                  </a:rPr>
                  <a:t>operadora local</a:t>
                </a:r>
                <a:r>
                  <a:rPr lang="es-US" sz="1100" i="1" spc="-14" dirty="0">
                    <a:latin typeface="Franklin Gothic Book" panose="020B0503020102020204" pitchFamily="34" charset="0"/>
                  </a:rPr>
                  <a:t>. Dígale a la operadora que quiere </a:t>
                </a:r>
                <a:r>
                  <a:rPr lang="es-US" sz="1100" i="1" u="sng" spc="-14" dirty="0">
                    <a:latin typeface="Franklin Gothic Book" panose="020B0503020102020204" pitchFamily="34" charset="0"/>
                  </a:rPr>
                  <a:t>realizar una llamada por cobrar a Estados Unidos</a:t>
                </a:r>
                <a:r>
                  <a:rPr lang="es-US" sz="1100" i="1" spc="-14" dirty="0">
                    <a:latin typeface="Franklin Gothic Book" panose="020B0503020102020204" pitchFamily="34" charset="0"/>
                  </a:rPr>
                  <a:t>. Brinde este número a la operadora:  </a:t>
                </a:r>
                <a:r>
                  <a:rPr lang="es-US" sz="1100" i="1" spc="7" dirty="0">
                    <a:latin typeface="Franklin Gothic Medium" panose="020B0603020102020204" pitchFamily="34" charset="0"/>
                  </a:rPr>
                  <a:t>1-720-514-4400. </a:t>
                </a:r>
                <a:r>
                  <a:rPr lang="es-US" sz="1100" i="1" spc="-14" dirty="0">
                    <a:latin typeface="Franklin Gothic Book" panose="020B0503020102020204" pitchFamily="34" charset="0"/>
                  </a:rPr>
                  <a:t>Cuando le pidan su nombre diga </a:t>
                </a:r>
                <a:r>
                  <a:rPr lang="es-US" sz="1100" b="1" i="1" spc="-14" dirty="0">
                    <a:latin typeface="Franklin Gothic Book" panose="020B0503020102020204" pitchFamily="34" charset="0"/>
                  </a:rPr>
                  <a:t>“FHI 360”)</a:t>
                </a:r>
                <a:endParaRPr lang="es-US" sz="1100" b="1" i="1" spc="-14" dirty="0">
                  <a:latin typeface="Franklin Gothic Medium" panose="020B0603020102020204" pitchFamily="34" charset="0"/>
                </a:endParaRPr>
              </a:p>
            </p:txBody>
          </p:sp>
          <p:pic>
            <p:nvPicPr>
              <p:cNvPr id="68" name="Graphic 67" descr="Receiver with solid fill">
                <a:extLst>
                  <a:ext uri="{FF2B5EF4-FFF2-40B4-BE49-F238E27FC236}">
                    <a16:creationId xmlns:a16="http://schemas.microsoft.com/office/drawing/2014/main" id="{285B7979-BFE3-47AF-A6BB-E090D3D5C90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19116" y="12320736"/>
                <a:ext cx="291245" cy="291245"/>
              </a:xfrm>
              <a:prstGeom prst="rect">
                <a:avLst/>
              </a:prstGeom>
            </p:spPr>
          </p:pic>
        </p:grpSp>
        <p:grpSp>
          <p:nvGrpSpPr>
            <p:cNvPr id="64" name="Group 63">
              <a:extLst>
                <a:ext uri="{FF2B5EF4-FFF2-40B4-BE49-F238E27FC236}">
                  <a16:creationId xmlns:a16="http://schemas.microsoft.com/office/drawing/2014/main" id="{A428E82F-CD19-44A4-B421-B0B268E48E62}"/>
                </a:ext>
              </a:extLst>
            </p:cNvPr>
            <p:cNvGrpSpPr/>
            <p:nvPr/>
          </p:nvGrpSpPr>
          <p:grpSpPr>
            <a:xfrm>
              <a:off x="5085793" y="11690153"/>
              <a:ext cx="4453540" cy="674031"/>
              <a:chOff x="4550066" y="11626145"/>
              <a:chExt cx="4453540" cy="674031"/>
            </a:xfrm>
          </p:grpSpPr>
          <p:sp>
            <p:nvSpPr>
              <p:cNvPr id="65" name="TextBox 64">
                <a:extLst>
                  <a:ext uri="{FF2B5EF4-FFF2-40B4-BE49-F238E27FC236}">
                    <a16:creationId xmlns:a16="http://schemas.microsoft.com/office/drawing/2014/main" id="{C519D33C-F850-4E40-B6CD-D4D527EF91C1}"/>
                  </a:ext>
                </a:extLst>
              </p:cNvPr>
              <p:cNvSpPr txBox="1"/>
              <p:nvPr/>
            </p:nvSpPr>
            <p:spPr>
              <a:xfrm>
                <a:off x="4745133" y="11626145"/>
                <a:ext cx="425847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Confidencialmente por correo electrónico:</a:t>
                </a:r>
              </a:p>
              <a:p>
                <a:pPr algn="ctr">
                  <a:lnSpc>
                    <a:spcPct val="105000"/>
                  </a:lnSpc>
                </a:pPr>
                <a:r>
                  <a:rPr lang="es-US" dirty="0">
                    <a:solidFill>
                      <a:schemeClr val="accent2"/>
                    </a:solidFill>
                  </a:rPr>
                  <a:t>compliance@fhi360.org</a:t>
                </a:r>
              </a:p>
            </p:txBody>
          </p:sp>
          <p:pic>
            <p:nvPicPr>
              <p:cNvPr id="66" name="Picture 55">
                <a:extLst>
                  <a:ext uri="{FF2B5EF4-FFF2-40B4-BE49-F238E27FC236}">
                    <a16:creationId xmlns:a16="http://schemas.microsoft.com/office/drawing/2014/main" id="{45506092-9742-485C-880E-E7A04072B83F}"/>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4550066" y="11718239"/>
                <a:ext cx="273310" cy="176513"/>
              </a:xfrm>
              <a:prstGeom prst="rect">
                <a:avLst/>
              </a:prstGeom>
              <a:solidFill>
                <a:schemeClr val="bg1"/>
              </a:solidFill>
            </p:spPr>
          </p:pic>
        </p:grpSp>
      </p:grpSp>
      <p:sp>
        <p:nvSpPr>
          <p:cNvPr id="71" name="TextBox 70">
            <a:extLst>
              <a:ext uri="{FF2B5EF4-FFF2-40B4-BE49-F238E27FC236}">
                <a16:creationId xmlns:a16="http://schemas.microsoft.com/office/drawing/2014/main" id="{8850A262-1C81-4FBC-A89C-8DADBC730363}"/>
              </a:ext>
            </a:extLst>
          </p:cNvPr>
          <p:cNvSpPr txBox="1"/>
          <p:nvPr/>
        </p:nvSpPr>
        <p:spPr>
          <a:xfrm>
            <a:off x="3318223" y="14017771"/>
            <a:ext cx="3846835" cy="615553"/>
          </a:xfrm>
          <a:prstGeom prst="rect">
            <a:avLst/>
          </a:prstGeom>
          <a:noFill/>
        </p:spPr>
        <p:txBody>
          <a:bodyPr wrap="square" rtlCol="0">
            <a:spAutoFit/>
          </a:bodyPr>
          <a:lstStyle/>
          <a:p>
            <a:pPr algn="ctr"/>
            <a:r>
              <a:rPr lang="es-US" sz="1700" b="1" dirty="0">
                <a:solidFill>
                  <a:schemeClr val="accent2"/>
                </a:solidFill>
              </a:rPr>
              <a:t>Su confidencialidad es importante </a:t>
            </a:r>
            <a:br>
              <a:rPr lang="es-US" sz="1700" b="1" dirty="0">
                <a:solidFill>
                  <a:schemeClr val="accent2"/>
                </a:solidFill>
              </a:rPr>
            </a:br>
            <a:r>
              <a:rPr lang="es-US" sz="1700" b="1" dirty="0">
                <a:solidFill>
                  <a:schemeClr val="accent2"/>
                </a:solidFill>
              </a:rPr>
              <a:t>y la llamada no se grabará</a:t>
            </a:r>
            <a:r>
              <a:rPr lang="en-US" sz="1700" b="1" dirty="0">
                <a:solidFill>
                  <a:schemeClr val="accent2"/>
                </a:solidFill>
              </a:rPr>
              <a:t>.</a:t>
            </a:r>
            <a:endParaRPr lang="en-US" sz="1700" dirty="0">
              <a:solidFill>
                <a:schemeClr val="accent2"/>
              </a:solidFill>
            </a:endParaRPr>
          </a:p>
        </p:txBody>
      </p:sp>
    </p:spTree>
    <p:extLst>
      <p:ext uri="{BB962C8B-B14F-4D97-AF65-F5344CB8AC3E}">
        <p14:creationId xmlns:p14="http://schemas.microsoft.com/office/powerpoint/2010/main" val="461406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1487483" y="8062739"/>
            <a:ext cx="13641447" cy="6871000"/>
            <a:chOff x="-1380352" y="7871933"/>
            <a:chExt cx="13641447" cy="6871000"/>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1380352" y="7884136"/>
              <a:ext cx="3887937" cy="6858797"/>
            </a:xfrm>
            <a:prstGeom prst="rect">
              <a:avLst/>
            </a:prstGeom>
          </p:spPr>
        </p:pic>
        <p:pic>
          <p:nvPicPr>
            <p:cNvPr id="12" name="Picture 11">
              <a:extLst>
                <a:ext uri="{FF2B5EF4-FFF2-40B4-BE49-F238E27FC236}">
                  <a16:creationId xmlns:a16="http://schemas.microsoft.com/office/drawing/2014/main" id="{41DCBD58-9E0D-0B4B-87FC-F94D40E27E52}"/>
                </a:ext>
              </a:extLst>
            </p:cNvPr>
            <p:cNvPicPr>
              <a:picLocks noChangeAspect="1"/>
            </p:cNvPicPr>
            <p:nvPr/>
          </p:nvPicPr>
          <p:blipFill>
            <a:blip r:embed="rId4"/>
            <a:srcRect/>
            <a:stretch/>
          </p:blipFill>
          <p:spPr>
            <a:xfrm>
              <a:off x="8373157" y="7871933"/>
              <a:ext cx="3887938" cy="6858797"/>
            </a:xfrm>
            <a:prstGeom prst="rect">
              <a:avLst/>
            </a:prstGeom>
          </p:spPr>
        </p:pic>
      </p:grpSp>
      <p:sp>
        <p:nvSpPr>
          <p:cNvPr id="30" name="Oval 29">
            <a:extLst>
              <a:ext uri="{FF2B5EF4-FFF2-40B4-BE49-F238E27FC236}">
                <a16:creationId xmlns:a16="http://schemas.microsoft.com/office/drawing/2014/main" id="{5092DCEE-1723-FF44-B479-9D08DE0D7A9B}"/>
              </a:ext>
            </a:extLst>
          </p:cNvPr>
          <p:cNvSpPr/>
          <p:nvPr/>
        </p:nvSpPr>
        <p:spPr>
          <a:xfrm>
            <a:off x="2973143" y="14183882"/>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Arial Rounded MT Bold" panose="020F0704030504030204" pitchFamily="34" charset="77"/>
                <a:ea typeface="+mn-ea"/>
                <a:cs typeface="+mn-cs"/>
              </a:rPr>
              <a:t>!</a:t>
            </a:r>
          </a:p>
        </p:txBody>
      </p:sp>
      <p:sp>
        <p:nvSpPr>
          <p:cNvPr id="28" name="Title 1">
            <a:extLst>
              <a:ext uri="{FF2B5EF4-FFF2-40B4-BE49-F238E27FC236}">
                <a16:creationId xmlns:a16="http://schemas.microsoft.com/office/drawing/2014/main" id="{23B63318-CA32-4F0F-9790-63A2EACE5A70}"/>
              </a:ext>
            </a:extLst>
          </p:cNvPr>
          <p:cNvSpPr txBox="1">
            <a:spLocks/>
          </p:cNvSpPr>
          <p:nvPr/>
        </p:nvSpPr>
        <p:spPr>
          <a:xfrm>
            <a:off x="341394" y="438400"/>
            <a:ext cx="7810427"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r>
              <a:rPr lang="es-US" sz="5400" b="1" spc="-10" dirty="0">
                <a:solidFill>
                  <a:schemeClr val="accent2"/>
                </a:solidFill>
                <a:latin typeface="Franklin Gothic Demi" panose="020B0603020102020204" pitchFamily="34" charset="0"/>
              </a:rPr>
              <a:t>USTED TIENE DERECHO</a:t>
            </a:r>
          </a:p>
          <a:p>
            <a:r>
              <a:rPr lang="es-US" sz="4400" b="1" spc="-10" dirty="0">
                <a:solidFill>
                  <a:srgbClr val="723484"/>
                </a:solidFill>
                <a:latin typeface="Franklin Gothic Demi" panose="020B0603020102020204" pitchFamily="34" charset="0"/>
              </a:rPr>
              <a:t>a recibir servicios sin violencia y sin acoso</a:t>
            </a:r>
          </a:p>
        </p:txBody>
      </p:sp>
      <p:sp>
        <p:nvSpPr>
          <p:cNvPr id="43" name="TextBox 42">
            <a:extLst>
              <a:ext uri="{FF2B5EF4-FFF2-40B4-BE49-F238E27FC236}">
                <a16:creationId xmlns:a16="http://schemas.microsoft.com/office/drawing/2014/main" id="{BA51CE18-3AC9-49A0-854F-C5BE8B0C8725}"/>
              </a:ext>
            </a:extLst>
          </p:cNvPr>
          <p:cNvSpPr txBox="1"/>
          <p:nvPr/>
        </p:nvSpPr>
        <p:spPr>
          <a:xfrm>
            <a:off x="245601" y="2517529"/>
            <a:ext cx="9572627" cy="830997"/>
          </a:xfrm>
          <a:prstGeom prst="rect">
            <a:avLst/>
          </a:prstGeom>
          <a:noFill/>
        </p:spPr>
        <p:txBody>
          <a:bodyPr wrap="square" rtlCol="0">
            <a:spAutoFit/>
          </a:bodyPr>
          <a:lstStyle/>
          <a:p>
            <a:pPr algn="ctr"/>
            <a:r>
              <a:rPr lang="es-US" sz="2400" dirty="0"/>
              <a:t>Los trabajadores humanitarios y de desarrollo tienen </a:t>
            </a:r>
            <a:r>
              <a:rPr lang="es-US" sz="2400" b="1" dirty="0">
                <a:solidFill>
                  <a:schemeClr val="accent2"/>
                </a:solidFill>
              </a:rPr>
              <a:t>prohibido </a:t>
            </a:r>
            <a:r>
              <a:rPr lang="es-US" sz="2400" dirty="0"/>
              <a:t>amenazar o dañar de modo alguno a los participantes del programa.</a:t>
            </a:r>
          </a:p>
        </p:txBody>
      </p:sp>
      <p:sp>
        <p:nvSpPr>
          <p:cNvPr id="51" name="Rounded Rectangle 44">
            <a:extLst>
              <a:ext uri="{FF2B5EF4-FFF2-40B4-BE49-F238E27FC236}">
                <a16:creationId xmlns:a16="http://schemas.microsoft.com/office/drawing/2014/main" id="{F6B45F77-9FA3-447F-A92F-AE935B156D62}"/>
              </a:ext>
            </a:extLst>
          </p:cNvPr>
          <p:cNvSpPr/>
          <p:nvPr/>
        </p:nvSpPr>
        <p:spPr>
          <a:xfrm>
            <a:off x="495301" y="3627525"/>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nSpc>
                <a:spcPct val="90000"/>
              </a:lnSpc>
              <a:spcAft>
                <a:spcPts val="1200"/>
              </a:spcAft>
            </a:pPr>
            <a:r>
              <a:rPr lang="es-US" sz="2400" b="1" dirty="0">
                <a:solidFill>
                  <a:srgbClr val="009BB1"/>
                </a:solidFill>
                <a:latin typeface="Franklin Gothic Demi" panose="020B0603020102020204" pitchFamily="34" charset="0"/>
              </a:rPr>
              <a:t>Qué debería saber:</a:t>
            </a:r>
            <a:endParaRPr lang="es-US" dirty="0"/>
          </a:p>
          <a:p>
            <a:pPr marL="285750" indent="-285750">
              <a:spcAft>
                <a:spcPts val="1400"/>
              </a:spcAft>
              <a:buClr>
                <a:schemeClr val="accent6"/>
              </a:buClr>
              <a:buSzPct val="115000"/>
              <a:buBlip>
                <a:blip r:embed="rId5">
                  <a:extLst>
                    <a:ext uri="{96DAC541-7B7A-43D3-8B79-37D633B846F1}">
                      <asvg:svgBlip xmlns:asvg="http://schemas.microsoft.com/office/drawing/2016/SVG/main" r:embed="rId6"/>
                    </a:ext>
                  </a:extLst>
                </a:blip>
              </a:buBlip>
            </a:pPr>
            <a:r>
              <a:rPr lang="es-US" sz="1700" dirty="0">
                <a:solidFill>
                  <a:srgbClr val="009BB1"/>
                </a:solidFill>
              </a:rPr>
              <a:t>Los servicios y asistencia a los participantes del programa siempre son gratuitos.</a:t>
            </a:r>
          </a:p>
          <a:p>
            <a:pPr marL="285750" indent="-285750">
              <a:spcAft>
                <a:spcPts val="1400"/>
              </a:spcAft>
              <a:buClr>
                <a:schemeClr val="accent6"/>
              </a:buClr>
              <a:buSzPct val="115000"/>
              <a:buBlip>
                <a:blip r:embed="rId5">
                  <a:extLst>
                    <a:ext uri="{96DAC541-7B7A-43D3-8B79-37D633B846F1}">
                      <asvg:svgBlip xmlns:asvg="http://schemas.microsoft.com/office/drawing/2016/SVG/main" r:embed="rId6"/>
                    </a:ext>
                  </a:extLst>
                </a:blip>
              </a:buBlip>
            </a:pPr>
            <a:r>
              <a:rPr lang="es-US" sz="1700" dirty="0">
                <a:solidFill>
                  <a:srgbClr val="009BB1"/>
                </a:solidFill>
              </a:rPr>
              <a:t>FHI 360 hará responsables a los trabajadores por cualquier conducta errónea hacia los participantes del programa.</a:t>
            </a:r>
          </a:p>
          <a:p>
            <a:pPr marL="285750" indent="-285750">
              <a:spcAft>
                <a:spcPts val="1400"/>
              </a:spcAft>
              <a:buClr>
                <a:schemeClr val="accent6"/>
              </a:buClr>
              <a:buSzPct val="115000"/>
              <a:buBlip>
                <a:blip r:embed="rId5">
                  <a:extLst>
                    <a:ext uri="{96DAC541-7B7A-43D3-8B79-37D633B846F1}">
                      <asvg:svgBlip xmlns:asvg="http://schemas.microsoft.com/office/drawing/2016/SVG/main" r:embed="rId6"/>
                    </a:ext>
                  </a:extLst>
                </a:blip>
              </a:buBlip>
            </a:pPr>
            <a:r>
              <a:rPr lang="es-US" sz="1700" dirty="0">
                <a:solidFill>
                  <a:srgbClr val="009BB1"/>
                </a:solidFill>
              </a:rPr>
              <a:t>FHI 360 no tolera la toma de represalias contra ninguna persona que denuncie una conducta errónea.</a:t>
            </a:r>
          </a:p>
        </p:txBody>
      </p:sp>
      <p:sp>
        <p:nvSpPr>
          <p:cNvPr id="52" name="Rounded Rectangle 46">
            <a:extLst>
              <a:ext uri="{FF2B5EF4-FFF2-40B4-BE49-F238E27FC236}">
                <a16:creationId xmlns:a16="http://schemas.microsoft.com/office/drawing/2014/main" id="{58AFDB7F-F6AA-43E0-A605-EB34FE0C217C}"/>
              </a:ext>
            </a:extLst>
          </p:cNvPr>
          <p:cNvSpPr/>
          <p:nvPr/>
        </p:nvSpPr>
        <p:spPr>
          <a:xfrm>
            <a:off x="4418262" y="3649812"/>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lnSpc>
                <a:spcPct val="90000"/>
              </a:lnSpc>
              <a:spcAft>
                <a:spcPts val="1200"/>
              </a:spcAft>
            </a:pPr>
            <a:r>
              <a:rPr lang="es-US" sz="2400" b="1" dirty="0">
                <a:solidFill>
                  <a:srgbClr val="B81F39"/>
                </a:solidFill>
                <a:latin typeface="Franklin Gothic Demi" panose="020B0603020102020204" pitchFamily="34" charset="0"/>
              </a:rPr>
              <a:t>Se PROHÍBE a los trabajadores:</a:t>
            </a:r>
            <a:endParaRPr lang="es-US" dirty="0">
              <a:solidFill>
                <a:srgbClr val="B81F39"/>
              </a:solidFill>
            </a:endParaRP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Pedirles a los participantes del programa que se involucren en una actividad sexual.</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Involucrarse en actividades sexuales con menores de 18.</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Intercambiar dinero, trabajo, bienes o servicios por sexo (los trabajadores no pueden comprar sexo).</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Acosar, hacer bullying, </a:t>
            </a:r>
            <a:r>
              <a:rPr lang="es-MX" dirty="0">
                <a:solidFill>
                  <a:srgbClr val="B81F39"/>
                </a:solidFill>
              </a:rPr>
              <a:t>degradar, intimidar, humillar o abusar de otra manera de los participantes del programa, incluidos los niños</a:t>
            </a:r>
            <a:r>
              <a:rPr lang="es-US" dirty="0">
                <a:solidFill>
                  <a:srgbClr val="B81F39"/>
                </a:solidFill>
              </a:rPr>
              <a:t>.</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Mostrar materiales pornográficos a niños u otros participantes del programa.</a:t>
            </a:r>
            <a:endParaRPr lang="es-US" sz="1600" dirty="0">
              <a:solidFill>
                <a:srgbClr val="B81F39"/>
              </a:solidFill>
            </a:endParaRPr>
          </a:p>
        </p:txBody>
      </p:sp>
      <p:grpSp>
        <p:nvGrpSpPr>
          <p:cNvPr id="53" name="Group 52">
            <a:extLst>
              <a:ext uri="{FF2B5EF4-FFF2-40B4-BE49-F238E27FC236}">
                <a16:creationId xmlns:a16="http://schemas.microsoft.com/office/drawing/2014/main" id="{3C4D21C9-7674-4C32-AC77-8FC430F831A5}"/>
              </a:ext>
            </a:extLst>
          </p:cNvPr>
          <p:cNvGrpSpPr/>
          <p:nvPr/>
        </p:nvGrpSpPr>
        <p:grpSpPr>
          <a:xfrm>
            <a:off x="1230756" y="8074942"/>
            <a:ext cx="7990282" cy="1851835"/>
            <a:chOff x="976540" y="8787112"/>
            <a:chExt cx="8745525" cy="1851835"/>
          </a:xfrm>
        </p:grpSpPr>
        <p:sp>
          <p:nvSpPr>
            <p:cNvPr id="54" name="TextBox 53">
              <a:extLst>
                <a:ext uri="{FF2B5EF4-FFF2-40B4-BE49-F238E27FC236}">
                  <a16:creationId xmlns:a16="http://schemas.microsoft.com/office/drawing/2014/main" id="{B5AE7AAF-33F0-463A-BC83-F191E45B26FA}"/>
                </a:ext>
              </a:extLst>
            </p:cNvPr>
            <p:cNvSpPr txBox="1"/>
            <p:nvPr/>
          </p:nvSpPr>
          <p:spPr>
            <a:xfrm>
              <a:off x="1571742" y="9445486"/>
              <a:ext cx="7259730" cy="400110"/>
            </a:xfrm>
            <a:prstGeom prst="rect">
              <a:avLst/>
            </a:prstGeom>
            <a:noFill/>
          </p:spPr>
          <p:txBody>
            <a:bodyPr wrap="square" rtlCol="0">
              <a:spAutoFit/>
            </a:bodyPr>
            <a:lstStyle/>
            <a:p>
              <a:pPr algn="ctr"/>
              <a:r>
                <a:rPr lang="es-US" sz="2000" dirty="0">
                  <a:solidFill>
                    <a:srgbClr val="009BB1"/>
                  </a:solidFill>
                  <a:latin typeface="Franklin Gothic Medium" panose="020B0603020102020204" pitchFamily="34" charset="0"/>
                </a:rPr>
                <a:t>Llame a la línea telefónica de ética y cumplimiento de FHI 360</a:t>
              </a:r>
            </a:p>
          </p:txBody>
        </p:sp>
        <p:sp>
          <p:nvSpPr>
            <p:cNvPr id="55" name="TextBox 54">
              <a:extLst>
                <a:ext uri="{FF2B5EF4-FFF2-40B4-BE49-F238E27FC236}">
                  <a16:creationId xmlns:a16="http://schemas.microsoft.com/office/drawing/2014/main" id="{3DA57E6B-5CF5-49D7-A4B9-EFDD3631DC80}"/>
                </a:ext>
              </a:extLst>
            </p:cNvPr>
            <p:cNvSpPr txBox="1"/>
            <p:nvPr/>
          </p:nvSpPr>
          <p:spPr>
            <a:xfrm>
              <a:off x="2375479" y="9992616"/>
              <a:ext cx="5499726" cy="646331"/>
            </a:xfrm>
            <a:prstGeom prst="rect">
              <a:avLst/>
            </a:prstGeom>
            <a:noFill/>
          </p:spPr>
          <p:txBody>
            <a:bodyPr wrap="square" rtlCol="0">
              <a:spAutoFit/>
            </a:bodyPr>
            <a:lstStyle/>
            <a:p>
              <a:pPr algn="ctr"/>
              <a:r>
                <a:rPr lang="es-US" dirty="0">
                  <a:solidFill>
                    <a:schemeClr val="tx1">
                      <a:lumMod val="95000"/>
                      <a:lumOff val="5000"/>
                    </a:schemeClr>
                  </a:solidFill>
                  <a:latin typeface="Franklin Gothic Book" panose="020B0503020102020204" pitchFamily="34" charset="0"/>
                </a:rPr>
                <a:t>Puede dar su nombre, denunciar en forma anónima o denunciar en nombre de otra persona.</a:t>
              </a:r>
            </a:p>
          </p:txBody>
        </p:sp>
        <p:sp>
          <p:nvSpPr>
            <p:cNvPr id="56" name="TextBox 55">
              <a:extLst>
                <a:ext uri="{FF2B5EF4-FFF2-40B4-BE49-F238E27FC236}">
                  <a16:creationId xmlns:a16="http://schemas.microsoft.com/office/drawing/2014/main" id="{8ACEC39A-5FE6-4785-B415-C877A3DF42AD}"/>
                </a:ext>
              </a:extLst>
            </p:cNvPr>
            <p:cNvSpPr txBox="1"/>
            <p:nvPr/>
          </p:nvSpPr>
          <p:spPr>
            <a:xfrm>
              <a:off x="976540" y="8787112"/>
              <a:ext cx="8745525" cy="615553"/>
            </a:xfrm>
            <a:prstGeom prst="rect">
              <a:avLst/>
            </a:prstGeom>
            <a:noFill/>
          </p:spPr>
          <p:txBody>
            <a:bodyPr wrap="square" rtlCol="0">
              <a:spAutoFit/>
            </a:bodyPr>
            <a:lstStyle/>
            <a:p>
              <a:pPr algn="ctr">
                <a:lnSpc>
                  <a:spcPct val="85000"/>
                </a:lnSpc>
              </a:pPr>
              <a:r>
                <a:rPr lang="es-US" sz="4000" b="1" dirty="0">
                  <a:solidFill>
                    <a:schemeClr val="accent2"/>
                  </a:solidFill>
                  <a:latin typeface="Franklin Gothic Demi Cond" panose="020B0603020102020204" pitchFamily="34" charset="0"/>
                </a:rPr>
                <a:t>Denunciar daños conocidos o supuestos</a:t>
              </a:r>
            </a:p>
          </p:txBody>
        </p:sp>
      </p:grpSp>
      <p:sp>
        <p:nvSpPr>
          <p:cNvPr id="59" name="TextBox 58">
            <a:extLst>
              <a:ext uri="{FF2B5EF4-FFF2-40B4-BE49-F238E27FC236}">
                <a16:creationId xmlns:a16="http://schemas.microsoft.com/office/drawing/2014/main" id="{99A630A8-ECA1-4163-9358-3AC34DB59A67}"/>
              </a:ext>
            </a:extLst>
          </p:cNvPr>
          <p:cNvSpPr txBox="1"/>
          <p:nvPr/>
        </p:nvSpPr>
        <p:spPr>
          <a:xfrm>
            <a:off x="1190355" y="10742194"/>
            <a:ext cx="3258703" cy="3000521"/>
          </a:xfrm>
          <a:prstGeom prst="rect">
            <a:avLst/>
          </a:prstGeom>
          <a:solidFill>
            <a:schemeClr val="accent6">
              <a:lumMod val="40000"/>
              <a:lumOff val="60000"/>
            </a:schemeClr>
          </a:solidFill>
        </p:spPr>
        <p:txBody>
          <a:bodyPr wrap="square" lIns="182880" tIns="91440" rIns="182880" bIns="182880" rtlCol="0">
            <a:noAutofit/>
          </a:bodyPr>
          <a:lstStyle/>
          <a:p>
            <a:pPr>
              <a:lnSpc>
                <a:spcPct val="110000"/>
              </a:lnSpc>
              <a:spcAft>
                <a:spcPts val="1200"/>
              </a:spcAft>
            </a:pPr>
            <a:r>
              <a:rPr lang="es-US" sz="1200" b="1" i="1" dirty="0"/>
              <a:t>EDICIÓN DE INSTRUCCIONES DE ESTE CUADRO: </a:t>
            </a:r>
            <a:r>
              <a:rPr lang="es-US" sz="1200" i="1" dirty="0"/>
              <a:t>Incluya información sobre cómo acceder al mecanismo de denuncia local o al mecanismo de denuncia basado en la comunidad (CBCM) de FHI 360, en caso de que haya uno vigente. También puede incluir un número de teléfono local de FHI 360 en caso de estar disponible. Use el menú desplegable del sitio de denuncias para comprobar si existe un número de teléfono local para su país. Siempre verifique que el número funcione antes de imprimirlo en este cuadro. </a:t>
            </a:r>
            <a:r>
              <a:rPr lang="es-US" sz="1200" dirty="0">
                <a:hlinkClick r:id="rId9"/>
              </a:rPr>
              <a:t>http://www.fhi360.org/anonreportregistry</a:t>
            </a:r>
            <a:endParaRPr lang="es-US" sz="1200" i="1" dirty="0">
              <a:latin typeface="Franklin Gothic Book" panose="020B0503020102020204" pitchFamily="34" charset="0"/>
            </a:endParaRPr>
          </a:p>
        </p:txBody>
      </p:sp>
      <p:grpSp>
        <p:nvGrpSpPr>
          <p:cNvPr id="60" name="Group 59">
            <a:extLst>
              <a:ext uri="{FF2B5EF4-FFF2-40B4-BE49-F238E27FC236}">
                <a16:creationId xmlns:a16="http://schemas.microsoft.com/office/drawing/2014/main" id="{2E917D05-BC1C-4562-A740-BBC0496E1E9A}"/>
              </a:ext>
            </a:extLst>
          </p:cNvPr>
          <p:cNvGrpSpPr/>
          <p:nvPr/>
        </p:nvGrpSpPr>
        <p:grpSpPr>
          <a:xfrm>
            <a:off x="4506379" y="10552933"/>
            <a:ext cx="4772444" cy="3443151"/>
            <a:chOff x="5034690" y="10564202"/>
            <a:chExt cx="4504643" cy="3443151"/>
          </a:xfrm>
        </p:grpSpPr>
        <p:sp>
          <p:nvSpPr>
            <p:cNvPr id="61" name="TextBox 60">
              <a:extLst>
                <a:ext uri="{FF2B5EF4-FFF2-40B4-BE49-F238E27FC236}">
                  <a16:creationId xmlns:a16="http://schemas.microsoft.com/office/drawing/2014/main" id="{7D77DB60-9593-46D5-934C-DA9008626848}"/>
                </a:ext>
              </a:extLst>
            </p:cNvPr>
            <p:cNvSpPr txBox="1"/>
            <p:nvPr/>
          </p:nvSpPr>
          <p:spPr>
            <a:xfrm>
              <a:off x="5180313" y="10564202"/>
              <a:ext cx="4148348" cy="369332"/>
            </a:xfrm>
            <a:prstGeom prst="rect">
              <a:avLst/>
            </a:prstGeom>
            <a:noFill/>
          </p:spPr>
          <p:txBody>
            <a:bodyPr wrap="square" rtlCol="0">
              <a:spAutoFit/>
            </a:bodyPr>
            <a:lstStyle/>
            <a:p>
              <a:pPr algn="ctr"/>
              <a:r>
                <a:rPr lang="es-US" sz="1600" b="1" dirty="0">
                  <a:solidFill>
                    <a:schemeClr val="accent1"/>
                  </a:solidFill>
                  <a:latin typeface="Franklin Gothic Demi" panose="020B0603020102020204" pitchFamily="34" charset="0"/>
                </a:rPr>
                <a:t>OPCIONES ADICIONALES PARA DENU</a:t>
              </a:r>
              <a:r>
                <a:rPr lang="es-US" b="1" dirty="0">
                  <a:solidFill>
                    <a:schemeClr val="accent1"/>
                  </a:solidFill>
                  <a:latin typeface="Franklin Gothic Demi" panose="020B0603020102020204" pitchFamily="34" charset="0"/>
                </a:rPr>
                <a:t>NCIAR</a:t>
              </a:r>
            </a:p>
          </p:txBody>
        </p:sp>
        <p:grpSp>
          <p:nvGrpSpPr>
            <p:cNvPr id="62" name="Group 61">
              <a:extLst>
                <a:ext uri="{FF2B5EF4-FFF2-40B4-BE49-F238E27FC236}">
                  <a16:creationId xmlns:a16="http://schemas.microsoft.com/office/drawing/2014/main" id="{93C48070-5389-4B3C-ACD6-A74D1153B4CF}"/>
                </a:ext>
              </a:extLst>
            </p:cNvPr>
            <p:cNvGrpSpPr/>
            <p:nvPr/>
          </p:nvGrpSpPr>
          <p:grpSpPr>
            <a:xfrm>
              <a:off x="5401417" y="10916977"/>
              <a:ext cx="3706143" cy="716155"/>
              <a:chOff x="5562826" y="10916977"/>
              <a:chExt cx="3706143" cy="716155"/>
            </a:xfrm>
          </p:grpSpPr>
          <p:sp>
            <p:nvSpPr>
              <p:cNvPr id="69" name="TextBox 68">
                <a:extLst>
                  <a:ext uri="{FF2B5EF4-FFF2-40B4-BE49-F238E27FC236}">
                    <a16:creationId xmlns:a16="http://schemas.microsoft.com/office/drawing/2014/main" id="{50A9A28F-D6B0-4909-9A34-0C3217DB0C84}"/>
                  </a:ext>
                </a:extLst>
              </p:cNvPr>
              <p:cNvSpPr txBox="1"/>
              <p:nvPr/>
            </p:nvSpPr>
            <p:spPr>
              <a:xfrm>
                <a:off x="5562826" y="10959101"/>
                <a:ext cx="370614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En forma anónima en línea:</a:t>
                </a:r>
              </a:p>
              <a:p>
                <a:pPr algn="ctr">
                  <a:lnSpc>
                    <a:spcPct val="105000"/>
                  </a:lnSpc>
                </a:pPr>
                <a:r>
                  <a:rPr lang="es-US" spc="20" dirty="0">
                    <a:solidFill>
                      <a:schemeClr val="accent2"/>
                    </a:solidFill>
                  </a:rPr>
                  <a:t>www.fhi360.org/anonreportregistry</a:t>
                </a:r>
              </a:p>
            </p:txBody>
          </p:sp>
          <p:pic>
            <p:nvPicPr>
              <p:cNvPr id="70" name="Graphic 69" descr="Cursor with solid fill">
                <a:extLst>
                  <a:ext uri="{FF2B5EF4-FFF2-40B4-BE49-F238E27FC236}">
                    <a16:creationId xmlns:a16="http://schemas.microsoft.com/office/drawing/2014/main" id="{2C142EA9-6B0D-463F-839A-30EE6F33B32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01943">
                <a:off x="5660003" y="10916977"/>
                <a:ext cx="337738" cy="337738"/>
              </a:xfrm>
              <a:prstGeom prst="rect">
                <a:avLst/>
              </a:prstGeom>
            </p:spPr>
          </p:pic>
        </p:grpSp>
        <p:grpSp>
          <p:nvGrpSpPr>
            <p:cNvPr id="63" name="Group 62">
              <a:extLst>
                <a:ext uri="{FF2B5EF4-FFF2-40B4-BE49-F238E27FC236}">
                  <a16:creationId xmlns:a16="http://schemas.microsoft.com/office/drawing/2014/main" id="{593D4371-26F5-48DF-A76B-857A30DF9C63}"/>
                </a:ext>
              </a:extLst>
            </p:cNvPr>
            <p:cNvGrpSpPr/>
            <p:nvPr/>
          </p:nvGrpSpPr>
          <p:grpSpPr>
            <a:xfrm>
              <a:off x="5034690" y="12320736"/>
              <a:ext cx="4433117" cy="1686617"/>
              <a:chOff x="4819116" y="12320736"/>
              <a:chExt cx="4433117" cy="1686617"/>
            </a:xfrm>
          </p:grpSpPr>
          <p:sp>
            <p:nvSpPr>
              <p:cNvPr id="67" name="TextBox 66">
                <a:extLst>
                  <a:ext uri="{FF2B5EF4-FFF2-40B4-BE49-F238E27FC236}">
                    <a16:creationId xmlns:a16="http://schemas.microsoft.com/office/drawing/2014/main" id="{39D0D0A1-4652-470A-8B6E-271D95CEB716}"/>
                  </a:ext>
                </a:extLst>
              </p:cNvPr>
              <p:cNvSpPr txBox="1"/>
              <p:nvPr/>
            </p:nvSpPr>
            <p:spPr>
              <a:xfrm>
                <a:off x="4964739" y="12320737"/>
                <a:ext cx="4287494" cy="1686616"/>
              </a:xfrm>
              <a:prstGeom prst="rect">
                <a:avLst/>
              </a:prstGeom>
              <a:noFill/>
            </p:spPr>
            <p:txBody>
              <a:bodyPr wrap="square" rtlCol="0">
                <a:spAutoFit/>
              </a:bodyPr>
              <a:lstStyle/>
              <a:p>
                <a:pPr algn="ctr">
                  <a:lnSpc>
                    <a:spcPct val="105000"/>
                  </a:lnSpc>
                  <a:spcAft>
                    <a:spcPts val="600"/>
                  </a:spcAft>
                </a:pPr>
                <a:r>
                  <a:rPr lang="es-US" sz="1600" b="1" dirty="0">
                    <a:solidFill>
                      <a:schemeClr val="tx1">
                        <a:lumMod val="95000"/>
                        <a:lumOff val="5000"/>
                      </a:schemeClr>
                    </a:solidFill>
                  </a:rPr>
                  <a:t>Línea gratuita en EE.UU.: </a:t>
                </a:r>
                <a:r>
                  <a:rPr lang="es-US" sz="1600" dirty="0">
                    <a:solidFill>
                      <a:schemeClr val="accent2"/>
                    </a:solidFill>
                  </a:rPr>
                  <a:t>1-800-461-9330</a:t>
                </a:r>
              </a:p>
              <a:p>
                <a:pPr algn="ctr">
                  <a:lnSpc>
                    <a:spcPct val="105000"/>
                  </a:lnSpc>
                  <a:spcAft>
                    <a:spcPts val="600"/>
                  </a:spcAft>
                </a:pPr>
                <a:r>
                  <a:rPr lang="es-US" sz="1600" b="1" dirty="0">
                    <a:solidFill>
                      <a:schemeClr val="tx1">
                        <a:lumMod val="95000"/>
                        <a:lumOff val="5000"/>
                      </a:schemeClr>
                    </a:solidFill>
                  </a:rPr>
                  <a:t>Skype: </a:t>
                </a:r>
                <a:r>
                  <a:rPr lang="es-US" sz="1600" dirty="0">
                    <a:solidFill>
                      <a:schemeClr val="accent2"/>
                    </a:solidFill>
                  </a:rPr>
                  <a:t>+1-800-461-9330</a:t>
                </a:r>
              </a:p>
              <a:p>
                <a:pPr marL="4762" algn="ctr">
                  <a:spcAft>
                    <a:spcPts val="300"/>
                  </a:spcAft>
                  <a:buClr>
                    <a:schemeClr val="accent1"/>
                  </a:buClr>
                  <a:buSzPct val="125000"/>
                </a:pPr>
                <a:r>
                  <a:rPr lang="es-US" sz="1600" b="1" dirty="0">
                    <a:solidFill>
                      <a:schemeClr val="tx1">
                        <a:lumMod val="95000"/>
                        <a:lumOff val="5000"/>
                      </a:schemeClr>
                    </a:solidFill>
                  </a:rPr>
                  <a:t>Cobro internacional: </a:t>
                </a:r>
                <a:r>
                  <a:rPr lang="es-US" sz="1600" dirty="0">
                    <a:solidFill>
                      <a:schemeClr val="accent2"/>
                    </a:solidFill>
                  </a:rPr>
                  <a:t>+1-720-514-4400</a:t>
                </a:r>
                <a:br>
                  <a:rPr lang="es-US" dirty="0">
                    <a:solidFill>
                      <a:schemeClr val="accent2"/>
                    </a:solidFill>
                  </a:rPr>
                </a:br>
                <a:r>
                  <a:rPr lang="es-US" sz="1100" i="1" dirty="0"/>
                  <a:t>(Llame a su </a:t>
                </a:r>
                <a:r>
                  <a:rPr lang="es-US" sz="1100" i="1" u="sng" spc="-14" dirty="0">
                    <a:latin typeface="Franklin Gothic Book" panose="020B0503020102020204" pitchFamily="34" charset="0"/>
                  </a:rPr>
                  <a:t>operadora local</a:t>
                </a:r>
                <a:r>
                  <a:rPr lang="es-US" sz="1100" i="1" spc="-14" dirty="0">
                    <a:latin typeface="Franklin Gothic Book" panose="020B0503020102020204" pitchFamily="34" charset="0"/>
                  </a:rPr>
                  <a:t>. Dígale a la operadora que quiere </a:t>
                </a:r>
                <a:r>
                  <a:rPr lang="es-US" sz="1100" i="1" u="sng" spc="-14" dirty="0">
                    <a:latin typeface="Franklin Gothic Book" panose="020B0503020102020204" pitchFamily="34" charset="0"/>
                  </a:rPr>
                  <a:t>realizar una llamada por cobrar a Estados Unidos</a:t>
                </a:r>
                <a:r>
                  <a:rPr lang="es-US" sz="1100" i="1" spc="-14" dirty="0">
                    <a:latin typeface="Franklin Gothic Book" panose="020B0503020102020204" pitchFamily="34" charset="0"/>
                  </a:rPr>
                  <a:t>. Brinde este número a la operadora:  </a:t>
                </a:r>
                <a:r>
                  <a:rPr lang="es-US" sz="1100" i="1" spc="7" dirty="0">
                    <a:latin typeface="Franklin Gothic Medium" panose="020B0603020102020204" pitchFamily="34" charset="0"/>
                  </a:rPr>
                  <a:t>1-720-514-4400. </a:t>
                </a:r>
                <a:r>
                  <a:rPr lang="es-US" sz="1100" i="1" spc="-14" dirty="0">
                    <a:latin typeface="Franklin Gothic Book" panose="020B0503020102020204" pitchFamily="34" charset="0"/>
                  </a:rPr>
                  <a:t>Cuando le pidan su nombre diga </a:t>
                </a:r>
                <a:r>
                  <a:rPr lang="es-US" sz="1100" b="1" i="1" spc="-14" dirty="0">
                    <a:latin typeface="Franklin Gothic Book" panose="020B0503020102020204" pitchFamily="34" charset="0"/>
                  </a:rPr>
                  <a:t>“FHI 360”)</a:t>
                </a:r>
                <a:endParaRPr lang="es-US" sz="1100" b="1" i="1" spc="-14" dirty="0">
                  <a:latin typeface="Franklin Gothic Medium" panose="020B0603020102020204" pitchFamily="34" charset="0"/>
                </a:endParaRPr>
              </a:p>
            </p:txBody>
          </p:sp>
          <p:pic>
            <p:nvPicPr>
              <p:cNvPr id="68" name="Graphic 67" descr="Receiver with solid fill">
                <a:extLst>
                  <a:ext uri="{FF2B5EF4-FFF2-40B4-BE49-F238E27FC236}">
                    <a16:creationId xmlns:a16="http://schemas.microsoft.com/office/drawing/2014/main" id="{285B7979-BFE3-47AF-A6BB-E090D3D5C90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19116" y="12320736"/>
                <a:ext cx="291245" cy="291245"/>
              </a:xfrm>
              <a:prstGeom prst="rect">
                <a:avLst/>
              </a:prstGeom>
            </p:spPr>
          </p:pic>
        </p:grpSp>
        <p:grpSp>
          <p:nvGrpSpPr>
            <p:cNvPr id="64" name="Group 63">
              <a:extLst>
                <a:ext uri="{FF2B5EF4-FFF2-40B4-BE49-F238E27FC236}">
                  <a16:creationId xmlns:a16="http://schemas.microsoft.com/office/drawing/2014/main" id="{A428E82F-CD19-44A4-B421-B0B268E48E62}"/>
                </a:ext>
              </a:extLst>
            </p:cNvPr>
            <p:cNvGrpSpPr/>
            <p:nvPr/>
          </p:nvGrpSpPr>
          <p:grpSpPr>
            <a:xfrm>
              <a:off x="5085793" y="11690153"/>
              <a:ext cx="4453540" cy="674031"/>
              <a:chOff x="4550066" y="11626145"/>
              <a:chExt cx="4453540" cy="674031"/>
            </a:xfrm>
          </p:grpSpPr>
          <p:sp>
            <p:nvSpPr>
              <p:cNvPr id="65" name="TextBox 64">
                <a:extLst>
                  <a:ext uri="{FF2B5EF4-FFF2-40B4-BE49-F238E27FC236}">
                    <a16:creationId xmlns:a16="http://schemas.microsoft.com/office/drawing/2014/main" id="{C519D33C-F850-4E40-B6CD-D4D527EF91C1}"/>
                  </a:ext>
                </a:extLst>
              </p:cNvPr>
              <p:cNvSpPr txBox="1"/>
              <p:nvPr/>
            </p:nvSpPr>
            <p:spPr>
              <a:xfrm>
                <a:off x="4745133" y="11626145"/>
                <a:ext cx="425847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Confidencialmente por correo electrónico:</a:t>
                </a:r>
              </a:p>
              <a:p>
                <a:pPr algn="ctr">
                  <a:lnSpc>
                    <a:spcPct val="105000"/>
                  </a:lnSpc>
                </a:pPr>
                <a:r>
                  <a:rPr lang="es-US" dirty="0">
                    <a:solidFill>
                      <a:schemeClr val="accent2"/>
                    </a:solidFill>
                  </a:rPr>
                  <a:t>compliance@fhi360.org</a:t>
                </a:r>
              </a:p>
            </p:txBody>
          </p:sp>
          <p:pic>
            <p:nvPicPr>
              <p:cNvPr id="66" name="Picture 55">
                <a:extLst>
                  <a:ext uri="{FF2B5EF4-FFF2-40B4-BE49-F238E27FC236}">
                    <a16:creationId xmlns:a16="http://schemas.microsoft.com/office/drawing/2014/main" id="{45506092-9742-485C-880E-E7A04072B83F}"/>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4550066" y="11718239"/>
                <a:ext cx="273310" cy="176513"/>
              </a:xfrm>
              <a:prstGeom prst="rect">
                <a:avLst/>
              </a:prstGeom>
              <a:solidFill>
                <a:schemeClr val="bg1"/>
              </a:solidFill>
            </p:spPr>
          </p:pic>
        </p:grpSp>
      </p:grpSp>
      <p:sp>
        <p:nvSpPr>
          <p:cNvPr id="71" name="TextBox 70">
            <a:extLst>
              <a:ext uri="{FF2B5EF4-FFF2-40B4-BE49-F238E27FC236}">
                <a16:creationId xmlns:a16="http://schemas.microsoft.com/office/drawing/2014/main" id="{8850A262-1C81-4FBC-A89C-8DADBC730363}"/>
              </a:ext>
            </a:extLst>
          </p:cNvPr>
          <p:cNvSpPr txBox="1"/>
          <p:nvPr/>
        </p:nvSpPr>
        <p:spPr>
          <a:xfrm>
            <a:off x="3318223" y="14017771"/>
            <a:ext cx="3846835" cy="615553"/>
          </a:xfrm>
          <a:prstGeom prst="rect">
            <a:avLst/>
          </a:prstGeom>
          <a:noFill/>
        </p:spPr>
        <p:txBody>
          <a:bodyPr wrap="square" rtlCol="0">
            <a:spAutoFit/>
          </a:bodyPr>
          <a:lstStyle/>
          <a:p>
            <a:pPr algn="ctr"/>
            <a:r>
              <a:rPr lang="es-US" sz="1700" b="1" dirty="0">
                <a:solidFill>
                  <a:schemeClr val="accent2"/>
                </a:solidFill>
              </a:rPr>
              <a:t>Su confidencialidad es importante </a:t>
            </a:r>
            <a:br>
              <a:rPr lang="es-US" sz="1700" b="1" dirty="0">
                <a:solidFill>
                  <a:schemeClr val="accent2"/>
                </a:solidFill>
              </a:rPr>
            </a:br>
            <a:r>
              <a:rPr lang="es-US" sz="1700" b="1" dirty="0">
                <a:solidFill>
                  <a:schemeClr val="accent2"/>
                </a:solidFill>
              </a:rPr>
              <a:t>y la llamada no se grabará</a:t>
            </a:r>
            <a:r>
              <a:rPr lang="en-US" sz="1700" b="1" dirty="0">
                <a:solidFill>
                  <a:schemeClr val="accent2"/>
                </a:solidFill>
              </a:rPr>
              <a:t>.</a:t>
            </a:r>
            <a:endParaRPr lang="en-US" sz="1700" dirty="0">
              <a:solidFill>
                <a:schemeClr val="accent2"/>
              </a:solidFill>
            </a:endParaRPr>
          </a:p>
        </p:txBody>
      </p:sp>
    </p:spTree>
    <p:extLst>
      <p:ext uri="{BB962C8B-B14F-4D97-AF65-F5344CB8AC3E}">
        <p14:creationId xmlns:p14="http://schemas.microsoft.com/office/powerpoint/2010/main" val="3372218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1487483" y="8062739"/>
            <a:ext cx="13641447" cy="6870999"/>
            <a:chOff x="-1380352" y="7871933"/>
            <a:chExt cx="13641447" cy="6870999"/>
          </a:xfrm>
        </p:grpSpPr>
        <p:sp>
          <p:nvSpPr>
            <p:cNvPr id="57" name="Rectangle 56">
              <a:extLst>
                <a:ext uri="{FF2B5EF4-FFF2-40B4-BE49-F238E27FC236}">
                  <a16:creationId xmlns:a16="http://schemas.microsoft.com/office/drawing/2014/main" id="{38F3973A-BEF7-FF41-BE41-FDDCB13702D1}"/>
                </a:ext>
              </a:extLst>
            </p:cNvPr>
            <p:cNvSpPr/>
            <p:nvPr/>
          </p:nvSpPr>
          <p:spPr>
            <a:xfrm flipH="1">
              <a:off x="1683453" y="10277283"/>
              <a:ext cx="7259731"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1380352" y="7884137"/>
              <a:ext cx="3887937" cy="6858795"/>
            </a:xfrm>
            <a:prstGeom prst="rect">
              <a:avLst/>
            </a:prstGeom>
          </p:spPr>
        </p:pic>
        <p:pic>
          <p:nvPicPr>
            <p:cNvPr id="12" name="Picture 11">
              <a:extLst>
                <a:ext uri="{FF2B5EF4-FFF2-40B4-BE49-F238E27FC236}">
                  <a16:creationId xmlns:a16="http://schemas.microsoft.com/office/drawing/2014/main" id="{41DCBD58-9E0D-0B4B-87FC-F94D40E27E52}"/>
                </a:ext>
              </a:extLst>
            </p:cNvPr>
            <p:cNvPicPr>
              <a:picLocks noChangeAspect="1"/>
            </p:cNvPicPr>
            <p:nvPr/>
          </p:nvPicPr>
          <p:blipFill>
            <a:blip r:embed="rId4"/>
            <a:srcRect/>
            <a:stretch/>
          </p:blipFill>
          <p:spPr>
            <a:xfrm>
              <a:off x="8373157" y="7871933"/>
              <a:ext cx="3887938" cy="6858797"/>
            </a:xfrm>
            <a:prstGeom prst="rect">
              <a:avLst/>
            </a:prstGeom>
          </p:spPr>
        </p:pic>
      </p:grpSp>
      <p:sp>
        <p:nvSpPr>
          <p:cNvPr id="30" name="Oval 29">
            <a:extLst>
              <a:ext uri="{FF2B5EF4-FFF2-40B4-BE49-F238E27FC236}">
                <a16:creationId xmlns:a16="http://schemas.microsoft.com/office/drawing/2014/main" id="{5092DCEE-1723-FF44-B479-9D08DE0D7A9B}"/>
              </a:ext>
            </a:extLst>
          </p:cNvPr>
          <p:cNvSpPr/>
          <p:nvPr/>
        </p:nvSpPr>
        <p:spPr>
          <a:xfrm>
            <a:off x="2973143" y="14183882"/>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Arial Rounded MT Bold" panose="020F0704030504030204" pitchFamily="34" charset="77"/>
                <a:ea typeface="+mn-ea"/>
                <a:cs typeface="+mn-cs"/>
              </a:rPr>
              <a:t>!</a:t>
            </a:r>
          </a:p>
        </p:txBody>
      </p:sp>
      <p:sp>
        <p:nvSpPr>
          <p:cNvPr id="28" name="Title 1">
            <a:extLst>
              <a:ext uri="{FF2B5EF4-FFF2-40B4-BE49-F238E27FC236}">
                <a16:creationId xmlns:a16="http://schemas.microsoft.com/office/drawing/2014/main" id="{23B63318-CA32-4F0F-9790-63A2EACE5A70}"/>
              </a:ext>
            </a:extLst>
          </p:cNvPr>
          <p:cNvSpPr txBox="1">
            <a:spLocks/>
          </p:cNvSpPr>
          <p:nvPr/>
        </p:nvSpPr>
        <p:spPr>
          <a:xfrm>
            <a:off x="341394" y="438400"/>
            <a:ext cx="7810427"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r>
              <a:rPr lang="es-US" sz="5400" b="1" spc="-10" dirty="0">
                <a:solidFill>
                  <a:schemeClr val="accent2"/>
                </a:solidFill>
                <a:latin typeface="Franklin Gothic Demi" panose="020B0603020102020204" pitchFamily="34" charset="0"/>
              </a:rPr>
              <a:t>USTED TIENE DERECHO</a:t>
            </a:r>
          </a:p>
          <a:p>
            <a:r>
              <a:rPr lang="es-US" sz="4400" b="1" spc="-10" dirty="0">
                <a:solidFill>
                  <a:srgbClr val="723484"/>
                </a:solidFill>
                <a:latin typeface="Franklin Gothic Demi" panose="020B0603020102020204" pitchFamily="34" charset="0"/>
              </a:rPr>
              <a:t>a recibir servicios sin violencia y sin acoso</a:t>
            </a:r>
          </a:p>
        </p:txBody>
      </p:sp>
      <p:sp>
        <p:nvSpPr>
          <p:cNvPr id="43" name="TextBox 42">
            <a:extLst>
              <a:ext uri="{FF2B5EF4-FFF2-40B4-BE49-F238E27FC236}">
                <a16:creationId xmlns:a16="http://schemas.microsoft.com/office/drawing/2014/main" id="{BA51CE18-3AC9-49A0-854F-C5BE8B0C8725}"/>
              </a:ext>
            </a:extLst>
          </p:cNvPr>
          <p:cNvSpPr txBox="1"/>
          <p:nvPr/>
        </p:nvSpPr>
        <p:spPr>
          <a:xfrm>
            <a:off x="245601" y="2517529"/>
            <a:ext cx="9572627" cy="830997"/>
          </a:xfrm>
          <a:prstGeom prst="rect">
            <a:avLst/>
          </a:prstGeom>
          <a:noFill/>
        </p:spPr>
        <p:txBody>
          <a:bodyPr wrap="square" rtlCol="0">
            <a:spAutoFit/>
          </a:bodyPr>
          <a:lstStyle/>
          <a:p>
            <a:pPr algn="ctr"/>
            <a:r>
              <a:rPr lang="es-US" sz="2400" dirty="0"/>
              <a:t>Los trabajadores humanitarios y de desarrollo tienen </a:t>
            </a:r>
            <a:r>
              <a:rPr lang="es-US" sz="2400" b="1" dirty="0">
                <a:solidFill>
                  <a:schemeClr val="accent2"/>
                </a:solidFill>
              </a:rPr>
              <a:t>prohibido </a:t>
            </a:r>
            <a:r>
              <a:rPr lang="es-US" sz="2400" dirty="0"/>
              <a:t>amenazar o dañar de modo alguno a los participantes del programa.</a:t>
            </a:r>
          </a:p>
        </p:txBody>
      </p:sp>
      <p:sp>
        <p:nvSpPr>
          <p:cNvPr id="51" name="Rounded Rectangle 44">
            <a:extLst>
              <a:ext uri="{FF2B5EF4-FFF2-40B4-BE49-F238E27FC236}">
                <a16:creationId xmlns:a16="http://schemas.microsoft.com/office/drawing/2014/main" id="{F6B45F77-9FA3-447F-A92F-AE935B156D62}"/>
              </a:ext>
            </a:extLst>
          </p:cNvPr>
          <p:cNvSpPr/>
          <p:nvPr/>
        </p:nvSpPr>
        <p:spPr>
          <a:xfrm>
            <a:off x="495301" y="3627525"/>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nSpc>
                <a:spcPct val="90000"/>
              </a:lnSpc>
              <a:spcAft>
                <a:spcPts val="1200"/>
              </a:spcAft>
            </a:pPr>
            <a:r>
              <a:rPr lang="es-US" sz="2400" b="1" dirty="0">
                <a:solidFill>
                  <a:srgbClr val="009BB1"/>
                </a:solidFill>
                <a:latin typeface="Franklin Gothic Demi" panose="020B0603020102020204" pitchFamily="34" charset="0"/>
              </a:rPr>
              <a:t>Qué debería saber:</a:t>
            </a:r>
            <a:endParaRPr lang="es-US" dirty="0"/>
          </a:p>
          <a:p>
            <a:pPr marL="285750" indent="-285750">
              <a:spcAft>
                <a:spcPts val="1400"/>
              </a:spcAft>
              <a:buClr>
                <a:schemeClr val="accent6"/>
              </a:buClr>
              <a:buSzPct val="115000"/>
              <a:buBlip>
                <a:blip r:embed="rId5">
                  <a:extLst>
                    <a:ext uri="{96DAC541-7B7A-43D3-8B79-37D633B846F1}">
                      <asvg:svgBlip xmlns:asvg="http://schemas.microsoft.com/office/drawing/2016/SVG/main" r:embed="rId6"/>
                    </a:ext>
                  </a:extLst>
                </a:blip>
              </a:buBlip>
            </a:pPr>
            <a:r>
              <a:rPr lang="es-US" sz="1700" dirty="0">
                <a:solidFill>
                  <a:srgbClr val="009BB1"/>
                </a:solidFill>
              </a:rPr>
              <a:t>Los servicios y asistencia a los participantes del programa siempre son gratuitos.</a:t>
            </a:r>
          </a:p>
          <a:p>
            <a:pPr marL="285750" indent="-285750">
              <a:spcAft>
                <a:spcPts val="1400"/>
              </a:spcAft>
              <a:buClr>
                <a:schemeClr val="accent6"/>
              </a:buClr>
              <a:buSzPct val="115000"/>
              <a:buBlip>
                <a:blip r:embed="rId5">
                  <a:extLst>
                    <a:ext uri="{96DAC541-7B7A-43D3-8B79-37D633B846F1}">
                      <asvg:svgBlip xmlns:asvg="http://schemas.microsoft.com/office/drawing/2016/SVG/main" r:embed="rId6"/>
                    </a:ext>
                  </a:extLst>
                </a:blip>
              </a:buBlip>
            </a:pPr>
            <a:r>
              <a:rPr lang="es-US" sz="1700" dirty="0">
                <a:solidFill>
                  <a:srgbClr val="009BB1"/>
                </a:solidFill>
              </a:rPr>
              <a:t>FHI 360 hará responsables a los trabajadores por cualquier conducta errónea hacia los participantes del programa.</a:t>
            </a:r>
          </a:p>
          <a:p>
            <a:pPr marL="285750" indent="-285750">
              <a:spcAft>
                <a:spcPts val="1400"/>
              </a:spcAft>
              <a:buClr>
                <a:schemeClr val="accent6"/>
              </a:buClr>
              <a:buSzPct val="115000"/>
              <a:buBlip>
                <a:blip r:embed="rId5">
                  <a:extLst>
                    <a:ext uri="{96DAC541-7B7A-43D3-8B79-37D633B846F1}">
                      <asvg:svgBlip xmlns:asvg="http://schemas.microsoft.com/office/drawing/2016/SVG/main" r:embed="rId6"/>
                    </a:ext>
                  </a:extLst>
                </a:blip>
              </a:buBlip>
            </a:pPr>
            <a:r>
              <a:rPr lang="es-US" sz="1700" dirty="0">
                <a:solidFill>
                  <a:srgbClr val="009BB1"/>
                </a:solidFill>
              </a:rPr>
              <a:t>FHI 360 no tolera la toma de represalias contra ninguna persona que denuncie una conducta errónea.</a:t>
            </a:r>
          </a:p>
        </p:txBody>
      </p:sp>
      <p:sp>
        <p:nvSpPr>
          <p:cNvPr id="52" name="Rounded Rectangle 46">
            <a:extLst>
              <a:ext uri="{FF2B5EF4-FFF2-40B4-BE49-F238E27FC236}">
                <a16:creationId xmlns:a16="http://schemas.microsoft.com/office/drawing/2014/main" id="{58AFDB7F-F6AA-43E0-A605-EB34FE0C217C}"/>
              </a:ext>
            </a:extLst>
          </p:cNvPr>
          <p:cNvSpPr/>
          <p:nvPr/>
        </p:nvSpPr>
        <p:spPr>
          <a:xfrm>
            <a:off x="4418262" y="3649812"/>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lnSpc>
                <a:spcPct val="90000"/>
              </a:lnSpc>
              <a:spcAft>
                <a:spcPts val="1200"/>
              </a:spcAft>
            </a:pPr>
            <a:r>
              <a:rPr lang="es-US" sz="2400" b="1" dirty="0">
                <a:solidFill>
                  <a:srgbClr val="B81F39"/>
                </a:solidFill>
                <a:latin typeface="Franklin Gothic Demi" panose="020B0603020102020204" pitchFamily="34" charset="0"/>
              </a:rPr>
              <a:t>Se PROHÍBE a los trabajadores:</a:t>
            </a:r>
            <a:endParaRPr lang="es-US" dirty="0">
              <a:solidFill>
                <a:srgbClr val="B81F39"/>
              </a:solidFill>
            </a:endParaRP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Pedirles a los participantes del programa que se involucren en una actividad sexual.</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Involucrarse en actividades sexuales con menores de 18.</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Intercambiar dinero, trabajo, bienes o servicios por sexo (los trabajadores no pueden comprar sexo).</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Acosar, hacer bullying, </a:t>
            </a:r>
            <a:r>
              <a:rPr lang="es-MX" dirty="0">
                <a:solidFill>
                  <a:srgbClr val="B81F39"/>
                </a:solidFill>
              </a:rPr>
              <a:t>degradar, intimidar, humillar o abusar de otra manera de los participantes del programa, incluidos los niños</a:t>
            </a:r>
            <a:r>
              <a:rPr lang="es-US" dirty="0">
                <a:solidFill>
                  <a:srgbClr val="B81F39"/>
                </a:solidFill>
              </a:rPr>
              <a:t>.</a:t>
            </a:r>
          </a:p>
          <a:p>
            <a:pPr marL="285750" indent="-285750">
              <a:spcAft>
                <a:spcPts val="1400"/>
              </a:spcAft>
              <a:buBlip>
                <a:blip r:embed="rId7">
                  <a:extLst>
                    <a:ext uri="{96DAC541-7B7A-43D3-8B79-37D633B846F1}">
                      <asvg:svgBlip xmlns:asvg="http://schemas.microsoft.com/office/drawing/2016/SVG/main" r:embed="rId8"/>
                    </a:ext>
                  </a:extLst>
                </a:blip>
              </a:buBlip>
            </a:pPr>
            <a:r>
              <a:rPr lang="es-US" dirty="0">
                <a:solidFill>
                  <a:srgbClr val="B81F39"/>
                </a:solidFill>
              </a:rPr>
              <a:t>Mostrar materiales pornográficos a niños u otros participantes del programa.</a:t>
            </a:r>
            <a:endParaRPr lang="es-US" sz="1600" dirty="0">
              <a:solidFill>
                <a:srgbClr val="B81F39"/>
              </a:solidFill>
            </a:endParaRPr>
          </a:p>
        </p:txBody>
      </p:sp>
      <p:grpSp>
        <p:nvGrpSpPr>
          <p:cNvPr id="53" name="Group 52">
            <a:extLst>
              <a:ext uri="{FF2B5EF4-FFF2-40B4-BE49-F238E27FC236}">
                <a16:creationId xmlns:a16="http://schemas.microsoft.com/office/drawing/2014/main" id="{3C4D21C9-7674-4C32-AC77-8FC430F831A5}"/>
              </a:ext>
            </a:extLst>
          </p:cNvPr>
          <p:cNvGrpSpPr/>
          <p:nvPr/>
        </p:nvGrpSpPr>
        <p:grpSpPr>
          <a:xfrm>
            <a:off x="1230756" y="8074942"/>
            <a:ext cx="7990282" cy="1851835"/>
            <a:chOff x="976540" y="8787112"/>
            <a:chExt cx="8745525" cy="1851835"/>
          </a:xfrm>
        </p:grpSpPr>
        <p:sp>
          <p:nvSpPr>
            <p:cNvPr id="54" name="TextBox 53">
              <a:extLst>
                <a:ext uri="{FF2B5EF4-FFF2-40B4-BE49-F238E27FC236}">
                  <a16:creationId xmlns:a16="http://schemas.microsoft.com/office/drawing/2014/main" id="{B5AE7AAF-33F0-463A-BC83-F191E45B26FA}"/>
                </a:ext>
              </a:extLst>
            </p:cNvPr>
            <p:cNvSpPr txBox="1"/>
            <p:nvPr/>
          </p:nvSpPr>
          <p:spPr>
            <a:xfrm>
              <a:off x="1546788" y="9421879"/>
              <a:ext cx="7737844" cy="400110"/>
            </a:xfrm>
            <a:prstGeom prst="rect">
              <a:avLst/>
            </a:prstGeom>
            <a:noFill/>
          </p:spPr>
          <p:txBody>
            <a:bodyPr wrap="square" rtlCol="0">
              <a:spAutoFit/>
            </a:bodyPr>
            <a:lstStyle/>
            <a:p>
              <a:pPr algn="ctr"/>
              <a:r>
                <a:rPr lang="es-US" sz="2000" dirty="0">
                  <a:solidFill>
                    <a:srgbClr val="009BB1"/>
                  </a:solidFill>
                  <a:latin typeface="Franklin Gothic Medium" panose="020B0603020102020204" pitchFamily="34" charset="0"/>
                </a:rPr>
                <a:t>Llame a la línea telefónica de ética y cumplimiento de FHI 360</a:t>
              </a:r>
            </a:p>
          </p:txBody>
        </p:sp>
        <p:sp>
          <p:nvSpPr>
            <p:cNvPr id="55" name="TextBox 54">
              <a:extLst>
                <a:ext uri="{FF2B5EF4-FFF2-40B4-BE49-F238E27FC236}">
                  <a16:creationId xmlns:a16="http://schemas.microsoft.com/office/drawing/2014/main" id="{3DA57E6B-5CF5-49D7-A4B9-EFDD3631DC80}"/>
                </a:ext>
              </a:extLst>
            </p:cNvPr>
            <p:cNvSpPr txBox="1"/>
            <p:nvPr/>
          </p:nvSpPr>
          <p:spPr>
            <a:xfrm>
              <a:off x="2375479" y="9992616"/>
              <a:ext cx="5499726" cy="646331"/>
            </a:xfrm>
            <a:prstGeom prst="rect">
              <a:avLst/>
            </a:prstGeom>
            <a:noFill/>
          </p:spPr>
          <p:txBody>
            <a:bodyPr wrap="square" rtlCol="0">
              <a:spAutoFit/>
            </a:bodyPr>
            <a:lstStyle/>
            <a:p>
              <a:pPr algn="ctr"/>
              <a:r>
                <a:rPr lang="es-US" dirty="0">
                  <a:solidFill>
                    <a:schemeClr val="tx1">
                      <a:lumMod val="95000"/>
                      <a:lumOff val="5000"/>
                    </a:schemeClr>
                  </a:solidFill>
                  <a:latin typeface="Franklin Gothic Book" panose="020B0503020102020204" pitchFamily="34" charset="0"/>
                </a:rPr>
                <a:t>Puede dar su nombre, denunciar en forma anónima o denunciar en nombre de otra persona.</a:t>
              </a:r>
            </a:p>
          </p:txBody>
        </p:sp>
        <p:sp>
          <p:nvSpPr>
            <p:cNvPr id="56" name="TextBox 55">
              <a:extLst>
                <a:ext uri="{FF2B5EF4-FFF2-40B4-BE49-F238E27FC236}">
                  <a16:creationId xmlns:a16="http://schemas.microsoft.com/office/drawing/2014/main" id="{8ACEC39A-5FE6-4785-B415-C877A3DF42AD}"/>
                </a:ext>
              </a:extLst>
            </p:cNvPr>
            <p:cNvSpPr txBox="1"/>
            <p:nvPr/>
          </p:nvSpPr>
          <p:spPr>
            <a:xfrm>
              <a:off x="976540" y="8787112"/>
              <a:ext cx="8745525" cy="615553"/>
            </a:xfrm>
            <a:prstGeom prst="rect">
              <a:avLst/>
            </a:prstGeom>
            <a:noFill/>
          </p:spPr>
          <p:txBody>
            <a:bodyPr wrap="square" rtlCol="0">
              <a:spAutoFit/>
            </a:bodyPr>
            <a:lstStyle/>
            <a:p>
              <a:pPr algn="ctr">
                <a:lnSpc>
                  <a:spcPct val="85000"/>
                </a:lnSpc>
              </a:pPr>
              <a:r>
                <a:rPr lang="es-US" sz="4000" b="1" dirty="0">
                  <a:solidFill>
                    <a:schemeClr val="accent2"/>
                  </a:solidFill>
                  <a:latin typeface="Franklin Gothic Demi Cond" panose="020B0603020102020204" pitchFamily="34" charset="0"/>
                </a:rPr>
                <a:t>Denunciar daños conocidos o supuestos</a:t>
              </a:r>
            </a:p>
          </p:txBody>
        </p:sp>
      </p:grpSp>
      <p:sp>
        <p:nvSpPr>
          <p:cNvPr id="59" name="TextBox 58">
            <a:extLst>
              <a:ext uri="{FF2B5EF4-FFF2-40B4-BE49-F238E27FC236}">
                <a16:creationId xmlns:a16="http://schemas.microsoft.com/office/drawing/2014/main" id="{99A630A8-ECA1-4163-9358-3AC34DB59A67}"/>
              </a:ext>
            </a:extLst>
          </p:cNvPr>
          <p:cNvSpPr txBox="1"/>
          <p:nvPr/>
        </p:nvSpPr>
        <p:spPr>
          <a:xfrm>
            <a:off x="1190355" y="10742194"/>
            <a:ext cx="3258703" cy="3000521"/>
          </a:xfrm>
          <a:prstGeom prst="rect">
            <a:avLst/>
          </a:prstGeom>
          <a:solidFill>
            <a:schemeClr val="accent6">
              <a:lumMod val="40000"/>
              <a:lumOff val="60000"/>
            </a:schemeClr>
          </a:solidFill>
        </p:spPr>
        <p:txBody>
          <a:bodyPr wrap="square" lIns="182880" tIns="91440" rIns="182880" bIns="182880" rtlCol="0">
            <a:noAutofit/>
          </a:bodyPr>
          <a:lstStyle/>
          <a:p>
            <a:pPr>
              <a:lnSpc>
                <a:spcPct val="110000"/>
              </a:lnSpc>
              <a:spcAft>
                <a:spcPts val="1200"/>
              </a:spcAft>
            </a:pPr>
            <a:r>
              <a:rPr lang="es-US" sz="1200" b="1" i="1" dirty="0"/>
              <a:t>EDICIÓN DE INSTRUCCIONES DE ESTE CUADRO: </a:t>
            </a:r>
            <a:r>
              <a:rPr lang="es-US" sz="1200" i="1" dirty="0"/>
              <a:t>Incluya información sobre cómo acceder al mecanismo de denuncia local o al mecanismo de denuncia basado en la comunidad (CBCM) de FHI 360, en caso de que haya uno vigente. También puede incluir un número de teléfono local de FHI 360 en caso de estar disponible. Use el menú desplegable del sitio de denuncias para comprobar si existe un número de teléfono local para su país. Siempre verifique que el número funcione antes de imprimirlo en este cuadro. </a:t>
            </a:r>
            <a:r>
              <a:rPr lang="es-US" sz="1200" dirty="0">
                <a:hlinkClick r:id="rId9"/>
              </a:rPr>
              <a:t>http://www.fhi360.org/anonreportregistry</a:t>
            </a:r>
            <a:endParaRPr lang="es-US" sz="1200" i="1" dirty="0">
              <a:latin typeface="Franklin Gothic Book" panose="020B0503020102020204" pitchFamily="34" charset="0"/>
            </a:endParaRPr>
          </a:p>
        </p:txBody>
      </p:sp>
      <p:grpSp>
        <p:nvGrpSpPr>
          <p:cNvPr id="60" name="Group 59">
            <a:extLst>
              <a:ext uri="{FF2B5EF4-FFF2-40B4-BE49-F238E27FC236}">
                <a16:creationId xmlns:a16="http://schemas.microsoft.com/office/drawing/2014/main" id="{2E917D05-BC1C-4562-A740-BBC0496E1E9A}"/>
              </a:ext>
            </a:extLst>
          </p:cNvPr>
          <p:cNvGrpSpPr/>
          <p:nvPr/>
        </p:nvGrpSpPr>
        <p:grpSpPr>
          <a:xfrm>
            <a:off x="4506379" y="10552933"/>
            <a:ext cx="4772444" cy="3443151"/>
            <a:chOff x="5034690" y="10564202"/>
            <a:chExt cx="4504643" cy="3443151"/>
          </a:xfrm>
        </p:grpSpPr>
        <p:sp>
          <p:nvSpPr>
            <p:cNvPr id="61" name="TextBox 60">
              <a:extLst>
                <a:ext uri="{FF2B5EF4-FFF2-40B4-BE49-F238E27FC236}">
                  <a16:creationId xmlns:a16="http://schemas.microsoft.com/office/drawing/2014/main" id="{7D77DB60-9593-46D5-934C-DA9008626848}"/>
                </a:ext>
              </a:extLst>
            </p:cNvPr>
            <p:cNvSpPr txBox="1"/>
            <p:nvPr/>
          </p:nvSpPr>
          <p:spPr>
            <a:xfrm>
              <a:off x="5180313" y="10564202"/>
              <a:ext cx="4148348" cy="369332"/>
            </a:xfrm>
            <a:prstGeom prst="rect">
              <a:avLst/>
            </a:prstGeom>
            <a:noFill/>
          </p:spPr>
          <p:txBody>
            <a:bodyPr wrap="square" rtlCol="0">
              <a:spAutoFit/>
            </a:bodyPr>
            <a:lstStyle/>
            <a:p>
              <a:pPr algn="ctr"/>
              <a:r>
                <a:rPr lang="es-US" sz="1600" b="1" dirty="0">
                  <a:solidFill>
                    <a:schemeClr val="accent1"/>
                  </a:solidFill>
                  <a:latin typeface="Franklin Gothic Demi" panose="020B0603020102020204" pitchFamily="34" charset="0"/>
                </a:rPr>
                <a:t>OPCIONES ADICIONALES PARA DENU</a:t>
              </a:r>
              <a:r>
                <a:rPr lang="es-US" b="1" dirty="0">
                  <a:solidFill>
                    <a:schemeClr val="accent1"/>
                  </a:solidFill>
                  <a:latin typeface="Franklin Gothic Demi" panose="020B0603020102020204" pitchFamily="34" charset="0"/>
                </a:rPr>
                <a:t>NCIAR</a:t>
              </a:r>
            </a:p>
          </p:txBody>
        </p:sp>
        <p:grpSp>
          <p:nvGrpSpPr>
            <p:cNvPr id="62" name="Group 61">
              <a:extLst>
                <a:ext uri="{FF2B5EF4-FFF2-40B4-BE49-F238E27FC236}">
                  <a16:creationId xmlns:a16="http://schemas.microsoft.com/office/drawing/2014/main" id="{93C48070-5389-4B3C-ACD6-A74D1153B4CF}"/>
                </a:ext>
              </a:extLst>
            </p:cNvPr>
            <p:cNvGrpSpPr/>
            <p:nvPr/>
          </p:nvGrpSpPr>
          <p:grpSpPr>
            <a:xfrm>
              <a:off x="5401417" y="10916977"/>
              <a:ext cx="3706143" cy="716155"/>
              <a:chOff x="5562826" y="10916977"/>
              <a:chExt cx="3706143" cy="716155"/>
            </a:xfrm>
          </p:grpSpPr>
          <p:sp>
            <p:nvSpPr>
              <p:cNvPr id="69" name="TextBox 68">
                <a:extLst>
                  <a:ext uri="{FF2B5EF4-FFF2-40B4-BE49-F238E27FC236}">
                    <a16:creationId xmlns:a16="http://schemas.microsoft.com/office/drawing/2014/main" id="{50A9A28F-D6B0-4909-9A34-0C3217DB0C84}"/>
                  </a:ext>
                </a:extLst>
              </p:cNvPr>
              <p:cNvSpPr txBox="1"/>
              <p:nvPr/>
            </p:nvSpPr>
            <p:spPr>
              <a:xfrm>
                <a:off x="5562826" y="10959101"/>
                <a:ext cx="370614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En forma anónima en línea:</a:t>
                </a:r>
              </a:p>
              <a:p>
                <a:pPr algn="ctr">
                  <a:lnSpc>
                    <a:spcPct val="105000"/>
                  </a:lnSpc>
                </a:pPr>
                <a:r>
                  <a:rPr lang="es-US" spc="20" dirty="0">
                    <a:solidFill>
                      <a:schemeClr val="accent2"/>
                    </a:solidFill>
                  </a:rPr>
                  <a:t>www.fhi360.org/anonreportregistry</a:t>
                </a:r>
              </a:p>
            </p:txBody>
          </p:sp>
          <p:pic>
            <p:nvPicPr>
              <p:cNvPr id="70" name="Graphic 69" descr="Cursor with solid fill">
                <a:extLst>
                  <a:ext uri="{FF2B5EF4-FFF2-40B4-BE49-F238E27FC236}">
                    <a16:creationId xmlns:a16="http://schemas.microsoft.com/office/drawing/2014/main" id="{2C142EA9-6B0D-463F-839A-30EE6F33B32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01943">
                <a:off x="5660003" y="10916977"/>
                <a:ext cx="337738" cy="337738"/>
              </a:xfrm>
              <a:prstGeom prst="rect">
                <a:avLst/>
              </a:prstGeom>
            </p:spPr>
          </p:pic>
        </p:grpSp>
        <p:grpSp>
          <p:nvGrpSpPr>
            <p:cNvPr id="63" name="Group 62">
              <a:extLst>
                <a:ext uri="{FF2B5EF4-FFF2-40B4-BE49-F238E27FC236}">
                  <a16:creationId xmlns:a16="http://schemas.microsoft.com/office/drawing/2014/main" id="{593D4371-26F5-48DF-A76B-857A30DF9C63}"/>
                </a:ext>
              </a:extLst>
            </p:cNvPr>
            <p:cNvGrpSpPr/>
            <p:nvPr/>
          </p:nvGrpSpPr>
          <p:grpSpPr>
            <a:xfrm>
              <a:off x="5034690" y="12320736"/>
              <a:ext cx="4433117" cy="1686617"/>
              <a:chOff x="4819116" y="12320736"/>
              <a:chExt cx="4433117" cy="1686617"/>
            </a:xfrm>
          </p:grpSpPr>
          <p:sp>
            <p:nvSpPr>
              <p:cNvPr id="67" name="TextBox 66">
                <a:extLst>
                  <a:ext uri="{FF2B5EF4-FFF2-40B4-BE49-F238E27FC236}">
                    <a16:creationId xmlns:a16="http://schemas.microsoft.com/office/drawing/2014/main" id="{39D0D0A1-4652-470A-8B6E-271D95CEB716}"/>
                  </a:ext>
                </a:extLst>
              </p:cNvPr>
              <p:cNvSpPr txBox="1"/>
              <p:nvPr/>
            </p:nvSpPr>
            <p:spPr>
              <a:xfrm>
                <a:off x="4964739" y="12320737"/>
                <a:ext cx="4287494" cy="1686616"/>
              </a:xfrm>
              <a:prstGeom prst="rect">
                <a:avLst/>
              </a:prstGeom>
              <a:noFill/>
            </p:spPr>
            <p:txBody>
              <a:bodyPr wrap="square" rtlCol="0">
                <a:spAutoFit/>
              </a:bodyPr>
              <a:lstStyle/>
              <a:p>
                <a:pPr algn="ctr">
                  <a:lnSpc>
                    <a:spcPct val="105000"/>
                  </a:lnSpc>
                  <a:spcAft>
                    <a:spcPts val="600"/>
                  </a:spcAft>
                </a:pPr>
                <a:r>
                  <a:rPr lang="es-US" sz="1600" b="1" dirty="0">
                    <a:solidFill>
                      <a:schemeClr val="tx1">
                        <a:lumMod val="95000"/>
                        <a:lumOff val="5000"/>
                      </a:schemeClr>
                    </a:solidFill>
                  </a:rPr>
                  <a:t>Línea gratuita en EE.UU.: </a:t>
                </a:r>
                <a:r>
                  <a:rPr lang="es-US" sz="1600" dirty="0">
                    <a:solidFill>
                      <a:schemeClr val="accent2"/>
                    </a:solidFill>
                  </a:rPr>
                  <a:t>1-800-461-9330</a:t>
                </a:r>
              </a:p>
              <a:p>
                <a:pPr algn="ctr">
                  <a:lnSpc>
                    <a:spcPct val="105000"/>
                  </a:lnSpc>
                  <a:spcAft>
                    <a:spcPts val="600"/>
                  </a:spcAft>
                </a:pPr>
                <a:r>
                  <a:rPr lang="es-US" sz="1600" b="1" dirty="0">
                    <a:solidFill>
                      <a:schemeClr val="tx1">
                        <a:lumMod val="95000"/>
                        <a:lumOff val="5000"/>
                      </a:schemeClr>
                    </a:solidFill>
                  </a:rPr>
                  <a:t>Skype: </a:t>
                </a:r>
                <a:r>
                  <a:rPr lang="es-US" sz="1600" dirty="0">
                    <a:solidFill>
                      <a:schemeClr val="accent2"/>
                    </a:solidFill>
                  </a:rPr>
                  <a:t>+1-800-461-9330</a:t>
                </a:r>
              </a:p>
              <a:p>
                <a:pPr marL="4762" algn="ctr">
                  <a:spcAft>
                    <a:spcPts val="300"/>
                  </a:spcAft>
                  <a:buClr>
                    <a:schemeClr val="accent1"/>
                  </a:buClr>
                  <a:buSzPct val="125000"/>
                </a:pPr>
                <a:r>
                  <a:rPr lang="es-US" sz="1600" b="1" dirty="0">
                    <a:solidFill>
                      <a:schemeClr val="tx1">
                        <a:lumMod val="95000"/>
                        <a:lumOff val="5000"/>
                      </a:schemeClr>
                    </a:solidFill>
                  </a:rPr>
                  <a:t>Cobro internacional: </a:t>
                </a:r>
                <a:r>
                  <a:rPr lang="es-US" sz="1600" dirty="0">
                    <a:solidFill>
                      <a:schemeClr val="accent2"/>
                    </a:solidFill>
                  </a:rPr>
                  <a:t>+1-720-514-4400</a:t>
                </a:r>
                <a:br>
                  <a:rPr lang="es-US" dirty="0">
                    <a:solidFill>
                      <a:schemeClr val="accent2"/>
                    </a:solidFill>
                  </a:rPr>
                </a:br>
                <a:r>
                  <a:rPr lang="es-US" sz="1100" i="1" dirty="0"/>
                  <a:t>(Llame a su </a:t>
                </a:r>
                <a:r>
                  <a:rPr lang="es-US" sz="1100" i="1" u="sng" spc="-14" dirty="0">
                    <a:latin typeface="Franklin Gothic Book" panose="020B0503020102020204" pitchFamily="34" charset="0"/>
                  </a:rPr>
                  <a:t>operadora local</a:t>
                </a:r>
                <a:r>
                  <a:rPr lang="es-US" sz="1100" i="1" spc="-14" dirty="0">
                    <a:latin typeface="Franklin Gothic Book" panose="020B0503020102020204" pitchFamily="34" charset="0"/>
                  </a:rPr>
                  <a:t>. Dígale a la operadora que quiere </a:t>
                </a:r>
                <a:r>
                  <a:rPr lang="es-US" sz="1100" i="1" u="sng" spc="-14" dirty="0">
                    <a:latin typeface="Franklin Gothic Book" panose="020B0503020102020204" pitchFamily="34" charset="0"/>
                  </a:rPr>
                  <a:t>realizar una llamada por cobrar a Estados Unidos</a:t>
                </a:r>
                <a:r>
                  <a:rPr lang="es-US" sz="1100" i="1" spc="-14" dirty="0">
                    <a:latin typeface="Franklin Gothic Book" panose="020B0503020102020204" pitchFamily="34" charset="0"/>
                  </a:rPr>
                  <a:t>. Brinde este número a la operadora:  </a:t>
                </a:r>
                <a:r>
                  <a:rPr lang="es-US" sz="1100" i="1" spc="7" dirty="0">
                    <a:latin typeface="Franklin Gothic Medium" panose="020B0603020102020204" pitchFamily="34" charset="0"/>
                  </a:rPr>
                  <a:t>1-720-514-4400. </a:t>
                </a:r>
                <a:r>
                  <a:rPr lang="es-US" sz="1100" i="1" spc="-14" dirty="0">
                    <a:latin typeface="Franklin Gothic Book" panose="020B0503020102020204" pitchFamily="34" charset="0"/>
                  </a:rPr>
                  <a:t>Cuando le pidan su nombre diga </a:t>
                </a:r>
                <a:r>
                  <a:rPr lang="es-US" sz="1100" b="1" i="1" spc="-14" dirty="0">
                    <a:latin typeface="Franklin Gothic Book" panose="020B0503020102020204" pitchFamily="34" charset="0"/>
                  </a:rPr>
                  <a:t>“FHI 360”)</a:t>
                </a:r>
                <a:endParaRPr lang="es-US" sz="1100" b="1" i="1" spc="-14" dirty="0">
                  <a:latin typeface="Franklin Gothic Medium" panose="020B0603020102020204" pitchFamily="34" charset="0"/>
                </a:endParaRPr>
              </a:p>
            </p:txBody>
          </p:sp>
          <p:pic>
            <p:nvPicPr>
              <p:cNvPr id="68" name="Graphic 67" descr="Receiver with solid fill">
                <a:extLst>
                  <a:ext uri="{FF2B5EF4-FFF2-40B4-BE49-F238E27FC236}">
                    <a16:creationId xmlns:a16="http://schemas.microsoft.com/office/drawing/2014/main" id="{285B7979-BFE3-47AF-A6BB-E090D3D5C90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19116" y="12320736"/>
                <a:ext cx="291245" cy="291245"/>
              </a:xfrm>
              <a:prstGeom prst="rect">
                <a:avLst/>
              </a:prstGeom>
            </p:spPr>
          </p:pic>
        </p:grpSp>
        <p:grpSp>
          <p:nvGrpSpPr>
            <p:cNvPr id="64" name="Group 63">
              <a:extLst>
                <a:ext uri="{FF2B5EF4-FFF2-40B4-BE49-F238E27FC236}">
                  <a16:creationId xmlns:a16="http://schemas.microsoft.com/office/drawing/2014/main" id="{A428E82F-CD19-44A4-B421-B0B268E48E62}"/>
                </a:ext>
              </a:extLst>
            </p:cNvPr>
            <p:cNvGrpSpPr/>
            <p:nvPr/>
          </p:nvGrpSpPr>
          <p:grpSpPr>
            <a:xfrm>
              <a:off x="5085793" y="11690153"/>
              <a:ext cx="4453540" cy="674031"/>
              <a:chOff x="4550066" y="11626145"/>
              <a:chExt cx="4453540" cy="674031"/>
            </a:xfrm>
          </p:grpSpPr>
          <p:sp>
            <p:nvSpPr>
              <p:cNvPr id="65" name="TextBox 64">
                <a:extLst>
                  <a:ext uri="{FF2B5EF4-FFF2-40B4-BE49-F238E27FC236}">
                    <a16:creationId xmlns:a16="http://schemas.microsoft.com/office/drawing/2014/main" id="{C519D33C-F850-4E40-B6CD-D4D527EF91C1}"/>
                  </a:ext>
                </a:extLst>
              </p:cNvPr>
              <p:cNvSpPr txBox="1"/>
              <p:nvPr/>
            </p:nvSpPr>
            <p:spPr>
              <a:xfrm>
                <a:off x="4745133" y="11626145"/>
                <a:ext cx="425847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Confidencialmente por correo electrónico:</a:t>
                </a:r>
              </a:p>
              <a:p>
                <a:pPr algn="ctr">
                  <a:lnSpc>
                    <a:spcPct val="105000"/>
                  </a:lnSpc>
                </a:pPr>
                <a:r>
                  <a:rPr lang="es-US" dirty="0">
                    <a:solidFill>
                      <a:schemeClr val="accent2"/>
                    </a:solidFill>
                  </a:rPr>
                  <a:t>compliance@fhi360.org</a:t>
                </a:r>
              </a:p>
            </p:txBody>
          </p:sp>
          <p:pic>
            <p:nvPicPr>
              <p:cNvPr id="66" name="Picture 55">
                <a:extLst>
                  <a:ext uri="{FF2B5EF4-FFF2-40B4-BE49-F238E27FC236}">
                    <a16:creationId xmlns:a16="http://schemas.microsoft.com/office/drawing/2014/main" id="{45506092-9742-485C-880E-E7A04072B83F}"/>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4550066" y="11718239"/>
                <a:ext cx="273310" cy="176513"/>
              </a:xfrm>
              <a:prstGeom prst="rect">
                <a:avLst/>
              </a:prstGeom>
              <a:solidFill>
                <a:schemeClr val="bg1"/>
              </a:solidFill>
            </p:spPr>
          </p:pic>
        </p:grpSp>
      </p:grpSp>
      <p:sp>
        <p:nvSpPr>
          <p:cNvPr id="71" name="TextBox 70">
            <a:extLst>
              <a:ext uri="{FF2B5EF4-FFF2-40B4-BE49-F238E27FC236}">
                <a16:creationId xmlns:a16="http://schemas.microsoft.com/office/drawing/2014/main" id="{8850A262-1C81-4FBC-A89C-8DADBC730363}"/>
              </a:ext>
            </a:extLst>
          </p:cNvPr>
          <p:cNvSpPr txBox="1"/>
          <p:nvPr/>
        </p:nvSpPr>
        <p:spPr>
          <a:xfrm>
            <a:off x="3318223" y="14017771"/>
            <a:ext cx="3846835" cy="615553"/>
          </a:xfrm>
          <a:prstGeom prst="rect">
            <a:avLst/>
          </a:prstGeom>
          <a:noFill/>
        </p:spPr>
        <p:txBody>
          <a:bodyPr wrap="square" rtlCol="0">
            <a:spAutoFit/>
          </a:bodyPr>
          <a:lstStyle/>
          <a:p>
            <a:pPr algn="ctr"/>
            <a:r>
              <a:rPr lang="es-US" sz="1700" b="1" dirty="0">
                <a:solidFill>
                  <a:schemeClr val="accent2"/>
                </a:solidFill>
              </a:rPr>
              <a:t>Su confidencialidad es importante </a:t>
            </a:r>
            <a:br>
              <a:rPr lang="es-US" sz="1700" b="1" dirty="0">
                <a:solidFill>
                  <a:schemeClr val="accent2"/>
                </a:solidFill>
              </a:rPr>
            </a:br>
            <a:r>
              <a:rPr lang="es-US" sz="1700" b="1" dirty="0">
                <a:solidFill>
                  <a:schemeClr val="accent2"/>
                </a:solidFill>
              </a:rPr>
              <a:t>y la llamada no se grabará</a:t>
            </a:r>
            <a:r>
              <a:rPr lang="en-US" sz="1700" b="1" dirty="0">
                <a:solidFill>
                  <a:schemeClr val="accent2"/>
                </a:solidFill>
              </a:rPr>
              <a:t>.</a:t>
            </a:r>
            <a:endParaRPr lang="en-US" sz="1700" dirty="0">
              <a:solidFill>
                <a:schemeClr val="accent2"/>
              </a:solidFill>
            </a:endParaRPr>
          </a:p>
        </p:txBody>
      </p:sp>
    </p:spTree>
    <p:extLst>
      <p:ext uri="{BB962C8B-B14F-4D97-AF65-F5344CB8AC3E}">
        <p14:creationId xmlns:p14="http://schemas.microsoft.com/office/powerpoint/2010/main" val="874058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CC33E7D-7808-724E-AB9C-9741131973F6}"/>
              </a:ext>
            </a:extLst>
          </p:cNvPr>
          <p:cNvGrpSpPr/>
          <p:nvPr/>
        </p:nvGrpSpPr>
        <p:grpSpPr>
          <a:xfrm>
            <a:off x="-118708" y="7893419"/>
            <a:ext cx="10677621" cy="6858795"/>
            <a:chOff x="-1420603" y="7615023"/>
            <a:chExt cx="10677621" cy="6858795"/>
          </a:xfrm>
        </p:grpSpPr>
        <p:sp>
          <p:nvSpPr>
            <p:cNvPr id="57" name="Rectangle 56">
              <a:extLst>
                <a:ext uri="{FF2B5EF4-FFF2-40B4-BE49-F238E27FC236}">
                  <a16:creationId xmlns:a16="http://schemas.microsoft.com/office/drawing/2014/main" id="{38F3973A-BEF7-FF41-BE41-FDDCB13702D1}"/>
                </a:ext>
              </a:extLst>
            </p:cNvPr>
            <p:cNvSpPr/>
            <p:nvPr/>
          </p:nvSpPr>
          <p:spPr>
            <a:xfrm flipH="1">
              <a:off x="755165" y="9967387"/>
              <a:ext cx="8501853" cy="3495249"/>
            </a:xfrm>
            <a:prstGeom prst="rect">
              <a:avLst/>
            </a:prstGeom>
            <a:solidFill>
              <a:schemeClr val="bg1"/>
            </a:solidFill>
            <a:ln>
              <a:noFill/>
            </a:ln>
            <a:effectLst>
              <a:outerShdw blurRad="228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pic>
          <p:nvPicPr>
            <p:cNvPr id="5" name="Picture 4">
              <a:extLst>
                <a:ext uri="{FF2B5EF4-FFF2-40B4-BE49-F238E27FC236}">
                  <a16:creationId xmlns:a16="http://schemas.microsoft.com/office/drawing/2014/main" id="{77EB35D4-6259-E247-B660-A15737550723}"/>
                </a:ext>
              </a:extLst>
            </p:cNvPr>
            <p:cNvPicPr>
              <a:picLocks noChangeAspect="1"/>
            </p:cNvPicPr>
            <p:nvPr/>
          </p:nvPicPr>
          <p:blipFill>
            <a:blip r:embed="rId3"/>
            <a:srcRect/>
            <a:stretch/>
          </p:blipFill>
          <p:spPr>
            <a:xfrm>
              <a:off x="-1420603" y="7615023"/>
              <a:ext cx="3887936" cy="6858795"/>
            </a:xfrm>
            <a:prstGeom prst="rect">
              <a:avLst/>
            </a:prstGeom>
          </p:spPr>
        </p:pic>
      </p:grpSp>
      <p:sp>
        <p:nvSpPr>
          <p:cNvPr id="30" name="Oval 29">
            <a:extLst>
              <a:ext uri="{FF2B5EF4-FFF2-40B4-BE49-F238E27FC236}">
                <a16:creationId xmlns:a16="http://schemas.microsoft.com/office/drawing/2014/main" id="{5092DCEE-1723-FF44-B479-9D08DE0D7A9B}"/>
              </a:ext>
            </a:extLst>
          </p:cNvPr>
          <p:cNvSpPr/>
          <p:nvPr/>
        </p:nvSpPr>
        <p:spPr>
          <a:xfrm>
            <a:off x="4418262" y="14063508"/>
            <a:ext cx="449442" cy="4494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Arial Rounded MT Bold" panose="020F0704030504030204" pitchFamily="34" charset="77"/>
                <a:ea typeface="+mn-ea"/>
                <a:cs typeface="+mn-cs"/>
              </a:rPr>
              <a:t>!</a:t>
            </a:r>
          </a:p>
        </p:txBody>
      </p:sp>
      <p:sp>
        <p:nvSpPr>
          <p:cNvPr id="28" name="Title 1">
            <a:extLst>
              <a:ext uri="{FF2B5EF4-FFF2-40B4-BE49-F238E27FC236}">
                <a16:creationId xmlns:a16="http://schemas.microsoft.com/office/drawing/2014/main" id="{23B63318-CA32-4F0F-9790-63A2EACE5A70}"/>
              </a:ext>
            </a:extLst>
          </p:cNvPr>
          <p:cNvSpPr txBox="1">
            <a:spLocks/>
          </p:cNvSpPr>
          <p:nvPr/>
        </p:nvSpPr>
        <p:spPr>
          <a:xfrm>
            <a:off x="341394" y="438400"/>
            <a:ext cx="7810427" cy="2013608"/>
          </a:xfrm>
          <a:prstGeom prst="rect">
            <a:avLst/>
          </a:prstGeom>
        </p:spPr>
        <p:txBody>
          <a:bodyPr/>
          <a:lstStyle>
            <a:lvl1pPr algn="l" defTabSz="1069848" rtl="0" eaLnBrk="1" latinLnBrk="0" hangingPunct="1">
              <a:lnSpc>
                <a:spcPct val="90000"/>
              </a:lnSpc>
              <a:spcBef>
                <a:spcPct val="0"/>
              </a:spcBef>
              <a:buNone/>
              <a:defRPr sz="5148" kern="1200">
                <a:solidFill>
                  <a:schemeClr val="tx1"/>
                </a:solidFill>
                <a:latin typeface="+mj-lt"/>
                <a:ea typeface="+mj-ea"/>
                <a:cs typeface="+mj-cs"/>
              </a:defRPr>
            </a:lvl1pPr>
          </a:lstStyle>
          <a:p>
            <a:r>
              <a:rPr lang="es-US" sz="5400" b="1" spc="-10" dirty="0">
                <a:solidFill>
                  <a:schemeClr val="accent2"/>
                </a:solidFill>
                <a:latin typeface="Franklin Gothic Demi" panose="020B0603020102020204" pitchFamily="34" charset="0"/>
              </a:rPr>
              <a:t>USTED TIENE DERECHO</a:t>
            </a:r>
          </a:p>
          <a:p>
            <a:r>
              <a:rPr lang="es-US" sz="4400" b="1" spc="-10" dirty="0">
                <a:solidFill>
                  <a:srgbClr val="723484"/>
                </a:solidFill>
                <a:latin typeface="Franklin Gothic Demi" panose="020B0603020102020204" pitchFamily="34" charset="0"/>
              </a:rPr>
              <a:t>a recibir servicios sin violencia y sin acoso</a:t>
            </a:r>
          </a:p>
        </p:txBody>
      </p:sp>
      <p:sp>
        <p:nvSpPr>
          <p:cNvPr id="43" name="TextBox 42">
            <a:extLst>
              <a:ext uri="{FF2B5EF4-FFF2-40B4-BE49-F238E27FC236}">
                <a16:creationId xmlns:a16="http://schemas.microsoft.com/office/drawing/2014/main" id="{BA51CE18-3AC9-49A0-854F-C5BE8B0C8725}"/>
              </a:ext>
            </a:extLst>
          </p:cNvPr>
          <p:cNvSpPr txBox="1"/>
          <p:nvPr/>
        </p:nvSpPr>
        <p:spPr>
          <a:xfrm>
            <a:off x="245601" y="2517529"/>
            <a:ext cx="9572627" cy="830997"/>
          </a:xfrm>
          <a:prstGeom prst="rect">
            <a:avLst/>
          </a:prstGeom>
          <a:noFill/>
        </p:spPr>
        <p:txBody>
          <a:bodyPr wrap="square" rtlCol="0">
            <a:spAutoFit/>
          </a:bodyPr>
          <a:lstStyle/>
          <a:p>
            <a:pPr algn="ctr"/>
            <a:r>
              <a:rPr lang="es-US" sz="2400" dirty="0"/>
              <a:t>Los trabajadores humanitarios y de desarrollo tienen </a:t>
            </a:r>
            <a:r>
              <a:rPr lang="es-US" sz="2400" b="1" dirty="0">
                <a:solidFill>
                  <a:schemeClr val="accent2"/>
                </a:solidFill>
              </a:rPr>
              <a:t>prohibido </a:t>
            </a:r>
            <a:r>
              <a:rPr lang="es-US" sz="2400" dirty="0"/>
              <a:t>amenazar o dañar de modo alguno a los participantes del programa.</a:t>
            </a:r>
          </a:p>
        </p:txBody>
      </p:sp>
      <p:sp>
        <p:nvSpPr>
          <p:cNvPr id="51" name="Rounded Rectangle 44">
            <a:extLst>
              <a:ext uri="{FF2B5EF4-FFF2-40B4-BE49-F238E27FC236}">
                <a16:creationId xmlns:a16="http://schemas.microsoft.com/office/drawing/2014/main" id="{F6B45F77-9FA3-447F-A92F-AE935B156D62}"/>
              </a:ext>
            </a:extLst>
          </p:cNvPr>
          <p:cNvSpPr/>
          <p:nvPr/>
        </p:nvSpPr>
        <p:spPr>
          <a:xfrm>
            <a:off x="495301" y="3627525"/>
            <a:ext cx="3762374" cy="4388079"/>
          </a:xfrm>
          <a:prstGeom prst="roundRect">
            <a:avLst>
              <a:gd name="adj" fmla="val 11550"/>
            </a:avLst>
          </a:prstGeom>
          <a:solidFill>
            <a:schemeClr val="bg1"/>
          </a:solidFill>
          <a:ln w="38100">
            <a:solidFill>
              <a:srgbClr val="009BB1"/>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182880" rtlCol="0" anchor="t" anchorCtr="0">
            <a:noAutofit/>
          </a:bodyPr>
          <a:lstStyle/>
          <a:p>
            <a:pPr>
              <a:lnSpc>
                <a:spcPct val="90000"/>
              </a:lnSpc>
              <a:spcAft>
                <a:spcPts val="1200"/>
              </a:spcAft>
            </a:pPr>
            <a:r>
              <a:rPr lang="es-US" sz="2400" b="1" dirty="0">
                <a:solidFill>
                  <a:srgbClr val="009BB1"/>
                </a:solidFill>
                <a:latin typeface="Franklin Gothic Demi" panose="020B0603020102020204" pitchFamily="34" charset="0"/>
              </a:rPr>
              <a:t>Qué debería saber:</a:t>
            </a:r>
            <a:endParaRPr lang="es-US" dirty="0"/>
          </a:p>
          <a:p>
            <a:pPr marL="285750" indent="-285750">
              <a:spcAft>
                <a:spcPts val="1400"/>
              </a:spcAft>
              <a:buClr>
                <a:schemeClr val="accent6"/>
              </a:buClr>
              <a:buSzPct val="115000"/>
              <a:buBlip>
                <a:blip r:embed="rId4">
                  <a:extLst>
                    <a:ext uri="{96DAC541-7B7A-43D3-8B79-37D633B846F1}">
                      <asvg:svgBlip xmlns:asvg="http://schemas.microsoft.com/office/drawing/2016/SVG/main" r:embed="rId5"/>
                    </a:ext>
                  </a:extLst>
                </a:blip>
              </a:buBlip>
            </a:pPr>
            <a:r>
              <a:rPr lang="es-US" sz="1700" dirty="0">
                <a:solidFill>
                  <a:srgbClr val="009BB1"/>
                </a:solidFill>
              </a:rPr>
              <a:t>Los servicios y asistencia a los participantes del programa siempre son gratuitos.</a:t>
            </a:r>
          </a:p>
          <a:p>
            <a:pPr marL="285750" indent="-285750">
              <a:spcAft>
                <a:spcPts val="1400"/>
              </a:spcAft>
              <a:buClr>
                <a:schemeClr val="accent6"/>
              </a:buClr>
              <a:buSzPct val="115000"/>
              <a:buBlip>
                <a:blip r:embed="rId4">
                  <a:extLst>
                    <a:ext uri="{96DAC541-7B7A-43D3-8B79-37D633B846F1}">
                      <asvg:svgBlip xmlns:asvg="http://schemas.microsoft.com/office/drawing/2016/SVG/main" r:embed="rId5"/>
                    </a:ext>
                  </a:extLst>
                </a:blip>
              </a:buBlip>
            </a:pPr>
            <a:r>
              <a:rPr lang="es-US" sz="1700" dirty="0">
                <a:solidFill>
                  <a:srgbClr val="009BB1"/>
                </a:solidFill>
              </a:rPr>
              <a:t>FHI 360 hará responsables a los trabajadores por cualquier conducta errónea hacia los participantes del programa.</a:t>
            </a:r>
          </a:p>
          <a:p>
            <a:pPr marL="285750" indent="-285750">
              <a:spcAft>
                <a:spcPts val="1400"/>
              </a:spcAft>
              <a:buClr>
                <a:schemeClr val="accent6"/>
              </a:buClr>
              <a:buSzPct val="115000"/>
              <a:buBlip>
                <a:blip r:embed="rId4">
                  <a:extLst>
                    <a:ext uri="{96DAC541-7B7A-43D3-8B79-37D633B846F1}">
                      <asvg:svgBlip xmlns:asvg="http://schemas.microsoft.com/office/drawing/2016/SVG/main" r:embed="rId5"/>
                    </a:ext>
                  </a:extLst>
                </a:blip>
              </a:buBlip>
            </a:pPr>
            <a:r>
              <a:rPr lang="es-US" sz="1700" dirty="0">
                <a:solidFill>
                  <a:srgbClr val="009BB1"/>
                </a:solidFill>
              </a:rPr>
              <a:t>FHI 360 no tolera la toma de represalias contra ninguna persona que denuncie una conducta errónea.</a:t>
            </a:r>
          </a:p>
        </p:txBody>
      </p:sp>
      <p:sp>
        <p:nvSpPr>
          <p:cNvPr id="52" name="Rounded Rectangle 46">
            <a:extLst>
              <a:ext uri="{FF2B5EF4-FFF2-40B4-BE49-F238E27FC236}">
                <a16:creationId xmlns:a16="http://schemas.microsoft.com/office/drawing/2014/main" id="{58AFDB7F-F6AA-43E0-A605-EB34FE0C217C}"/>
              </a:ext>
            </a:extLst>
          </p:cNvPr>
          <p:cNvSpPr/>
          <p:nvPr/>
        </p:nvSpPr>
        <p:spPr>
          <a:xfrm>
            <a:off x="4418262" y="3649812"/>
            <a:ext cx="5854374" cy="4367416"/>
          </a:xfrm>
          <a:prstGeom prst="roundRect">
            <a:avLst>
              <a:gd name="adj" fmla="val 8682"/>
            </a:avLst>
          </a:prstGeom>
          <a:solidFill>
            <a:schemeClr val="accent2">
              <a:lumMod val="20000"/>
              <a:lumOff val="80000"/>
            </a:schemeClr>
          </a:solidFill>
          <a:ln w="38100">
            <a:solidFill>
              <a:schemeClr val="accent2"/>
            </a:solidFill>
          </a:ln>
          <a:effectLst>
            <a:outerShdw blurRad="1905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82880" rIns="182880" bIns="91440" numCol="1" rtlCol="0" anchor="t" anchorCtr="0">
            <a:noAutofit/>
          </a:bodyPr>
          <a:lstStyle/>
          <a:p>
            <a:pPr>
              <a:lnSpc>
                <a:spcPct val="90000"/>
              </a:lnSpc>
              <a:spcAft>
                <a:spcPts val="1200"/>
              </a:spcAft>
            </a:pPr>
            <a:r>
              <a:rPr lang="es-US" sz="2400" b="1" dirty="0">
                <a:solidFill>
                  <a:srgbClr val="B81F39"/>
                </a:solidFill>
                <a:latin typeface="Franklin Gothic Demi" panose="020B0603020102020204" pitchFamily="34" charset="0"/>
              </a:rPr>
              <a:t>Se PROHÍBE a los trabajadores:</a:t>
            </a:r>
            <a:endParaRPr lang="es-US" dirty="0">
              <a:solidFill>
                <a:srgbClr val="B81F39"/>
              </a:solidFill>
            </a:endParaRPr>
          </a:p>
          <a:p>
            <a:pPr marL="285750" indent="-285750">
              <a:spcAft>
                <a:spcPts val="1400"/>
              </a:spcAft>
              <a:buBlip>
                <a:blip r:embed="rId6">
                  <a:extLst>
                    <a:ext uri="{96DAC541-7B7A-43D3-8B79-37D633B846F1}">
                      <asvg:svgBlip xmlns:asvg="http://schemas.microsoft.com/office/drawing/2016/SVG/main" r:embed="rId7"/>
                    </a:ext>
                  </a:extLst>
                </a:blip>
              </a:buBlip>
            </a:pPr>
            <a:r>
              <a:rPr lang="es-US" dirty="0">
                <a:solidFill>
                  <a:srgbClr val="B81F39"/>
                </a:solidFill>
              </a:rPr>
              <a:t>Pedirles a los participantes del programa que se involucren en una actividad sexual.</a:t>
            </a:r>
          </a:p>
          <a:p>
            <a:pPr marL="285750" indent="-285750">
              <a:spcAft>
                <a:spcPts val="1400"/>
              </a:spcAft>
              <a:buBlip>
                <a:blip r:embed="rId6">
                  <a:extLst>
                    <a:ext uri="{96DAC541-7B7A-43D3-8B79-37D633B846F1}">
                      <asvg:svgBlip xmlns:asvg="http://schemas.microsoft.com/office/drawing/2016/SVG/main" r:embed="rId7"/>
                    </a:ext>
                  </a:extLst>
                </a:blip>
              </a:buBlip>
            </a:pPr>
            <a:r>
              <a:rPr lang="es-US" dirty="0">
                <a:solidFill>
                  <a:srgbClr val="B81F39"/>
                </a:solidFill>
              </a:rPr>
              <a:t>Involucrarse en actividades sexuales con menores de 18.</a:t>
            </a:r>
          </a:p>
          <a:p>
            <a:pPr marL="285750" indent="-285750">
              <a:spcAft>
                <a:spcPts val="1400"/>
              </a:spcAft>
              <a:buBlip>
                <a:blip r:embed="rId6">
                  <a:extLst>
                    <a:ext uri="{96DAC541-7B7A-43D3-8B79-37D633B846F1}">
                      <asvg:svgBlip xmlns:asvg="http://schemas.microsoft.com/office/drawing/2016/SVG/main" r:embed="rId7"/>
                    </a:ext>
                  </a:extLst>
                </a:blip>
              </a:buBlip>
            </a:pPr>
            <a:r>
              <a:rPr lang="es-US" dirty="0">
                <a:solidFill>
                  <a:srgbClr val="B81F39"/>
                </a:solidFill>
              </a:rPr>
              <a:t>Intercambiar dinero, trabajo, bienes o servicios por sexo (los trabajadores no pueden comprar sexo).</a:t>
            </a:r>
          </a:p>
          <a:p>
            <a:pPr marL="285750" indent="-285750">
              <a:spcAft>
                <a:spcPts val="1400"/>
              </a:spcAft>
              <a:buBlip>
                <a:blip r:embed="rId6">
                  <a:extLst>
                    <a:ext uri="{96DAC541-7B7A-43D3-8B79-37D633B846F1}">
                      <asvg:svgBlip xmlns:asvg="http://schemas.microsoft.com/office/drawing/2016/SVG/main" r:embed="rId7"/>
                    </a:ext>
                  </a:extLst>
                </a:blip>
              </a:buBlip>
            </a:pPr>
            <a:r>
              <a:rPr lang="es-US" dirty="0">
                <a:solidFill>
                  <a:srgbClr val="B81F39"/>
                </a:solidFill>
              </a:rPr>
              <a:t>Acosar, hacer bullying, </a:t>
            </a:r>
            <a:r>
              <a:rPr lang="es-MX" dirty="0">
                <a:solidFill>
                  <a:srgbClr val="B81F39"/>
                </a:solidFill>
              </a:rPr>
              <a:t>degradar, intimidar, humillar o abusar de otra manera de los participantes del programa, incluidos los niños</a:t>
            </a:r>
            <a:r>
              <a:rPr lang="es-US" dirty="0">
                <a:solidFill>
                  <a:srgbClr val="B81F39"/>
                </a:solidFill>
              </a:rPr>
              <a:t>.</a:t>
            </a:r>
          </a:p>
          <a:p>
            <a:pPr marL="285750" indent="-285750">
              <a:spcAft>
                <a:spcPts val="1400"/>
              </a:spcAft>
              <a:buBlip>
                <a:blip r:embed="rId6">
                  <a:extLst>
                    <a:ext uri="{96DAC541-7B7A-43D3-8B79-37D633B846F1}">
                      <asvg:svgBlip xmlns:asvg="http://schemas.microsoft.com/office/drawing/2016/SVG/main" r:embed="rId7"/>
                    </a:ext>
                  </a:extLst>
                </a:blip>
              </a:buBlip>
            </a:pPr>
            <a:r>
              <a:rPr lang="es-US" dirty="0">
                <a:solidFill>
                  <a:srgbClr val="B81F39"/>
                </a:solidFill>
              </a:rPr>
              <a:t>Mostrar materiales pornográficos a niños u otros participantes del programa.</a:t>
            </a:r>
            <a:endParaRPr lang="es-US" sz="1600" dirty="0">
              <a:solidFill>
                <a:srgbClr val="B81F39"/>
              </a:solidFill>
            </a:endParaRPr>
          </a:p>
        </p:txBody>
      </p:sp>
      <p:grpSp>
        <p:nvGrpSpPr>
          <p:cNvPr id="53" name="Group 52">
            <a:extLst>
              <a:ext uri="{FF2B5EF4-FFF2-40B4-BE49-F238E27FC236}">
                <a16:creationId xmlns:a16="http://schemas.microsoft.com/office/drawing/2014/main" id="{3C4D21C9-7674-4C32-AC77-8FC430F831A5}"/>
              </a:ext>
            </a:extLst>
          </p:cNvPr>
          <p:cNvGrpSpPr/>
          <p:nvPr/>
        </p:nvGrpSpPr>
        <p:grpSpPr>
          <a:xfrm>
            <a:off x="1230756" y="8074942"/>
            <a:ext cx="7990282" cy="1851835"/>
            <a:chOff x="976540" y="8787112"/>
            <a:chExt cx="8745525" cy="1851835"/>
          </a:xfrm>
        </p:grpSpPr>
        <p:sp>
          <p:nvSpPr>
            <p:cNvPr id="54" name="TextBox 53">
              <a:extLst>
                <a:ext uri="{FF2B5EF4-FFF2-40B4-BE49-F238E27FC236}">
                  <a16:creationId xmlns:a16="http://schemas.microsoft.com/office/drawing/2014/main" id="{B5AE7AAF-33F0-463A-BC83-F191E45B26FA}"/>
                </a:ext>
              </a:extLst>
            </p:cNvPr>
            <p:cNvSpPr txBox="1"/>
            <p:nvPr/>
          </p:nvSpPr>
          <p:spPr>
            <a:xfrm>
              <a:off x="1571742" y="9445486"/>
              <a:ext cx="7259730" cy="400110"/>
            </a:xfrm>
            <a:prstGeom prst="rect">
              <a:avLst/>
            </a:prstGeom>
            <a:noFill/>
          </p:spPr>
          <p:txBody>
            <a:bodyPr wrap="square" rtlCol="0">
              <a:spAutoFit/>
            </a:bodyPr>
            <a:lstStyle/>
            <a:p>
              <a:pPr algn="ctr"/>
              <a:r>
                <a:rPr lang="es-US" sz="2000" dirty="0">
                  <a:solidFill>
                    <a:srgbClr val="009BB1"/>
                  </a:solidFill>
                  <a:latin typeface="Franklin Gothic Medium" panose="020B0603020102020204" pitchFamily="34" charset="0"/>
                </a:rPr>
                <a:t>Llame a la línea telefónica de ética y cumplimiento de FHI 360</a:t>
              </a:r>
            </a:p>
          </p:txBody>
        </p:sp>
        <p:sp>
          <p:nvSpPr>
            <p:cNvPr id="55" name="TextBox 54">
              <a:extLst>
                <a:ext uri="{FF2B5EF4-FFF2-40B4-BE49-F238E27FC236}">
                  <a16:creationId xmlns:a16="http://schemas.microsoft.com/office/drawing/2014/main" id="{3DA57E6B-5CF5-49D7-A4B9-EFDD3631DC80}"/>
                </a:ext>
              </a:extLst>
            </p:cNvPr>
            <p:cNvSpPr txBox="1"/>
            <p:nvPr/>
          </p:nvSpPr>
          <p:spPr>
            <a:xfrm>
              <a:off x="2375479" y="9992616"/>
              <a:ext cx="5499726" cy="646331"/>
            </a:xfrm>
            <a:prstGeom prst="rect">
              <a:avLst/>
            </a:prstGeom>
            <a:noFill/>
          </p:spPr>
          <p:txBody>
            <a:bodyPr wrap="square" rtlCol="0">
              <a:spAutoFit/>
            </a:bodyPr>
            <a:lstStyle/>
            <a:p>
              <a:pPr algn="ctr"/>
              <a:r>
                <a:rPr lang="es-US" dirty="0">
                  <a:solidFill>
                    <a:schemeClr val="tx1">
                      <a:lumMod val="95000"/>
                      <a:lumOff val="5000"/>
                    </a:schemeClr>
                  </a:solidFill>
                  <a:latin typeface="Franklin Gothic Book" panose="020B0503020102020204" pitchFamily="34" charset="0"/>
                </a:rPr>
                <a:t>Puede dar su nombre, denunciar en forma anónima o denunciar en nombre de otra persona.</a:t>
              </a:r>
            </a:p>
          </p:txBody>
        </p:sp>
        <p:sp>
          <p:nvSpPr>
            <p:cNvPr id="56" name="TextBox 55">
              <a:extLst>
                <a:ext uri="{FF2B5EF4-FFF2-40B4-BE49-F238E27FC236}">
                  <a16:creationId xmlns:a16="http://schemas.microsoft.com/office/drawing/2014/main" id="{8ACEC39A-5FE6-4785-B415-C877A3DF42AD}"/>
                </a:ext>
              </a:extLst>
            </p:cNvPr>
            <p:cNvSpPr txBox="1"/>
            <p:nvPr/>
          </p:nvSpPr>
          <p:spPr>
            <a:xfrm>
              <a:off x="976540" y="8787112"/>
              <a:ext cx="8745525" cy="615553"/>
            </a:xfrm>
            <a:prstGeom prst="rect">
              <a:avLst/>
            </a:prstGeom>
            <a:noFill/>
          </p:spPr>
          <p:txBody>
            <a:bodyPr wrap="square" rtlCol="0">
              <a:spAutoFit/>
            </a:bodyPr>
            <a:lstStyle/>
            <a:p>
              <a:pPr algn="ctr">
                <a:lnSpc>
                  <a:spcPct val="85000"/>
                </a:lnSpc>
              </a:pPr>
              <a:r>
                <a:rPr lang="es-US" sz="4000" b="1" dirty="0">
                  <a:solidFill>
                    <a:schemeClr val="accent2"/>
                  </a:solidFill>
                  <a:latin typeface="Franklin Gothic Demi Cond" panose="020B0603020102020204" pitchFamily="34" charset="0"/>
                </a:rPr>
                <a:t>Denunciar daños conocidos o supuestos</a:t>
              </a:r>
            </a:p>
          </p:txBody>
        </p:sp>
      </p:grpSp>
      <p:sp>
        <p:nvSpPr>
          <p:cNvPr id="59" name="TextBox 58">
            <a:extLst>
              <a:ext uri="{FF2B5EF4-FFF2-40B4-BE49-F238E27FC236}">
                <a16:creationId xmlns:a16="http://schemas.microsoft.com/office/drawing/2014/main" id="{99A630A8-ECA1-4163-9358-3AC34DB59A67}"/>
              </a:ext>
            </a:extLst>
          </p:cNvPr>
          <p:cNvSpPr txBox="1"/>
          <p:nvPr/>
        </p:nvSpPr>
        <p:spPr>
          <a:xfrm>
            <a:off x="2455638" y="10442291"/>
            <a:ext cx="3258703" cy="3000521"/>
          </a:xfrm>
          <a:prstGeom prst="rect">
            <a:avLst/>
          </a:prstGeom>
          <a:solidFill>
            <a:schemeClr val="accent6">
              <a:lumMod val="40000"/>
              <a:lumOff val="60000"/>
            </a:schemeClr>
          </a:solidFill>
        </p:spPr>
        <p:txBody>
          <a:bodyPr wrap="square" lIns="182880" tIns="91440" rIns="182880" bIns="182880" rtlCol="0">
            <a:noAutofit/>
          </a:bodyPr>
          <a:lstStyle/>
          <a:p>
            <a:pPr>
              <a:lnSpc>
                <a:spcPct val="110000"/>
              </a:lnSpc>
              <a:spcAft>
                <a:spcPts val="1200"/>
              </a:spcAft>
            </a:pPr>
            <a:r>
              <a:rPr lang="es-US" sz="1200" b="1" i="1" dirty="0"/>
              <a:t>EDICIÓN DE INSTRUCCIONES DE ESTE CUADRO: </a:t>
            </a:r>
            <a:r>
              <a:rPr lang="es-US" sz="1200" i="1" dirty="0"/>
              <a:t>Incluya información sobre cómo acceder al mecanismo de denuncia local o al mecanismo de denuncia basado en la comunidad (CBCM) de FHI 360, en caso de que haya uno vigente. También puede incluir un número de teléfono local de FHI 360 en caso de estar disponible. Use el menú desplegable del sitio de denuncias para comprobar si existe un número de teléfono local para su país. Siempre verifique que el número funcione antes de imprimirlo en este cuadro. </a:t>
            </a:r>
            <a:r>
              <a:rPr lang="es-US" sz="1200" dirty="0">
                <a:hlinkClick r:id="rId8"/>
              </a:rPr>
              <a:t>http://www.fhi360.org/anonreportregistry</a:t>
            </a:r>
            <a:endParaRPr lang="es-US" sz="1200" i="1" dirty="0">
              <a:latin typeface="Franklin Gothic Book" panose="020B0503020102020204" pitchFamily="34" charset="0"/>
            </a:endParaRPr>
          </a:p>
        </p:txBody>
      </p:sp>
      <p:grpSp>
        <p:nvGrpSpPr>
          <p:cNvPr id="60" name="Group 59">
            <a:extLst>
              <a:ext uri="{FF2B5EF4-FFF2-40B4-BE49-F238E27FC236}">
                <a16:creationId xmlns:a16="http://schemas.microsoft.com/office/drawing/2014/main" id="{2E917D05-BC1C-4562-A740-BBC0496E1E9A}"/>
              </a:ext>
            </a:extLst>
          </p:cNvPr>
          <p:cNvGrpSpPr/>
          <p:nvPr/>
        </p:nvGrpSpPr>
        <p:grpSpPr>
          <a:xfrm>
            <a:off x="5895932" y="10406365"/>
            <a:ext cx="4772444" cy="3443151"/>
            <a:chOff x="5034690" y="10564202"/>
            <a:chExt cx="4504643" cy="3443151"/>
          </a:xfrm>
        </p:grpSpPr>
        <p:sp>
          <p:nvSpPr>
            <p:cNvPr id="61" name="TextBox 60">
              <a:extLst>
                <a:ext uri="{FF2B5EF4-FFF2-40B4-BE49-F238E27FC236}">
                  <a16:creationId xmlns:a16="http://schemas.microsoft.com/office/drawing/2014/main" id="{7D77DB60-9593-46D5-934C-DA9008626848}"/>
                </a:ext>
              </a:extLst>
            </p:cNvPr>
            <p:cNvSpPr txBox="1"/>
            <p:nvPr/>
          </p:nvSpPr>
          <p:spPr>
            <a:xfrm>
              <a:off x="5180313" y="10564202"/>
              <a:ext cx="4148348" cy="369332"/>
            </a:xfrm>
            <a:prstGeom prst="rect">
              <a:avLst/>
            </a:prstGeom>
            <a:noFill/>
          </p:spPr>
          <p:txBody>
            <a:bodyPr wrap="square" rtlCol="0">
              <a:spAutoFit/>
            </a:bodyPr>
            <a:lstStyle/>
            <a:p>
              <a:pPr algn="ctr"/>
              <a:r>
                <a:rPr lang="es-US" sz="1600" b="1" dirty="0">
                  <a:solidFill>
                    <a:schemeClr val="accent1"/>
                  </a:solidFill>
                  <a:latin typeface="Franklin Gothic Demi" panose="020B0603020102020204" pitchFamily="34" charset="0"/>
                </a:rPr>
                <a:t>OPCIONES ADICIONALES PARA DENU</a:t>
              </a:r>
              <a:r>
                <a:rPr lang="es-US" b="1" dirty="0">
                  <a:solidFill>
                    <a:schemeClr val="accent1"/>
                  </a:solidFill>
                  <a:latin typeface="Franklin Gothic Demi" panose="020B0603020102020204" pitchFamily="34" charset="0"/>
                </a:rPr>
                <a:t>NCIAR</a:t>
              </a:r>
            </a:p>
          </p:txBody>
        </p:sp>
        <p:grpSp>
          <p:nvGrpSpPr>
            <p:cNvPr id="62" name="Group 61">
              <a:extLst>
                <a:ext uri="{FF2B5EF4-FFF2-40B4-BE49-F238E27FC236}">
                  <a16:creationId xmlns:a16="http://schemas.microsoft.com/office/drawing/2014/main" id="{93C48070-5389-4B3C-ACD6-A74D1153B4CF}"/>
                </a:ext>
              </a:extLst>
            </p:cNvPr>
            <p:cNvGrpSpPr/>
            <p:nvPr/>
          </p:nvGrpSpPr>
          <p:grpSpPr>
            <a:xfrm>
              <a:off x="5401417" y="10916977"/>
              <a:ext cx="3706143" cy="716155"/>
              <a:chOff x="5562826" y="10916977"/>
              <a:chExt cx="3706143" cy="716155"/>
            </a:xfrm>
          </p:grpSpPr>
          <p:sp>
            <p:nvSpPr>
              <p:cNvPr id="69" name="TextBox 68">
                <a:extLst>
                  <a:ext uri="{FF2B5EF4-FFF2-40B4-BE49-F238E27FC236}">
                    <a16:creationId xmlns:a16="http://schemas.microsoft.com/office/drawing/2014/main" id="{50A9A28F-D6B0-4909-9A34-0C3217DB0C84}"/>
                  </a:ext>
                </a:extLst>
              </p:cNvPr>
              <p:cNvSpPr txBox="1"/>
              <p:nvPr/>
            </p:nvSpPr>
            <p:spPr>
              <a:xfrm>
                <a:off x="5562826" y="10959101"/>
                <a:ext cx="370614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En forma anónima en línea:</a:t>
                </a:r>
              </a:p>
              <a:p>
                <a:pPr algn="ctr">
                  <a:lnSpc>
                    <a:spcPct val="105000"/>
                  </a:lnSpc>
                </a:pPr>
                <a:r>
                  <a:rPr lang="es-US" spc="20" dirty="0">
                    <a:solidFill>
                      <a:schemeClr val="accent2"/>
                    </a:solidFill>
                  </a:rPr>
                  <a:t>www.fhi360.org/anonreportregistry</a:t>
                </a:r>
              </a:p>
            </p:txBody>
          </p:sp>
          <p:pic>
            <p:nvPicPr>
              <p:cNvPr id="70" name="Graphic 69" descr="Cursor with solid fill">
                <a:extLst>
                  <a:ext uri="{FF2B5EF4-FFF2-40B4-BE49-F238E27FC236}">
                    <a16:creationId xmlns:a16="http://schemas.microsoft.com/office/drawing/2014/main" id="{2C142EA9-6B0D-463F-839A-30EE6F33B32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001943">
                <a:off x="5660003" y="10916977"/>
                <a:ext cx="337738" cy="337738"/>
              </a:xfrm>
              <a:prstGeom prst="rect">
                <a:avLst/>
              </a:prstGeom>
            </p:spPr>
          </p:pic>
        </p:grpSp>
        <p:grpSp>
          <p:nvGrpSpPr>
            <p:cNvPr id="63" name="Group 62">
              <a:extLst>
                <a:ext uri="{FF2B5EF4-FFF2-40B4-BE49-F238E27FC236}">
                  <a16:creationId xmlns:a16="http://schemas.microsoft.com/office/drawing/2014/main" id="{593D4371-26F5-48DF-A76B-857A30DF9C63}"/>
                </a:ext>
              </a:extLst>
            </p:cNvPr>
            <p:cNvGrpSpPr/>
            <p:nvPr/>
          </p:nvGrpSpPr>
          <p:grpSpPr>
            <a:xfrm>
              <a:off x="5034690" y="12320736"/>
              <a:ext cx="4433117" cy="1686617"/>
              <a:chOff x="4819116" y="12320736"/>
              <a:chExt cx="4433117" cy="1686617"/>
            </a:xfrm>
          </p:grpSpPr>
          <p:sp>
            <p:nvSpPr>
              <p:cNvPr id="67" name="TextBox 66">
                <a:extLst>
                  <a:ext uri="{FF2B5EF4-FFF2-40B4-BE49-F238E27FC236}">
                    <a16:creationId xmlns:a16="http://schemas.microsoft.com/office/drawing/2014/main" id="{39D0D0A1-4652-470A-8B6E-271D95CEB716}"/>
                  </a:ext>
                </a:extLst>
              </p:cNvPr>
              <p:cNvSpPr txBox="1"/>
              <p:nvPr/>
            </p:nvSpPr>
            <p:spPr>
              <a:xfrm>
                <a:off x="4964739" y="12320737"/>
                <a:ext cx="4287494" cy="1686616"/>
              </a:xfrm>
              <a:prstGeom prst="rect">
                <a:avLst/>
              </a:prstGeom>
              <a:noFill/>
            </p:spPr>
            <p:txBody>
              <a:bodyPr wrap="square" rtlCol="0">
                <a:spAutoFit/>
              </a:bodyPr>
              <a:lstStyle/>
              <a:p>
                <a:pPr algn="ctr">
                  <a:lnSpc>
                    <a:spcPct val="105000"/>
                  </a:lnSpc>
                  <a:spcAft>
                    <a:spcPts val="600"/>
                  </a:spcAft>
                </a:pPr>
                <a:r>
                  <a:rPr lang="es-US" sz="1600" b="1" dirty="0">
                    <a:solidFill>
                      <a:schemeClr val="tx1">
                        <a:lumMod val="95000"/>
                        <a:lumOff val="5000"/>
                      </a:schemeClr>
                    </a:solidFill>
                  </a:rPr>
                  <a:t>Línea gratuita en EE.UU.: </a:t>
                </a:r>
                <a:r>
                  <a:rPr lang="es-US" sz="1600" dirty="0">
                    <a:solidFill>
                      <a:schemeClr val="accent2"/>
                    </a:solidFill>
                  </a:rPr>
                  <a:t>1-800-461-9330</a:t>
                </a:r>
              </a:p>
              <a:p>
                <a:pPr algn="ctr">
                  <a:lnSpc>
                    <a:spcPct val="105000"/>
                  </a:lnSpc>
                  <a:spcAft>
                    <a:spcPts val="600"/>
                  </a:spcAft>
                </a:pPr>
                <a:r>
                  <a:rPr lang="es-US" sz="1600" b="1" dirty="0">
                    <a:solidFill>
                      <a:schemeClr val="tx1">
                        <a:lumMod val="95000"/>
                        <a:lumOff val="5000"/>
                      </a:schemeClr>
                    </a:solidFill>
                  </a:rPr>
                  <a:t>Skype: </a:t>
                </a:r>
                <a:r>
                  <a:rPr lang="es-US" sz="1600" dirty="0">
                    <a:solidFill>
                      <a:schemeClr val="accent2"/>
                    </a:solidFill>
                  </a:rPr>
                  <a:t>+1-800-461-9330</a:t>
                </a:r>
              </a:p>
              <a:p>
                <a:pPr marL="4762" algn="ctr">
                  <a:spcAft>
                    <a:spcPts val="300"/>
                  </a:spcAft>
                  <a:buClr>
                    <a:schemeClr val="accent1"/>
                  </a:buClr>
                  <a:buSzPct val="125000"/>
                </a:pPr>
                <a:r>
                  <a:rPr lang="es-US" sz="1600" b="1" dirty="0">
                    <a:solidFill>
                      <a:schemeClr val="tx1">
                        <a:lumMod val="95000"/>
                        <a:lumOff val="5000"/>
                      </a:schemeClr>
                    </a:solidFill>
                  </a:rPr>
                  <a:t>Cobro internacional: </a:t>
                </a:r>
                <a:r>
                  <a:rPr lang="es-US" sz="1600" dirty="0">
                    <a:solidFill>
                      <a:schemeClr val="accent2"/>
                    </a:solidFill>
                  </a:rPr>
                  <a:t>+1-720-514-4400</a:t>
                </a:r>
                <a:br>
                  <a:rPr lang="es-US" dirty="0">
                    <a:solidFill>
                      <a:schemeClr val="accent2"/>
                    </a:solidFill>
                  </a:rPr>
                </a:br>
                <a:r>
                  <a:rPr lang="es-US" sz="1100" i="1" dirty="0"/>
                  <a:t>(Llame a su </a:t>
                </a:r>
                <a:r>
                  <a:rPr lang="es-US" sz="1100" i="1" u="sng" spc="-14" dirty="0">
                    <a:latin typeface="Franklin Gothic Book" panose="020B0503020102020204" pitchFamily="34" charset="0"/>
                  </a:rPr>
                  <a:t>operadora local</a:t>
                </a:r>
                <a:r>
                  <a:rPr lang="es-US" sz="1100" i="1" spc="-14" dirty="0">
                    <a:latin typeface="Franklin Gothic Book" panose="020B0503020102020204" pitchFamily="34" charset="0"/>
                  </a:rPr>
                  <a:t>. Dígale a la operadora que quiere </a:t>
                </a:r>
                <a:r>
                  <a:rPr lang="es-US" sz="1100" i="1" u="sng" spc="-14" dirty="0">
                    <a:latin typeface="Franklin Gothic Book" panose="020B0503020102020204" pitchFamily="34" charset="0"/>
                  </a:rPr>
                  <a:t>realizar una llamada por cobrar a Estados Unidos</a:t>
                </a:r>
                <a:r>
                  <a:rPr lang="es-US" sz="1100" i="1" spc="-14" dirty="0">
                    <a:latin typeface="Franklin Gothic Book" panose="020B0503020102020204" pitchFamily="34" charset="0"/>
                  </a:rPr>
                  <a:t>. Brinde este número a la operadora:  </a:t>
                </a:r>
                <a:r>
                  <a:rPr lang="es-US" sz="1100" i="1" spc="7" dirty="0">
                    <a:latin typeface="Franklin Gothic Medium" panose="020B0603020102020204" pitchFamily="34" charset="0"/>
                  </a:rPr>
                  <a:t>1-720-514-4400. </a:t>
                </a:r>
                <a:r>
                  <a:rPr lang="es-US" sz="1100" i="1" spc="-14" dirty="0">
                    <a:latin typeface="Franklin Gothic Book" panose="020B0503020102020204" pitchFamily="34" charset="0"/>
                  </a:rPr>
                  <a:t>Cuando le pidan su nombre diga </a:t>
                </a:r>
                <a:r>
                  <a:rPr lang="es-US" sz="1100" b="1" i="1" spc="-14" dirty="0">
                    <a:latin typeface="Franklin Gothic Book" panose="020B0503020102020204" pitchFamily="34" charset="0"/>
                  </a:rPr>
                  <a:t>“FHI 360”)</a:t>
                </a:r>
                <a:endParaRPr lang="es-US" sz="1100" b="1" i="1" spc="-14" dirty="0">
                  <a:latin typeface="Franklin Gothic Medium" panose="020B0603020102020204" pitchFamily="34" charset="0"/>
                </a:endParaRPr>
              </a:p>
            </p:txBody>
          </p:sp>
          <p:pic>
            <p:nvPicPr>
              <p:cNvPr id="68" name="Graphic 67" descr="Receiver with solid fill">
                <a:extLst>
                  <a:ext uri="{FF2B5EF4-FFF2-40B4-BE49-F238E27FC236}">
                    <a16:creationId xmlns:a16="http://schemas.microsoft.com/office/drawing/2014/main" id="{285B7979-BFE3-47AF-A6BB-E090D3D5C90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819116" y="12320736"/>
                <a:ext cx="291245" cy="291245"/>
              </a:xfrm>
              <a:prstGeom prst="rect">
                <a:avLst/>
              </a:prstGeom>
            </p:spPr>
          </p:pic>
        </p:grpSp>
        <p:grpSp>
          <p:nvGrpSpPr>
            <p:cNvPr id="64" name="Group 63">
              <a:extLst>
                <a:ext uri="{FF2B5EF4-FFF2-40B4-BE49-F238E27FC236}">
                  <a16:creationId xmlns:a16="http://schemas.microsoft.com/office/drawing/2014/main" id="{A428E82F-CD19-44A4-B421-B0B268E48E62}"/>
                </a:ext>
              </a:extLst>
            </p:cNvPr>
            <p:cNvGrpSpPr/>
            <p:nvPr/>
          </p:nvGrpSpPr>
          <p:grpSpPr>
            <a:xfrm>
              <a:off x="5085793" y="11690153"/>
              <a:ext cx="4453540" cy="674031"/>
              <a:chOff x="4550066" y="11626145"/>
              <a:chExt cx="4453540" cy="674031"/>
            </a:xfrm>
          </p:grpSpPr>
          <p:sp>
            <p:nvSpPr>
              <p:cNvPr id="65" name="TextBox 64">
                <a:extLst>
                  <a:ext uri="{FF2B5EF4-FFF2-40B4-BE49-F238E27FC236}">
                    <a16:creationId xmlns:a16="http://schemas.microsoft.com/office/drawing/2014/main" id="{C519D33C-F850-4E40-B6CD-D4D527EF91C1}"/>
                  </a:ext>
                </a:extLst>
              </p:cNvPr>
              <p:cNvSpPr txBox="1"/>
              <p:nvPr/>
            </p:nvSpPr>
            <p:spPr>
              <a:xfrm>
                <a:off x="4745133" y="11626145"/>
                <a:ext cx="4258473" cy="674031"/>
              </a:xfrm>
              <a:prstGeom prst="rect">
                <a:avLst/>
              </a:prstGeom>
              <a:noFill/>
            </p:spPr>
            <p:txBody>
              <a:bodyPr wrap="none" rtlCol="0">
                <a:spAutoFit/>
              </a:bodyPr>
              <a:lstStyle/>
              <a:p>
                <a:pPr algn="ctr">
                  <a:lnSpc>
                    <a:spcPct val="105000"/>
                  </a:lnSpc>
                </a:pPr>
                <a:r>
                  <a:rPr lang="es-US" b="1" dirty="0">
                    <a:solidFill>
                      <a:schemeClr val="tx1">
                        <a:lumMod val="95000"/>
                        <a:lumOff val="5000"/>
                      </a:schemeClr>
                    </a:solidFill>
                  </a:rPr>
                  <a:t>Confidencialmente por correo electrónico:</a:t>
                </a:r>
              </a:p>
              <a:p>
                <a:pPr algn="ctr">
                  <a:lnSpc>
                    <a:spcPct val="105000"/>
                  </a:lnSpc>
                </a:pPr>
                <a:r>
                  <a:rPr lang="es-US" dirty="0">
                    <a:solidFill>
                      <a:schemeClr val="accent2"/>
                    </a:solidFill>
                  </a:rPr>
                  <a:t>compliance@fhi360.org</a:t>
                </a:r>
              </a:p>
            </p:txBody>
          </p:sp>
          <p:pic>
            <p:nvPicPr>
              <p:cNvPr id="66" name="Picture 55">
                <a:extLst>
                  <a:ext uri="{FF2B5EF4-FFF2-40B4-BE49-F238E27FC236}">
                    <a16:creationId xmlns:a16="http://schemas.microsoft.com/office/drawing/2014/main" id="{45506092-9742-485C-880E-E7A04072B83F}"/>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4550066" y="11718239"/>
                <a:ext cx="273310" cy="176513"/>
              </a:xfrm>
              <a:prstGeom prst="rect">
                <a:avLst/>
              </a:prstGeom>
              <a:solidFill>
                <a:schemeClr val="bg1"/>
              </a:solidFill>
            </p:spPr>
          </p:pic>
        </p:grpSp>
      </p:grpSp>
      <p:sp>
        <p:nvSpPr>
          <p:cNvPr id="71" name="TextBox 70">
            <a:extLst>
              <a:ext uri="{FF2B5EF4-FFF2-40B4-BE49-F238E27FC236}">
                <a16:creationId xmlns:a16="http://schemas.microsoft.com/office/drawing/2014/main" id="{8850A262-1C81-4FBC-A89C-8DADBC730363}"/>
              </a:ext>
            </a:extLst>
          </p:cNvPr>
          <p:cNvSpPr txBox="1"/>
          <p:nvPr/>
        </p:nvSpPr>
        <p:spPr>
          <a:xfrm>
            <a:off x="4882876" y="13947063"/>
            <a:ext cx="4102589" cy="615553"/>
          </a:xfrm>
          <a:prstGeom prst="rect">
            <a:avLst/>
          </a:prstGeom>
          <a:noFill/>
        </p:spPr>
        <p:txBody>
          <a:bodyPr wrap="square" rtlCol="0">
            <a:spAutoFit/>
          </a:bodyPr>
          <a:lstStyle/>
          <a:p>
            <a:pPr algn="ctr"/>
            <a:r>
              <a:rPr lang="es-US" sz="1700" b="1" dirty="0">
                <a:solidFill>
                  <a:schemeClr val="accent2"/>
                </a:solidFill>
              </a:rPr>
              <a:t>Su confidencialidad es importante </a:t>
            </a:r>
            <a:br>
              <a:rPr lang="es-US" sz="1700" b="1" dirty="0">
                <a:solidFill>
                  <a:schemeClr val="accent2"/>
                </a:solidFill>
              </a:rPr>
            </a:br>
            <a:r>
              <a:rPr lang="es-US" sz="1700" b="1" dirty="0">
                <a:solidFill>
                  <a:schemeClr val="accent2"/>
                </a:solidFill>
              </a:rPr>
              <a:t>y la llamada no se grabará</a:t>
            </a:r>
            <a:r>
              <a:rPr lang="en-US" sz="1700" b="1" dirty="0">
                <a:solidFill>
                  <a:schemeClr val="accent2"/>
                </a:solidFill>
              </a:rPr>
              <a:t>.</a:t>
            </a:r>
            <a:endParaRPr lang="en-US" sz="1700" dirty="0">
              <a:solidFill>
                <a:schemeClr val="accent2"/>
              </a:solidFill>
            </a:endParaRPr>
          </a:p>
        </p:txBody>
      </p:sp>
    </p:spTree>
    <p:extLst>
      <p:ext uri="{BB962C8B-B14F-4D97-AF65-F5344CB8AC3E}">
        <p14:creationId xmlns:p14="http://schemas.microsoft.com/office/powerpoint/2010/main" val="1451206894"/>
      </p:ext>
    </p:extLst>
  </p:cSld>
  <p:clrMapOvr>
    <a:masterClrMapping/>
  </p:clrMapOvr>
</p:sld>
</file>

<file path=ppt/theme/theme1.xml><?xml version="1.0" encoding="utf-8"?>
<a:theme xmlns:a="http://schemas.openxmlformats.org/drawingml/2006/main" name="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FCR Alternate">
      <a:dk1>
        <a:srgbClr val="000000"/>
      </a:dk1>
      <a:lt1>
        <a:srgbClr val="FFFFFF"/>
      </a:lt1>
      <a:dk2>
        <a:srgbClr val="713484"/>
      </a:dk2>
      <a:lt2>
        <a:srgbClr val="ABAFA6"/>
      </a:lt2>
      <a:accent1>
        <a:srgbClr val="009590"/>
      </a:accent1>
      <a:accent2>
        <a:srgbClr val="F2741F"/>
      </a:accent2>
      <a:accent3>
        <a:srgbClr val="B71D38"/>
      </a:accent3>
      <a:accent4>
        <a:srgbClr val="3B352F"/>
      </a:accent4>
      <a:accent5>
        <a:srgbClr val="009BAF"/>
      </a:accent5>
      <a:accent6>
        <a:srgbClr val="FED205"/>
      </a:accent6>
      <a:hlink>
        <a:srgbClr val="006595"/>
      </a:hlink>
      <a:folHlink>
        <a:srgbClr val="5C6F7C"/>
      </a:folHlink>
    </a:clrScheme>
    <a:fontScheme name="Franklin Gothic">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FEE2724BDB744A9EE6D5ED9ECD69A6" ma:contentTypeVersion="4" ma:contentTypeDescription="Create a new document." ma:contentTypeScope="" ma:versionID="ea21d97bebf05c28899b17848cfe95a2">
  <xsd:schema xmlns:xsd="http://www.w3.org/2001/XMLSchema" xmlns:xs="http://www.w3.org/2001/XMLSchema" xmlns:p="http://schemas.microsoft.com/office/2006/metadata/properties" xmlns:ns2="f21a2516-b267-42f6-9626-92cb3b4c905a" targetNamespace="http://schemas.microsoft.com/office/2006/metadata/properties" ma:root="true" ma:fieldsID="22d2cc2ea2cf38ad4301fd3a4bf8e626" ns2:_="">
    <xsd:import namespace="f21a2516-b267-42f6-9626-92cb3b4c90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a2516-b267-42f6-9626-92cb3b4c90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39F32EE-BD60-47D5-AE4F-1D454FA6A219}"/>
</file>

<file path=customXml/itemProps2.xml><?xml version="1.0" encoding="utf-8"?>
<ds:datastoreItem xmlns:ds="http://schemas.openxmlformats.org/officeDocument/2006/customXml" ds:itemID="{4C70C4BC-7728-49DC-B800-C887FFF35184}"/>
</file>

<file path=customXml/itemProps3.xml><?xml version="1.0" encoding="utf-8"?>
<ds:datastoreItem xmlns:ds="http://schemas.openxmlformats.org/officeDocument/2006/customXml" ds:itemID="{19EC9C51-190E-4301-83EA-2CCA79B03673}"/>
</file>

<file path=docProps/app.xml><?xml version="1.0" encoding="utf-8"?>
<Properties xmlns="http://schemas.openxmlformats.org/officeDocument/2006/extended-properties" xmlns:vt="http://schemas.openxmlformats.org/officeDocument/2006/docPropsVTypes">
  <Template>Office Theme</Template>
  <TotalTime>2948</TotalTime>
  <Words>1838</Words>
  <Application>Microsoft Office PowerPoint</Application>
  <PresentationFormat>Custom</PresentationFormat>
  <Paragraphs>127</Paragraphs>
  <Slides>8</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Arial Rounded MT Bold</vt:lpstr>
      <vt:lpstr>Calibri</vt:lpstr>
      <vt:lpstr>Franklin Gothic Book</vt:lpstr>
      <vt:lpstr>Franklin Gothic Demi</vt:lpstr>
      <vt:lpstr>Franklin Gothic Demi Cond</vt:lpstr>
      <vt:lpstr>Franklin Gothic Medium</vt:lpstr>
      <vt:lpstr>Office Theme</vt:lpstr>
      <vt:lpstr>1_Office Theme</vt:lpstr>
      <vt:lpstr>INSTRUCCIONES PARA EDITAR E IMPRIMIR CARTELES Y TARJETAS DE BOLSILLO SOBRE PROTECCIÓN</vt:lpstr>
      <vt:lpstr>INSTRUCCIONES (continuación)</vt:lpstr>
      <vt:lpstr>INSTRUCCIONES (continuación)</vt:lpstr>
      <vt:lpstr>Cartel para participantes del programa (plantillas)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 Garcia</dc:creator>
  <cp:lastModifiedBy>Kim Dixon</cp:lastModifiedBy>
  <cp:revision>131</cp:revision>
  <dcterms:created xsi:type="dcterms:W3CDTF">2021-06-17T14:50:31Z</dcterms:created>
  <dcterms:modified xsi:type="dcterms:W3CDTF">2021-10-05T21:54:27Z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0x010100AEFEE2724BDB744A9EE6D5ED9ECD69A6</vt:lpwstr>
  </property>
</Properties>
</file>