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6" r:id="rId2"/>
  </p:sldMasterIdLst>
  <p:notesMasterIdLst>
    <p:notesMasterId r:id="rId11"/>
  </p:notesMasterIdLst>
  <p:handoutMasterIdLst>
    <p:handoutMasterId r:id="rId12"/>
  </p:handoutMasterIdLst>
  <p:sldIdLst>
    <p:sldId id="273" r:id="rId3"/>
    <p:sldId id="274" r:id="rId4"/>
    <p:sldId id="277" r:id="rId5"/>
    <p:sldId id="276" r:id="rId6"/>
    <p:sldId id="282" r:id="rId7"/>
    <p:sldId id="284" r:id="rId8"/>
    <p:sldId id="283" r:id="rId9"/>
    <p:sldId id="281" r:id="rId10"/>
  </p:sldIdLst>
  <p:sldSz cx="10698163" cy="1508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ign" id="{42CED8E8-6449-8E45-BE1D-438E0F20DD0A}">
          <p14:sldIdLst>
            <p14:sldId id="273"/>
            <p14:sldId id="274"/>
            <p14:sldId id="277"/>
            <p14:sldId id="276"/>
            <p14:sldId id="282"/>
            <p14:sldId id="284"/>
            <p14:sldId id="283"/>
            <p14:sldId id="281"/>
          </p14:sldIdLst>
        </p14:section>
      </p14:sectionLst>
    </p:ext>
    <p:ext uri="{EFAFB233-063F-42B5-8137-9DF3F51BA10A}">
      <p15:sldGuideLst xmlns:p15="http://schemas.microsoft.com/office/powerpoint/2012/main">
        <p15:guide id="1" orient="horz" pos="4752">
          <p15:clr>
            <a:srgbClr val="A4A3A4"/>
          </p15:clr>
        </p15:guide>
        <p15:guide id="2" pos="33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91"/>
    <a:srgbClr val="009BB1"/>
    <a:srgbClr val="723484"/>
    <a:srgbClr val="F52032"/>
    <a:srgbClr val="B81F39"/>
    <a:srgbClr val="D1F4FF"/>
    <a:srgbClr val="F9F2DB"/>
    <a:srgbClr val="BFE1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5" autoAdjust="0"/>
    <p:restoredTop sz="94558"/>
  </p:normalViewPr>
  <p:slideViewPr>
    <p:cSldViewPr snapToGrid="0" snapToObjects="1">
      <p:cViewPr>
        <p:scale>
          <a:sx n="50" d="100"/>
          <a:sy n="50" d="100"/>
        </p:scale>
        <p:origin x="1316" y="-2152"/>
      </p:cViewPr>
      <p:guideLst>
        <p:guide orient="horz" pos="4752"/>
        <p:guide pos="3369"/>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616"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FB9479-8070-BA41-AFEE-75A982F2DB8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77D5FA2-EBFD-CF40-B2A0-53A8980281E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D845356-21AE-1F41-BCF9-FBC28EC9BFB7}" type="datetimeFigureOut">
              <a:rPr lang="en-US" smtClean="0"/>
              <a:t>10/5/2021</a:t>
            </a:fld>
            <a:endParaRPr lang="en-US" dirty="0"/>
          </a:p>
        </p:txBody>
      </p:sp>
      <p:sp>
        <p:nvSpPr>
          <p:cNvPr id="4" name="Footer Placeholder 3">
            <a:extLst>
              <a:ext uri="{FF2B5EF4-FFF2-40B4-BE49-F238E27FC236}">
                <a16:creationId xmlns:a16="http://schemas.microsoft.com/office/drawing/2014/main" id="{5FD73E30-0F43-FD4E-9006-20E8258322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9A38423-DB11-9741-85E0-A44CB59688D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8AF87F-6144-F546-A13B-37AB5C1A9558}" type="slidenum">
              <a:rPr lang="en-US" smtClean="0"/>
              <a:t>‹#›</a:t>
            </a:fld>
            <a:endParaRPr lang="en-US" dirty="0"/>
          </a:p>
        </p:txBody>
      </p:sp>
    </p:spTree>
    <p:extLst>
      <p:ext uri="{BB962C8B-B14F-4D97-AF65-F5344CB8AC3E}">
        <p14:creationId xmlns:p14="http://schemas.microsoft.com/office/powerpoint/2010/main" val="2829986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6D784C-8E50-3347-9B49-A5A79B84E54A}" type="datetimeFigureOut">
              <a:rPr lang="en-US" smtClean="0"/>
              <a:t>10/5/2021</a:t>
            </a:fld>
            <a:endParaRPr lang="en-US" dirty="0"/>
          </a:p>
        </p:txBody>
      </p:sp>
      <p:sp>
        <p:nvSpPr>
          <p:cNvPr id="4" name="Slide Image Placehold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57AAAB-5DE7-7848-98EF-F816D5A20CE6}" type="slidenum">
              <a:rPr lang="en-US" smtClean="0"/>
              <a:t>‹#›</a:t>
            </a:fld>
            <a:endParaRPr lang="en-US" dirty="0"/>
          </a:p>
        </p:txBody>
      </p:sp>
    </p:spTree>
    <p:extLst>
      <p:ext uri="{BB962C8B-B14F-4D97-AF65-F5344CB8AC3E}">
        <p14:creationId xmlns:p14="http://schemas.microsoft.com/office/powerpoint/2010/main" val="4226540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7AAAB-5DE7-7848-98EF-F816D5A20C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1044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7AAAB-5DE7-7848-98EF-F816D5A20C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7AAAB-5DE7-7848-98EF-F816D5A20C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147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7AAAB-5DE7-7848-98EF-F816D5A20C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6892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2EDDAF0-2AAA-1D4E-8991-1B3A732FA9D8}"/>
              </a:ext>
            </a:extLst>
          </p:cNvPr>
          <p:cNvPicPr>
            <a:picLocks noChangeAspect="1"/>
          </p:cNvPicPr>
          <p:nvPr userDrawn="1"/>
        </p:nvPicPr>
        <p:blipFill rotWithShape="1">
          <a:blip r:embed="rId2"/>
          <a:srcRect l="17186" b="21993"/>
          <a:stretch/>
        </p:blipFill>
        <p:spPr>
          <a:xfrm>
            <a:off x="-1" y="4058748"/>
            <a:ext cx="6923463" cy="7332387"/>
          </a:xfrm>
          <a:prstGeom prst="rect">
            <a:avLst/>
          </a:prstGeom>
        </p:spPr>
      </p:pic>
      <p:sp>
        <p:nvSpPr>
          <p:cNvPr id="5" name="Rectangle 4">
            <a:extLst>
              <a:ext uri="{FF2B5EF4-FFF2-40B4-BE49-F238E27FC236}">
                <a16:creationId xmlns:a16="http://schemas.microsoft.com/office/drawing/2014/main" id="{9B7C5733-5AA1-1C43-86C9-8F20336C2331}"/>
              </a:ext>
            </a:extLst>
          </p:cNvPr>
          <p:cNvSpPr/>
          <p:nvPr userDrawn="1"/>
        </p:nvSpPr>
        <p:spPr>
          <a:xfrm>
            <a:off x="-13448" y="0"/>
            <a:ext cx="10693400" cy="1959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FDABC543-8237-594C-AC35-41C463F291B9}"/>
              </a:ext>
            </a:extLst>
          </p:cNvPr>
          <p:cNvGrpSpPr/>
          <p:nvPr userDrawn="1"/>
        </p:nvGrpSpPr>
        <p:grpSpPr>
          <a:xfrm>
            <a:off x="8653358" y="11111"/>
            <a:ext cx="1747413" cy="1516840"/>
            <a:chOff x="8653358" y="-14289"/>
            <a:chExt cx="1747413" cy="1516840"/>
          </a:xfrm>
        </p:grpSpPr>
        <p:sp>
          <p:nvSpPr>
            <p:cNvPr id="7" name="Rectangle 6">
              <a:extLst>
                <a:ext uri="{FF2B5EF4-FFF2-40B4-BE49-F238E27FC236}">
                  <a16:creationId xmlns:a16="http://schemas.microsoft.com/office/drawing/2014/main" id="{050AE897-24D2-8B4F-8FCD-03D4BD62FEDC}"/>
                </a:ext>
              </a:extLst>
            </p:cNvPr>
            <p:cNvSpPr/>
            <p:nvPr/>
          </p:nvSpPr>
          <p:spPr>
            <a:xfrm>
              <a:off x="8653358" y="-14289"/>
              <a:ext cx="1747413" cy="15168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E1788AC2-3849-ED4D-AE7A-DE88C65CF5C6}"/>
                </a:ext>
              </a:extLst>
            </p:cNvPr>
            <p:cNvPicPr>
              <a:picLocks noChangeAspect="1"/>
            </p:cNvPicPr>
            <p:nvPr/>
          </p:nvPicPr>
          <p:blipFill>
            <a:blip r:embed="rId3"/>
            <a:stretch>
              <a:fillRect/>
            </a:stretch>
          </p:blipFill>
          <p:spPr>
            <a:xfrm>
              <a:off x="8858926" y="691179"/>
              <a:ext cx="1313776" cy="583900"/>
            </a:xfrm>
            <a:prstGeom prst="rect">
              <a:avLst/>
            </a:prstGeom>
          </p:spPr>
        </p:pic>
      </p:grpSp>
      <p:sp>
        <p:nvSpPr>
          <p:cNvPr id="9" name="Rectangle 8">
            <a:extLst>
              <a:ext uri="{FF2B5EF4-FFF2-40B4-BE49-F238E27FC236}">
                <a16:creationId xmlns:a16="http://schemas.microsoft.com/office/drawing/2014/main" id="{E507245D-38C8-B541-B7DD-F0D786BBAFEB}"/>
              </a:ext>
            </a:extLst>
          </p:cNvPr>
          <p:cNvSpPr/>
          <p:nvPr userDrawn="1"/>
        </p:nvSpPr>
        <p:spPr>
          <a:xfrm>
            <a:off x="-13448" y="14934021"/>
            <a:ext cx="10722567" cy="208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A8C9B528-2E14-5F46-9D11-86B58985DF5F}"/>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Lst>
          </a:blip>
          <a:srcRect r="30207" b="5778"/>
          <a:stretch/>
        </p:blipFill>
        <p:spPr>
          <a:xfrm>
            <a:off x="5801013" y="4101244"/>
            <a:ext cx="4908106" cy="7332387"/>
          </a:xfrm>
          <a:prstGeom prst="rect">
            <a:avLst/>
          </a:prstGeom>
        </p:spPr>
      </p:pic>
      <p:pic>
        <p:nvPicPr>
          <p:cNvPr id="21" name="Picture 20">
            <a:extLst>
              <a:ext uri="{FF2B5EF4-FFF2-40B4-BE49-F238E27FC236}">
                <a16:creationId xmlns:a16="http://schemas.microsoft.com/office/drawing/2014/main" id="{C33C5A74-6E0D-2D4C-8B27-DC254067CDB6}"/>
              </a:ext>
            </a:extLst>
          </p:cNvPr>
          <p:cNvPicPr>
            <a:picLocks noChangeAspect="1"/>
          </p:cNvPicPr>
          <p:nvPr userDrawn="1"/>
        </p:nvPicPr>
        <p:blipFill>
          <a:blip r:embed="rId6"/>
          <a:stretch>
            <a:fillRect/>
          </a:stretch>
        </p:blipFill>
        <p:spPr>
          <a:xfrm>
            <a:off x="0" y="8191816"/>
            <a:ext cx="10698163" cy="3344713"/>
          </a:xfrm>
          <a:prstGeom prst="rect">
            <a:avLst/>
          </a:prstGeom>
        </p:spPr>
      </p:pic>
    </p:spTree>
    <p:extLst>
      <p:ext uri="{BB962C8B-B14F-4D97-AF65-F5344CB8AC3E}">
        <p14:creationId xmlns:p14="http://schemas.microsoft.com/office/powerpoint/2010/main" val="206447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Content Placeholder 2"/>
          <p:cNvSpPr>
            <a:spLocks noGrp="1"/>
          </p:cNvSpPr>
          <p:nvPr>
            <p:ph idx="1"/>
          </p:nvPr>
        </p:nvSpPr>
        <p:spPr>
          <a:xfrm>
            <a:off x="4548113" y="2172339"/>
            <a:ext cx="5415945" cy="10721977"/>
          </a:xfrm>
        </p:spPr>
        <p:txBody>
          <a:bodyPr/>
          <a:lstStyle>
            <a:lvl1pPr>
              <a:defRPr sz="3719"/>
            </a:lvl1pPr>
            <a:lvl2pPr>
              <a:defRPr sz="3256"/>
            </a:lvl2pPr>
            <a:lvl3pPr>
              <a:defRPr sz="2789"/>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022351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Picture Placeholder 2"/>
          <p:cNvSpPr>
            <a:spLocks noGrp="1" noChangeAspect="1"/>
          </p:cNvSpPr>
          <p:nvPr>
            <p:ph type="pic" idx="1"/>
          </p:nvPr>
        </p:nvSpPr>
        <p:spPr>
          <a:xfrm>
            <a:off x="4548113" y="2172339"/>
            <a:ext cx="5415945" cy="10721977"/>
          </a:xfrm>
        </p:spPr>
        <p:txBody>
          <a:bodyPr anchor="t"/>
          <a:lstStyle>
            <a:lvl1pPr marL="0" indent="0">
              <a:buNone/>
              <a:defRPr sz="3719"/>
            </a:lvl1pPr>
            <a:lvl2pPr marL="531515" indent="0">
              <a:buNone/>
              <a:defRPr sz="3256"/>
            </a:lvl2pPr>
            <a:lvl3pPr marL="1063030" indent="0">
              <a:buNone/>
              <a:defRPr sz="2789"/>
            </a:lvl3pPr>
            <a:lvl4pPr marL="1594548" indent="0">
              <a:buNone/>
              <a:defRPr sz="2325"/>
            </a:lvl4pPr>
            <a:lvl5pPr marL="2126063" indent="0">
              <a:buNone/>
              <a:defRPr sz="2325"/>
            </a:lvl5pPr>
            <a:lvl6pPr marL="2657578" indent="0">
              <a:buNone/>
              <a:defRPr sz="2325"/>
            </a:lvl6pPr>
            <a:lvl7pPr marL="3189093" indent="0">
              <a:buNone/>
              <a:defRPr sz="2325"/>
            </a:lvl7pPr>
            <a:lvl8pPr marL="3720607" indent="0">
              <a:buNone/>
              <a:defRPr sz="2325"/>
            </a:lvl8pPr>
            <a:lvl9pPr marL="4252126" indent="0">
              <a:buNone/>
              <a:defRPr sz="2325"/>
            </a:lvl9pPr>
          </a:lstStyle>
          <a:p>
            <a:r>
              <a:rPr lang="en-US" dirty="0"/>
              <a:t>Click icon to add picture</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12786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876714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5876" y="803276"/>
            <a:ext cx="2306793" cy="127860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5500" y="803276"/>
            <a:ext cx="6786648" cy="127860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549183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D066CC-344C-6049-BBCD-1F912FEDEE8F}"/>
              </a:ext>
            </a:extLst>
          </p:cNvPr>
          <p:cNvPicPr>
            <a:picLocks noChangeAspect="1"/>
          </p:cNvPicPr>
          <p:nvPr userDrawn="1"/>
        </p:nvPicPr>
        <p:blipFill>
          <a:blip r:embed="rId2"/>
          <a:stretch>
            <a:fillRect/>
          </a:stretch>
        </p:blipFill>
        <p:spPr>
          <a:xfrm>
            <a:off x="-12204" y="3736909"/>
            <a:ext cx="6935667" cy="8017614"/>
          </a:xfrm>
          <a:prstGeom prst="rect">
            <a:avLst/>
          </a:prstGeom>
        </p:spPr>
      </p:pic>
      <p:pic>
        <p:nvPicPr>
          <p:cNvPr id="4" name="Picture 3">
            <a:extLst>
              <a:ext uri="{FF2B5EF4-FFF2-40B4-BE49-F238E27FC236}">
                <a16:creationId xmlns:a16="http://schemas.microsoft.com/office/drawing/2014/main" id="{6E8FBC75-8B61-5B47-9D01-07C67A5B7CD4}"/>
              </a:ext>
            </a:extLst>
          </p:cNvPr>
          <p:cNvPicPr>
            <a:picLocks noChangeAspect="1"/>
          </p:cNvPicPr>
          <p:nvPr userDrawn="1"/>
        </p:nvPicPr>
        <p:blipFill rotWithShape="1">
          <a:blip r:embed="rId3">
            <a:duotone>
              <a:schemeClr val="accent5">
                <a:shade val="45000"/>
                <a:satMod val="135000"/>
              </a:schemeClr>
              <a:prstClr val="white"/>
            </a:duotone>
          </a:blip>
          <a:srcRect l="1742" t="-401" r="15222" b="401"/>
          <a:stretch/>
        </p:blipFill>
        <p:spPr>
          <a:xfrm>
            <a:off x="5820598" y="4103201"/>
            <a:ext cx="4872802" cy="7667288"/>
          </a:xfrm>
          <a:prstGeom prst="rect">
            <a:avLst/>
          </a:prstGeom>
        </p:spPr>
      </p:pic>
      <p:pic>
        <p:nvPicPr>
          <p:cNvPr id="6" name="Graphic 5">
            <a:extLst>
              <a:ext uri="{FF2B5EF4-FFF2-40B4-BE49-F238E27FC236}">
                <a16:creationId xmlns:a16="http://schemas.microsoft.com/office/drawing/2014/main" id="{8865338E-1A4B-8E49-B089-84777EF81D0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21379199">
            <a:off x="2278978" y="8318346"/>
            <a:ext cx="6739150" cy="3307904"/>
          </a:xfrm>
          <a:prstGeom prst="rect">
            <a:avLst/>
          </a:prstGeom>
        </p:spPr>
      </p:pic>
      <p:sp>
        <p:nvSpPr>
          <p:cNvPr id="12" name="Rectangle 11">
            <a:extLst>
              <a:ext uri="{FF2B5EF4-FFF2-40B4-BE49-F238E27FC236}">
                <a16:creationId xmlns:a16="http://schemas.microsoft.com/office/drawing/2014/main" id="{33C88169-7C80-E240-BBF8-F035811A747E}"/>
              </a:ext>
            </a:extLst>
          </p:cNvPr>
          <p:cNvSpPr/>
          <p:nvPr userDrawn="1"/>
        </p:nvSpPr>
        <p:spPr>
          <a:xfrm>
            <a:off x="-13448" y="0"/>
            <a:ext cx="10693400" cy="19598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87E9669E-DF92-8144-8E96-2B92BBE7377A}"/>
              </a:ext>
            </a:extLst>
          </p:cNvPr>
          <p:cNvGrpSpPr/>
          <p:nvPr userDrawn="1"/>
        </p:nvGrpSpPr>
        <p:grpSpPr>
          <a:xfrm>
            <a:off x="8653358" y="-14289"/>
            <a:ext cx="1747413" cy="1516840"/>
            <a:chOff x="8653358" y="-14289"/>
            <a:chExt cx="1747413" cy="1516840"/>
          </a:xfrm>
        </p:grpSpPr>
        <p:sp>
          <p:nvSpPr>
            <p:cNvPr id="14" name="Rectangle 13">
              <a:extLst>
                <a:ext uri="{FF2B5EF4-FFF2-40B4-BE49-F238E27FC236}">
                  <a16:creationId xmlns:a16="http://schemas.microsoft.com/office/drawing/2014/main" id="{07751F4F-B686-3B4B-B32C-040AA2A95A45}"/>
                </a:ext>
              </a:extLst>
            </p:cNvPr>
            <p:cNvSpPr/>
            <p:nvPr/>
          </p:nvSpPr>
          <p:spPr>
            <a:xfrm>
              <a:off x="8653358" y="-14289"/>
              <a:ext cx="1747413" cy="15168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B8BDAD7F-4E99-F54F-8541-AA32B6032BFE}"/>
                </a:ext>
              </a:extLst>
            </p:cNvPr>
            <p:cNvPicPr>
              <a:picLocks noChangeAspect="1"/>
            </p:cNvPicPr>
            <p:nvPr/>
          </p:nvPicPr>
          <p:blipFill>
            <a:blip r:embed="rId6"/>
            <a:stretch>
              <a:fillRect/>
            </a:stretch>
          </p:blipFill>
          <p:spPr>
            <a:xfrm>
              <a:off x="8858926" y="691179"/>
              <a:ext cx="1313776" cy="583900"/>
            </a:xfrm>
            <a:prstGeom prst="rect">
              <a:avLst/>
            </a:prstGeom>
          </p:spPr>
        </p:pic>
      </p:grpSp>
      <p:sp>
        <p:nvSpPr>
          <p:cNvPr id="16" name="Rectangle 15">
            <a:extLst>
              <a:ext uri="{FF2B5EF4-FFF2-40B4-BE49-F238E27FC236}">
                <a16:creationId xmlns:a16="http://schemas.microsoft.com/office/drawing/2014/main" id="{C959B041-93E8-EF46-85B1-77279108EFD3}"/>
              </a:ext>
            </a:extLst>
          </p:cNvPr>
          <p:cNvSpPr/>
          <p:nvPr userDrawn="1"/>
        </p:nvSpPr>
        <p:spPr>
          <a:xfrm>
            <a:off x="-13448" y="14934021"/>
            <a:ext cx="10722567" cy="20859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AC3F82F9-6AF0-0B4D-9C55-9E83F35EAD00}"/>
              </a:ext>
            </a:extLst>
          </p:cNvPr>
          <p:cNvPicPr>
            <a:picLocks noChangeAspect="1"/>
          </p:cNvPicPr>
          <p:nvPr userDrawn="1"/>
        </p:nvPicPr>
        <p:blipFill>
          <a:blip r:embed="rId7"/>
          <a:stretch>
            <a:fillRect/>
          </a:stretch>
        </p:blipFill>
        <p:spPr>
          <a:xfrm>
            <a:off x="0" y="9229430"/>
            <a:ext cx="10698163" cy="3344713"/>
          </a:xfrm>
          <a:prstGeom prst="rect">
            <a:avLst/>
          </a:prstGeom>
        </p:spPr>
      </p:pic>
    </p:spTree>
    <p:extLst>
      <p:ext uri="{BB962C8B-B14F-4D97-AF65-F5344CB8AC3E}">
        <p14:creationId xmlns:p14="http://schemas.microsoft.com/office/powerpoint/2010/main" val="290214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365" y="2469198"/>
            <a:ext cx="9093441" cy="5252719"/>
          </a:xfrm>
        </p:spPr>
        <p:txBody>
          <a:bodyPr anchor="b"/>
          <a:lstStyle>
            <a:lvl1pPr algn="ctr">
              <a:defRPr sz="6975"/>
            </a:lvl1pPr>
          </a:lstStyle>
          <a:p>
            <a:r>
              <a:rPr lang="en-US"/>
              <a:t>Click to edit Master title style</a:t>
            </a:r>
          </a:p>
        </p:txBody>
      </p:sp>
      <p:sp>
        <p:nvSpPr>
          <p:cNvPr id="3" name="Subtitle 2"/>
          <p:cNvSpPr>
            <a:spLocks noGrp="1"/>
          </p:cNvSpPr>
          <p:nvPr>
            <p:ph type="subTitle" idx="1"/>
          </p:nvPr>
        </p:nvSpPr>
        <p:spPr>
          <a:xfrm>
            <a:off x="1337270" y="7924487"/>
            <a:ext cx="8023624" cy="3642676"/>
          </a:xfrm>
        </p:spPr>
        <p:txBody>
          <a:bodyPr/>
          <a:lstStyle>
            <a:lvl1pPr marL="0" indent="0" algn="ctr">
              <a:buNone/>
              <a:defRPr sz="2789"/>
            </a:lvl1pPr>
            <a:lvl2pPr marL="531515" indent="0" algn="ctr">
              <a:buNone/>
              <a:defRPr sz="2325"/>
            </a:lvl2pPr>
            <a:lvl3pPr marL="1063030" indent="0" algn="ctr">
              <a:buNone/>
              <a:defRPr sz="2093"/>
            </a:lvl3pPr>
            <a:lvl4pPr marL="1594548" indent="0" algn="ctr">
              <a:buNone/>
              <a:defRPr sz="1862"/>
            </a:lvl4pPr>
            <a:lvl5pPr marL="2126063" indent="0" algn="ctr">
              <a:buNone/>
              <a:defRPr sz="1862"/>
            </a:lvl5pPr>
            <a:lvl6pPr marL="2657578" indent="0" algn="ctr">
              <a:buNone/>
              <a:defRPr sz="1862"/>
            </a:lvl6pPr>
            <a:lvl7pPr marL="3189093" indent="0" algn="ctr">
              <a:buNone/>
              <a:defRPr sz="1862"/>
            </a:lvl7pPr>
            <a:lvl8pPr marL="3720607" indent="0" algn="ctr">
              <a:buNone/>
              <a:defRPr sz="1862"/>
            </a:lvl8pPr>
            <a:lvl9pPr marL="4252126" indent="0" algn="ctr">
              <a:buNone/>
              <a:defRPr sz="1862"/>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03005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8530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929" y="3761428"/>
            <a:ext cx="9227167" cy="6276023"/>
          </a:xfrm>
        </p:spPr>
        <p:txBody>
          <a:bodyPr anchor="b"/>
          <a:lstStyle>
            <a:lvl1pPr>
              <a:defRPr sz="6975"/>
            </a:lvl1pPr>
          </a:lstStyle>
          <a:p>
            <a:r>
              <a:rPr lang="en-US"/>
              <a:t>Click to edit Master title style</a:t>
            </a:r>
          </a:p>
        </p:txBody>
      </p:sp>
      <p:sp>
        <p:nvSpPr>
          <p:cNvPr id="3" name="Text Placeholder 2"/>
          <p:cNvSpPr>
            <a:spLocks noGrp="1"/>
          </p:cNvSpPr>
          <p:nvPr>
            <p:ph type="body" idx="1"/>
          </p:nvPr>
        </p:nvSpPr>
        <p:spPr>
          <a:xfrm>
            <a:off x="729929" y="10096824"/>
            <a:ext cx="9227167" cy="3300412"/>
          </a:xfrm>
        </p:spPr>
        <p:txBody>
          <a:bodyPr/>
          <a:lstStyle>
            <a:lvl1pPr marL="0" indent="0">
              <a:buNone/>
              <a:defRPr sz="2789">
                <a:solidFill>
                  <a:schemeClr val="tx1"/>
                </a:solidFill>
              </a:defRPr>
            </a:lvl1pPr>
            <a:lvl2pPr marL="531515" indent="0">
              <a:buNone/>
              <a:defRPr sz="2325">
                <a:solidFill>
                  <a:schemeClr val="tx1">
                    <a:tint val="75000"/>
                  </a:schemeClr>
                </a:solidFill>
              </a:defRPr>
            </a:lvl2pPr>
            <a:lvl3pPr marL="1063030" indent="0">
              <a:buNone/>
              <a:defRPr sz="2093">
                <a:solidFill>
                  <a:schemeClr val="tx1">
                    <a:tint val="75000"/>
                  </a:schemeClr>
                </a:solidFill>
              </a:defRPr>
            </a:lvl3pPr>
            <a:lvl4pPr marL="1594548" indent="0">
              <a:buNone/>
              <a:defRPr sz="1862">
                <a:solidFill>
                  <a:schemeClr val="tx1">
                    <a:tint val="75000"/>
                  </a:schemeClr>
                </a:solidFill>
              </a:defRPr>
            </a:lvl4pPr>
            <a:lvl5pPr marL="2126063" indent="0">
              <a:buNone/>
              <a:defRPr sz="1862">
                <a:solidFill>
                  <a:schemeClr val="tx1">
                    <a:tint val="75000"/>
                  </a:schemeClr>
                </a:solidFill>
              </a:defRPr>
            </a:lvl5pPr>
            <a:lvl6pPr marL="2657578" indent="0">
              <a:buNone/>
              <a:defRPr sz="1862">
                <a:solidFill>
                  <a:schemeClr val="tx1">
                    <a:tint val="75000"/>
                  </a:schemeClr>
                </a:solidFill>
              </a:defRPr>
            </a:lvl6pPr>
            <a:lvl7pPr marL="3189093" indent="0">
              <a:buNone/>
              <a:defRPr sz="1862">
                <a:solidFill>
                  <a:schemeClr val="tx1">
                    <a:tint val="75000"/>
                  </a:schemeClr>
                </a:solidFill>
              </a:defRPr>
            </a:lvl7pPr>
            <a:lvl8pPr marL="3720607" indent="0">
              <a:buNone/>
              <a:defRPr sz="1862">
                <a:solidFill>
                  <a:schemeClr val="tx1">
                    <a:tint val="75000"/>
                  </a:schemeClr>
                </a:solidFill>
              </a:defRPr>
            </a:lvl8pPr>
            <a:lvl9pPr marL="4252126" indent="0">
              <a:buNone/>
              <a:defRPr sz="186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701892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5500"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5945"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294211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893" y="803278"/>
            <a:ext cx="9227167" cy="2916237"/>
          </a:xfrm>
        </p:spPr>
        <p:txBody>
          <a:bodyPr/>
          <a:lstStyle/>
          <a:p>
            <a:r>
              <a:rPr lang="en-US"/>
              <a:t>Click to edit Master title style</a:t>
            </a:r>
          </a:p>
        </p:txBody>
      </p:sp>
      <p:sp>
        <p:nvSpPr>
          <p:cNvPr id="3" name="Text Placeholder 2"/>
          <p:cNvSpPr>
            <a:spLocks noGrp="1"/>
          </p:cNvSpPr>
          <p:nvPr>
            <p:ph type="body" idx="1"/>
          </p:nvPr>
        </p:nvSpPr>
        <p:spPr>
          <a:xfrm>
            <a:off x="736897" y="3698558"/>
            <a:ext cx="4525822"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4" name="Content Placeholder 3"/>
          <p:cNvSpPr>
            <a:spLocks noGrp="1"/>
          </p:cNvSpPr>
          <p:nvPr>
            <p:ph sz="half" idx="2"/>
          </p:nvPr>
        </p:nvSpPr>
        <p:spPr>
          <a:xfrm>
            <a:off x="736897" y="5511165"/>
            <a:ext cx="4525822"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15947" y="3698558"/>
            <a:ext cx="4548114"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6" name="Content Placeholder 5"/>
          <p:cNvSpPr>
            <a:spLocks noGrp="1"/>
          </p:cNvSpPr>
          <p:nvPr>
            <p:ph sz="quarter" idx="4"/>
          </p:nvPr>
        </p:nvSpPr>
        <p:spPr>
          <a:xfrm>
            <a:off x="5415947" y="5511165"/>
            <a:ext cx="4548114"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858915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3175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2686347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246393"/>
      </p:ext>
    </p:extLst>
  </p:cSld>
  <p:clrMap bg1="lt1" tx1="dk1" bg2="lt2" tx2="dk2" accent1="accent1" accent2="accent2" accent3="accent3" accent4="accent4" accent5="accent5" accent6="accent6" hlink="hlink" folHlink="folHlink"/>
  <p:sldLayoutIdLst>
    <p:sldLayoutId id="2147483674" r:id="rId1"/>
    <p:sldLayoutId id="2147483675" r:id="rId2"/>
  </p:sldLayoutIdLst>
  <p:txStyles>
    <p:title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p:titleStyle>
    <p:bodyStyle>
      <a:lvl1pPr marL="267462" indent="-267462" algn="l" defTabSz="1069848" rtl="0" eaLnBrk="1" latinLnBrk="0" hangingPunct="1">
        <a:lnSpc>
          <a:spcPct val="90000"/>
        </a:lnSpc>
        <a:spcBef>
          <a:spcPts val="1170"/>
        </a:spcBef>
        <a:buFont typeface="Arial" panose="020B0604020202020204" pitchFamily="34" charset="0"/>
        <a:buChar char="•"/>
        <a:defRPr sz="3276" kern="1200">
          <a:solidFill>
            <a:schemeClr val="tx1"/>
          </a:solidFill>
          <a:latin typeface="+mn-lt"/>
          <a:ea typeface="+mn-ea"/>
          <a:cs typeface="+mn-cs"/>
        </a:defRPr>
      </a:lvl1pPr>
      <a:lvl2pPr marL="802386" indent="-267462" algn="l" defTabSz="1069848" rtl="0" eaLnBrk="1" latinLnBrk="0" hangingPunct="1">
        <a:lnSpc>
          <a:spcPct val="90000"/>
        </a:lnSpc>
        <a:spcBef>
          <a:spcPts val="585"/>
        </a:spcBef>
        <a:buFont typeface="Arial" panose="020B0604020202020204" pitchFamily="34" charset="0"/>
        <a:buChar char="•"/>
        <a:defRPr sz="2808" kern="1200">
          <a:solidFill>
            <a:schemeClr val="tx1"/>
          </a:solidFill>
          <a:latin typeface="+mn-lt"/>
          <a:ea typeface="+mn-ea"/>
          <a:cs typeface="+mn-cs"/>
        </a:defRPr>
      </a:lvl2pPr>
      <a:lvl3pPr marL="1337310" indent="-267462" algn="l" defTabSz="1069848" rtl="0" eaLnBrk="1" latinLnBrk="0" hangingPunct="1">
        <a:lnSpc>
          <a:spcPct val="90000"/>
        </a:lnSpc>
        <a:spcBef>
          <a:spcPts val="585"/>
        </a:spcBef>
        <a:buFont typeface="Arial" panose="020B0604020202020204" pitchFamily="34" charset="0"/>
        <a:buChar char="•"/>
        <a:defRPr sz="2340" kern="1200">
          <a:solidFill>
            <a:schemeClr val="tx1"/>
          </a:solidFill>
          <a:latin typeface="+mn-lt"/>
          <a:ea typeface="+mn-ea"/>
          <a:cs typeface="+mn-cs"/>
        </a:defRPr>
      </a:lvl3pPr>
      <a:lvl4pPr marL="187223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4pPr>
      <a:lvl5pPr marL="2407158"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5pPr>
      <a:lvl6pPr marL="2942082"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6pPr>
      <a:lvl7pPr marL="3477006"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7pPr>
      <a:lvl8pPr marL="4011930"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8pPr>
      <a:lvl9pPr marL="454685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9pPr>
    </p:bodyStyle>
    <p:otherStyle>
      <a:defPPr>
        <a:defRPr lang="en-US"/>
      </a:defPPr>
      <a:lvl1pPr marL="0" algn="l" defTabSz="1069848" rtl="0" eaLnBrk="1" latinLnBrk="0" hangingPunct="1">
        <a:defRPr sz="2106" kern="1200">
          <a:solidFill>
            <a:schemeClr val="tx1"/>
          </a:solidFill>
          <a:latin typeface="+mn-lt"/>
          <a:ea typeface="+mn-ea"/>
          <a:cs typeface="+mn-cs"/>
        </a:defRPr>
      </a:lvl1pPr>
      <a:lvl2pPr marL="534924" algn="l" defTabSz="1069848" rtl="0" eaLnBrk="1" latinLnBrk="0" hangingPunct="1">
        <a:defRPr sz="2106" kern="1200">
          <a:solidFill>
            <a:schemeClr val="tx1"/>
          </a:solidFill>
          <a:latin typeface="+mn-lt"/>
          <a:ea typeface="+mn-ea"/>
          <a:cs typeface="+mn-cs"/>
        </a:defRPr>
      </a:lvl2pPr>
      <a:lvl3pPr marL="1069848" algn="l" defTabSz="1069848" rtl="0" eaLnBrk="1" latinLnBrk="0" hangingPunct="1">
        <a:defRPr sz="2106" kern="1200">
          <a:solidFill>
            <a:schemeClr val="tx1"/>
          </a:solidFill>
          <a:latin typeface="+mn-lt"/>
          <a:ea typeface="+mn-ea"/>
          <a:cs typeface="+mn-cs"/>
        </a:defRPr>
      </a:lvl3pPr>
      <a:lvl4pPr marL="1604772" algn="l" defTabSz="1069848" rtl="0" eaLnBrk="1" latinLnBrk="0" hangingPunct="1">
        <a:defRPr sz="2106" kern="1200">
          <a:solidFill>
            <a:schemeClr val="tx1"/>
          </a:solidFill>
          <a:latin typeface="+mn-lt"/>
          <a:ea typeface="+mn-ea"/>
          <a:cs typeface="+mn-cs"/>
        </a:defRPr>
      </a:lvl4pPr>
      <a:lvl5pPr marL="2139696" algn="l" defTabSz="1069848" rtl="0" eaLnBrk="1" latinLnBrk="0" hangingPunct="1">
        <a:defRPr sz="2106" kern="1200">
          <a:solidFill>
            <a:schemeClr val="tx1"/>
          </a:solidFill>
          <a:latin typeface="+mn-lt"/>
          <a:ea typeface="+mn-ea"/>
          <a:cs typeface="+mn-cs"/>
        </a:defRPr>
      </a:lvl5pPr>
      <a:lvl6pPr marL="2674620" algn="l" defTabSz="1069848" rtl="0" eaLnBrk="1" latinLnBrk="0" hangingPunct="1">
        <a:defRPr sz="2106" kern="1200">
          <a:solidFill>
            <a:schemeClr val="tx1"/>
          </a:solidFill>
          <a:latin typeface="+mn-lt"/>
          <a:ea typeface="+mn-ea"/>
          <a:cs typeface="+mn-cs"/>
        </a:defRPr>
      </a:lvl6pPr>
      <a:lvl7pPr marL="3209544" algn="l" defTabSz="1069848" rtl="0" eaLnBrk="1" latinLnBrk="0" hangingPunct="1">
        <a:defRPr sz="2106" kern="1200">
          <a:solidFill>
            <a:schemeClr val="tx1"/>
          </a:solidFill>
          <a:latin typeface="+mn-lt"/>
          <a:ea typeface="+mn-ea"/>
          <a:cs typeface="+mn-cs"/>
        </a:defRPr>
      </a:lvl7pPr>
      <a:lvl8pPr marL="3744468" algn="l" defTabSz="1069848" rtl="0" eaLnBrk="1" latinLnBrk="0" hangingPunct="1">
        <a:defRPr sz="2106" kern="1200">
          <a:solidFill>
            <a:schemeClr val="tx1"/>
          </a:solidFill>
          <a:latin typeface="+mn-lt"/>
          <a:ea typeface="+mn-ea"/>
          <a:cs typeface="+mn-cs"/>
        </a:defRPr>
      </a:lvl8pPr>
      <a:lvl9pPr marL="4279392" algn="l" defTabSz="1069848" rtl="0" eaLnBrk="1" latinLnBrk="0" hangingPunct="1">
        <a:defRPr sz="210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502" y="803278"/>
            <a:ext cx="9227167" cy="291623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35502" y="4016376"/>
            <a:ext cx="9227167" cy="95729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5500" y="13983973"/>
            <a:ext cx="2407086" cy="803274"/>
          </a:xfrm>
          <a:prstGeom prst="rect">
            <a:avLst/>
          </a:prstGeom>
        </p:spPr>
        <p:txBody>
          <a:bodyPr vert="horz" lIns="91440" tIns="45720" rIns="91440" bIns="45720" rtlCol="0" anchor="ctr"/>
          <a:lstStyle>
            <a:lvl1pPr algn="l">
              <a:defRPr sz="1394">
                <a:solidFill>
                  <a:schemeClr val="tx1">
                    <a:tint val="75000"/>
                  </a:schemeClr>
                </a:solidFill>
              </a:defRPr>
            </a:lvl1pPr>
          </a:lstStyle>
          <a:p>
            <a:fld id="{75F4374D-344D-F04E-AAD9-B80EBF18A1B7}" type="datetimeFigureOut">
              <a:rPr lang="en-US" smtClean="0"/>
              <a:t>10/5/2021</a:t>
            </a:fld>
            <a:endParaRPr lang="en-US" dirty="0"/>
          </a:p>
        </p:txBody>
      </p:sp>
      <p:sp>
        <p:nvSpPr>
          <p:cNvPr id="5" name="Footer Placeholder 4"/>
          <p:cNvSpPr>
            <a:spLocks noGrp="1"/>
          </p:cNvSpPr>
          <p:nvPr>
            <p:ph type="ftr" sz="quarter" idx="3"/>
          </p:nvPr>
        </p:nvSpPr>
        <p:spPr>
          <a:xfrm>
            <a:off x="3543771" y="13983973"/>
            <a:ext cx="3610629" cy="803274"/>
          </a:xfrm>
          <a:prstGeom prst="rect">
            <a:avLst/>
          </a:prstGeom>
        </p:spPr>
        <p:txBody>
          <a:bodyPr vert="horz" lIns="91440" tIns="45720" rIns="91440" bIns="45720" rtlCol="0" anchor="ctr"/>
          <a:lstStyle>
            <a:lvl1pPr algn="ctr">
              <a:defRPr sz="1394">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555577" y="13983973"/>
            <a:ext cx="2407086" cy="803274"/>
          </a:xfrm>
          <a:prstGeom prst="rect">
            <a:avLst/>
          </a:prstGeom>
        </p:spPr>
        <p:txBody>
          <a:bodyPr vert="horz" lIns="91440" tIns="45720" rIns="91440" bIns="45720" rtlCol="0" anchor="ctr"/>
          <a:lstStyle>
            <a:lvl1pPr algn="r">
              <a:defRPr sz="1394">
                <a:solidFill>
                  <a:schemeClr val="tx1">
                    <a:tint val="75000"/>
                  </a:schemeClr>
                </a:solidFill>
              </a:defRPr>
            </a:lvl1pPr>
          </a:lstStyle>
          <a:p>
            <a:fld id="{FCB31A0D-C012-0946-AD23-74939823FEF0}" type="slidenum">
              <a:rPr lang="en-US" smtClean="0"/>
              <a:t>‹#›</a:t>
            </a:fld>
            <a:endParaRPr lang="en-US" dirty="0"/>
          </a:p>
        </p:txBody>
      </p:sp>
    </p:spTree>
    <p:extLst>
      <p:ext uri="{BB962C8B-B14F-4D97-AF65-F5344CB8AC3E}">
        <p14:creationId xmlns:p14="http://schemas.microsoft.com/office/powerpoint/2010/main" val="417138288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1063030" rtl="0" eaLnBrk="1" latinLnBrk="0" hangingPunct="1">
        <a:lnSpc>
          <a:spcPct val="90000"/>
        </a:lnSpc>
        <a:spcBef>
          <a:spcPct val="0"/>
        </a:spcBef>
        <a:buNone/>
        <a:defRPr sz="5114" kern="1200">
          <a:solidFill>
            <a:schemeClr val="tx1"/>
          </a:solidFill>
          <a:latin typeface="+mj-lt"/>
          <a:ea typeface="+mj-ea"/>
          <a:cs typeface="+mj-cs"/>
        </a:defRPr>
      </a:lvl1pPr>
    </p:titleStyle>
    <p:bodyStyle>
      <a:lvl1pPr marL="265759" indent="-265759" algn="l" defTabSz="1063030" rtl="0" eaLnBrk="1" latinLnBrk="0" hangingPunct="1">
        <a:lnSpc>
          <a:spcPct val="90000"/>
        </a:lnSpc>
        <a:spcBef>
          <a:spcPts val="1163"/>
        </a:spcBef>
        <a:buFont typeface="Arial" panose="020B0604020202020204" pitchFamily="34" charset="0"/>
        <a:buChar char="•"/>
        <a:defRPr sz="3256" kern="1200">
          <a:solidFill>
            <a:schemeClr val="tx1"/>
          </a:solidFill>
          <a:latin typeface="+mn-lt"/>
          <a:ea typeface="+mn-ea"/>
          <a:cs typeface="+mn-cs"/>
        </a:defRPr>
      </a:lvl1pPr>
      <a:lvl2pPr marL="797274" indent="-265759" algn="l" defTabSz="1063030" rtl="0" eaLnBrk="1" latinLnBrk="0" hangingPunct="1">
        <a:lnSpc>
          <a:spcPct val="90000"/>
        </a:lnSpc>
        <a:spcBef>
          <a:spcPts val="583"/>
        </a:spcBef>
        <a:buFont typeface="Arial" panose="020B0604020202020204" pitchFamily="34" charset="0"/>
        <a:buChar char="•"/>
        <a:defRPr sz="2789" kern="1200">
          <a:solidFill>
            <a:schemeClr val="tx1"/>
          </a:solidFill>
          <a:latin typeface="+mn-lt"/>
          <a:ea typeface="+mn-ea"/>
          <a:cs typeface="+mn-cs"/>
        </a:defRPr>
      </a:lvl2pPr>
      <a:lvl3pPr marL="1328789" indent="-265759" algn="l" defTabSz="1063030" rtl="0" eaLnBrk="1" latinLnBrk="0" hangingPunct="1">
        <a:lnSpc>
          <a:spcPct val="90000"/>
        </a:lnSpc>
        <a:spcBef>
          <a:spcPts val="583"/>
        </a:spcBef>
        <a:buFont typeface="Arial" panose="020B0604020202020204" pitchFamily="34" charset="0"/>
        <a:buChar char="•"/>
        <a:defRPr sz="2325" kern="1200">
          <a:solidFill>
            <a:schemeClr val="tx1"/>
          </a:solidFill>
          <a:latin typeface="+mn-lt"/>
          <a:ea typeface="+mn-ea"/>
          <a:cs typeface="+mn-cs"/>
        </a:defRPr>
      </a:lvl3pPr>
      <a:lvl4pPr marL="1860304"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4pPr>
      <a:lvl5pPr marL="2391818"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5pPr>
      <a:lvl6pPr marL="292333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6pPr>
      <a:lvl7pPr marL="345485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7pPr>
      <a:lvl8pPr marL="398636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8pPr>
      <a:lvl9pPr marL="451788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9pPr>
    </p:bodyStyle>
    <p:otherStyle>
      <a:defPPr>
        <a:defRPr lang="en-US"/>
      </a:defPPr>
      <a:lvl1pPr marL="0" algn="l" defTabSz="1063030" rtl="0" eaLnBrk="1" latinLnBrk="0" hangingPunct="1">
        <a:defRPr sz="2093" kern="1200">
          <a:solidFill>
            <a:schemeClr val="tx1"/>
          </a:solidFill>
          <a:latin typeface="+mn-lt"/>
          <a:ea typeface="+mn-ea"/>
          <a:cs typeface="+mn-cs"/>
        </a:defRPr>
      </a:lvl1pPr>
      <a:lvl2pPr marL="531515" algn="l" defTabSz="1063030" rtl="0" eaLnBrk="1" latinLnBrk="0" hangingPunct="1">
        <a:defRPr sz="2093" kern="1200">
          <a:solidFill>
            <a:schemeClr val="tx1"/>
          </a:solidFill>
          <a:latin typeface="+mn-lt"/>
          <a:ea typeface="+mn-ea"/>
          <a:cs typeface="+mn-cs"/>
        </a:defRPr>
      </a:lvl2pPr>
      <a:lvl3pPr marL="1063030" algn="l" defTabSz="1063030" rtl="0" eaLnBrk="1" latinLnBrk="0" hangingPunct="1">
        <a:defRPr sz="2093" kern="1200">
          <a:solidFill>
            <a:schemeClr val="tx1"/>
          </a:solidFill>
          <a:latin typeface="+mn-lt"/>
          <a:ea typeface="+mn-ea"/>
          <a:cs typeface="+mn-cs"/>
        </a:defRPr>
      </a:lvl3pPr>
      <a:lvl4pPr marL="1594548" algn="l" defTabSz="1063030" rtl="0" eaLnBrk="1" latinLnBrk="0" hangingPunct="1">
        <a:defRPr sz="2093" kern="1200">
          <a:solidFill>
            <a:schemeClr val="tx1"/>
          </a:solidFill>
          <a:latin typeface="+mn-lt"/>
          <a:ea typeface="+mn-ea"/>
          <a:cs typeface="+mn-cs"/>
        </a:defRPr>
      </a:lvl4pPr>
      <a:lvl5pPr marL="2126063" algn="l" defTabSz="1063030" rtl="0" eaLnBrk="1" latinLnBrk="0" hangingPunct="1">
        <a:defRPr sz="2093" kern="1200">
          <a:solidFill>
            <a:schemeClr val="tx1"/>
          </a:solidFill>
          <a:latin typeface="+mn-lt"/>
          <a:ea typeface="+mn-ea"/>
          <a:cs typeface="+mn-cs"/>
        </a:defRPr>
      </a:lvl5pPr>
      <a:lvl6pPr marL="2657578" algn="l" defTabSz="1063030" rtl="0" eaLnBrk="1" latinLnBrk="0" hangingPunct="1">
        <a:defRPr sz="2093" kern="1200">
          <a:solidFill>
            <a:schemeClr val="tx1"/>
          </a:solidFill>
          <a:latin typeface="+mn-lt"/>
          <a:ea typeface="+mn-ea"/>
          <a:cs typeface="+mn-cs"/>
        </a:defRPr>
      </a:lvl6pPr>
      <a:lvl7pPr marL="3189093" algn="l" defTabSz="1063030" rtl="0" eaLnBrk="1" latinLnBrk="0" hangingPunct="1">
        <a:defRPr sz="2093" kern="1200">
          <a:solidFill>
            <a:schemeClr val="tx1"/>
          </a:solidFill>
          <a:latin typeface="+mn-lt"/>
          <a:ea typeface="+mn-ea"/>
          <a:cs typeface="+mn-cs"/>
        </a:defRPr>
      </a:lvl7pPr>
      <a:lvl8pPr marL="3720607" algn="l" defTabSz="1063030" rtl="0" eaLnBrk="1" latinLnBrk="0" hangingPunct="1">
        <a:defRPr sz="2093" kern="1200">
          <a:solidFill>
            <a:schemeClr val="tx1"/>
          </a:solidFill>
          <a:latin typeface="+mn-lt"/>
          <a:ea typeface="+mn-ea"/>
          <a:cs typeface="+mn-cs"/>
        </a:defRPr>
      </a:lvl8pPr>
      <a:lvl9pPr marL="4252126" algn="l" defTabSz="1063030" rtl="0" eaLnBrk="1" latinLnBrk="0" hangingPunct="1">
        <a:defRPr sz="20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0.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8.svg"/><Relationship Id="rId5" Type="http://schemas.openxmlformats.org/officeDocument/2006/relationships/image" Target="../media/image13.png"/><Relationship Id="rId1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hyperlink" Target="https://bit.ly/39r8Q5i" TargetMode="External"/><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0.svg"/><Relationship Id="rId3" Type="http://schemas.openxmlformats.org/officeDocument/2006/relationships/image" Target="../media/image23.pn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8.svg"/><Relationship Id="rId5" Type="http://schemas.openxmlformats.org/officeDocument/2006/relationships/image" Target="../media/image13.png"/><Relationship Id="rId1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hyperlink" Target="https://bit.ly/39r8Q5i" TargetMode="External"/><Relationship Id="rId1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0.svg"/><Relationship Id="rId3" Type="http://schemas.openxmlformats.org/officeDocument/2006/relationships/image" Target="../media/image24.pn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8.svg"/><Relationship Id="rId5" Type="http://schemas.openxmlformats.org/officeDocument/2006/relationships/image" Target="../media/image13.png"/><Relationship Id="rId1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5.png"/><Relationship Id="rId9" Type="http://schemas.openxmlformats.org/officeDocument/2006/relationships/hyperlink" Target="https://bit.ly/39r8Q5i" TargetMode="External"/><Relationship Id="rId1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0.svg"/><Relationship Id="rId3" Type="http://schemas.openxmlformats.org/officeDocument/2006/relationships/image" Target="../media/image26.pn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8.svg"/><Relationship Id="rId5" Type="http://schemas.openxmlformats.org/officeDocument/2006/relationships/image" Target="../media/image13.png"/><Relationship Id="rId1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7.png"/><Relationship Id="rId9" Type="http://schemas.openxmlformats.org/officeDocument/2006/relationships/hyperlink" Target="https://bit.ly/39r8Q5i" TargetMode="External"/><Relationship Id="rId1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08631" y="1"/>
            <a:ext cx="10355040" cy="3044156"/>
          </a:xfrm>
        </p:spPr>
        <p:txBody>
          <a:bodyPr>
            <a:normAutofit/>
          </a:bodyPr>
          <a:lstStyle/>
          <a:p>
            <a:r>
              <a:rPr lang="es-US" sz="4794" dirty="0">
                <a:solidFill>
                  <a:schemeClr val="accent5"/>
                </a:solidFill>
              </a:rPr>
              <a:t>INSTRUCCIONES PARA EDITAR E IMPRIMIR CARTELES Y TARJETAS DE BOLSILLO SOBRE PROTECCIÓN</a:t>
            </a: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308631" y="3044157"/>
            <a:ext cx="9923786" cy="9572945"/>
          </a:xfrm>
        </p:spPr>
        <p:txBody>
          <a:bodyPr>
            <a:normAutofit fontScale="92500" lnSpcReduction="20000"/>
          </a:bodyPr>
          <a:lstStyle/>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Descargue todas las plantillas de carteles y tarjetas y colecciones de imágenes de personas en su computadora o en una carpeta en su disco compartido.</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Abra PowerPoint (PPT) y seleccione el cartel o tarjeta de bolsillo que desea editar.</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Use las instrucciones que se encuentran más abajo para cambiar las imágenes de personas.</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600" dirty="0">
                <a:latin typeface="Calibri"/>
                <a:ea typeface="Yu Mincho"/>
              </a:rPr>
              <a:t>Edite el texto para ingresar los mecanismos de denuncia locales de FHI 360 para su país o proyecto (por ejemplo, línea de ayuda local del proyecto, </a:t>
            </a:r>
            <a:r>
              <a:rPr lang="es-US" sz="3600" u="sng" dirty="0">
                <a:solidFill>
                  <a:srgbClr val="0563C1"/>
                </a:solidFill>
                <a:latin typeface="Calibri"/>
                <a:ea typeface="Yu Mincho"/>
                <a:cs typeface="Calibri"/>
                <a:hlinkClick r:id="rId2"/>
              </a:rPr>
              <a:t>número de teléfono gratuito del país de FHI 360</a:t>
            </a:r>
            <a:r>
              <a:rPr lang="es-US" sz="3600" dirty="0">
                <a:latin typeface="Calibri"/>
                <a:ea typeface="Yu Mincho"/>
              </a:rPr>
              <a:t> -- use el menú desplegable de nuestro sitio web de denuncias para determinar si su país tiene un número de teléfono gratuito local. De no ser así, use una línea de denuncia local en caso de que haya una configurada)</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600" dirty="0">
                <a:latin typeface="Calibri"/>
                <a:ea typeface="Yu Mincho"/>
              </a:rPr>
              <a:t>Cuando finalice la edición, guarde su documento. Siga las pautas para la impresión que se encuentran al final de estas instrucciones</a:t>
            </a:r>
            <a:r>
              <a:rPr lang="es-US" sz="3596" dirty="0">
                <a:latin typeface="Calibri" panose="020F0502020204030204" pitchFamily="34" charset="0"/>
                <a:ea typeface="Yu Mincho" panose="02020400000000000000" pitchFamily="18" charset="-128"/>
                <a:cs typeface="Calibri" panose="020F0502020204030204" pitchFamily="34" charset="0"/>
              </a:rPr>
              <a:t>.</a:t>
            </a:r>
            <a:endParaRPr lang="es-US" sz="3995" dirty="0">
              <a:latin typeface="Calibri" panose="020F0502020204030204" pitchFamily="34" charset="0"/>
              <a:ea typeface="Yu Mincho" panose="02020400000000000000" pitchFamily="18" charset="-128"/>
              <a:cs typeface="Arial" panose="020B0604020202020204" pitchFamily="34" charset="0"/>
            </a:endParaRPr>
          </a:p>
          <a:p>
            <a:endParaRPr lang="es-US" dirty="0"/>
          </a:p>
        </p:txBody>
      </p:sp>
    </p:spTree>
    <p:extLst>
      <p:ext uri="{BB962C8B-B14F-4D97-AF65-F5344CB8AC3E}">
        <p14:creationId xmlns:p14="http://schemas.microsoft.com/office/powerpoint/2010/main" val="17381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r>
              <a:rPr lang="en-US" dirty="0">
                <a:solidFill>
                  <a:schemeClr val="accent5"/>
                </a:solidFill>
              </a:rPr>
              <a:t>INSTRUCCIONES (continuación)</a:t>
            </a:r>
          </a:p>
        </p:txBody>
      </p:sp>
      <p:pic>
        <p:nvPicPr>
          <p:cNvPr id="4" name="Picture 3">
            <a:extLst>
              <a:ext uri="{FF2B5EF4-FFF2-40B4-BE49-F238E27FC236}">
                <a16:creationId xmlns:a16="http://schemas.microsoft.com/office/drawing/2014/main" id="{9E3EEE13-8649-428F-A186-9F01C8D6F4B7}"/>
              </a:ext>
            </a:extLst>
          </p:cNvPr>
          <p:cNvPicPr>
            <a:picLocks noChangeAspect="1"/>
          </p:cNvPicPr>
          <p:nvPr/>
        </p:nvPicPr>
        <p:blipFill>
          <a:blip r:embed="rId2"/>
          <a:stretch>
            <a:fillRect/>
          </a:stretch>
        </p:blipFill>
        <p:spPr>
          <a:xfrm>
            <a:off x="248947" y="2189747"/>
            <a:ext cx="10139937" cy="11044990"/>
          </a:xfrm>
          <a:prstGeom prst="rect">
            <a:avLst/>
          </a:prstGeom>
        </p:spPr>
      </p:pic>
    </p:spTree>
    <p:extLst>
      <p:ext uri="{BB962C8B-B14F-4D97-AF65-F5344CB8AC3E}">
        <p14:creationId xmlns:p14="http://schemas.microsoft.com/office/powerpoint/2010/main" val="378866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r>
              <a:rPr lang="en-US" dirty="0">
                <a:solidFill>
                  <a:schemeClr val="accent5"/>
                </a:solidFill>
              </a:rPr>
              <a:t>INSTRUCCIONES (continuación)</a:t>
            </a:r>
          </a:p>
        </p:txBody>
      </p:sp>
      <p:pic>
        <p:nvPicPr>
          <p:cNvPr id="5" name="Picture 4">
            <a:extLst>
              <a:ext uri="{FF2B5EF4-FFF2-40B4-BE49-F238E27FC236}">
                <a16:creationId xmlns:a16="http://schemas.microsoft.com/office/drawing/2014/main" id="{72D15256-13FF-45A6-8629-28447633AF27}"/>
              </a:ext>
            </a:extLst>
          </p:cNvPr>
          <p:cNvPicPr>
            <a:picLocks noChangeAspect="1"/>
          </p:cNvPicPr>
          <p:nvPr/>
        </p:nvPicPr>
        <p:blipFill>
          <a:blip r:embed="rId2"/>
          <a:stretch>
            <a:fillRect/>
          </a:stretch>
        </p:blipFill>
        <p:spPr>
          <a:xfrm>
            <a:off x="204829" y="1266464"/>
            <a:ext cx="9877633" cy="13351974"/>
          </a:xfrm>
          <a:prstGeom prst="rect">
            <a:avLst/>
          </a:prstGeom>
        </p:spPr>
      </p:pic>
    </p:spTree>
    <p:extLst>
      <p:ext uri="{BB962C8B-B14F-4D97-AF65-F5344CB8AC3E}">
        <p14:creationId xmlns:p14="http://schemas.microsoft.com/office/powerpoint/2010/main" val="3308689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330740" y="803278"/>
            <a:ext cx="10367423" cy="2601403"/>
          </a:xfrm>
        </p:spPr>
        <p:txBody>
          <a:bodyPr>
            <a:normAutofit fontScale="90000"/>
          </a:bodyPr>
          <a:lstStyle/>
          <a:p>
            <a:r>
              <a:rPr lang="es-US" sz="6392" dirty="0">
                <a:solidFill>
                  <a:schemeClr val="accent5"/>
                </a:solidFill>
              </a:rPr>
              <a:t>Cartel para el personal/trabajadores</a:t>
            </a:r>
            <a:br>
              <a:rPr lang="es-US" sz="6392" dirty="0">
                <a:solidFill>
                  <a:schemeClr val="accent5"/>
                </a:solidFill>
              </a:rPr>
            </a:br>
            <a:r>
              <a:rPr lang="es-US" sz="6392" dirty="0">
                <a:solidFill>
                  <a:schemeClr val="accent5"/>
                </a:solidFill>
              </a:rPr>
              <a:t>(plantillas)</a:t>
            </a:r>
            <a:br>
              <a:rPr lang="es-US" sz="6392" dirty="0"/>
            </a:br>
            <a:endParaRPr lang="es-US" sz="6392" dirty="0"/>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r>
              <a:rPr lang="es-MX" sz="5593" dirty="0"/>
              <a:t>Las siguientes diapositivas contienen plantillas de carteles (con mensajes para el personal/trabajadores) con diferentes opciones de diseños e imágenes ya configuradas</a:t>
            </a:r>
            <a:r>
              <a:rPr lang="es-US" sz="5593" dirty="0"/>
              <a:t>.</a:t>
            </a:r>
          </a:p>
          <a:p>
            <a:r>
              <a:rPr lang="es-MX" sz="5593" dirty="0"/>
              <a:t>Seleccione una plantilla y cambie la imagen según sea necesario de acuerdo con las instrucciones consignadas más arriba</a:t>
            </a:r>
            <a:r>
              <a:rPr lang="es-US" sz="5593" dirty="0"/>
              <a:t>.</a:t>
            </a:r>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39F65DD5-5694-8C49-8900-C87822B24846}"/>
              </a:ext>
            </a:extLst>
          </p:cNvPr>
          <p:cNvGrpSpPr/>
          <p:nvPr/>
        </p:nvGrpSpPr>
        <p:grpSpPr>
          <a:xfrm>
            <a:off x="-795742" y="8797560"/>
            <a:ext cx="12531543" cy="6334914"/>
            <a:chOff x="-1337655" y="7875776"/>
            <a:chExt cx="13567871" cy="6858795"/>
          </a:xfrm>
        </p:grpSpPr>
        <p:pic>
          <p:nvPicPr>
            <p:cNvPr id="46" name="Picture 45">
              <a:extLst>
                <a:ext uri="{FF2B5EF4-FFF2-40B4-BE49-F238E27FC236}">
                  <a16:creationId xmlns:a16="http://schemas.microsoft.com/office/drawing/2014/main" id="{DB653D07-69C5-DA4C-894B-C0730243FA0B}"/>
                </a:ext>
              </a:extLst>
            </p:cNvPr>
            <p:cNvPicPr>
              <a:picLocks noChangeAspect="1"/>
            </p:cNvPicPr>
            <p:nvPr/>
          </p:nvPicPr>
          <p:blipFill>
            <a:blip r:embed="rId3"/>
            <a:srcRect/>
            <a:stretch/>
          </p:blipFill>
          <p:spPr>
            <a:xfrm>
              <a:off x="-1337655" y="7875777"/>
              <a:ext cx="3887937" cy="6858793"/>
            </a:xfrm>
            <a:prstGeom prst="rect">
              <a:avLst/>
            </a:prstGeom>
          </p:spPr>
        </p:pic>
        <p:pic>
          <p:nvPicPr>
            <p:cNvPr id="48" name="Picture 47">
              <a:extLst>
                <a:ext uri="{FF2B5EF4-FFF2-40B4-BE49-F238E27FC236}">
                  <a16:creationId xmlns:a16="http://schemas.microsoft.com/office/drawing/2014/main" id="{21BAE172-861C-7D40-85A4-F40C6FA584C3}"/>
                </a:ext>
              </a:extLst>
            </p:cNvPr>
            <p:cNvPicPr>
              <a:picLocks noChangeAspect="1"/>
            </p:cNvPicPr>
            <p:nvPr/>
          </p:nvPicPr>
          <p:blipFill>
            <a:blip r:embed="rId4"/>
            <a:srcRect/>
            <a:stretch/>
          </p:blipFill>
          <p:spPr>
            <a:xfrm>
              <a:off x="8342279" y="7875776"/>
              <a:ext cx="3887937" cy="6858795"/>
            </a:xfrm>
            <a:prstGeom prst="rect">
              <a:avLst/>
            </a:prstGeom>
          </p:spPr>
        </p:pic>
      </p:grpSp>
      <p:sp>
        <p:nvSpPr>
          <p:cNvPr id="88" name="Oval 87">
            <a:extLst>
              <a:ext uri="{FF2B5EF4-FFF2-40B4-BE49-F238E27FC236}">
                <a16:creationId xmlns:a16="http://schemas.microsoft.com/office/drawing/2014/main" id="{01A5260F-029A-4538-AAF7-6ACCCA110085}"/>
              </a:ext>
            </a:extLst>
          </p:cNvPr>
          <p:cNvSpPr/>
          <p:nvPr/>
        </p:nvSpPr>
        <p:spPr>
          <a:xfrm>
            <a:off x="2327212" y="14295093"/>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2400" b="0" i="0" u="none" strike="noStrike" kern="1200" cap="none" spc="0" normalizeH="0" baseline="0" noProof="0" dirty="0">
                <a:ln>
                  <a:noFill/>
                </a:ln>
                <a:solidFill>
                  <a:srgbClr val="FFFFFF"/>
                </a:solidFill>
                <a:effectLst/>
                <a:uLnTx/>
                <a:uFillTx/>
                <a:latin typeface="Franklin Gothic Book" panose="020B0503020102020204"/>
                <a:ea typeface="+mn-ea"/>
                <a:cs typeface="+mn-cs"/>
              </a:rPr>
              <a:t>!</a:t>
            </a:r>
          </a:p>
        </p:txBody>
      </p:sp>
      <p:sp>
        <p:nvSpPr>
          <p:cNvPr id="42" name="Title 1">
            <a:extLst>
              <a:ext uri="{FF2B5EF4-FFF2-40B4-BE49-F238E27FC236}">
                <a16:creationId xmlns:a16="http://schemas.microsoft.com/office/drawing/2014/main" id="{CE2CE23D-F951-46D7-99BD-36438A53CD6A}"/>
              </a:ext>
            </a:extLst>
          </p:cNvPr>
          <p:cNvSpPr txBox="1">
            <a:spLocks/>
          </p:cNvSpPr>
          <p:nvPr/>
        </p:nvSpPr>
        <p:spPr>
          <a:xfrm>
            <a:off x="391130" y="491972"/>
            <a:ext cx="8431213" cy="1838325"/>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4000" b="1">
                <a:solidFill>
                  <a:schemeClr val="accent2"/>
                </a:solidFill>
                <a:latin typeface="Franklin Gothic Demi" panose="020B0603020102020204" pitchFamily="34" charset="0"/>
              </a:rPr>
              <a:t>Proteger a los participantes del programa del daño es</a:t>
            </a:r>
            <a:br>
              <a:rPr lang="es-US" sz="4000" b="1">
                <a:solidFill>
                  <a:schemeClr val="accent2"/>
                </a:solidFill>
                <a:latin typeface="Franklin Gothic Demi" panose="020B0603020102020204" pitchFamily="34" charset="0"/>
              </a:rPr>
            </a:br>
            <a:r>
              <a:rPr lang="es-US" sz="4000" b="1">
                <a:solidFill>
                  <a:schemeClr val="tx2"/>
                </a:solidFill>
                <a:latin typeface="Franklin Gothic Demi" panose="020B0603020102020204" pitchFamily="34" charset="0"/>
              </a:rPr>
              <a:t>nuestra responsabilidad compartida</a:t>
            </a:r>
            <a:endParaRPr lang="es-US" sz="4000" b="1" dirty="0">
              <a:solidFill>
                <a:schemeClr val="tx2"/>
              </a:solidFill>
              <a:latin typeface="Franklin Gothic Demi" panose="020B0603020102020204" pitchFamily="34" charset="0"/>
            </a:endParaRPr>
          </a:p>
        </p:txBody>
      </p:sp>
      <p:grpSp>
        <p:nvGrpSpPr>
          <p:cNvPr id="50" name="Group 49">
            <a:extLst>
              <a:ext uri="{FF2B5EF4-FFF2-40B4-BE49-F238E27FC236}">
                <a16:creationId xmlns:a16="http://schemas.microsoft.com/office/drawing/2014/main" id="{8407D585-2E3C-4B86-9668-318209111D4F}"/>
              </a:ext>
            </a:extLst>
          </p:cNvPr>
          <p:cNvGrpSpPr/>
          <p:nvPr/>
        </p:nvGrpSpPr>
        <p:grpSpPr>
          <a:xfrm>
            <a:off x="258276" y="2295766"/>
            <a:ext cx="10181609" cy="1657315"/>
            <a:chOff x="429241" y="2547249"/>
            <a:chExt cx="10181609" cy="1657315"/>
          </a:xfrm>
        </p:grpSpPr>
        <p:sp>
          <p:nvSpPr>
            <p:cNvPr id="52" name="TextBox 51">
              <a:extLst>
                <a:ext uri="{FF2B5EF4-FFF2-40B4-BE49-F238E27FC236}">
                  <a16:creationId xmlns:a16="http://schemas.microsoft.com/office/drawing/2014/main" id="{F5F8E25C-6C1C-4C65-A41A-46CC9D679198}"/>
                </a:ext>
              </a:extLst>
            </p:cNvPr>
            <p:cNvSpPr txBox="1"/>
            <p:nvPr/>
          </p:nvSpPr>
          <p:spPr>
            <a:xfrm>
              <a:off x="4585871" y="2547249"/>
              <a:ext cx="1993826" cy="461665"/>
            </a:xfrm>
            <a:prstGeom prst="rect">
              <a:avLst/>
            </a:prstGeom>
            <a:noFill/>
            <a:ln>
              <a:noFill/>
            </a:ln>
          </p:spPr>
          <p:txBody>
            <a:bodyPr wrap="square" rtlCol="0">
              <a:spAutoFit/>
            </a:bodyPr>
            <a:lstStyle/>
            <a:p>
              <a:pPr algn="ctr">
                <a:spcAft>
                  <a:spcPts val="400"/>
                </a:spcAft>
              </a:pPr>
              <a:r>
                <a:rPr lang="es-US" sz="2400" b="1" dirty="0">
                  <a:solidFill>
                    <a:schemeClr val="accent1"/>
                  </a:solidFill>
                  <a:latin typeface="Franklin Gothic Demi" panose="020B0603020102020204" pitchFamily="34" charset="0"/>
                </a:rPr>
                <a:t>RECUERDE</a:t>
              </a:r>
            </a:p>
          </p:txBody>
        </p:sp>
        <p:sp>
          <p:nvSpPr>
            <p:cNvPr id="53" name="TextBox 52">
              <a:extLst>
                <a:ext uri="{FF2B5EF4-FFF2-40B4-BE49-F238E27FC236}">
                  <a16:creationId xmlns:a16="http://schemas.microsoft.com/office/drawing/2014/main" id="{09DDCE8F-9BEC-4EB7-B8CF-568D9842CA9D}"/>
                </a:ext>
              </a:extLst>
            </p:cNvPr>
            <p:cNvSpPr txBox="1"/>
            <p:nvPr/>
          </p:nvSpPr>
          <p:spPr>
            <a:xfrm>
              <a:off x="429241" y="3022610"/>
              <a:ext cx="2632198"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servicios y asistencia a los participantes del programa siempre son gratuitos.</a:t>
              </a:r>
            </a:p>
          </p:txBody>
        </p:sp>
        <p:sp>
          <p:nvSpPr>
            <p:cNvPr id="54" name="TextBox 53">
              <a:extLst>
                <a:ext uri="{FF2B5EF4-FFF2-40B4-BE49-F238E27FC236}">
                  <a16:creationId xmlns:a16="http://schemas.microsoft.com/office/drawing/2014/main" id="{3B0BC3B6-F6B4-46DB-A996-74C85F15760D}"/>
                </a:ext>
              </a:extLst>
            </p:cNvPr>
            <p:cNvSpPr txBox="1"/>
            <p:nvPr/>
          </p:nvSpPr>
          <p:spPr>
            <a:xfrm>
              <a:off x="3080626" y="3022519"/>
              <a:ext cx="4654232"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trabajadores humanitarios y de desarrollo nunca deberían amenazar o dañar a los participantes del programa ni pedirles que participen en actos sexuales</a:t>
              </a:r>
              <a:r>
                <a:rPr lang="en-US" sz="1600" dirty="0"/>
                <a:t>.</a:t>
              </a:r>
            </a:p>
          </p:txBody>
        </p:sp>
        <p:sp>
          <p:nvSpPr>
            <p:cNvPr id="55" name="TextBox 54">
              <a:extLst>
                <a:ext uri="{FF2B5EF4-FFF2-40B4-BE49-F238E27FC236}">
                  <a16:creationId xmlns:a16="http://schemas.microsoft.com/office/drawing/2014/main" id="{86E1EB2F-2B72-41AB-84A2-C061D4CF6846}"/>
                </a:ext>
              </a:extLst>
            </p:cNvPr>
            <p:cNvSpPr txBox="1"/>
            <p:nvPr/>
          </p:nvSpPr>
          <p:spPr>
            <a:xfrm>
              <a:off x="7662530" y="3028858"/>
              <a:ext cx="2948320"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FHI 360 no tolera la toma de represalias contra ninguna persona que denuncie una conducta errónea</a:t>
              </a:r>
              <a:r>
                <a:rPr lang="en-US" sz="1600" dirty="0"/>
                <a:t>.</a:t>
              </a:r>
            </a:p>
          </p:txBody>
        </p:sp>
        <p:cxnSp>
          <p:nvCxnSpPr>
            <p:cNvPr id="56" name="Straight Connector 55">
              <a:extLst>
                <a:ext uri="{FF2B5EF4-FFF2-40B4-BE49-F238E27FC236}">
                  <a16:creationId xmlns:a16="http://schemas.microsoft.com/office/drawing/2014/main" id="{F2F5BFCD-3DC2-418A-98E4-38A6D9962573}"/>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0547CE-817F-4A65-BDF6-B052EDD9B576}"/>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58" name="Rectangle 57">
            <a:extLst>
              <a:ext uri="{FF2B5EF4-FFF2-40B4-BE49-F238E27FC236}">
                <a16:creationId xmlns:a16="http://schemas.microsoft.com/office/drawing/2014/main" id="{E0645FF0-F1B5-4D50-AD1D-22B3316D23CE}"/>
              </a:ext>
            </a:extLst>
          </p:cNvPr>
          <p:cNvSpPr/>
          <p:nvPr/>
        </p:nvSpPr>
        <p:spPr>
          <a:xfrm>
            <a:off x="-36749" y="4274205"/>
            <a:ext cx="6122010" cy="4336521"/>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spcAft>
                <a:spcPts val="600"/>
              </a:spcAft>
            </a:pPr>
            <a:r>
              <a:rPr lang="es-US" sz="2000" b="1" dirty="0">
                <a:solidFill>
                  <a:srgbClr val="B81F39"/>
                </a:solidFill>
                <a:latin typeface="Franklin Gothic Demi" panose="020B0603020102020204" pitchFamily="34" charset="0"/>
              </a:rPr>
              <a:t>NUNCA</a:t>
            </a:r>
            <a:endParaRPr lang="es-US" sz="2000" dirty="0">
              <a:solidFill>
                <a:srgbClr val="B81F39"/>
              </a:solidFill>
            </a:endParaRP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una actividad sexual con participantes del programa</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actividades sexuales con menores de 18</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Intercambie dinero, trabajo, bienes o servicios por sexo (se prohíbe comprar sexo)</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Acose, haga bullying, degrade, intimide, humille o abuse de otra manera de los participantes del programa, incluidos los niños</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Muestre materiales pornográficos a niños u otros participantes del programa</a:t>
            </a:r>
          </a:p>
          <a:p>
            <a:pPr>
              <a:spcAft>
                <a:spcPts val="600"/>
              </a:spcAft>
            </a:pPr>
            <a:r>
              <a:rPr lang="es-US" sz="1600" b="1" dirty="0">
                <a:solidFill>
                  <a:srgbClr val="B81F39"/>
                </a:solidFill>
              </a:rPr>
              <a:t>Estas acciones violan las políticas de FHI 360 y pueden derivar en sanciones disciplinarias, incluyendo la extinción de la relación laboral o asociación con FHI 360 y su denuncia ante  las autoridades locales</a:t>
            </a:r>
            <a:r>
              <a:rPr lang="en-US" sz="1600" b="1" dirty="0">
                <a:solidFill>
                  <a:srgbClr val="B81F39"/>
                </a:solidFill>
              </a:rPr>
              <a:t>.</a:t>
            </a:r>
            <a:endParaRPr lang="en-US" sz="1600" dirty="0">
              <a:solidFill>
                <a:srgbClr val="B81F39"/>
              </a:solidFill>
            </a:endParaRPr>
          </a:p>
        </p:txBody>
      </p:sp>
      <p:sp>
        <p:nvSpPr>
          <p:cNvPr id="59" name="Rectangle 58">
            <a:extLst>
              <a:ext uri="{FF2B5EF4-FFF2-40B4-BE49-F238E27FC236}">
                <a16:creationId xmlns:a16="http://schemas.microsoft.com/office/drawing/2014/main" id="{5C0FDB79-CDE9-46DE-9ED1-4C54A7B4247F}"/>
              </a:ext>
            </a:extLst>
          </p:cNvPr>
          <p:cNvSpPr/>
          <p:nvPr/>
        </p:nvSpPr>
        <p:spPr>
          <a:xfrm>
            <a:off x="6537272" y="4383820"/>
            <a:ext cx="3888577" cy="3659868"/>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800"/>
              </a:spcAft>
            </a:pPr>
            <a:r>
              <a:rPr lang="es-US" sz="2000" b="1" dirty="0">
                <a:solidFill>
                  <a:srgbClr val="009BB1"/>
                </a:solidFill>
                <a:latin typeface="Franklin Gothic Demi" panose="020B0603020102020204" pitchFamily="34" charset="0"/>
              </a:rPr>
              <a:t>SIEMPRE</a:t>
            </a:r>
            <a:endParaRPr lang="es-US" sz="2000" dirty="0"/>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Objete las normas sobre género y sociales dañinas. Trate a todos por igual y con dignidad y respeto.</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Comparta esta información con sus colegas y socios del programa.</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Entienda y cumpla con las políticas de protección de</a:t>
            </a:r>
            <a:br>
              <a:rPr lang="es-US" sz="1600" dirty="0">
                <a:solidFill>
                  <a:schemeClr val="tx1"/>
                </a:solidFill>
              </a:rPr>
            </a:br>
            <a:r>
              <a:rPr lang="es-US" sz="1600" dirty="0">
                <a:solidFill>
                  <a:schemeClr val="tx1"/>
                </a:solidFill>
              </a:rPr>
              <a:t>FHI 360: </a:t>
            </a:r>
            <a:r>
              <a:rPr lang="es-US" sz="1600" dirty="0">
                <a:solidFill>
                  <a:schemeClr val="tx1"/>
                </a:solidFill>
                <a:hlinkClick r:id="rId9">
                  <a:extLst>
                    <a:ext uri="{A12FA001-AC4F-418D-AE19-62706E023703}">
                      <ahyp:hlinkClr xmlns:ahyp="http://schemas.microsoft.com/office/drawing/2018/hyperlinkcolor" val="tx"/>
                    </a:ext>
                  </a:extLst>
                </a:hlinkClick>
              </a:rPr>
              <a:t>https://bit.ly/39r8Q5i</a:t>
            </a:r>
            <a:endParaRPr lang="es-US" sz="1600" dirty="0">
              <a:solidFill>
                <a:schemeClr val="tx1"/>
              </a:solidFill>
            </a:endParaRP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Denuncie cualquier conducta errónea presunta o conocida a través de una de las opciones consignadas abajo.</a:t>
            </a:r>
            <a:endParaRPr lang="es-US" sz="1400" dirty="0">
              <a:solidFill>
                <a:schemeClr val="tx1"/>
              </a:solidFill>
            </a:endParaRPr>
          </a:p>
          <a:p>
            <a:pPr marL="285750" indent="-285750">
              <a:spcAft>
                <a:spcPts val="1400"/>
              </a:spcAft>
              <a:buClr>
                <a:schemeClr val="accent6"/>
              </a:buClr>
              <a:buSzPct val="115000"/>
              <a:buBlip>
                <a:blip r:embed="rId7">
                  <a:extLst>
                    <a:ext uri="{96DAC541-7B7A-43D3-8B79-37D633B846F1}">
                      <asvg:svgBlip xmlns:asvg="http://schemas.microsoft.com/office/drawing/2016/SVG/main" r:embed="rId8"/>
                    </a:ext>
                  </a:extLst>
                </a:blip>
              </a:buBlip>
            </a:pPr>
            <a:endParaRPr lang="en-US" sz="1600" dirty="0">
              <a:solidFill>
                <a:schemeClr val="tx1"/>
              </a:solidFill>
            </a:endParaRPr>
          </a:p>
        </p:txBody>
      </p:sp>
      <p:grpSp>
        <p:nvGrpSpPr>
          <p:cNvPr id="72" name="Group 71">
            <a:extLst>
              <a:ext uri="{FF2B5EF4-FFF2-40B4-BE49-F238E27FC236}">
                <a16:creationId xmlns:a16="http://schemas.microsoft.com/office/drawing/2014/main" id="{079CEFF6-5D04-4D83-9D82-58DADB218003}"/>
              </a:ext>
            </a:extLst>
          </p:cNvPr>
          <p:cNvGrpSpPr/>
          <p:nvPr/>
        </p:nvGrpSpPr>
        <p:grpSpPr>
          <a:xfrm>
            <a:off x="1886417" y="8768027"/>
            <a:ext cx="6724194" cy="2253379"/>
            <a:chOff x="1573664" y="8973206"/>
            <a:chExt cx="6724194" cy="2253379"/>
          </a:xfrm>
        </p:grpSpPr>
        <p:sp>
          <p:nvSpPr>
            <p:cNvPr id="73" name="TextBox 72">
              <a:extLst>
                <a:ext uri="{FF2B5EF4-FFF2-40B4-BE49-F238E27FC236}">
                  <a16:creationId xmlns:a16="http://schemas.microsoft.com/office/drawing/2014/main" id="{77519D09-45B3-4FE2-AF0D-0A36A47353C9}"/>
                </a:ext>
              </a:extLst>
            </p:cNvPr>
            <p:cNvSpPr txBox="1"/>
            <p:nvPr/>
          </p:nvSpPr>
          <p:spPr>
            <a:xfrm>
              <a:off x="2158717" y="10049340"/>
              <a:ext cx="5499726" cy="1177245"/>
            </a:xfrm>
            <a:prstGeom prst="rect">
              <a:avLst/>
            </a:prstGeom>
            <a:noFill/>
          </p:spPr>
          <p:txBody>
            <a:bodyPr wrap="square" rtlCol="0">
              <a:spAutoFit/>
            </a:bodyPr>
            <a:lstStyle/>
            <a:p>
              <a:pPr algn="ctr">
                <a:spcAft>
                  <a:spcPts val="300"/>
                </a:spcAft>
              </a:pPr>
              <a:r>
                <a:rPr lang="es-MX" dirty="0">
                  <a:solidFill>
                    <a:schemeClr val="tx1">
                      <a:lumMod val="95000"/>
                      <a:lumOff val="5000"/>
                    </a:schemeClr>
                  </a:solidFill>
                  <a:latin typeface="Franklin Gothic Book" panose="020B0503020102020204" pitchFamily="34" charset="0"/>
                </a:rPr>
                <a:t>Puede dar su nombre, denunciar en forma anónima o denunciar en nombre de otra persona</a:t>
              </a:r>
              <a:r>
                <a:rPr lang="es-US" dirty="0">
                  <a:solidFill>
                    <a:schemeClr val="tx1">
                      <a:lumMod val="95000"/>
                      <a:lumOff val="5000"/>
                    </a:schemeClr>
                  </a:solidFill>
                  <a:latin typeface="Franklin Gothic Book" panose="020B0503020102020204" pitchFamily="34" charset="0"/>
                </a:rPr>
                <a:t>.</a:t>
              </a:r>
            </a:p>
            <a:p>
              <a:pPr algn="ctr">
                <a:spcAft>
                  <a:spcPts val="300"/>
                </a:spcAft>
              </a:pPr>
              <a:r>
                <a:rPr lang="es-US" sz="3200" dirty="0">
                  <a:solidFill>
                    <a:srgbClr val="009BB1"/>
                  </a:solidFill>
                  <a:latin typeface="Franklin Gothic Demi" panose="020B0603020102020204" pitchFamily="34" charset="0"/>
                </a:rPr>
                <a:t>+00 00 0000 0000</a:t>
              </a:r>
            </a:p>
          </p:txBody>
        </p:sp>
        <p:sp>
          <p:nvSpPr>
            <p:cNvPr id="74" name="TextBox 73">
              <a:extLst>
                <a:ext uri="{FF2B5EF4-FFF2-40B4-BE49-F238E27FC236}">
                  <a16:creationId xmlns:a16="http://schemas.microsoft.com/office/drawing/2014/main" id="{0DBE7A2A-8A41-4BD9-AC6F-DBB1201FFB3C}"/>
                </a:ext>
              </a:extLst>
            </p:cNvPr>
            <p:cNvSpPr txBox="1"/>
            <p:nvPr/>
          </p:nvSpPr>
          <p:spPr>
            <a:xfrm>
              <a:off x="1573664" y="8973206"/>
              <a:ext cx="6724194" cy="1175706"/>
            </a:xfrm>
            <a:prstGeom prst="rect">
              <a:avLst/>
            </a:prstGeom>
            <a:noFill/>
          </p:spPr>
          <p:txBody>
            <a:bodyPr wrap="square" rtlCol="0">
              <a:spAutoFit/>
            </a:bodyPr>
            <a:lstStyle/>
            <a:p>
              <a:pPr algn="ctr">
                <a:lnSpc>
                  <a:spcPct val="80000"/>
                </a:lnSpc>
              </a:pPr>
              <a:r>
                <a:rPr lang="es-US" sz="4400" b="1" dirty="0">
                  <a:solidFill>
                    <a:schemeClr val="accent2"/>
                  </a:solidFill>
                  <a:latin typeface="Franklin Gothic Demi Cond" panose="020B0603020102020204" pitchFamily="34" charset="0"/>
                </a:rPr>
                <a:t>Llame a la línea de Ética y Cumplimiento de FHI 360</a:t>
              </a:r>
            </a:p>
          </p:txBody>
        </p:sp>
      </p:grpSp>
      <p:grpSp>
        <p:nvGrpSpPr>
          <p:cNvPr id="75" name="Group 74">
            <a:extLst>
              <a:ext uri="{FF2B5EF4-FFF2-40B4-BE49-F238E27FC236}">
                <a16:creationId xmlns:a16="http://schemas.microsoft.com/office/drawing/2014/main" id="{96E2AB89-50F1-4686-93CA-EC77DD44245A}"/>
              </a:ext>
            </a:extLst>
          </p:cNvPr>
          <p:cNvGrpSpPr/>
          <p:nvPr/>
        </p:nvGrpSpPr>
        <p:grpSpPr>
          <a:xfrm>
            <a:off x="1365670" y="11170146"/>
            <a:ext cx="7971210" cy="3125232"/>
            <a:chOff x="1276226" y="11280973"/>
            <a:chExt cx="7971210" cy="3125232"/>
          </a:xfrm>
        </p:grpSpPr>
        <p:grpSp>
          <p:nvGrpSpPr>
            <p:cNvPr id="76" name="Group 75">
              <a:extLst>
                <a:ext uri="{FF2B5EF4-FFF2-40B4-BE49-F238E27FC236}">
                  <a16:creationId xmlns:a16="http://schemas.microsoft.com/office/drawing/2014/main" id="{CCC1782E-41FE-43B8-94EA-8FFE0AD6C17D}"/>
                </a:ext>
              </a:extLst>
            </p:cNvPr>
            <p:cNvGrpSpPr/>
            <p:nvPr/>
          </p:nvGrpSpPr>
          <p:grpSpPr>
            <a:xfrm>
              <a:off x="1414342" y="11739788"/>
              <a:ext cx="3706143" cy="716155"/>
              <a:chOff x="5234782" y="10894751"/>
              <a:chExt cx="3706143" cy="716155"/>
            </a:xfrm>
          </p:grpSpPr>
          <p:sp>
            <p:nvSpPr>
              <p:cNvPr id="84" name="TextBox 83">
                <a:extLst>
                  <a:ext uri="{FF2B5EF4-FFF2-40B4-BE49-F238E27FC236}">
                    <a16:creationId xmlns:a16="http://schemas.microsoft.com/office/drawing/2014/main" id="{0A777C7D-D435-41CE-AA3C-324D6F0DEF31}"/>
                  </a:ext>
                </a:extLst>
              </p:cNvPr>
              <p:cNvSpPr txBox="1"/>
              <p:nvPr/>
            </p:nvSpPr>
            <p:spPr>
              <a:xfrm>
                <a:off x="5234782" y="10936875"/>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n-US" spc="20" dirty="0">
                    <a:solidFill>
                      <a:schemeClr val="accent5"/>
                    </a:solidFill>
                  </a:rPr>
                  <a:t>www.fhi360.org/anonreportregistry</a:t>
                </a:r>
              </a:p>
            </p:txBody>
          </p:sp>
          <p:pic>
            <p:nvPicPr>
              <p:cNvPr id="85" name="Graphic 84" descr="Cursor with solid fill">
                <a:extLst>
                  <a:ext uri="{FF2B5EF4-FFF2-40B4-BE49-F238E27FC236}">
                    <a16:creationId xmlns:a16="http://schemas.microsoft.com/office/drawing/2014/main" id="{F921E0ED-5B05-4241-BE31-F5428D84F4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346772" y="10894751"/>
                <a:ext cx="337738" cy="337738"/>
              </a:xfrm>
              <a:prstGeom prst="rect">
                <a:avLst/>
              </a:prstGeom>
            </p:spPr>
          </p:pic>
        </p:grpSp>
        <p:grpSp>
          <p:nvGrpSpPr>
            <p:cNvPr id="77" name="Group 76">
              <a:extLst>
                <a:ext uri="{FF2B5EF4-FFF2-40B4-BE49-F238E27FC236}">
                  <a16:creationId xmlns:a16="http://schemas.microsoft.com/office/drawing/2014/main" id="{15EC2349-E93C-41EC-BC5A-FDACBC350BB9}"/>
                </a:ext>
              </a:extLst>
            </p:cNvPr>
            <p:cNvGrpSpPr/>
            <p:nvPr/>
          </p:nvGrpSpPr>
          <p:grpSpPr>
            <a:xfrm>
              <a:off x="1276226" y="12581603"/>
              <a:ext cx="7740322" cy="1824602"/>
              <a:chOff x="4719683" y="11736566"/>
              <a:chExt cx="7740322" cy="1824602"/>
            </a:xfrm>
          </p:grpSpPr>
          <p:sp>
            <p:nvSpPr>
              <p:cNvPr id="82" name="TextBox 81">
                <a:extLst>
                  <a:ext uri="{FF2B5EF4-FFF2-40B4-BE49-F238E27FC236}">
                    <a16:creationId xmlns:a16="http://schemas.microsoft.com/office/drawing/2014/main" id="{F5AAC3CB-1E03-414C-8AC0-60A90A7007BB}"/>
                  </a:ext>
                </a:extLst>
              </p:cNvPr>
              <p:cNvSpPr txBox="1"/>
              <p:nvPr/>
            </p:nvSpPr>
            <p:spPr>
              <a:xfrm>
                <a:off x="4719683" y="11736566"/>
                <a:ext cx="7740322" cy="1824602"/>
              </a:xfrm>
              <a:prstGeom prst="rect">
                <a:avLst/>
              </a:prstGeom>
              <a:noFill/>
            </p:spPr>
            <p:txBody>
              <a:bodyPr wrap="square" rtlCol="0">
                <a:spAutoFit/>
              </a:bodyPr>
              <a:lstStyle/>
              <a:p>
                <a:pPr algn="ctr">
                  <a:lnSpc>
                    <a:spcPct val="105000"/>
                  </a:lnSpc>
                  <a:spcAft>
                    <a:spcPts val="600"/>
                  </a:spcAft>
                </a:pPr>
                <a:r>
                  <a:rPr lang="es-US" b="1" dirty="0">
                    <a:solidFill>
                      <a:schemeClr val="tx1">
                        <a:lumMod val="95000"/>
                        <a:lumOff val="5000"/>
                      </a:schemeClr>
                    </a:solidFill>
                  </a:rPr>
                  <a:t>Línea gratuita en EE.UU.</a:t>
                </a:r>
                <a:r>
                  <a:rPr lang="en-US" b="1" dirty="0">
                    <a:solidFill>
                      <a:schemeClr val="tx1">
                        <a:lumMod val="95000"/>
                        <a:lumOff val="5000"/>
                      </a:schemeClr>
                    </a:solidFill>
                  </a:rPr>
                  <a:t>: </a:t>
                </a:r>
                <a:r>
                  <a:rPr lang="en-US" dirty="0">
                    <a:solidFill>
                      <a:schemeClr val="accent5"/>
                    </a:solidFill>
                  </a:rPr>
                  <a:t>1-800-461-9330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r>
                  <a:rPr lang="es-US" b="1" dirty="0">
                    <a:solidFill>
                      <a:schemeClr val="tx1">
                        <a:lumMod val="95000"/>
                        <a:lumOff val="5000"/>
                      </a:schemeClr>
                    </a:solidFill>
                  </a:rPr>
                  <a:t>Cobro internacional</a:t>
                </a:r>
                <a:r>
                  <a:rPr lang="en-US" b="1" dirty="0">
                    <a:solidFill>
                      <a:schemeClr val="tx1">
                        <a:lumMod val="95000"/>
                        <a:lumOff val="5000"/>
                      </a:schemeClr>
                    </a:solidFill>
                  </a:rPr>
                  <a:t>: </a:t>
                </a:r>
                <a:r>
                  <a:rPr lang="en-US" dirty="0">
                    <a:solidFill>
                      <a:schemeClr val="accent5"/>
                    </a:solidFill>
                  </a:rPr>
                  <a:t>+1-720-514-4400</a:t>
                </a:r>
              </a:p>
              <a:p>
                <a:pPr algn="ctr">
                  <a:lnSpc>
                    <a:spcPct val="105000"/>
                  </a:lnSpc>
                  <a:spcAft>
                    <a:spcPts val="600"/>
                  </a:spcAft>
                </a:pPr>
                <a:r>
                  <a:rPr lang="en-US" sz="1400" i="1" dirty="0"/>
                  <a:t>(</a:t>
                </a:r>
                <a:r>
                  <a:rPr lang="es-US" sz="1400" i="1" dirty="0">
                    <a:solidFill>
                      <a:srgbClr val="000000"/>
                    </a:solidFill>
                  </a:rPr>
                  <a:t>Llame a su </a:t>
                </a:r>
                <a:r>
                  <a:rPr lang="es-US" sz="1400" i="1" u="sng" spc="-14" dirty="0">
                    <a:solidFill>
                      <a:srgbClr val="000000"/>
                    </a:solidFill>
                    <a:latin typeface="Franklin Gothic Book" panose="020B0503020102020204" pitchFamily="34" charset="0"/>
                  </a:rPr>
                  <a:t>operadora local</a:t>
                </a:r>
                <a:r>
                  <a:rPr lang="es-US" sz="1400" i="1" spc="-14" dirty="0">
                    <a:solidFill>
                      <a:srgbClr val="000000"/>
                    </a:solidFill>
                    <a:latin typeface="Franklin Gothic Book" panose="020B0503020102020204" pitchFamily="34" charset="0"/>
                  </a:rPr>
                  <a:t>. Dígale a la operadora que quiere </a:t>
                </a:r>
                <a:r>
                  <a:rPr lang="es-US" sz="1400" i="1" u="sng" spc="-14" dirty="0">
                    <a:solidFill>
                      <a:srgbClr val="000000"/>
                    </a:solidFill>
                    <a:latin typeface="Franklin Gothic Book" panose="020B0503020102020204" pitchFamily="34" charset="0"/>
                  </a:rPr>
                  <a:t>realizar una llamada por cobrar a Estados Unidos</a:t>
                </a:r>
                <a:r>
                  <a:rPr lang="es-US" sz="1400" i="1" spc="-14" dirty="0">
                    <a:solidFill>
                      <a:srgbClr val="000000"/>
                    </a:solidFill>
                    <a:latin typeface="Franklin Gothic Book" panose="020B0503020102020204" pitchFamily="34" charset="0"/>
                  </a:rPr>
                  <a:t>. Brinde este número a la operadora:  </a:t>
                </a:r>
                <a:r>
                  <a:rPr lang="es-US" sz="1400" i="1" spc="7" dirty="0">
                    <a:solidFill>
                      <a:srgbClr val="000000"/>
                    </a:solidFill>
                    <a:latin typeface="Franklin Gothic Medium" panose="020B0603020102020204" pitchFamily="34" charset="0"/>
                  </a:rPr>
                  <a:t>1-720-514-4400. </a:t>
                </a:r>
                <a:r>
                  <a:rPr lang="es-US" sz="1400" i="1" spc="-14" dirty="0">
                    <a:solidFill>
                      <a:srgbClr val="000000"/>
                    </a:solidFill>
                    <a:latin typeface="Franklin Gothic Book" panose="020B0503020102020204" pitchFamily="34" charset="0"/>
                  </a:rPr>
                  <a:t>Cuando le pidan su nombre diga </a:t>
                </a:r>
                <a:r>
                  <a:rPr lang="es-US" sz="1400" b="1" i="1" spc="-14" dirty="0">
                    <a:solidFill>
                      <a:srgbClr val="000000"/>
                    </a:solidFill>
                    <a:latin typeface="Franklin Gothic Book" panose="020B0503020102020204" pitchFamily="34" charset="0"/>
                  </a:rPr>
                  <a:t>“FHI 360”</a:t>
                </a:r>
                <a:r>
                  <a:rPr lang="en-US" sz="1400" i="1" spc="-14" dirty="0">
                    <a:latin typeface="Franklin Gothic Book" panose="020B0503020102020204" pitchFamily="34" charset="0"/>
                  </a:rPr>
                  <a:t>)</a:t>
                </a:r>
                <a:endParaRPr lang="en-US" sz="1400" spc="-10" dirty="0">
                  <a:solidFill>
                    <a:srgbClr val="009BB1"/>
                  </a:solidFill>
                </a:endParaRPr>
              </a:p>
              <a:p>
                <a:pPr algn="ctr">
                  <a:lnSpc>
                    <a:spcPct val="105000"/>
                  </a:lnSpc>
                  <a:spcAft>
                    <a:spcPts val="600"/>
                  </a:spcAft>
                </a:pPr>
                <a:endParaRPr lang="en-US" sz="1600" i="1" dirty="0"/>
              </a:p>
            </p:txBody>
          </p:sp>
          <p:pic>
            <p:nvPicPr>
              <p:cNvPr id="83" name="Graphic 82" descr="Receiver with solid fill">
                <a:extLst>
                  <a:ext uri="{FF2B5EF4-FFF2-40B4-BE49-F238E27FC236}">
                    <a16:creationId xmlns:a16="http://schemas.microsoft.com/office/drawing/2014/main" id="{A8870DBD-F5C3-4F3D-A043-F2406AA1DBC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94599" y="11785584"/>
                <a:ext cx="291245" cy="291245"/>
              </a:xfrm>
              <a:prstGeom prst="rect">
                <a:avLst/>
              </a:prstGeom>
            </p:spPr>
          </p:pic>
        </p:grpSp>
        <p:grpSp>
          <p:nvGrpSpPr>
            <p:cNvPr id="78" name="Group 77">
              <a:extLst>
                <a:ext uri="{FF2B5EF4-FFF2-40B4-BE49-F238E27FC236}">
                  <a16:creationId xmlns:a16="http://schemas.microsoft.com/office/drawing/2014/main" id="{AA9AFCE6-9631-4968-9633-F4C2E1958B60}"/>
                </a:ext>
              </a:extLst>
            </p:cNvPr>
            <p:cNvGrpSpPr/>
            <p:nvPr/>
          </p:nvGrpSpPr>
          <p:grpSpPr>
            <a:xfrm>
              <a:off x="4779250" y="11794327"/>
              <a:ext cx="4468186" cy="674031"/>
              <a:chOff x="7902554" y="10885282"/>
              <a:chExt cx="4468186" cy="674031"/>
            </a:xfrm>
          </p:grpSpPr>
          <p:sp>
            <p:nvSpPr>
              <p:cNvPr id="80" name="TextBox 79">
                <a:extLst>
                  <a:ext uri="{FF2B5EF4-FFF2-40B4-BE49-F238E27FC236}">
                    <a16:creationId xmlns:a16="http://schemas.microsoft.com/office/drawing/2014/main" id="{A6E35830-DFE5-4DCD-9C46-377411C03393}"/>
                  </a:ext>
                </a:extLst>
              </p:cNvPr>
              <p:cNvSpPr txBox="1"/>
              <p:nvPr/>
            </p:nvSpPr>
            <p:spPr>
              <a:xfrm>
                <a:off x="8112267" y="10885282"/>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r>
                  <a:rPr lang="en-US" b="1" dirty="0">
                    <a:solidFill>
                      <a:schemeClr val="tx1">
                        <a:lumMod val="95000"/>
                        <a:lumOff val="5000"/>
                      </a:schemeClr>
                    </a:solidFill>
                  </a:rPr>
                  <a:t>:</a:t>
                </a:r>
              </a:p>
              <a:p>
                <a:pPr algn="ctr">
                  <a:lnSpc>
                    <a:spcPct val="105000"/>
                  </a:lnSpc>
                </a:pPr>
                <a:r>
                  <a:rPr lang="en-US" dirty="0">
                    <a:solidFill>
                      <a:schemeClr val="accent5"/>
                    </a:solidFill>
                  </a:rPr>
                  <a:t>compliance@fhi360.org</a:t>
                </a:r>
              </a:p>
            </p:txBody>
          </p:sp>
          <p:pic>
            <p:nvPicPr>
              <p:cNvPr id="81" name="Picture 55">
                <a:extLst>
                  <a:ext uri="{FF2B5EF4-FFF2-40B4-BE49-F238E27FC236}">
                    <a16:creationId xmlns:a16="http://schemas.microsoft.com/office/drawing/2014/main" id="{22E06005-C41C-4ABE-A1DA-1D9291C9046A}"/>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7902554" y="10999612"/>
                <a:ext cx="273310" cy="176513"/>
              </a:xfrm>
              <a:prstGeom prst="rect">
                <a:avLst/>
              </a:prstGeom>
              <a:solidFill>
                <a:schemeClr val="bg1"/>
              </a:solidFill>
            </p:spPr>
          </p:pic>
        </p:grpSp>
        <p:sp>
          <p:nvSpPr>
            <p:cNvPr id="79" name="TextBox 78">
              <a:extLst>
                <a:ext uri="{FF2B5EF4-FFF2-40B4-BE49-F238E27FC236}">
                  <a16:creationId xmlns:a16="http://schemas.microsoft.com/office/drawing/2014/main" id="{9DD86831-3232-4733-85FC-A9FDF208D56E}"/>
                </a:ext>
              </a:extLst>
            </p:cNvPr>
            <p:cNvSpPr txBox="1"/>
            <p:nvPr/>
          </p:nvSpPr>
          <p:spPr>
            <a:xfrm>
              <a:off x="2334485" y="11280973"/>
              <a:ext cx="5231472" cy="400110"/>
            </a:xfrm>
            <a:prstGeom prst="rect">
              <a:avLst/>
            </a:prstGeom>
            <a:noFill/>
          </p:spPr>
          <p:txBody>
            <a:bodyPr wrap="square" rtlCol="0">
              <a:spAutoFit/>
            </a:bodyPr>
            <a:lstStyle/>
            <a:p>
              <a:pPr algn="ctr"/>
              <a:r>
                <a:rPr lang="es-US" sz="2000" b="1" dirty="0">
                  <a:solidFill>
                    <a:schemeClr val="accent2"/>
                  </a:solidFill>
                  <a:latin typeface="Franklin Gothic Demi" panose="020B0603020102020204" pitchFamily="34" charset="0"/>
                </a:rPr>
                <a:t>OPCIONES ADICIONALES PARA DENUNCIAR</a:t>
              </a:r>
            </a:p>
          </p:txBody>
        </p:sp>
      </p:grpSp>
      <p:sp>
        <p:nvSpPr>
          <p:cNvPr id="86" name="TextBox 85">
            <a:extLst>
              <a:ext uri="{FF2B5EF4-FFF2-40B4-BE49-F238E27FC236}">
                <a16:creationId xmlns:a16="http://schemas.microsoft.com/office/drawing/2014/main" id="{0BEBC2AE-3337-49D0-8B56-5BE729480495}"/>
              </a:ext>
            </a:extLst>
          </p:cNvPr>
          <p:cNvSpPr txBox="1"/>
          <p:nvPr/>
        </p:nvSpPr>
        <p:spPr>
          <a:xfrm>
            <a:off x="2452021" y="14076750"/>
            <a:ext cx="5661461" cy="830997"/>
          </a:xfrm>
          <a:prstGeom prst="rect">
            <a:avLst/>
          </a:prstGeom>
          <a:noFill/>
        </p:spPr>
        <p:txBody>
          <a:bodyPr wrap="square" rtlCol="0">
            <a:spAutoFit/>
          </a:bodyPr>
          <a:lstStyle/>
          <a:p>
            <a:pPr algn="ctr"/>
            <a:r>
              <a:rPr lang="es-US" sz="2400" b="1" dirty="0">
                <a:solidFill>
                  <a:schemeClr val="accent2"/>
                </a:solidFill>
              </a:rPr>
              <a:t>Su confidencialidad es importante y la llamada no se grabará</a:t>
            </a:r>
            <a:r>
              <a:rPr lang="en-US" sz="2400" b="1" dirty="0">
                <a:solidFill>
                  <a:schemeClr val="accent2"/>
                </a:solidFill>
              </a:rPr>
              <a:t>.</a:t>
            </a:r>
            <a:endParaRPr lang="en-US" sz="2400" dirty="0">
              <a:solidFill>
                <a:schemeClr val="accent2"/>
              </a:solidFill>
            </a:endParaRPr>
          </a:p>
        </p:txBody>
      </p:sp>
    </p:spTree>
    <p:extLst>
      <p:ext uri="{BB962C8B-B14F-4D97-AF65-F5344CB8AC3E}">
        <p14:creationId xmlns:p14="http://schemas.microsoft.com/office/powerpoint/2010/main" val="4245783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39F65DD5-5694-8C49-8900-C87822B24846}"/>
              </a:ext>
            </a:extLst>
          </p:cNvPr>
          <p:cNvGrpSpPr/>
          <p:nvPr/>
        </p:nvGrpSpPr>
        <p:grpSpPr>
          <a:xfrm>
            <a:off x="-795742" y="8797560"/>
            <a:ext cx="12531543" cy="6334914"/>
            <a:chOff x="-1337655" y="7875776"/>
            <a:chExt cx="13567871" cy="6858795"/>
          </a:xfrm>
        </p:grpSpPr>
        <p:pic>
          <p:nvPicPr>
            <p:cNvPr id="46" name="Picture 45">
              <a:extLst>
                <a:ext uri="{FF2B5EF4-FFF2-40B4-BE49-F238E27FC236}">
                  <a16:creationId xmlns:a16="http://schemas.microsoft.com/office/drawing/2014/main" id="{DB653D07-69C5-DA4C-894B-C0730243FA0B}"/>
                </a:ext>
              </a:extLst>
            </p:cNvPr>
            <p:cNvPicPr>
              <a:picLocks noChangeAspect="1"/>
            </p:cNvPicPr>
            <p:nvPr/>
          </p:nvPicPr>
          <p:blipFill>
            <a:blip r:embed="rId3"/>
            <a:srcRect/>
            <a:stretch/>
          </p:blipFill>
          <p:spPr>
            <a:xfrm>
              <a:off x="-1337655" y="7875777"/>
              <a:ext cx="3887936" cy="6858793"/>
            </a:xfrm>
            <a:prstGeom prst="rect">
              <a:avLst/>
            </a:prstGeom>
          </p:spPr>
        </p:pic>
        <p:pic>
          <p:nvPicPr>
            <p:cNvPr id="48" name="Picture 47">
              <a:extLst>
                <a:ext uri="{FF2B5EF4-FFF2-40B4-BE49-F238E27FC236}">
                  <a16:creationId xmlns:a16="http://schemas.microsoft.com/office/drawing/2014/main" id="{21BAE172-861C-7D40-85A4-F40C6FA584C3}"/>
                </a:ext>
              </a:extLst>
            </p:cNvPr>
            <p:cNvPicPr>
              <a:picLocks noChangeAspect="1"/>
            </p:cNvPicPr>
            <p:nvPr/>
          </p:nvPicPr>
          <p:blipFill>
            <a:blip r:embed="rId4"/>
            <a:srcRect/>
            <a:stretch/>
          </p:blipFill>
          <p:spPr>
            <a:xfrm>
              <a:off x="8342279" y="7875776"/>
              <a:ext cx="3887937" cy="6858795"/>
            </a:xfrm>
            <a:prstGeom prst="rect">
              <a:avLst/>
            </a:prstGeom>
          </p:spPr>
        </p:pic>
      </p:grpSp>
      <p:sp>
        <p:nvSpPr>
          <p:cNvPr id="88" name="Oval 87">
            <a:extLst>
              <a:ext uri="{FF2B5EF4-FFF2-40B4-BE49-F238E27FC236}">
                <a16:creationId xmlns:a16="http://schemas.microsoft.com/office/drawing/2014/main" id="{01A5260F-029A-4538-AAF7-6ACCCA110085}"/>
              </a:ext>
            </a:extLst>
          </p:cNvPr>
          <p:cNvSpPr/>
          <p:nvPr/>
        </p:nvSpPr>
        <p:spPr>
          <a:xfrm>
            <a:off x="2327212" y="14295093"/>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2400" b="0" i="0" u="none" strike="noStrike" kern="1200" cap="none" spc="0" normalizeH="0" baseline="0" noProof="0" dirty="0">
                <a:ln>
                  <a:noFill/>
                </a:ln>
                <a:solidFill>
                  <a:srgbClr val="FFFFFF"/>
                </a:solidFill>
                <a:effectLst/>
                <a:uLnTx/>
                <a:uFillTx/>
                <a:latin typeface="Franklin Gothic Book" panose="020B0503020102020204"/>
                <a:ea typeface="+mn-ea"/>
                <a:cs typeface="+mn-cs"/>
              </a:rPr>
              <a:t>!</a:t>
            </a:r>
          </a:p>
        </p:txBody>
      </p:sp>
      <p:sp>
        <p:nvSpPr>
          <p:cNvPr id="42" name="Title 1">
            <a:extLst>
              <a:ext uri="{FF2B5EF4-FFF2-40B4-BE49-F238E27FC236}">
                <a16:creationId xmlns:a16="http://schemas.microsoft.com/office/drawing/2014/main" id="{CE2CE23D-F951-46D7-99BD-36438A53CD6A}"/>
              </a:ext>
            </a:extLst>
          </p:cNvPr>
          <p:cNvSpPr txBox="1">
            <a:spLocks/>
          </p:cNvSpPr>
          <p:nvPr/>
        </p:nvSpPr>
        <p:spPr>
          <a:xfrm>
            <a:off x="391130" y="491972"/>
            <a:ext cx="8431213" cy="1838325"/>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4000" b="1">
                <a:solidFill>
                  <a:schemeClr val="accent2"/>
                </a:solidFill>
                <a:latin typeface="Franklin Gothic Demi" panose="020B0603020102020204" pitchFamily="34" charset="0"/>
              </a:rPr>
              <a:t>Proteger a los participantes del programa del daño es</a:t>
            </a:r>
            <a:br>
              <a:rPr lang="es-US" sz="4000" b="1">
                <a:solidFill>
                  <a:schemeClr val="accent2"/>
                </a:solidFill>
                <a:latin typeface="Franklin Gothic Demi" panose="020B0603020102020204" pitchFamily="34" charset="0"/>
              </a:rPr>
            </a:br>
            <a:r>
              <a:rPr lang="es-US" sz="4000" b="1">
                <a:solidFill>
                  <a:schemeClr val="tx2"/>
                </a:solidFill>
                <a:latin typeface="Franklin Gothic Demi" panose="020B0603020102020204" pitchFamily="34" charset="0"/>
              </a:rPr>
              <a:t>nuestra responsabilidad compartida</a:t>
            </a:r>
            <a:endParaRPr lang="es-US" sz="4000" b="1" dirty="0">
              <a:solidFill>
                <a:schemeClr val="tx2"/>
              </a:solidFill>
              <a:latin typeface="Franklin Gothic Demi" panose="020B0603020102020204" pitchFamily="34" charset="0"/>
            </a:endParaRPr>
          </a:p>
        </p:txBody>
      </p:sp>
      <p:grpSp>
        <p:nvGrpSpPr>
          <p:cNvPr id="50" name="Group 49">
            <a:extLst>
              <a:ext uri="{FF2B5EF4-FFF2-40B4-BE49-F238E27FC236}">
                <a16:creationId xmlns:a16="http://schemas.microsoft.com/office/drawing/2014/main" id="{8407D585-2E3C-4B86-9668-318209111D4F}"/>
              </a:ext>
            </a:extLst>
          </p:cNvPr>
          <p:cNvGrpSpPr/>
          <p:nvPr/>
        </p:nvGrpSpPr>
        <p:grpSpPr>
          <a:xfrm>
            <a:off x="258276" y="2295766"/>
            <a:ext cx="10181609" cy="1657315"/>
            <a:chOff x="429241" y="2547249"/>
            <a:chExt cx="10181609" cy="1657315"/>
          </a:xfrm>
        </p:grpSpPr>
        <p:sp>
          <p:nvSpPr>
            <p:cNvPr id="52" name="TextBox 51">
              <a:extLst>
                <a:ext uri="{FF2B5EF4-FFF2-40B4-BE49-F238E27FC236}">
                  <a16:creationId xmlns:a16="http://schemas.microsoft.com/office/drawing/2014/main" id="{F5F8E25C-6C1C-4C65-A41A-46CC9D679198}"/>
                </a:ext>
              </a:extLst>
            </p:cNvPr>
            <p:cNvSpPr txBox="1"/>
            <p:nvPr/>
          </p:nvSpPr>
          <p:spPr>
            <a:xfrm>
              <a:off x="4585871" y="2547249"/>
              <a:ext cx="1993826" cy="461665"/>
            </a:xfrm>
            <a:prstGeom prst="rect">
              <a:avLst/>
            </a:prstGeom>
            <a:noFill/>
            <a:ln>
              <a:noFill/>
            </a:ln>
          </p:spPr>
          <p:txBody>
            <a:bodyPr wrap="square" rtlCol="0">
              <a:spAutoFit/>
            </a:bodyPr>
            <a:lstStyle/>
            <a:p>
              <a:pPr algn="ctr">
                <a:spcAft>
                  <a:spcPts val="400"/>
                </a:spcAft>
              </a:pPr>
              <a:r>
                <a:rPr lang="es-US" sz="2400" b="1" dirty="0">
                  <a:solidFill>
                    <a:schemeClr val="accent1"/>
                  </a:solidFill>
                  <a:latin typeface="Franklin Gothic Demi" panose="020B0603020102020204" pitchFamily="34" charset="0"/>
                </a:rPr>
                <a:t>RECUERDE</a:t>
              </a:r>
            </a:p>
          </p:txBody>
        </p:sp>
        <p:sp>
          <p:nvSpPr>
            <p:cNvPr id="53" name="TextBox 52">
              <a:extLst>
                <a:ext uri="{FF2B5EF4-FFF2-40B4-BE49-F238E27FC236}">
                  <a16:creationId xmlns:a16="http://schemas.microsoft.com/office/drawing/2014/main" id="{09DDCE8F-9BEC-4EB7-B8CF-568D9842CA9D}"/>
                </a:ext>
              </a:extLst>
            </p:cNvPr>
            <p:cNvSpPr txBox="1"/>
            <p:nvPr/>
          </p:nvSpPr>
          <p:spPr>
            <a:xfrm>
              <a:off x="429241" y="3022610"/>
              <a:ext cx="2632198"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servicios y asistencia a los participantes del programa siempre son gratuitos.</a:t>
              </a:r>
            </a:p>
          </p:txBody>
        </p:sp>
        <p:sp>
          <p:nvSpPr>
            <p:cNvPr id="54" name="TextBox 53">
              <a:extLst>
                <a:ext uri="{FF2B5EF4-FFF2-40B4-BE49-F238E27FC236}">
                  <a16:creationId xmlns:a16="http://schemas.microsoft.com/office/drawing/2014/main" id="{3B0BC3B6-F6B4-46DB-A996-74C85F15760D}"/>
                </a:ext>
              </a:extLst>
            </p:cNvPr>
            <p:cNvSpPr txBox="1"/>
            <p:nvPr/>
          </p:nvSpPr>
          <p:spPr>
            <a:xfrm>
              <a:off x="3080626" y="3022519"/>
              <a:ext cx="4654232"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trabajadores humanitarios y de desarrollo nunca deberían amenazar o dañar a los participantes del programa ni pedirles que participen en actos sexuales</a:t>
              </a:r>
              <a:r>
                <a:rPr lang="en-US" sz="1600" dirty="0"/>
                <a:t>.</a:t>
              </a:r>
            </a:p>
          </p:txBody>
        </p:sp>
        <p:sp>
          <p:nvSpPr>
            <p:cNvPr id="55" name="TextBox 54">
              <a:extLst>
                <a:ext uri="{FF2B5EF4-FFF2-40B4-BE49-F238E27FC236}">
                  <a16:creationId xmlns:a16="http://schemas.microsoft.com/office/drawing/2014/main" id="{86E1EB2F-2B72-41AB-84A2-C061D4CF6846}"/>
                </a:ext>
              </a:extLst>
            </p:cNvPr>
            <p:cNvSpPr txBox="1"/>
            <p:nvPr/>
          </p:nvSpPr>
          <p:spPr>
            <a:xfrm>
              <a:off x="7662530" y="3028858"/>
              <a:ext cx="2948320"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FHI 360 no tolera la toma de represalias contra ninguna persona que denuncie una conducta errónea</a:t>
              </a:r>
              <a:r>
                <a:rPr lang="en-US" sz="1600" dirty="0"/>
                <a:t>.</a:t>
              </a:r>
            </a:p>
          </p:txBody>
        </p:sp>
        <p:cxnSp>
          <p:nvCxnSpPr>
            <p:cNvPr id="56" name="Straight Connector 55">
              <a:extLst>
                <a:ext uri="{FF2B5EF4-FFF2-40B4-BE49-F238E27FC236}">
                  <a16:creationId xmlns:a16="http://schemas.microsoft.com/office/drawing/2014/main" id="{F2F5BFCD-3DC2-418A-98E4-38A6D9962573}"/>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0547CE-817F-4A65-BDF6-B052EDD9B576}"/>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58" name="Rectangle 57">
            <a:extLst>
              <a:ext uri="{FF2B5EF4-FFF2-40B4-BE49-F238E27FC236}">
                <a16:creationId xmlns:a16="http://schemas.microsoft.com/office/drawing/2014/main" id="{E0645FF0-F1B5-4D50-AD1D-22B3316D23CE}"/>
              </a:ext>
            </a:extLst>
          </p:cNvPr>
          <p:cNvSpPr/>
          <p:nvPr/>
        </p:nvSpPr>
        <p:spPr>
          <a:xfrm>
            <a:off x="-36749" y="4274205"/>
            <a:ext cx="6122010" cy="4336521"/>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spcAft>
                <a:spcPts val="600"/>
              </a:spcAft>
            </a:pPr>
            <a:r>
              <a:rPr lang="es-US" sz="2000" b="1" dirty="0">
                <a:solidFill>
                  <a:srgbClr val="B81F39"/>
                </a:solidFill>
                <a:latin typeface="Franklin Gothic Demi" panose="020B0603020102020204" pitchFamily="34" charset="0"/>
              </a:rPr>
              <a:t>NUNCA</a:t>
            </a:r>
            <a:endParaRPr lang="es-US" sz="2000" dirty="0">
              <a:solidFill>
                <a:srgbClr val="B81F39"/>
              </a:solidFill>
            </a:endParaRP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una actividad sexual con participantes del programa</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actividades sexuales con menores de 18</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Intercambie dinero, trabajo, bienes o servicios por sexo (se prohíbe comprar sexo)</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Acose, haga bullying, degrade, intimide, humille o abuse de otra manera de los participantes del programa, incluidos los niños</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Muestre materiales pornográficos a niños u otros participantes del programa</a:t>
            </a:r>
          </a:p>
          <a:p>
            <a:pPr>
              <a:spcAft>
                <a:spcPts val="600"/>
              </a:spcAft>
            </a:pPr>
            <a:r>
              <a:rPr lang="es-US" sz="1600" b="1" dirty="0">
                <a:solidFill>
                  <a:srgbClr val="B81F39"/>
                </a:solidFill>
              </a:rPr>
              <a:t>Estas acciones violan las políticas de FHI 360 y pueden derivar en sanciones disciplinarias, incluyendo la extinción de la relación laboral o asociación con FHI 360 y su denuncia ante  las autoridades locales</a:t>
            </a:r>
            <a:r>
              <a:rPr lang="en-US" sz="1600" b="1" dirty="0">
                <a:solidFill>
                  <a:srgbClr val="B81F39"/>
                </a:solidFill>
              </a:rPr>
              <a:t>.</a:t>
            </a:r>
            <a:endParaRPr lang="en-US" sz="1600" dirty="0">
              <a:solidFill>
                <a:srgbClr val="B81F39"/>
              </a:solidFill>
            </a:endParaRPr>
          </a:p>
        </p:txBody>
      </p:sp>
      <p:sp>
        <p:nvSpPr>
          <p:cNvPr id="59" name="Rectangle 58">
            <a:extLst>
              <a:ext uri="{FF2B5EF4-FFF2-40B4-BE49-F238E27FC236}">
                <a16:creationId xmlns:a16="http://schemas.microsoft.com/office/drawing/2014/main" id="{5C0FDB79-CDE9-46DE-9ED1-4C54A7B4247F}"/>
              </a:ext>
            </a:extLst>
          </p:cNvPr>
          <p:cNvSpPr/>
          <p:nvPr/>
        </p:nvSpPr>
        <p:spPr>
          <a:xfrm>
            <a:off x="6537272" y="4383820"/>
            <a:ext cx="3888577" cy="3659868"/>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800"/>
              </a:spcAft>
            </a:pPr>
            <a:r>
              <a:rPr lang="es-US" sz="2000" b="1" dirty="0">
                <a:solidFill>
                  <a:srgbClr val="009BB1"/>
                </a:solidFill>
                <a:latin typeface="Franklin Gothic Demi" panose="020B0603020102020204" pitchFamily="34" charset="0"/>
              </a:rPr>
              <a:t>SIEMPRE</a:t>
            </a:r>
            <a:endParaRPr lang="es-US" sz="2000" dirty="0"/>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Objete las normas sobre género y sociales dañinas. Trate a todos por igual y con dignidad y respeto.</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Comparta esta información con sus colegas y socios del programa.</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Entienda y cumpla con las políticas de protección de</a:t>
            </a:r>
            <a:br>
              <a:rPr lang="es-US" sz="1600" dirty="0">
                <a:solidFill>
                  <a:schemeClr val="tx1"/>
                </a:solidFill>
              </a:rPr>
            </a:br>
            <a:r>
              <a:rPr lang="es-US" sz="1600" dirty="0">
                <a:solidFill>
                  <a:schemeClr val="tx1"/>
                </a:solidFill>
              </a:rPr>
              <a:t>FHI 360: </a:t>
            </a:r>
            <a:r>
              <a:rPr lang="es-US" sz="1600" dirty="0">
                <a:solidFill>
                  <a:schemeClr val="tx1"/>
                </a:solidFill>
                <a:hlinkClick r:id="rId9">
                  <a:extLst>
                    <a:ext uri="{A12FA001-AC4F-418D-AE19-62706E023703}">
                      <ahyp:hlinkClr xmlns:ahyp="http://schemas.microsoft.com/office/drawing/2018/hyperlinkcolor" val="tx"/>
                    </a:ext>
                  </a:extLst>
                </a:hlinkClick>
              </a:rPr>
              <a:t>https://bit.ly/39r8Q5i</a:t>
            </a:r>
            <a:endParaRPr lang="es-US" sz="1600" dirty="0">
              <a:solidFill>
                <a:schemeClr val="tx1"/>
              </a:solidFill>
            </a:endParaRP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Denuncie cualquier conducta errónea presunta o conocida a través de una de las opciones consignadas abajo.</a:t>
            </a:r>
            <a:endParaRPr lang="es-US" sz="1400" dirty="0">
              <a:solidFill>
                <a:schemeClr val="tx1"/>
              </a:solidFill>
            </a:endParaRPr>
          </a:p>
          <a:p>
            <a:pPr marL="285750" indent="-285750">
              <a:spcAft>
                <a:spcPts val="1400"/>
              </a:spcAft>
              <a:buClr>
                <a:schemeClr val="accent6"/>
              </a:buClr>
              <a:buSzPct val="115000"/>
              <a:buBlip>
                <a:blip r:embed="rId7">
                  <a:extLst>
                    <a:ext uri="{96DAC541-7B7A-43D3-8B79-37D633B846F1}">
                      <asvg:svgBlip xmlns:asvg="http://schemas.microsoft.com/office/drawing/2016/SVG/main" r:embed="rId8"/>
                    </a:ext>
                  </a:extLst>
                </a:blip>
              </a:buBlip>
            </a:pPr>
            <a:endParaRPr lang="en-US" sz="1600" dirty="0">
              <a:solidFill>
                <a:schemeClr val="tx1"/>
              </a:solidFill>
            </a:endParaRPr>
          </a:p>
        </p:txBody>
      </p:sp>
      <p:grpSp>
        <p:nvGrpSpPr>
          <p:cNvPr id="72" name="Group 71">
            <a:extLst>
              <a:ext uri="{FF2B5EF4-FFF2-40B4-BE49-F238E27FC236}">
                <a16:creationId xmlns:a16="http://schemas.microsoft.com/office/drawing/2014/main" id="{079CEFF6-5D04-4D83-9D82-58DADB218003}"/>
              </a:ext>
            </a:extLst>
          </p:cNvPr>
          <p:cNvGrpSpPr/>
          <p:nvPr/>
        </p:nvGrpSpPr>
        <p:grpSpPr>
          <a:xfrm>
            <a:off x="1886417" y="8768027"/>
            <a:ext cx="6724194" cy="2253379"/>
            <a:chOff x="1573664" y="8973206"/>
            <a:chExt cx="6724194" cy="2253379"/>
          </a:xfrm>
        </p:grpSpPr>
        <p:sp>
          <p:nvSpPr>
            <p:cNvPr id="73" name="TextBox 72">
              <a:extLst>
                <a:ext uri="{FF2B5EF4-FFF2-40B4-BE49-F238E27FC236}">
                  <a16:creationId xmlns:a16="http://schemas.microsoft.com/office/drawing/2014/main" id="{77519D09-45B3-4FE2-AF0D-0A36A47353C9}"/>
                </a:ext>
              </a:extLst>
            </p:cNvPr>
            <p:cNvSpPr txBox="1"/>
            <p:nvPr/>
          </p:nvSpPr>
          <p:spPr>
            <a:xfrm>
              <a:off x="2158717" y="10049340"/>
              <a:ext cx="5499726" cy="1177245"/>
            </a:xfrm>
            <a:prstGeom prst="rect">
              <a:avLst/>
            </a:prstGeom>
            <a:noFill/>
          </p:spPr>
          <p:txBody>
            <a:bodyPr wrap="square" rtlCol="0">
              <a:spAutoFit/>
            </a:bodyPr>
            <a:lstStyle/>
            <a:p>
              <a:pPr algn="ctr">
                <a:spcAft>
                  <a:spcPts val="300"/>
                </a:spcAft>
              </a:pPr>
              <a:r>
                <a:rPr lang="es-MX" dirty="0">
                  <a:solidFill>
                    <a:schemeClr val="tx1">
                      <a:lumMod val="95000"/>
                      <a:lumOff val="5000"/>
                    </a:schemeClr>
                  </a:solidFill>
                  <a:latin typeface="Franklin Gothic Book" panose="020B0503020102020204" pitchFamily="34" charset="0"/>
                </a:rPr>
                <a:t>Puede dar su nombre, denunciar en forma anónima o denunciar en nombre de otra persona</a:t>
              </a:r>
              <a:r>
                <a:rPr lang="es-US" dirty="0">
                  <a:solidFill>
                    <a:schemeClr val="tx1">
                      <a:lumMod val="95000"/>
                      <a:lumOff val="5000"/>
                    </a:schemeClr>
                  </a:solidFill>
                  <a:latin typeface="Franklin Gothic Book" panose="020B0503020102020204" pitchFamily="34" charset="0"/>
                </a:rPr>
                <a:t>.</a:t>
              </a:r>
            </a:p>
            <a:p>
              <a:pPr algn="ctr">
                <a:spcAft>
                  <a:spcPts val="300"/>
                </a:spcAft>
              </a:pPr>
              <a:r>
                <a:rPr lang="es-US" sz="3200" dirty="0">
                  <a:solidFill>
                    <a:srgbClr val="009BB1"/>
                  </a:solidFill>
                  <a:latin typeface="Franklin Gothic Demi" panose="020B0603020102020204" pitchFamily="34" charset="0"/>
                </a:rPr>
                <a:t>+00 00 0000 0000</a:t>
              </a:r>
            </a:p>
          </p:txBody>
        </p:sp>
        <p:sp>
          <p:nvSpPr>
            <p:cNvPr id="74" name="TextBox 73">
              <a:extLst>
                <a:ext uri="{FF2B5EF4-FFF2-40B4-BE49-F238E27FC236}">
                  <a16:creationId xmlns:a16="http://schemas.microsoft.com/office/drawing/2014/main" id="{0DBE7A2A-8A41-4BD9-AC6F-DBB1201FFB3C}"/>
                </a:ext>
              </a:extLst>
            </p:cNvPr>
            <p:cNvSpPr txBox="1"/>
            <p:nvPr/>
          </p:nvSpPr>
          <p:spPr>
            <a:xfrm>
              <a:off x="1573664" y="8973206"/>
              <a:ext cx="6724194" cy="1175706"/>
            </a:xfrm>
            <a:prstGeom prst="rect">
              <a:avLst/>
            </a:prstGeom>
            <a:noFill/>
          </p:spPr>
          <p:txBody>
            <a:bodyPr wrap="square" rtlCol="0">
              <a:spAutoFit/>
            </a:bodyPr>
            <a:lstStyle/>
            <a:p>
              <a:pPr algn="ctr">
                <a:lnSpc>
                  <a:spcPct val="80000"/>
                </a:lnSpc>
              </a:pPr>
              <a:r>
                <a:rPr lang="es-US" sz="4400" b="1" dirty="0">
                  <a:solidFill>
                    <a:schemeClr val="accent2"/>
                  </a:solidFill>
                  <a:latin typeface="Franklin Gothic Demi Cond" panose="020B0603020102020204" pitchFamily="34" charset="0"/>
                </a:rPr>
                <a:t>Llame a la línea de Ética y Cumplimiento de FHI 360</a:t>
              </a:r>
            </a:p>
          </p:txBody>
        </p:sp>
      </p:grpSp>
      <p:grpSp>
        <p:nvGrpSpPr>
          <p:cNvPr id="75" name="Group 74">
            <a:extLst>
              <a:ext uri="{FF2B5EF4-FFF2-40B4-BE49-F238E27FC236}">
                <a16:creationId xmlns:a16="http://schemas.microsoft.com/office/drawing/2014/main" id="{96E2AB89-50F1-4686-93CA-EC77DD44245A}"/>
              </a:ext>
            </a:extLst>
          </p:cNvPr>
          <p:cNvGrpSpPr/>
          <p:nvPr/>
        </p:nvGrpSpPr>
        <p:grpSpPr>
          <a:xfrm>
            <a:off x="1365670" y="11170146"/>
            <a:ext cx="7971210" cy="3125232"/>
            <a:chOff x="1276226" y="11280973"/>
            <a:chExt cx="7971210" cy="3125232"/>
          </a:xfrm>
        </p:grpSpPr>
        <p:grpSp>
          <p:nvGrpSpPr>
            <p:cNvPr id="76" name="Group 75">
              <a:extLst>
                <a:ext uri="{FF2B5EF4-FFF2-40B4-BE49-F238E27FC236}">
                  <a16:creationId xmlns:a16="http://schemas.microsoft.com/office/drawing/2014/main" id="{CCC1782E-41FE-43B8-94EA-8FFE0AD6C17D}"/>
                </a:ext>
              </a:extLst>
            </p:cNvPr>
            <p:cNvGrpSpPr/>
            <p:nvPr/>
          </p:nvGrpSpPr>
          <p:grpSpPr>
            <a:xfrm>
              <a:off x="1414342" y="11739788"/>
              <a:ext cx="3706143" cy="716155"/>
              <a:chOff x="5234782" y="10894751"/>
              <a:chExt cx="3706143" cy="716155"/>
            </a:xfrm>
          </p:grpSpPr>
          <p:sp>
            <p:nvSpPr>
              <p:cNvPr id="84" name="TextBox 83">
                <a:extLst>
                  <a:ext uri="{FF2B5EF4-FFF2-40B4-BE49-F238E27FC236}">
                    <a16:creationId xmlns:a16="http://schemas.microsoft.com/office/drawing/2014/main" id="{0A777C7D-D435-41CE-AA3C-324D6F0DEF31}"/>
                  </a:ext>
                </a:extLst>
              </p:cNvPr>
              <p:cNvSpPr txBox="1"/>
              <p:nvPr/>
            </p:nvSpPr>
            <p:spPr>
              <a:xfrm>
                <a:off x="5234782" y="10936875"/>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n-US" spc="20" dirty="0">
                    <a:solidFill>
                      <a:schemeClr val="accent5"/>
                    </a:solidFill>
                  </a:rPr>
                  <a:t>www.fhi360.org/anonreportregistry</a:t>
                </a:r>
              </a:p>
            </p:txBody>
          </p:sp>
          <p:pic>
            <p:nvPicPr>
              <p:cNvPr id="85" name="Graphic 84" descr="Cursor with solid fill">
                <a:extLst>
                  <a:ext uri="{FF2B5EF4-FFF2-40B4-BE49-F238E27FC236}">
                    <a16:creationId xmlns:a16="http://schemas.microsoft.com/office/drawing/2014/main" id="{F921E0ED-5B05-4241-BE31-F5428D84F4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346772" y="10894751"/>
                <a:ext cx="337738" cy="337738"/>
              </a:xfrm>
              <a:prstGeom prst="rect">
                <a:avLst/>
              </a:prstGeom>
            </p:spPr>
          </p:pic>
        </p:grpSp>
        <p:grpSp>
          <p:nvGrpSpPr>
            <p:cNvPr id="77" name="Group 76">
              <a:extLst>
                <a:ext uri="{FF2B5EF4-FFF2-40B4-BE49-F238E27FC236}">
                  <a16:creationId xmlns:a16="http://schemas.microsoft.com/office/drawing/2014/main" id="{15EC2349-E93C-41EC-BC5A-FDACBC350BB9}"/>
                </a:ext>
              </a:extLst>
            </p:cNvPr>
            <p:cNvGrpSpPr/>
            <p:nvPr/>
          </p:nvGrpSpPr>
          <p:grpSpPr>
            <a:xfrm>
              <a:off x="1276226" y="12581603"/>
              <a:ext cx="7740322" cy="1824602"/>
              <a:chOff x="4719683" y="11736566"/>
              <a:chExt cx="7740322" cy="1824602"/>
            </a:xfrm>
          </p:grpSpPr>
          <p:sp>
            <p:nvSpPr>
              <p:cNvPr id="82" name="TextBox 81">
                <a:extLst>
                  <a:ext uri="{FF2B5EF4-FFF2-40B4-BE49-F238E27FC236}">
                    <a16:creationId xmlns:a16="http://schemas.microsoft.com/office/drawing/2014/main" id="{F5AAC3CB-1E03-414C-8AC0-60A90A7007BB}"/>
                  </a:ext>
                </a:extLst>
              </p:cNvPr>
              <p:cNvSpPr txBox="1"/>
              <p:nvPr/>
            </p:nvSpPr>
            <p:spPr>
              <a:xfrm>
                <a:off x="4719683" y="11736566"/>
                <a:ext cx="7740322" cy="1824602"/>
              </a:xfrm>
              <a:prstGeom prst="rect">
                <a:avLst/>
              </a:prstGeom>
              <a:noFill/>
            </p:spPr>
            <p:txBody>
              <a:bodyPr wrap="square" rtlCol="0">
                <a:spAutoFit/>
              </a:bodyPr>
              <a:lstStyle/>
              <a:p>
                <a:pPr algn="ctr">
                  <a:lnSpc>
                    <a:spcPct val="105000"/>
                  </a:lnSpc>
                  <a:spcAft>
                    <a:spcPts val="600"/>
                  </a:spcAft>
                </a:pPr>
                <a:r>
                  <a:rPr lang="es-US" b="1" dirty="0">
                    <a:solidFill>
                      <a:schemeClr val="tx1">
                        <a:lumMod val="95000"/>
                        <a:lumOff val="5000"/>
                      </a:schemeClr>
                    </a:solidFill>
                  </a:rPr>
                  <a:t>Línea gratuita en EE.UU.</a:t>
                </a:r>
                <a:r>
                  <a:rPr lang="en-US" b="1" dirty="0">
                    <a:solidFill>
                      <a:schemeClr val="tx1">
                        <a:lumMod val="95000"/>
                        <a:lumOff val="5000"/>
                      </a:schemeClr>
                    </a:solidFill>
                  </a:rPr>
                  <a:t>: </a:t>
                </a:r>
                <a:r>
                  <a:rPr lang="en-US" dirty="0">
                    <a:solidFill>
                      <a:schemeClr val="accent5"/>
                    </a:solidFill>
                  </a:rPr>
                  <a:t>1-800-461-9330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r>
                  <a:rPr lang="es-US" b="1" dirty="0">
                    <a:solidFill>
                      <a:schemeClr val="tx1">
                        <a:lumMod val="95000"/>
                        <a:lumOff val="5000"/>
                      </a:schemeClr>
                    </a:solidFill>
                  </a:rPr>
                  <a:t>Cobro internacional</a:t>
                </a:r>
                <a:r>
                  <a:rPr lang="en-US" b="1" dirty="0">
                    <a:solidFill>
                      <a:schemeClr val="tx1">
                        <a:lumMod val="95000"/>
                        <a:lumOff val="5000"/>
                      </a:schemeClr>
                    </a:solidFill>
                  </a:rPr>
                  <a:t>: </a:t>
                </a:r>
                <a:r>
                  <a:rPr lang="en-US" dirty="0">
                    <a:solidFill>
                      <a:schemeClr val="accent5"/>
                    </a:solidFill>
                  </a:rPr>
                  <a:t>+1-720-514-4400</a:t>
                </a:r>
              </a:p>
              <a:p>
                <a:pPr algn="ctr">
                  <a:lnSpc>
                    <a:spcPct val="105000"/>
                  </a:lnSpc>
                  <a:spcAft>
                    <a:spcPts val="600"/>
                  </a:spcAft>
                </a:pPr>
                <a:r>
                  <a:rPr lang="en-US" sz="1400" i="1" dirty="0"/>
                  <a:t>(</a:t>
                </a:r>
                <a:r>
                  <a:rPr lang="es-US" sz="1400" i="1" dirty="0">
                    <a:solidFill>
                      <a:srgbClr val="000000"/>
                    </a:solidFill>
                  </a:rPr>
                  <a:t>Llame a su </a:t>
                </a:r>
                <a:r>
                  <a:rPr lang="es-US" sz="1400" i="1" u="sng" spc="-14" dirty="0">
                    <a:solidFill>
                      <a:srgbClr val="000000"/>
                    </a:solidFill>
                    <a:latin typeface="Franklin Gothic Book" panose="020B0503020102020204" pitchFamily="34" charset="0"/>
                  </a:rPr>
                  <a:t>operadora local</a:t>
                </a:r>
                <a:r>
                  <a:rPr lang="es-US" sz="1400" i="1" spc="-14" dirty="0">
                    <a:solidFill>
                      <a:srgbClr val="000000"/>
                    </a:solidFill>
                    <a:latin typeface="Franklin Gothic Book" panose="020B0503020102020204" pitchFamily="34" charset="0"/>
                  </a:rPr>
                  <a:t>. Dígale a la operadora que quiere </a:t>
                </a:r>
                <a:r>
                  <a:rPr lang="es-US" sz="1400" i="1" u="sng" spc="-14" dirty="0">
                    <a:solidFill>
                      <a:srgbClr val="000000"/>
                    </a:solidFill>
                    <a:latin typeface="Franklin Gothic Book" panose="020B0503020102020204" pitchFamily="34" charset="0"/>
                  </a:rPr>
                  <a:t>realizar una llamada por cobrar a Estados Unidos</a:t>
                </a:r>
                <a:r>
                  <a:rPr lang="es-US" sz="1400" i="1" spc="-14" dirty="0">
                    <a:solidFill>
                      <a:srgbClr val="000000"/>
                    </a:solidFill>
                    <a:latin typeface="Franklin Gothic Book" panose="020B0503020102020204" pitchFamily="34" charset="0"/>
                  </a:rPr>
                  <a:t>. Brinde este número a la operadora:  </a:t>
                </a:r>
                <a:r>
                  <a:rPr lang="es-US" sz="1400" i="1" spc="7" dirty="0">
                    <a:solidFill>
                      <a:srgbClr val="000000"/>
                    </a:solidFill>
                    <a:latin typeface="Franklin Gothic Medium" panose="020B0603020102020204" pitchFamily="34" charset="0"/>
                  </a:rPr>
                  <a:t>1-720-514-4400. </a:t>
                </a:r>
                <a:r>
                  <a:rPr lang="es-US" sz="1400" i="1" spc="-14" dirty="0">
                    <a:solidFill>
                      <a:srgbClr val="000000"/>
                    </a:solidFill>
                    <a:latin typeface="Franklin Gothic Book" panose="020B0503020102020204" pitchFamily="34" charset="0"/>
                  </a:rPr>
                  <a:t>Cuando le pidan su nombre diga </a:t>
                </a:r>
                <a:r>
                  <a:rPr lang="es-US" sz="1400" b="1" i="1" spc="-14" dirty="0">
                    <a:solidFill>
                      <a:srgbClr val="000000"/>
                    </a:solidFill>
                    <a:latin typeface="Franklin Gothic Book" panose="020B0503020102020204" pitchFamily="34" charset="0"/>
                  </a:rPr>
                  <a:t>“FHI 360”</a:t>
                </a:r>
                <a:r>
                  <a:rPr lang="en-US" sz="1400" i="1" spc="-14" dirty="0">
                    <a:latin typeface="Franklin Gothic Book" panose="020B0503020102020204" pitchFamily="34" charset="0"/>
                  </a:rPr>
                  <a:t>)</a:t>
                </a:r>
                <a:endParaRPr lang="en-US" sz="1400" spc="-10" dirty="0">
                  <a:solidFill>
                    <a:srgbClr val="009BB1"/>
                  </a:solidFill>
                </a:endParaRPr>
              </a:p>
              <a:p>
                <a:pPr algn="ctr">
                  <a:lnSpc>
                    <a:spcPct val="105000"/>
                  </a:lnSpc>
                  <a:spcAft>
                    <a:spcPts val="600"/>
                  </a:spcAft>
                </a:pPr>
                <a:endParaRPr lang="en-US" sz="1600" i="1" dirty="0"/>
              </a:p>
            </p:txBody>
          </p:sp>
          <p:pic>
            <p:nvPicPr>
              <p:cNvPr id="83" name="Graphic 82" descr="Receiver with solid fill">
                <a:extLst>
                  <a:ext uri="{FF2B5EF4-FFF2-40B4-BE49-F238E27FC236}">
                    <a16:creationId xmlns:a16="http://schemas.microsoft.com/office/drawing/2014/main" id="{A8870DBD-F5C3-4F3D-A043-F2406AA1DBC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94599" y="11785584"/>
                <a:ext cx="291245" cy="291245"/>
              </a:xfrm>
              <a:prstGeom prst="rect">
                <a:avLst/>
              </a:prstGeom>
            </p:spPr>
          </p:pic>
        </p:grpSp>
        <p:grpSp>
          <p:nvGrpSpPr>
            <p:cNvPr id="78" name="Group 77">
              <a:extLst>
                <a:ext uri="{FF2B5EF4-FFF2-40B4-BE49-F238E27FC236}">
                  <a16:creationId xmlns:a16="http://schemas.microsoft.com/office/drawing/2014/main" id="{AA9AFCE6-9631-4968-9633-F4C2E1958B60}"/>
                </a:ext>
              </a:extLst>
            </p:cNvPr>
            <p:cNvGrpSpPr/>
            <p:nvPr/>
          </p:nvGrpSpPr>
          <p:grpSpPr>
            <a:xfrm>
              <a:off x="4779250" y="11794327"/>
              <a:ext cx="4468186" cy="674031"/>
              <a:chOff x="7902554" y="10885282"/>
              <a:chExt cx="4468186" cy="674031"/>
            </a:xfrm>
          </p:grpSpPr>
          <p:sp>
            <p:nvSpPr>
              <p:cNvPr id="80" name="TextBox 79">
                <a:extLst>
                  <a:ext uri="{FF2B5EF4-FFF2-40B4-BE49-F238E27FC236}">
                    <a16:creationId xmlns:a16="http://schemas.microsoft.com/office/drawing/2014/main" id="{A6E35830-DFE5-4DCD-9C46-377411C03393}"/>
                  </a:ext>
                </a:extLst>
              </p:cNvPr>
              <p:cNvSpPr txBox="1"/>
              <p:nvPr/>
            </p:nvSpPr>
            <p:spPr>
              <a:xfrm>
                <a:off x="8112267" y="10885282"/>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r>
                  <a:rPr lang="en-US" b="1" dirty="0">
                    <a:solidFill>
                      <a:schemeClr val="tx1">
                        <a:lumMod val="95000"/>
                        <a:lumOff val="5000"/>
                      </a:schemeClr>
                    </a:solidFill>
                  </a:rPr>
                  <a:t>:</a:t>
                </a:r>
              </a:p>
              <a:p>
                <a:pPr algn="ctr">
                  <a:lnSpc>
                    <a:spcPct val="105000"/>
                  </a:lnSpc>
                </a:pPr>
                <a:r>
                  <a:rPr lang="en-US" dirty="0">
                    <a:solidFill>
                      <a:schemeClr val="accent5"/>
                    </a:solidFill>
                  </a:rPr>
                  <a:t>compliance@fhi360.org</a:t>
                </a:r>
              </a:p>
            </p:txBody>
          </p:sp>
          <p:pic>
            <p:nvPicPr>
              <p:cNvPr id="81" name="Picture 55">
                <a:extLst>
                  <a:ext uri="{FF2B5EF4-FFF2-40B4-BE49-F238E27FC236}">
                    <a16:creationId xmlns:a16="http://schemas.microsoft.com/office/drawing/2014/main" id="{22E06005-C41C-4ABE-A1DA-1D9291C9046A}"/>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7902554" y="10999612"/>
                <a:ext cx="273310" cy="176513"/>
              </a:xfrm>
              <a:prstGeom prst="rect">
                <a:avLst/>
              </a:prstGeom>
              <a:solidFill>
                <a:schemeClr val="bg1"/>
              </a:solidFill>
            </p:spPr>
          </p:pic>
        </p:grpSp>
        <p:sp>
          <p:nvSpPr>
            <p:cNvPr id="79" name="TextBox 78">
              <a:extLst>
                <a:ext uri="{FF2B5EF4-FFF2-40B4-BE49-F238E27FC236}">
                  <a16:creationId xmlns:a16="http://schemas.microsoft.com/office/drawing/2014/main" id="{9DD86831-3232-4733-85FC-A9FDF208D56E}"/>
                </a:ext>
              </a:extLst>
            </p:cNvPr>
            <p:cNvSpPr txBox="1"/>
            <p:nvPr/>
          </p:nvSpPr>
          <p:spPr>
            <a:xfrm>
              <a:off x="2334485" y="11280973"/>
              <a:ext cx="5231472" cy="400110"/>
            </a:xfrm>
            <a:prstGeom prst="rect">
              <a:avLst/>
            </a:prstGeom>
            <a:noFill/>
          </p:spPr>
          <p:txBody>
            <a:bodyPr wrap="square" rtlCol="0">
              <a:spAutoFit/>
            </a:bodyPr>
            <a:lstStyle/>
            <a:p>
              <a:pPr algn="ctr"/>
              <a:r>
                <a:rPr lang="es-US" sz="2000" b="1" dirty="0">
                  <a:solidFill>
                    <a:schemeClr val="accent2"/>
                  </a:solidFill>
                  <a:latin typeface="Franklin Gothic Demi" panose="020B0603020102020204" pitchFamily="34" charset="0"/>
                </a:rPr>
                <a:t>OPCIONES ADICIONALES PARA DENUNCIAR</a:t>
              </a:r>
            </a:p>
          </p:txBody>
        </p:sp>
      </p:grpSp>
      <p:sp>
        <p:nvSpPr>
          <p:cNvPr id="86" name="TextBox 85">
            <a:extLst>
              <a:ext uri="{FF2B5EF4-FFF2-40B4-BE49-F238E27FC236}">
                <a16:creationId xmlns:a16="http://schemas.microsoft.com/office/drawing/2014/main" id="{0BEBC2AE-3337-49D0-8B56-5BE729480495}"/>
              </a:ext>
            </a:extLst>
          </p:cNvPr>
          <p:cNvSpPr txBox="1"/>
          <p:nvPr/>
        </p:nvSpPr>
        <p:spPr>
          <a:xfrm>
            <a:off x="2452021" y="14076750"/>
            <a:ext cx="5661461" cy="830997"/>
          </a:xfrm>
          <a:prstGeom prst="rect">
            <a:avLst/>
          </a:prstGeom>
          <a:noFill/>
        </p:spPr>
        <p:txBody>
          <a:bodyPr wrap="square" rtlCol="0">
            <a:spAutoFit/>
          </a:bodyPr>
          <a:lstStyle/>
          <a:p>
            <a:pPr algn="ctr"/>
            <a:r>
              <a:rPr lang="es-US" sz="2400" b="1" dirty="0">
                <a:solidFill>
                  <a:schemeClr val="accent2"/>
                </a:solidFill>
              </a:rPr>
              <a:t>Su confidencialidad es importante y la llamada no se grabará</a:t>
            </a:r>
            <a:r>
              <a:rPr lang="en-US" sz="2400" b="1" dirty="0">
                <a:solidFill>
                  <a:schemeClr val="accent2"/>
                </a:solidFill>
              </a:rPr>
              <a:t>.</a:t>
            </a:r>
            <a:endParaRPr lang="en-US" sz="2400" dirty="0">
              <a:solidFill>
                <a:schemeClr val="accent2"/>
              </a:solidFill>
            </a:endParaRPr>
          </a:p>
        </p:txBody>
      </p:sp>
    </p:spTree>
    <p:extLst>
      <p:ext uri="{BB962C8B-B14F-4D97-AF65-F5344CB8AC3E}">
        <p14:creationId xmlns:p14="http://schemas.microsoft.com/office/powerpoint/2010/main" val="2547118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39F65DD5-5694-8C49-8900-C87822B24846}"/>
              </a:ext>
            </a:extLst>
          </p:cNvPr>
          <p:cNvGrpSpPr/>
          <p:nvPr/>
        </p:nvGrpSpPr>
        <p:grpSpPr>
          <a:xfrm>
            <a:off x="-57916" y="8703578"/>
            <a:ext cx="12181284" cy="6380806"/>
            <a:chOff x="-538813" y="7774022"/>
            <a:chExt cx="13188647" cy="6908483"/>
          </a:xfrm>
        </p:grpSpPr>
        <p:pic>
          <p:nvPicPr>
            <p:cNvPr id="46" name="Picture 45">
              <a:extLst>
                <a:ext uri="{FF2B5EF4-FFF2-40B4-BE49-F238E27FC236}">
                  <a16:creationId xmlns:a16="http://schemas.microsoft.com/office/drawing/2014/main" id="{DB653D07-69C5-DA4C-894B-C0730243FA0B}"/>
                </a:ext>
              </a:extLst>
            </p:cNvPr>
            <p:cNvPicPr>
              <a:picLocks noChangeAspect="1"/>
            </p:cNvPicPr>
            <p:nvPr/>
          </p:nvPicPr>
          <p:blipFill>
            <a:blip r:embed="rId3"/>
            <a:srcRect/>
            <a:stretch/>
          </p:blipFill>
          <p:spPr>
            <a:xfrm>
              <a:off x="-538813" y="7774022"/>
              <a:ext cx="3887936" cy="6858793"/>
            </a:xfrm>
            <a:prstGeom prst="rect">
              <a:avLst/>
            </a:prstGeom>
          </p:spPr>
        </p:pic>
        <p:pic>
          <p:nvPicPr>
            <p:cNvPr id="48" name="Picture 47">
              <a:extLst>
                <a:ext uri="{FF2B5EF4-FFF2-40B4-BE49-F238E27FC236}">
                  <a16:creationId xmlns:a16="http://schemas.microsoft.com/office/drawing/2014/main" id="{21BAE172-861C-7D40-85A4-F40C6FA584C3}"/>
                </a:ext>
              </a:extLst>
            </p:cNvPr>
            <p:cNvPicPr>
              <a:picLocks noChangeAspect="1"/>
            </p:cNvPicPr>
            <p:nvPr/>
          </p:nvPicPr>
          <p:blipFill>
            <a:blip r:embed="rId4"/>
            <a:srcRect/>
            <a:stretch/>
          </p:blipFill>
          <p:spPr>
            <a:xfrm>
              <a:off x="8761897" y="7823712"/>
              <a:ext cx="3887937" cy="6858793"/>
            </a:xfrm>
            <a:prstGeom prst="rect">
              <a:avLst/>
            </a:prstGeom>
          </p:spPr>
        </p:pic>
      </p:grpSp>
      <p:sp>
        <p:nvSpPr>
          <p:cNvPr id="42" name="Title 1">
            <a:extLst>
              <a:ext uri="{FF2B5EF4-FFF2-40B4-BE49-F238E27FC236}">
                <a16:creationId xmlns:a16="http://schemas.microsoft.com/office/drawing/2014/main" id="{CE2CE23D-F951-46D7-99BD-36438A53CD6A}"/>
              </a:ext>
            </a:extLst>
          </p:cNvPr>
          <p:cNvSpPr txBox="1">
            <a:spLocks/>
          </p:cNvSpPr>
          <p:nvPr/>
        </p:nvSpPr>
        <p:spPr>
          <a:xfrm>
            <a:off x="391130" y="491972"/>
            <a:ext cx="8431213" cy="1838325"/>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4000" b="1">
                <a:solidFill>
                  <a:schemeClr val="accent2"/>
                </a:solidFill>
                <a:latin typeface="Franklin Gothic Demi" panose="020B0603020102020204" pitchFamily="34" charset="0"/>
              </a:rPr>
              <a:t>Proteger a los participantes del programa del daño es</a:t>
            </a:r>
            <a:br>
              <a:rPr lang="es-US" sz="4000" b="1">
                <a:solidFill>
                  <a:schemeClr val="accent2"/>
                </a:solidFill>
                <a:latin typeface="Franklin Gothic Demi" panose="020B0603020102020204" pitchFamily="34" charset="0"/>
              </a:rPr>
            </a:br>
            <a:r>
              <a:rPr lang="es-US" sz="4000" b="1">
                <a:solidFill>
                  <a:schemeClr val="tx2"/>
                </a:solidFill>
                <a:latin typeface="Franklin Gothic Demi" panose="020B0603020102020204" pitchFamily="34" charset="0"/>
              </a:rPr>
              <a:t>nuestra responsabilidad compartida</a:t>
            </a:r>
            <a:endParaRPr lang="es-US" sz="4000" b="1" dirty="0">
              <a:solidFill>
                <a:schemeClr val="tx2"/>
              </a:solidFill>
              <a:latin typeface="Franklin Gothic Demi" panose="020B0603020102020204" pitchFamily="34" charset="0"/>
            </a:endParaRPr>
          </a:p>
        </p:txBody>
      </p:sp>
      <p:grpSp>
        <p:nvGrpSpPr>
          <p:cNvPr id="50" name="Group 49">
            <a:extLst>
              <a:ext uri="{FF2B5EF4-FFF2-40B4-BE49-F238E27FC236}">
                <a16:creationId xmlns:a16="http://schemas.microsoft.com/office/drawing/2014/main" id="{8407D585-2E3C-4B86-9668-318209111D4F}"/>
              </a:ext>
            </a:extLst>
          </p:cNvPr>
          <p:cNvGrpSpPr/>
          <p:nvPr/>
        </p:nvGrpSpPr>
        <p:grpSpPr>
          <a:xfrm>
            <a:off x="258276" y="2295766"/>
            <a:ext cx="10181609" cy="1657315"/>
            <a:chOff x="429241" y="2547249"/>
            <a:chExt cx="10181609" cy="1657315"/>
          </a:xfrm>
        </p:grpSpPr>
        <p:sp>
          <p:nvSpPr>
            <p:cNvPr id="52" name="TextBox 51">
              <a:extLst>
                <a:ext uri="{FF2B5EF4-FFF2-40B4-BE49-F238E27FC236}">
                  <a16:creationId xmlns:a16="http://schemas.microsoft.com/office/drawing/2014/main" id="{F5F8E25C-6C1C-4C65-A41A-46CC9D679198}"/>
                </a:ext>
              </a:extLst>
            </p:cNvPr>
            <p:cNvSpPr txBox="1"/>
            <p:nvPr/>
          </p:nvSpPr>
          <p:spPr>
            <a:xfrm>
              <a:off x="4585871" y="2547249"/>
              <a:ext cx="1993826" cy="461665"/>
            </a:xfrm>
            <a:prstGeom prst="rect">
              <a:avLst/>
            </a:prstGeom>
            <a:noFill/>
            <a:ln>
              <a:noFill/>
            </a:ln>
          </p:spPr>
          <p:txBody>
            <a:bodyPr wrap="square" rtlCol="0">
              <a:spAutoFit/>
            </a:bodyPr>
            <a:lstStyle/>
            <a:p>
              <a:pPr algn="ctr">
                <a:spcAft>
                  <a:spcPts val="400"/>
                </a:spcAft>
              </a:pPr>
              <a:r>
                <a:rPr lang="es-US" sz="2400" b="1" dirty="0">
                  <a:solidFill>
                    <a:schemeClr val="accent1"/>
                  </a:solidFill>
                  <a:latin typeface="Franklin Gothic Demi" panose="020B0603020102020204" pitchFamily="34" charset="0"/>
                </a:rPr>
                <a:t>RECUERDE</a:t>
              </a:r>
            </a:p>
          </p:txBody>
        </p:sp>
        <p:sp>
          <p:nvSpPr>
            <p:cNvPr id="53" name="TextBox 52">
              <a:extLst>
                <a:ext uri="{FF2B5EF4-FFF2-40B4-BE49-F238E27FC236}">
                  <a16:creationId xmlns:a16="http://schemas.microsoft.com/office/drawing/2014/main" id="{09DDCE8F-9BEC-4EB7-B8CF-568D9842CA9D}"/>
                </a:ext>
              </a:extLst>
            </p:cNvPr>
            <p:cNvSpPr txBox="1"/>
            <p:nvPr/>
          </p:nvSpPr>
          <p:spPr>
            <a:xfrm>
              <a:off x="429241" y="3022610"/>
              <a:ext cx="2632198"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servicios y asistencia a los participantes del programa siempre son gratuitos.</a:t>
              </a:r>
            </a:p>
          </p:txBody>
        </p:sp>
        <p:sp>
          <p:nvSpPr>
            <p:cNvPr id="54" name="TextBox 53">
              <a:extLst>
                <a:ext uri="{FF2B5EF4-FFF2-40B4-BE49-F238E27FC236}">
                  <a16:creationId xmlns:a16="http://schemas.microsoft.com/office/drawing/2014/main" id="{3B0BC3B6-F6B4-46DB-A996-74C85F15760D}"/>
                </a:ext>
              </a:extLst>
            </p:cNvPr>
            <p:cNvSpPr txBox="1"/>
            <p:nvPr/>
          </p:nvSpPr>
          <p:spPr>
            <a:xfrm>
              <a:off x="3080626" y="3022519"/>
              <a:ext cx="4654232"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trabajadores humanitarios y de desarrollo nunca deberían amenazar o dañar a los participantes del programa ni pedirles que participen en actos sexuales</a:t>
              </a:r>
              <a:r>
                <a:rPr lang="en-US" sz="1600" dirty="0"/>
                <a:t>.</a:t>
              </a:r>
            </a:p>
          </p:txBody>
        </p:sp>
        <p:sp>
          <p:nvSpPr>
            <p:cNvPr id="55" name="TextBox 54">
              <a:extLst>
                <a:ext uri="{FF2B5EF4-FFF2-40B4-BE49-F238E27FC236}">
                  <a16:creationId xmlns:a16="http://schemas.microsoft.com/office/drawing/2014/main" id="{86E1EB2F-2B72-41AB-84A2-C061D4CF6846}"/>
                </a:ext>
              </a:extLst>
            </p:cNvPr>
            <p:cNvSpPr txBox="1"/>
            <p:nvPr/>
          </p:nvSpPr>
          <p:spPr>
            <a:xfrm>
              <a:off x="7662530" y="3028858"/>
              <a:ext cx="2948320"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FHI 360 no tolera la toma de represalias contra ninguna persona que denuncie una conducta errónea</a:t>
              </a:r>
              <a:r>
                <a:rPr lang="en-US" sz="1600" dirty="0"/>
                <a:t>.</a:t>
              </a:r>
            </a:p>
          </p:txBody>
        </p:sp>
        <p:cxnSp>
          <p:nvCxnSpPr>
            <p:cNvPr id="56" name="Straight Connector 55">
              <a:extLst>
                <a:ext uri="{FF2B5EF4-FFF2-40B4-BE49-F238E27FC236}">
                  <a16:creationId xmlns:a16="http://schemas.microsoft.com/office/drawing/2014/main" id="{F2F5BFCD-3DC2-418A-98E4-38A6D9962573}"/>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0547CE-817F-4A65-BDF6-B052EDD9B576}"/>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58" name="Rectangle 57">
            <a:extLst>
              <a:ext uri="{FF2B5EF4-FFF2-40B4-BE49-F238E27FC236}">
                <a16:creationId xmlns:a16="http://schemas.microsoft.com/office/drawing/2014/main" id="{E0645FF0-F1B5-4D50-AD1D-22B3316D23CE}"/>
              </a:ext>
            </a:extLst>
          </p:cNvPr>
          <p:cNvSpPr/>
          <p:nvPr/>
        </p:nvSpPr>
        <p:spPr>
          <a:xfrm>
            <a:off x="-36749" y="4274205"/>
            <a:ext cx="6122010" cy="4336521"/>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spcAft>
                <a:spcPts val="600"/>
              </a:spcAft>
            </a:pPr>
            <a:r>
              <a:rPr lang="es-US" sz="2000" b="1" dirty="0">
                <a:solidFill>
                  <a:srgbClr val="B81F39"/>
                </a:solidFill>
                <a:latin typeface="Franklin Gothic Demi" panose="020B0603020102020204" pitchFamily="34" charset="0"/>
              </a:rPr>
              <a:t>NUNCA</a:t>
            </a:r>
            <a:endParaRPr lang="es-US" sz="2000" dirty="0">
              <a:solidFill>
                <a:srgbClr val="B81F39"/>
              </a:solidFill>
            </a:endParaRP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una actividad sexual con participantes del programa</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actividades sexuales con menores de 18</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Intercambie dinero, trabajo, bienes o servicios por sexo (se prohíbe comprar sexo)</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Acose, haga bullying, degrade, intimide, humille o abuse de otra manera de los participantes del programa, incluidos los niños</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Muestre materiales pornográficos a niños u otros participantes del programa</a:t>
            </a:r>
          </a:p>
          <a:p>
            <a:pPr>
              <a:spcAft>
                <a:spcPts val="600"/>
              </a:spcAft>
            </a:pPr>
            <a:r>
              <a:rPr lang="es-US" sz="1600" b="1" dirty="0">
                <a:solidFill>
                  <a:srgbClr val="B81F39"/>
                </a:solidFill>
              </a:rPr>
              <a:t>Estas acciones violan las políticas de FHI 360 y pueden derivar en sanciones disciplinarias, incluyendo la extinción de la relación laboral o asociación con FHI 360 y su denuncia ante  las autoridades locales</a:t>
            </a:r>
            <a:r>
              <a:rPr lang="en-US" sz="1600" b="1" dirty="0">
                <a:solidFill>
                  <a:srgbClr val="B81F39"/>
                </a:solidFill>
              </a:rPr>
              <a:t>.</a:t>
            </a:r>
            <a:endParaRPr lang="en-US" sz="1600" dirty="0">
              <a:solidFill>
                <a:srgbClr val="B81F39"/>
              </a:solidFill>
            </a:endParaRPr>
          </a:p>
        </p:txBody>
      </p:sp>
      <p:sp>
        <p:nvSpPr>
          <p:cNvPr id="59" name="Rectangle 58">
            <a:extLst>
              <a:ext uri="{FF2B5EF4-FFF2-40B4-BE49-F238E27FC236}">
                <a16:creationId xmlns:a16="http://schemas.microsoft.com/office/drawing/2014/main" id="{5C0FDB79-CDE9-46DE-9ED1-4C54A7B4247F}"/>
              </a:ext>
            </a:extLst>
          </p:cNvPr>
          <p:cNvSpPr/>
          <p:nvPr/>
        </p:nvSpPr>
        <p:spPr>
          <a:xfrm>
            <a:off x="6537272" y="4383820"/>
            <a:ext cx="3888577" cy="3659868"/>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800"/>
              </a:spcAft>
            </a:pPr>
            <a:r>
              <a:rPr lang="es-US" sz="2000" b="1" dirty="0">
                <a:solidFill>
                  <a:srgbClr val="009BB1"/>
                </a:solidFill>
                <a:latin typeface="Franklin Gothic Demi" panose="020B0603020102020204" pitchFamily="34" charset="0"/>
              </a:rPr>
              <a:t>SIEMPRE</a:t>
            </a:r>
            <a:endParaRPr lang="es-US" sz="2000" dirty="0"/>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Objete las normas sobre género y sociales dañinas. Trate a todos por igual y con dignidad y respeto.</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Comparta esta información con sus colegas y socios del programa.</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Entienda y cumpla con las políticas de protección de</a:t>
            </a:r>
            <a:br>
              <a:rPr lang="es-US" sz="1600" dirty="0">
                <a:solidFill>
                  <a:schemeClr val="tx1"/>
                </a:solidFill>
              </a:rPr>
            </a:br>
            <a:r>
              <a:rPr lang="es-US" sz="1600" dirty="0">
                <a:solidFill>
                  <a:schemeClr val="tx1"/>
                </a:solidFill>
              </a:rPr>
              <a:t>FHI 360: </a:t>
            </a:r>
            <a:r>
              <a:rPr lang="es-US" sz="1600" dirty="0">
                <a:solidFill>
                  <a:schemeClr val="tx1"/>
                </a:solidFill>
                <a:hlinkClick r:id="rId9">
                  <a:extLst>
                    <a:ext uri="{A12FA001-AC4F-418D-AE19-62706E023703}">
                      <ahyp:hlinkClr xmlns:ahyp="http://schemas.microsoft.com/office/drawing/2018/hyperlinkcolor" val="tx"/>
                    </a:ext>
                  </a:extLst>
                </a:hlinkClick>
              </a:rPr>
              <a:t>https://bit.ly/39r8Q5i</a:t>
            </a:r>
            <a:endParaRPr lang="es-US" sz="1600" dirty="0">
              <a:solidFill>
                <a:schemeClr val="tx1"/>
              </a:solidFill>
            </a:endParaRP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Denuncie cualquier conducta errónea presunta o conocida a través de una de las opciones consignadas abajo.</a:t>
            </a:r>
            <a:endParaRPr lang="es-US" sz="1400" dirty="0">
              <a:solidFill>
                <a:schemeClr val="tx1"/>
              </a:solidFill>
            </a:endParaRPr>
          </a:p>
          <a:p>
            <a:pPr marL="285750" indent="-285750">
              <a:spcAft>
                <a:spcPts val="1400"/>
              </a:spcAft>
              <a:buClr>
                <a:schemeClr val="accent6"/>
              </a:buClr>
              <a:buSzPct val="115000"/>
              <a:buBlip>
                <a:blip r:embed="rId7">
                  <a:extLst>
                    <a:ext uri="{96DAC541-7B7A-43D3-8B79-37D633B846F1}">
                      <asvg:svgBlip xmlns:asvg="http://schemas.microsoft.com/office/drawing/2016/SVG/main" r:embed="rId8"/>
                    </a:ext>
                  </a:extLst>
                </a:blip>
              </a:buBlip>
            </a:pPr>
            <a:endParaRPr lang="en-US" sz="1600" dirty="0">
              <a:solidFill>
                <a:schemeClr val="tx1"/>
              </a:solidFill>
            </a:endParaRPr>
          </a:p>
        </p:txBody>
      </p:sp>
      <p:grpSp>
        <p:nvGrpSpPr>
          <p:cNvPr id="72" name="Group 71">
            <a:extLst>
              <a:ext uri="{FF2B5EF4-FFF2-40B4-BE49-F238E27FC236}">
                <a16:creationId xmlns:a16="http://schemas.microsoft.com/office/drawing/2014/main" id="{079CEFF6-5D04-4D83-9D82-58DADB218003}"/>
              </a:ext>
            </a:extLst>
          </p:cNvPr>
          <p:cNvGrpSpPr/>
          <p:nvPr/>
        </p:nvGrpSpPr>
        <p:grpSpPr>
          <a:xfrm>
            <a:off x="709431" y="8639590"/>
            <a:ext cx="9054691" cy="2381816"/>
            <a:chOff x="396678" y="8844769"/>
            <a:chExt cx="9054691" cy="2381816"/>
          </a:xfrm>
        </p:grpSpPr>
        <p:sp>
          <p:nvSpPr>
            <p:cNvPr id="73" name="TextBox 72">
              <a:extLst>
                <a:ext uri="{FF2B5EF4-FFF2-40B4-BE49-F238E27FC236}">
                  <a16:creationId xmlns:a16="http://schemas.microsoft.com/office/drawing/2014/main" id="{77519D09-45B3-4FE2-AF0D-0A36A47353C9}"/>
                </a:ext>
              </a:extLst>
            </p:cNvPr>
            <p:cNvSpPr txBox="1"/>
            <p:nvPr/>
          </p:nvSpPr>
          <p:spPr>
            <a:xfrm>
              <a:off x="2158717" y="10049340"/>
              <a:ext cx="5499726" cy="1177245"/>
            </a:xfrm>
            <a:prstGeom prst="rect">
              <a:avLst/>
            </a:prstGeom>
            <a:noFill/>
          </p:spPr>
          <p:txBody>
            <a:bodyPr wrap="square" rtlCol="0">
              <a:spAutoFit/>
            </a:bodyPr>
            <a:lstStyle/>
            <a:p>
              <a:pPr algn="ctr">
                <a:spcAft>
                  <a:spcPts val="300"/>
                </a:spcAft>
              </a:pPr>
              <a:r>
                <a:rPr lang="es-MX" dirty="0">
                  <a:solidFill>
                    <a:schemeClr val="tx1">
                      <a:lumMod val="95000"/>
                      <a:lumOff val="5000"/>
                    </a:schemeClr>
                  </a:solidFill>
                  <a:latin typeface="Franklin Gothic Book" panose="020B0503020102020204" pitchFamily="34" charset="0"/>
                </a:rPr>
                <a:t>Puede dar su nombre, denunciar en forma anónima o denunciar en nombre de otra persona</a:t>
              </a:r>
              <a:r>
                <a:rPr lang="es-US" dirty="0">
                  <a:solidFill>
                    <a:schemeClr val="tx1">
                      <a:lumMod val="95000"/>
                      <a:lumOff val="5000"/>
                    </a:schemeClr>
                  </a:solidFill>
                  <a:latin typeface="Franklin Gothic Book" panose="020B0503020102020204" pitchFamily="34" charset="0"/>
                </a:rPr>
                <a:t>.</a:t>
              </a:r>
            </a:p>
            <a:p>
              <a:pPr algn="ctr">
                <a:spcAft>
                  <a:spcPts val="300"/>
                </a:spcAft>
              </a:pPr>
              <a:r>
                <a:rPr lang="es-US" sz="3200" dirty="0">
                  <a:solidFill>
                    <a:srgbClr val="009BB1"/>
                  </a:solidFill>
                  <a:latin typeface="Franklin Gothic Demi" panose="020B0603020102020204" pitchFamily="34" charset="0"/>
                </a:rPr>
                <a:t>+00 00 0000 0000</a:t>
              </a:r>
            </a:p>
          </p:txBody>
        </p:sp>
        <p:sp>
          <p:nvSpPr>
            <p:cNvPr id="74" name="TextBox 73">
              <a:extLst>
                <a:ext uri="{FF2B5EF4-FFF2-40B4-BE49-F238E27FC236}">
                  <a16:creationId xmlns:a16="http://schemas.microsoft.com/office/drawing/2014/main" id="{0DBE7A2A-8A41-4BD9-AC6F-DBB1201FFB3C}"/>
                </a:ext>
              </a:extLst>
            </p:cNvPr>
            <p:cNvSpPr txBox="1"/>
            <p:nvPr/>
          </p:nvSpPr>
          <p:spPr>
            <a:xfrm>
              <a:off x="396678" y="8844769"/>
              <a:ext cx="9054691" cy="1175706"/>
            </a:xfrm>
            <a:prstGeom prst="rect">
              <a:avLst/>
            </a:prstGeom>
            <a:noFill/>
          </p:spPr>
          <p:txBody>
            <a:bodyPr wrap="square" rtlCol="0">
              <a:spAutoFit/>
            </a:bodyPr>
            <a:lstStyle/>
            <a:p>
              <a:pPr algn="ctr">
                <a:lnSpc>
                  <a:spcPct val="80000"/>
                </a:lnSpc>
              </a:pPr>
              <a:r>
                <a:rPr lang="es-US" sz="4400" b="1" dirty="0">
                  <a:solidFill>
                    <a:schemeClr val="accent2"/>
                  </a:solidFill>
                  <a:latin typeface="Franklin Gothic Demi Cond" panose="020B0603020102020204" pitchFamily="34" charset="0"/>
                </a:rPr>
                <a:t>Llame a la línea de Ética y Cumplimiento de FHI 360</a:t>
              </a:r>
            </a:p>
          </p:txBody>
        </p:sp>
      </p:grpSp>
      <p:grpSp>
        <p:nvGrpSpPr>
          <p:cNvPr id="75" name="Group 74">
            <a:extLst>
              <a:ext uri="{FF2B5EF4-FFF2-40B4-BE49-F238E27FC236}">
                <a16:creationId xmlns:a16="http://schemas.microsoft.com/office/drawing/2014/main" id="{96E2AB89-50F1-4686-93CA-EC77DD44245A}"/>
              </a:ext>
            </a:extLst>
          </p:cNvPr>
          <p:cNvGrpSpPr/>
          <p:nvPr/>
        </p:nvGrpSpPr>
        <p:grpSpPr>
          <a:xfrm>
            <a:off x="1678208" y="11155094"/>
            <a:ext cx="7971210" cy="3125232"/>
            <a:chOff x="1276226" y="11280973"/>
            <a:chExt cx="7971210" cy="3125232"/>
          </a:xfrm>
        </p:grpSpPr>
        <p:grpSp>
          <p:nvGrpSpPr>
            <p:cNvPr id="76" name="Group 75">
              <a:extLst>
                <a:ext uri="{FF2B5EF4-FFF2-40B4-BE49-F238E27FC236}">
                  <a16:creationId xmlns:a16="http://schemas.microsoft.com/office/drawing/2014/main" id="{CCC1782E-41FE-43B8-94EA-8FFE0AD6C17D}"/>
                </a:ext>
              </a:extLst>
            </p:cNvPr>
            <p:cNvGrpSpPr/>
            <p:nvPr/>
          </p:nvGrpSpPr>
          <p:grpSpPr>
            <a:xfrm>
              <a:off x="1414342" y="11739788"/>
              <a:ext cx="3706143" cy="716155"/>
              <a:chOff x="5234782" y="10894751"/>
              <a:chExt cx="3706143" cy="716155"/>
            </a:xfrm>
          </p:grpSpPr>
          <p:sp>
            <p:nvSpPr>
              <p:cNvPr id="84" name="TextBox 83">
                <a:extLst>
                  <a:ext uri="{FF2B5EF4-FFF2-40B4-BE49-F238E27FC236}">
                    <a16:creationId xmlns:a16="http://schemas.microsoft.com/office/drawing/2014/main" id="{0A777C7D-D435-41CE-AA3C-324D6F0DEF31}"/>
                  </a:ext>
                </a:extLst>
              </p:cNvPr>
              <p:cNvSpPr txBox="1"/>
              <p:nvPr/>
            </p:nvSpPr>
            <p:spPr>
              <a:xfrm>
                <a:off x="5234782" y="10936875"/>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n-US" spc="20" dirty="0">
                    <a:solidFill>
                      <a:schemeClr val="accent5"/>
                    </a:solidFill>
                  </a:rPr>
                  <a:t>www.fhi360.org/anonreportregistry</a:t>
                </a:r>
              </a:p>
            </p:txBody>
          </p:sp>
          <p:pic>
            <p:nvPicPr>
              <p:cNvPr id="85" name="Graphic 84" descr="Cursor with solid fill">
                <a:extLst>
                  <a:ext uri="{FF2B5EF4-FFF2-40B4-BE49-F238E27FC236}">
                    <a16:creationId xmlns:a16="http://schemas.microsoft.com/office/drawing/2014/main" id="{F921E0ED-5B05-4241-BE31-F5428D84F4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346772" y="10894751"/>
                <a:ext cx="337738" cy="337738"/>
              </a:xfrm>
              <a:prstGeom prst="rect">
                <a:avLst/>
              </a:prstGeom>
            </p:spPr>
          </p:pic>
        </p:grpSp>
        <p:grpSp>
          <p:nvGrpSpPr>
            <p:cNvPr id="77" name="Group 76">
              <a:extLst>
                <a:ext uri="{FF2B5EF4-FFF2-40B4-BE49-F238E27FC236}">
                  <a16:creationId xmlns:a16="http://schemas.microsoft.com/office/drawing/2014/main" id="{15EC2349-E93C-41EC-BC5A-FDACBC350BB9}"/>
                </a:ext>
              </a:extLst>
            </p:cNvPr>
            <p:cNvGrpSpPr/>
            <p:nvPr/>
          </p:nvGrpSpPr>
          <p:grpSpPr>
            <a:xfrm>
              <a:off x="1276226" y="12581603"/>
              <a:ext cx="7740322" cy="1824602"/>
              <a:chOff x="4719683" y="11736566"/>
              <a:chExt cx="7740322" cy="1824602"/>
            </a:xfrm>
          </p:grpSpPr>
          <p:sp>
            <p:nvSpPr>
              <p:cNvPr id="82" name="TextBox 81">
                <a:extLst>
                  <a:ext uri="{FF2B5EF4-FFF2-40B4-BE49-F238E27FC236}">
                    <a16:creationId xmlns:a16="http://schemas.microsoft.com/office/drawing/2014/main" id="{F5AAC3CB-1E03-414C-8AC0-60A90A7007BB}"/>
                  </a:ext>
                </a:extLst>
              </p:cNvPr>
              <p:cNvSpPr txBox="1"/>
              <p:nvPr/>
            </p:nvSpPr>
            <p:spPr>
              <a:xfrm>
                <a:off x="4719683" y="11736566"/>
                <a:ext cx="7740322" cy="1824602"/>
              </a:xfrm>
              <a:prstGeom prst="rect">
                <a:avLst/>
              </a:prstGeom>
              <a:noFill/>
            </p:spPr>
            <p:txBody>
              <a:bodyPr wrap="square" rtlCol="0">
                <a:spAutoFit/>
              </a:bodyPr>
              <a:lstStyle/>
              <a:p>
                <a:pPr algn="ctr">
                  <a:lnSpc>
                    <a:spcPct val="105000"/>
                  </a:lnSpc>
                  <a:spcAft>
                    <a:spcPts val="600"/>
                  </a:spcAft>
                </a:pPr>
                <a:r>
                  <a:rPr lang="es-US" b="1" dirty="0">
                    <a:solidFill>
                      <a:schemeClr val="tx1">
                        <a:lumMod val="95000"/>
                        <a:lumOff val="5000"/>
                      </a:schemeClr>
                    </a:solidFill>
                  </a:rPr>
                  <a:t>Línea gratuita en EE.UU.</a:t>
                </a:r>
                <a:r>
                  <a:rPr lang="en-US" b="1" dirty="0">
                    <a:solidFill>
                      <a:schemeClr val="tx1">
                        <a:lumMod val="95000"/>
                        <a:lumOff val="5000"/>
                      </a:schemeClr>
                    </a:solidFill>
                  </a:rPr>
                  <a:t>: </a:t>
                </a:r>
                <a:r>
                  <a:rPr lang="en-US" dirty="0">
                    <a:solidFill>
                      <a:schemeClr val="accent5"/>
                    </a:solidFill>
                  </a:rPr>
                  <a:t>1-800-461-9330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r>
                  <a:rPr lang="es-US" b="1" dirty="0">
                    <a:solidFill>
                      <a:schemeClr val="tx1">
                        <a:lumMod val="95000"/>
                        <a:lumOff val="5000"/>
                      </a:schemeClr>
                    </a:solidFill>
                  </a:rPr>
                  <a:t>Cobro internacional</a:t>
                </a:r>
                <a:r>
                  <a:rPr lang="en-US" b="1" dirty="0">
                    <a:solidFill>
                      <a:schemeClr val="tx1">
                        <a:lumMod val="95000"/>
                        <a:lumOff val="5000"/>
                      </a:schemeClr>
                    </a:solidFill>
                  </a:rPr>
                  <a:t>: </a:t>
                </a:r>
                <a:r>
                  <a:rPr lang="en-US" dirty="0">
                    <a:solidFill>
                      <a:schemeClr val="accent5"/>
                    </a:solidFill>
                  </a:rPr>
                  <a:t>+1-720-514-4400</a:t>
                </a:r>
              </a:p>
              <a:p>
                <a:pPr algn="ctr">
                  <a:lnSpc>
                    <a:spcPct val="105000"/>
                  </a:lnSpc>
                  <a:spcAft>
                    <a:spcPts val="600"/>
                  </a:spcAft>
                </a:pPr>
                <a:r>
                  <a:rPr lang="en-US" sz="1400" i="1" dirty="0"/>
                  <a:t>(</a:t>
                </a:r>
                <a:r>
                  <a:rPr lang="es-US" sz="1400" i="1" dirty="0">
                    <a:solidFill>
                      <a:srgbClr val="000000"/>
                    </a:solidFill>
                  </a:rPr>
                  <a:t>Llame a su </a:t>
                </a:r>
                <a:r>
                  <a:rPr lang="es-US" sz="1400" i="1" u="sng" spc="-14" dirty="0">
                    <a:solidFill>
                      <a:srgbClr val="000000"/>
                    </a:solidFill>
                    <a:latin typeface="Franklin Gothic Book" panose="020B0503020102020204" pitchFamily="34" charset="0"/>
                  </a:rPr>
                  <a:t>operadora local</a:t>
                </a:r>
                <a:r>
                  <a:rPr lang="es-US" sz="1400" i="1" spc="-14" dirty="0">
                    <a:solidFill>
                      <a:srgbClr val="000000"/>
                    </a:solidFill>
                    <a:latin typeface="Franklin Gothic Book" panose="020B0503020102020204" pitchFamily="34" charset="0"/>
                  </a:rPr>
                  <a:t>. Dígale a la operadora que quiere </a:t>
                </a:r>
                <a:r>
                  <a:rPr lang="es-US" sz="1400" i="1" u="sng" spc="-14" dirty="0">
                    <a:solidFill>
                      <a:srgbClr val="000000"/>
                    </a:solidFill>
                    <a:latin typeface="Franklin Gothic Book" panose="020B0503020102020204" pitchFamily="34" charset="0"/>
                  </a:rPr>
                  <a:t>realizar una llamada por cobrar a Estados Unidos</a:t>
                </a:r>
                <a:r>
                  <a:rPr lang="es-US" sz="1400" i="1" spc="-14" dirty="0">
                    <a:solidFill>
                      <a:srgbClr val="000000"/>
                    </a:solidFill>
                    <a:latin typeface="Franklin Gothic Book" panose="020B0503020102020204" pitchFamily="34" charset="0"/>
                  </a:rPr>
                  <a:t>. Brinde este número a la operadora:  </a:t>
                </a:r>
                <a:r>
                  <a:rPr lang="es-US" sz="1400" i="1" spc="7" dirty="0">
                    <a:solidFill>
                      <a:srgbClr val="000000"/>
                    </a:solidFill>
                    <a:latin typeface="Franklin Gothic Medium" panose="020B0603020102020204" pitchFamily="34" charset="0"/>
                  </a:rPr>
                  <a:t>1-720-514-4400. </a:t>
                </a:r>
                <a:r>
                  <a:rPr lang="es-US" sz="1400" i="1" spc="-14" dirty="0">
                    <a:solidFill>
                      <a:srgbClr val="000000"/>
                    </a:solidFill>
                    <a:latin typeface="Franklin Gothic Book" panose="020B0503020102020204" pitchFamily="34" charset="0"/>
                  </a:rPr>
                  <a:t>Cuando le pidan su nombre diga </a:t>
                </a:r>
                <a:r>
                  <a:rPr lang="es-US" sz="1400" b="1" i="1" spc="-14" dirty="0">
                    <a:solidFill>
                      <a:srgbClr val="000000"/>
                    </a:solidFill>
                    <a:latin typeface="Franklin Gothic Book" panose="020B0503020102020204" pitchFamily="34" charset="0"/>
                  </a:rPr>
                  <a:t>“FHI 360”</a:t>
                </a:r>
                <a:r>
                  <a:rPr lang="en-US" sz="1400" i="1" spc="-14" dirty="0">
                    <a:latin typeface="Franklin Gothic Book" panose="020B0503020102020204" pitchFamily="34" charset="0"/>
                  </a:rPr>
                  <a:t>)</a:t>
                </a:r>
                <a:endParaRPr lang="en-US" sz="1400" spc="-10" dirty="0">
                  <a:solidFill>
                    <a:srgbClr val="009BB1"/>
                  </a:solidFill>
                </a:endParaRPr>
              </a:p>
              <a:p>
                <a:pPr algn="ctr">
                  <a:lnSpc>
                    <a:spcPct val="105000"/>
                  </a:lnSpc>
                  <a:spcAft>
                    <a:spcPts val="600"/>
                  </a:spcAft>
                </a:pPr>
                <a:endParaRPr lang="en-US" sz="1600" i="1" dirty="0"/>
              </a:p>
            </p:txBody>
          </p:sp>
          <p:pic>
            <p:nvPicPr>
              <p:cNvPr id="83" name="Graphic 82" descr="Receiver with solid fill">
                <a:extLst>
                  <a:ext uri="{FF2B5EF4-FFF2-40B4-BE49-F238E27FC236}">
                    <a16:creationId xmlns:a16="http://schemas.microsoft.com/office/drawing/2014/main" id="{A8870DBD-F5C3-4F3D-A043-F2406AA1DBC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94599" y="11785584"/>
                <a:ext cx="291245" cy="291245"/>
              </a:xfrm>
              <a:prstGeom prst="rect">
                <a:avLst/>
              </a:prstGeom>
            </p:spPr>
          </p:pic>
        </p:grpSp>
        <p:grpSp>
          <p:nvGrpSpPr>
            <p:cNvPr id="78" name="Group 77">
              <a:extLst>
                <a:ext uri="{FF2B5EF4-FFF2-40B4-BE49-F238E27FC236}">
                  <a16:creationId xmlns:a16="http://schemas.microsoft.com/office/drawing/2014/main" id="{AA9AFCE6-9631-4968-9633-F4C2E1958B60}"/>
                </a:ext>
              </a:extLst>
            </p:cNvPr>
            <p:cNvGrpSpPr/>
            <p:nvPr/>
          </p:nvGrpSpPr>
          <p:grpSpPr>
            <a:xfrm>
              <a:off x="4779250" y="11794327"/>
              <a:ext cx="4468186" cy="674031"/>
              <a:chOff x="7902554" y="10885282"/>
              <a:chExt cx="4468186" cy="674031"/>
            </a:xfrm>
          </p:grpSpPr>
          <p:sp>
            <p:nvSpPr>
              <p:cNvPr id="80" name="TextBox 79">
                <a:extLst>
                  <a:ext uri="{FF2B5EF4-FFF2-40B4-BE49-F238E27FC236}">
                    <a16:creationId xmlns:a16="http://schemas.microsoft.com/office/drawing/2014/main" id="{A6E35830-DFE5-4DCD-9C46-377411C03393}"/>
                  </a:ext>
                </a:extLst>
              </p:cNvPr>
              <p:cNvSpPr txBox="1"/>
              <p:nvPr/>
            </p:nvSpPr>
            <p:spPr>
              <a:xfrm>
                <a:off x="8112267" y="10885282"/>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r>
                  <a:rPr lang="en-US" b="1" dirty="0">
                    <a:solidFill>
                      <a:schemeClr val="tx1">
                        <a:lumMod val="95000"/>
                        <a:lumOff val="5000"/>
                      </a:schemeClr>
                    </a:solidFill>
                  </a:rPr>
                  <a:t>:</a:t>
                </a:r>
              </a:p>
              <a:p>
                <a:pPr algn="ctr">
                  <a:lnSpc>
                    <a:spcPct val="105000"/>
                  </a:lnSpc>
                </a:pPr>
                <a:r>
                  <a:rPr lang="en-US" dirty="0">
                    <a:solidFill>
                      <a:schemeClr val="accent5"/>
                    </a:solidFill>
                  </a:rPr>
                  <a:t>compliance@fhi360.org</a:t>
                </a:r>
              </a:p>
            </p:txBody>
          </p:sp>
          <p:pic>
            <p:nvPicPr>
              <p:cNvPr id="81" name="Picture 55">
                <a:extLst>
                  <a:ext uri="{FF2B5EF4-FFF2-40B4-BE49-F238E27FC236}">
                    <a16:creationId xmlns:a16="http://schemas.microsoft.com/office/drawing/2014/main" id="{22E06005-C41C-4ABE-A1DA-1D9291C9046A}"/>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7902554" y="10999612"/>
                <a:ext cx="273310" cy="176513"/>
              </a:xfrm>
              <a:prstGeom prst="rect">
                <a:avLst/>
              </a:prstGeom>
              <a:solidFill>
                <a:schemeClr val="bg1"/>
              </a:solidFill>
            </p:spPr>
          </p:pic>
        </p:grpSp>
        <p:sp>
          <p:nvSpPr>
            <p:cNvPr id="79" name="TextBox 78">
              <a:extLst>
                <a:ext uri="{FF2B5EF4-FFF2-40B4-BE49-F238E27FC236}">
                  <a16:creationId xmlns:a16="http://schemas.microsoft.com/office/drawing/2014/main" id="{9DD86831-3232-4733-85FC-A9FDF208D56E}"/>
                </a:ext>
              </a:extLst>
            </p:cNvPr>
            <p:cNvSpPr txBox="1"/>
            <p:nvPr/>
          </p:nvSpPr>
          <p:spPr>
            <a:xfrm>
              <a:off x="2334485" y="11280973"/>
              <a:ext cx="5231472" cy="400110"/>
            </a:xfrm>
            <a:prstGeom prst="rect">
              <a:avLst/>
            </a:prstGeom>
            <a:noFill/>
          </p:spPr>
          <p:txBody>
            <a:bodyPr wrap="square" rtlCol="0">
              <a:spAutoFit/>
            </a:bodyPr>
            <a:lstStyle/>
            <a:p>
              <a:pPr algn="ctr"/>
              <a:r>
                <a:rPr lang="es-US" sz="2000" b="1" dirty="0">
                  <a:solidFill>
                    <a:schemeClr val="accent2"/>
                  </a:solidFill>
                  <a:latin typeface="Franklin Gothic Demi" panose="020B0603020102020204" pitchFamily="34" charset="0"/>
                </a:rPr>
                <a:t>OPCIONES ADICIONALES PARA DENUNCIAR</a:t>
              </a:r>
            </a:p>
          </p:txBody>
        </p:sp>
      </p:grpSp>
      <p:sp>
        <p:nvSpPr>
          <p:cNvPr id="86" name="TextBox 85">
            <a:extLst>
              <a:ext uri="{FF2B5EF4-FFF2-40B4-BE49-F238E27FC236}">
                <a16:creationId xmlns:a16="http://schemas.microsoft.com/office/drawing/2014/main" id="{0BEBC2AE-3337-49D0-8B56-5BE729480495}"/>
              </a:ext>
            </a:extLst>
          </p:cNvPr>
          <p:cNvSpPr txBox="1"/>
          <p:nvPr/>
        </p:nvSpPr>
        <p:spPr>
          <a:xfrm>
            <a:off x="3393230" y="14134864"/>
            <a:ext cx="5661461" cy="830997"/>
          </a:xfrm>
          <a:prstGeom prst="rect">
            <a:avLst/>
          </a:prstGeom>
          <a:noFill/>
        </p:spPr>
        <p:txBody>
          <a:bodyPr wrap="square" rtlCol="0">
            <a:spAutoFit/>
          </a:bodyPr>
          <a:lstStyle/>
          <a:p>
            <a:pPr algn="ctr"/>
            <a:r>
              <a:rPr lang="es-US" sz="2400" b="1" dirty="0">
                <a:solidFill>
                  <a:schemeClr val="accent2"/>
                </a:solidFill>
              </a:rPr>
              <a:t>Su confidencialidad es importante y la llamada no se grabará</a:t>
            </a:r>
            <a:r>
              <a:rPr lang="en-US" sz="2400" b="1" dirty="0">
                <a:solidFill>
                  <a:schemeClr val="accent2"/>
                </a:solidFill>
              </a:rPr>
              <a:t>.</a:t>
            </a:r>
            <a:endParaRPr lang="en-US" sz="2400" dirty="0">
              <a:solidFill>
                <a:schemeClr val="accent2"/>
              </a:solidFill>
            </a:endParaRPr>
          </a:p>
        </p:txBody>
      </p:sp>
    </p:spTree>
    <p:extLst>
      <p:ext uri="{BB962C8B-B14F-4D97-AF65-F5344CB8AC3E}">
        <p14:creationId xmlns:p14="http://schemas.microsoft.com/office/powerpoint/2010/main" val="4128803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39F65DD5-5694-8C49-8900-C87822B24846}"/>
              </a:ext>
            </a:extLst>
          </p:cNvPr>
          <p:cNvGrpSpPr/>
          <p:nvPr/>
        </p:nvGrpSpPr>
        <p:grpSpPr>
          <a:xfrm>
            <a:off x="-795742" y="8797560"/>
            <a:ext cx="12531544" cy="6334914"/>
            <a:chOff x="-1337655" y="7875776"/>
            <a:chExt cx="13567872" cy="6858795"/>
          </a:xfrm>
        </p:grpSpPr>
        <p:pic>
          <p:nvPicPr>
            <p:cNvPr id="46" name="Picture 45">
              <a:extLst>
                <a:ext uri="{FF2B5EF4-FFF2-40B4-BE49-F238E27FC236}">
                  <a16:creationId xmlns:a16="http://schemas.microsoft.com/office/drawing/2014/main" id="{DB653D07-69C5-DA4C-894B-C0730243FA0B}"/>
                </a:ext>
              </a:extLst>
            </p:cNvPr>
            <p:cNvPicPr>
              <a:picLocks noChangeAspect="1"/>
            </p:cNvPicPr>
            <p:nvPr/>
          </p:nvPicPr>
          <p:blipFill>
            <a:blip r:embed="rId3"/>
            <a:srcRect/>
            <a:stretch/>
          </p:blipFill>
          <p:spPr>
            <a:xfrm>
              <a:off x="-1337655" y="7875776"/>
              <a:ext cx="3887937" cy="6858795"/>
            </a:xfrm>
            <a:prstGeom prst="rect">
              <a:avLst/>
            </a:prstGeom>
          </p:spPr>
        </p:pic>
        <p:pic>
          <p:nvPicPr>
            <p:cNvPr id="48" name="Picture 47">
              <a:extLst>
                <a:ext uri="{FF2B5EF4-FFF2-40B4-BE49-F238E27FC236}">
                  <a16:creationId xmlns:a16="http://schemas.microsoft.com/office/drawing/2014/main" id="{21BAE172-861C-7D40-85A4-F40C6FA584C3}"/>
                </a:ext>
              </a:extLst>
            </p:cNvPr>
            <p:cNvPicPr>
              <a:picLocks noChangeAspect="1"/>
            </p:cNvPicPr>
            <p:nvPr/>
          </p:nvPicPr>
          <p:blipFill>
            <a:blip r:embed="rId4"/>
            <a:srcRect/>
            <a:stretch/>
          </p:blipFill>
          <p:spPr>
            <a:xfrm>
              <a:off x="8342279" y="7875776"/>
              <a:ext cx="3887938" cy="6858795"/>
            </a:xfrm>
            <a:prstGeom prst="rect">
              <a:avLst/>
            </a:prstGeom>
          </p:spPr>
        </p:pic>
      </p:grpSp>
      <p:sp>
        <p:nvSpPr>
          <p:cNvPr id="88" name="Oval 87">
            <a:extLst>
              <a:ext uri="{FF2B5EF4-FFF2-40B4-BE49-F238E27FC236}">
                <a16:creationId xmlns:a16="http://schemas.microsoft.com/office/drawing/2014/main" id="{01A5260F-029A-4538-AAF7-6ACCCA110085}"/>
              </a:ext>
            </a:extLst>
          </p:cNvPr>
          <p:cNvSpPr/>
          <p:nvPr/>
        </p:nvSpPr>
        <p:spPr>
          <a:xfrm>
            <a:off x="2327212" y="14295093"/>
            <a:ext cx="327343" cy="327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2400" b="0" i="0" u="none" strike="noStrike" kern="1200" cap="none" spc="0" normalizeH="0" baseline="0" noProof="0" dirty="0">
                <a:ln>
                  <a:noFill/>
                </a:ln>
                <a:solidFill>
                  <a:srgbClr val="FFFFFF"/>
                </a:solidFill>
                <a:effectLst/>
                <a:uLnTx/>
                <a:uFillTx/>
                <a:latin typeface="Franklin Gothic Book" panose="020B0503020102020204"/>
                <a:ea typeface="+mn-ea"/>
                <a:cs typeface="+mn-cs"/>
              </a:rPr>
              <a:t>!</a:t>
            </a:r>
          </a:p>
        </p:txBody>
      </p:sp>
      <p:sp>
        <p:nvSpPr>
          <p:cNvPr id="42" name="Title 1">
            <a:extLst>
              <a:ext uri="{FF2B5EF4-FFF2-40B4-BE49-F238E27FC236}">
                <a16:creationId xmlns:a16="http://schemas.microsoft.com/office/drawing/2014/main" id="{CE2CE23D-F951-46D7-99BD-36438A53CD6A}"/>
              </a:ext>
            </a:extLst>
          </p:cNvPr>
          <p:cNvSpPr txBox="1">
            <a:spLocks/>
          </p:cNvSpPr>
          <p:nvPr/>
        </p:nvSpPr>
        <p:spPr>
          <a:xfrm>
            <a:off x="391130" y="491972"/>
            <a:ext cx="8431213" cy="1838325"/>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4000" b="1">
                <a:solidFill>
                  <a:schemeClr val="accent2"/>
                </a:solidFill>
                <a:latin typeface="Franklin Gothic Demi" panose="020B0603020102020204" pitchFamily="34" charset="0"/>
              </a:rPr>
              <a:t>Proteger a los participantes del programa del daño es</a:t>
            </a:r>
            <a:br>
              <a:rPr lang="es-US" sz="4000" b="1">
                <a:solidFill>
                  <a:schemeClr val="accent2"/>
                </a:solidFill>
                <a:latin typeface="Franklin Gothic Demi" panose="020B0603020102020204" pitchFamily="34" charset="0"/>
              </a:rPr>
            </a:br>
            <a:r>
              <a:rPr lang="es-US" sz="4000" b="1">
                <a:solidFill>
                  <a:schemeClr val="tx2"/>
                </a:solidFill>
                <a:latin typeface="Franklin Gothic Demi" panose="020B0603020102020204" pitchFamily="34" charset="0"/>
              </a:rPr>
              <a:t>nuestra responsabilidad compartida</a:t>
            </a:r>
            <a:endParaRPr lang="es-US" sz="4000" b="1" dirty="0">
              <a:solidFill>
                <a:schemeClr val="tx2"/>
              </a:solidFill>
              <a:latin typeface="Franklin Gothic Demi" panose="020B0603020102020204" pitchFamily="34" charset="0"/>
            </a:endParaRPr>
          </a:p>
        </p:txBody>
      </p:sp>
      <p:grpSp>
        <p:nvGrpSpPr>
          <p:cNvPr id="50" name="Group 49">
            <a:extLst>
              <a:ext uri="{FF2B5EF4-FFF2-40B4-BE49-F238E27FC236}">
                <a16:creationId xmlns:a16="http://schemas.microsoft.com/office/drawing/2014/main" id="{8407D585-2E3C-4B86-9668-318209111D4F}"/>
              </a:ext>
            </a:extLst>
          </p:cNvPr>
          <p:cNvGrpSpPr/>
          <p:nvPr/>
        </p:nvGrpSpPr>
        <p:grpSpPr>
          <a:xfrm>
            <a:off x="258276" y="2295766"/>
            <a:ext cx="10181609" cy="1657315"/>
            <a:chOff x="429241" y="2547249"/>
            <a:chExt cx="10181609" cy="1657315"/>
          </a:xfrm>
        </p:grpSpPr>
        <p:sp>
          <p:nvSpPr>
            <p:cNvPr id="52" name="TextBox 51">
              <a:extLst>
                <a:ext uri="{FF2B5EF4-FFF2-40B4-BE49-F238E27FC236}">
                  <a16:creationId xmlns:a16="http://schemas.microsoft.com/office/drawing/2014/main" id="{F5F8E25C-6C1C-4C65-A41A-46CC9D679198}"/>
                </a:ext>
              </a:extLst>
            </p:cNvPr>
            <p:cNvSpPr txBox="1"/>
            <p:nvPr/>
          </p:nvSpPr>
          <p:spPr>
            <a:xfrm>
              <a:off x="4585871" y="2547249"/>
              <a:ext cx="1993826" cy="461665"/>
            </a:xfrm>
            <a:prstGeom prst="rect">
              <a:avLst/>
            </a:prstGeom>
            <a:noFill/>
            <a:ln>
              <a:noFill/>
            </a:ln>
          </p:spPr>
          <p:txBody>
            <a:bodyPr wrap="square" rtlCol="0">
              <a:spAutoFit/>
            </a:bodyPr>
            <a:lstStyle/>
            <a:p>
              <a:pPr algn="ctr">
                <a:spcAft>
                  <a:spcPts val="400"/>
                </a:spcAft>
              </a:pPr>
              <a:r>
                <a:rPr lang="es-US" sz="2400" b="1" dirty="0">
                  <a:solidFill>
                    <a:schemeClr val="accent1"/>
                  </a:solidFill>
                  <a:latin typeface="Franklin Gothic Demi" panose="020B0603020102020204" pitchFamily="34" charset="0"/>
                </a:rPr>
                <a:t>RECUERDE</a:t>
              </a:r>
            </a:p>
          </p:txBody>
        </p:sp>
        <p:sp>
          <p:nvSpPr>
            <p:cNvPr id="53" name="TextBox 52">
              <a:extLst>
                <a:ext uri="{FF2B5EF4-FFF2-40B4-BE49-F238E27FC236}">
                  <a16:creationId xmlns:a16="http://schemas.microsoft.com/office/drawing/2014/main" id="{09DDCE8F-9BEC-4EB7-B8CF-568D9842CA9D}"/>
                </a:ext>
              </a:extLst>
            </p:cNvPr>
            <p:cNvSpPr txBox="1"/>
            <p:nvPr/>
          </p:nvSpPr>
          <p:spPr>
            <a:xfrm>
              <a:off x="429241" y="3022610"/>
              <a:ext cx="2632198"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servicios y asistencia a los participantes del programa siempre son gratuitos.</a:t>
              </a:r>
            </a:p>
          </p:txBody>
        </p:sp>
        <p:sp>
          <p:nvSpPr>
            <p:cNvPr id="54" name="TextBox 53">
              <a:extLst>
                <a:ext uri="{FF2B5EF4-FFF2-40B4-BE49-F238E27FC236}">
                  <a16:creationId xmlns:a16="http://schemas.microsoft.com/office/drawing/2014/main" id="{3B0BC3B6-F6B4-46DB-A996-74C85F15760D}"/>
                </a:ext>
              </a:extLst>
            </p:cNvPr>
            <p:cNvSpPr txBox="1"/>
            <p:nvPr/>
          </p:nvSpPr>
          <p:spPr>
            <a:xfrm>
              <a:off x="3080626" y="3022519"/>
              <a:ext cx="4654232"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Los trabajadores humanitarios y de desarrollo nunca deberían amenazar o dañar a los participantes del programa ni pedirles que participen en actos sexuales</a:t>
              </a:r>
              <a:r>
                <a:rPr lang="en-US" sz="1600" dirty="0"/>
                <a:t>.</a:t>
              </a:r>
            </a:p>
          </p:txBody>
        </p:sp>
        <p:sp>
          <p:nvSpPr>
            <p:cNvPr id="55" name="TextBox 54">
              <a:extLst>
                <a:ext uri="{FF2B5EF4-FFF2-40B4-BE49-F238E27FC236}">
                  <a16:creationId xmlns:a16="http://schemas.microsoft.com/office/drawing/2014/main" id="{86E1EB2F-2B72-41AB-84A2-C061D4CF6846}"/>
                </a:ext>
              </a:extLst>
            </p:cNvPr>
            <p:cNvSpPr txBox="1"/>
            <p:nvPr/>
          </p:nvSpPr>
          <p:spPr>
            <a:xfrm>
              <a:off x="7662530" y="3028858"/>
              <a:ext cx="2948320" cy="1175706"/>
            </a:xfrm>
            <a:prstGeom prst="rect">
              <a:avLst/>
            </a:prstGeom>
            <a:noFill/>
            <a:ln>
              <a:noFill/>
            </a:ln>
          </p:spPr>
          <p:txBody>
            <a:bodyPr wrap="square" numCol="1" rtlCol="0">
              <a:spAutoFit/>
            </a:bodyPr>
            <a:lstStyle/>
            <a:p>
              <a:pPr marL="233363" lvl="0" indent="-233363">
                <a:lnSpc>
                  <a:spcPct val="110000"/>
                </a:lnSpc>
                <a:spcAft>
                  <a:spcPts val="600"/>
                </a:spcAft>
                <a:buClr>
                  <a:srgbClr val="723484"/>
                </a:buClr>
                <a:buSzPct val="125000"/>
                <a:buFont typeface="Arial" panose="020B0604020202020204" pitchFamily="34" charset="0"/>
                <a:buChar char="•"/>
              </a:pPr>
              <a:r>
                <a:rPr lang="es-US" sz="1600" dirty="0"/>
                <a:t>FHI 360 no tolera la toma de represalias contra ninguna persona que denuncie una conducta errónea</a:t>
              </a:r>
              <a:r>
                <a:rPr lang="en-US" sz="1600" dirty="0"/>
                <a:t>.</a:t>
              </a:r>
            </a:p>
          </p:txBody>
        </p:sp>
        <p:cxnSp>
          <p:nvCxnSpPr>
            <p:cNvPr id="56" name="Straight Connector 55">
              <a:extLst>
                <a:ext uri="{FF2B5EF4-FFF2-40B4-BE49-F238E27FC236}">
                  <a16:creationId xmlns:a16="http://schemas.microsoft.com/office/drawing/2014/main" id="{F2F5BFCD-3DC2-418A-98E4-38A6D9962573}"/>
                </a:ext>
              </a:extLst>
            </p:cNvPr>
            <p:cNvCxnSpPr/>
            <p:nvPr/>
          </p:nvCxnSpPr>
          <p:spPr>
            <a:xfrm>
              <a:off x="299427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0547CE-817F-4A65-BDF6-B052EDD9B576}"/>
                </a:ext>
              </a:extLst>
            </p:cNvPr>
            <p:cNvCxnSpPr/>
            <p:nvPr/>
          </p:nvCxnSpPr>
          <p:spPr>
            <a:xfrm>
              <a:off x="7637396" y="3022519"/>
              <a:ext cx="0" cy="88434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58" name="Rectangle 57">
            <a:extLst>
              <a:ext uri="{FF2B5EF4-FFF2-40B4-BE49-F238E27FC236}">
                <a16:creationId xmlns:a16="http://schemas.microsoft.com/office/drawing/2014/main" id="{E0645FF0-F1B5-4D50-AD1D-22B3316D23CE}"/>
              </a:ext>
            </a:extLst>
          </p:cNvPr>
          <p:cNvSpPr/>
          <p:nvPr/>
        </p:nvSpPr>
        <p:spPr>
          <a:xfrm>
            <a:off x="-36749" y="4274205"/>
            <a:ext cx="6122010" cy="4336521"/>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spcAft>
                <a:spcPts val="600"/>
              </a:spcAft>
            </a:pPr>
            <a:r>
              <a:rPr lang="es-US" sz="2000" b="1" dirty="0">
                <a:solidFill>
                  <a:srgbClr val="B81F39"/>
                </a:solidFill>
                <a:latin typeface="Franklin Gothic Demi" panose="020B0603020102020204" pitchFamily="34" charset="0"/>
              </a:rPr>
              <a:t>NUNCA</a:t>
            </a:r>
            <a:endParaRPr lang="es-US" sz="2000" dirty="0">
              <a:solidFill>
                <a:srgbClr val="B81F39"/>
              </a:solidFill>
            </a:endParaRP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una actividad sexual con participantes del programa</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Se involucre en actividades sexuales con menores de 18</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Intercambie dinero, trabajo, bienes o servicios por sexo (se prohíbe comprar sexo)</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Acose, haga bullying, degrade, intimide, humille o abuse de otra manera de los participantes del programa, incluidos los niños</a:t>
            </a:r>
          </a:p>
          <a:p>
            <a:pPr marL="285750" lvl="0" indent="-285750">
              <a:spcAft>
                <a:spcPts val="600"/>
              </a:spcAft>
              <a:buBlip>
                <a:blip r:embed="rId5">
                  <a:extLst>
                    <a:ext uri="{96DAC541-7B7A-43D3-8B79-37D633B846F1}">
                      <asvg:svgBlip xmlns:asvg="http://schemas.microsoft.com/office/drawing/2016/SVG/main" r:embed="rId6"/>
                    </a:ext>
                  </a:extLst>
                </a:blip>
              </a:buBlip>
            </a:pPr>
            <a:r>
              <a:rPr lang="es-US" sz="1600" dirty="0">
                <a:solidFill>
                  <a:schemeClr val="tx1"/>
                </a:solidFill>
              </a:rPr>
              <a:t>Muestre materiales pornográficos a niños u otros participantes del programa</a:t>
            </a:r>
          </a:p>
          <a:p>
            <a:pPr>
              <a:spcAft>
                <a:spcPts val="600"/>
              </a:spcAft>
            </a:pPr>
            <a:r>
              <a:rPr lang="es-US" sz="1600" b="1" dirty="0">
                <a:solidFill>
                  <a:srgbClr val="B81F39"/>
                </a:solidFill>
              </a:rPr>
              <a:t>Estas acciones violan las políticas de FHI 360 y pueden derivar en sanciones disciplinarias, incluyendo la extinción de la relación laboral o asociación con FHI 360 y su denuncia ante  las autoridades locales</a:t>
            </a:r>
            <a:r>
              <a:rPr lang="en-US" sz="1600" b="1" dirty="0">
                <a:solidFill>
                  <a:srgbClr val="B81F39"/>
                </a:solidFill>
              </a:rPr>
              <a:t>.</a:t>
            </a:r>
            <a:endParaRPr lang="en-US" sz="1600" dirty="0">
              <a:solidFill>
                <a:srgbClr val="B81F39"/>
              </a:solidFill>
            </a:endParaRPr>
          </a:p>
        </p:txBody>
      </p:sp>
      <p:sp>
        <p:nvSpPr>
          <p:cNvPr id="59" name="Rectangle 58">
            <a:extLst>
              <a:ext uri="{FF2B5EF4-FFF2-40B4-BE49-F238E27FC236}">
                <a16:creationId xmlns:a16="http://schemas.microsoft.com/office/drawing/2014/main" id="{5C0FDB79-CDE9-46DE-9ED1-4C54A7B4247F}"/>
              </a:ext>
            </a:extLst>
          </p:cNvPr>
          <p:cNvSpPr/>
          <p:nvPr/>
        </p:nvSpPr>
        <p:spPr>
          <a:xfrm>
            <a:off x="6537272" y="4383820"/>
            <a:ext cx="3888577" cy="3659868"/>
          </a:xfrm>
          <a:prstGeom prst="rect">
            <a:avLst/>
          </a:prstGeom>
          <a:noFill/>
          <a:ln w="38100">
            <a:no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800"/>
              </a:spcAft>
            </a:pPr>
            <a:r>
              <a:rPr lang="es-US" sz="2000" b="1" dirty="0">
                <a:solidFill>
                  <a:srgbClr val="009BB1"/>
                </a:solidFill>
                <a:latin typeface="Franklin Gothic Demi" panose="020B0603020102020204" pitchFamily="34" charset="0"/>
              </a:rPr>
              <a:t>SIEMPRE</a:t>
            </a:r>
            <a:endParaRPr lang="es-US" sz="2000" dirty="0"/>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Objete las normas sobre género y sociales dañinas. Trate a todos por igual y con dignidad y respeto.</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Comparta esta información con sus colegas y socios del programa.</a:t>
            </a: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Entienda y cumpla con las políticas de protección de</a:t>
            </a:r>
            <a:br>
              <a:rPr lang="es-US" sz="1600" dirty="0">
                <a:solidFill>
                  <a:schemeClr val="tx1"/>
                </a:solidFill>
              </a:rPr>
            </a:br>
            <a:r>
              <a:rPr lang="es-US" sz="1600" dirty="0">
                <a:solidFill>
                  <a:schemeClr val="tx1"/>
                </a:solidFill>
              </a:rPr>
              <a:t>FHI 360: </a:t>
            </a:r>
            <a:r>
              <a:rPr lang="es-US" sz="1600" dirty="0">
                <a:solidFill>
                  <a:schemeClr val="tx1"/>
                </a:solidFill>
                <a:hlinkClick r:id="rId9">
                  <a:extLst>
                    <a:ext uri="{A12FA001-AC4F-418D-AE19-62706E023703}">
                      <ahyp:hlinkClr xmlns:ahyp="http://schemas.microsoft.com/office/drawing/2018/hyperlinkcolor" val="tx"/>
                    </a:ext>
                  </a:extLst>
                </a:hlinkClick>
              </a:rPr>
              <a:t>https://bit.ly/39r8Q5i</a:t>
            </a:r>
            <a:endParaRPr lang="es-US" sz="1600" dirty="0">
              <a:solidFill>
                <a:schemeClr val="tx1"/>
              </a:solidFill>
            </a:endParaRPr>
          </a:p>
          <a:p>
            <a:pPr marL="285750" lvl="0" indent="-285750">
              <a:spcAft>
                <a:spcPts val="800"/>
              </a:spcAft>
              <a:buBlip>
                <a:blip r:embed="rId7">
                  <a:extLst>
                    <a:ext uri="{96DAC541-7B7A-43D3-8B79-37D633B846F1}">
                      <asvg:svgBlip xmlns:asvg="http://schemas.microsoft.com/office/drawing/2016/SVG/main" r:embed="rId8"/>
                    </a:ext>
                  </a:extLst>
                </a:blip>
              </a:buBlip>
            </a:pPr>
            <a:r>
              <a:rPr lang="es-US" sz="1600" dirty="0">
                <a:solidFill>
                  <a:schemeClr val="tx1"/>
                </a:solidFill>
              </a:rPr>
              <a:t>Denuncie cualquier conducta errónea presunta o conocida a través de una de las opciones consignadas abajo.</a:t>
            </a:r>
            <a:endParaRPr lang="es-US" sz="1400" dirty="0">
              <a:solidFill>
                <a:schemeClr val="tx1"/>
              </a:solidFill>
            </a:endParaRPr>
          </a:p>
          <a:p>
            <a:pPr marL="285750" indent="-285750">
              <a:spcAft>
                <a:spcPts val="1400"/>
              </a:spcAft>
              <a:buClr>
                <a:schemeClr val="accent6"/>
              </a:buClr>
              <a:buSzPct val="115000"/>
              <a:buBlip>
                <a:blip r:embed="rId7">
                  <a:extLst>
                    <a:ext uri="{96DAC541-7B7A-43D3-8B79-37D633B846F1}">
                      <asvg:svgBlip xmlns:asvg="http://schemas.microsoft.com/office/drawing/2016/SVG/main" r:embed="rId8"/>
                    </a:ext>
                  </a:extLst>
                </a:blip>
              </a:buBlip>
            </a:pPr>
            <a:endParaRPr lang="en-US" sz="1600" dirty="0">
              <a:solidFill>
                <a:schemeClr val="tx1"/>
              </a:solidFill>
            </a:endParaRPr>
          </a:p>
        </p:txBody>
      </p:sp>
      <p:grpSp>
        <p:nvGrpSpPr>
          <p:cNvPr id="72" name="Group 71">
            <a:extLst>
              <a:ext uri="{FF2B5EF4-FFF2-40B4-BE49-F238E27FC236}">
                <a16:creationId xmlns:a16="http://schemas.microsoft.com/office/drawing/2014/main" id="{079CEFF6-5D04-4D83-9D82-58DADB218003}"/>
              </a:ext>
            </a:extLst>
          </p:cNvPr>
          <p:cNvGrpSpPr/>
          <p:nvPr/>
        </p:nvGrpSpPr>
        <p:grpSpPr>
          <a:xfrm>
            <a:off x="1886417" y="8768027"/>
            <a:ext cx="6724194" cy="2253379"/>
            <a:chOff x="1573664" y="8973206"/>
            <a:chExt cx="6724194" cy="2253379"/>
          </a:xfrm>
        </p:grpSpPr>
        <p:sp>
          <p:nvSpPr>
            <p:cNvPr id="73" name="TextBox 72">
              <a:extLst>
                <a:ext uri="{FF2B5EF4-FFF2-40B4-BE49-F238E27FC236}">
                  <a16:creationId xmlns:a16="http://schemas.microsoft.com/office/drawing/2014/main" id="{77519D09-45B3-4FE2-AF0D-0A36A47353C9}"/>
                </a:ext>
              </a:extLst>
            </p:cNvPr>
            <p:cNvSpPr txBox="1"/>
            <p:nvPr/>
          </p:nvSpPr>
          <p:spPr>
            <a:xfrm>
              <a:off x="2158717" y="10049340"/>
              <a:ext cx="5499726" cy="1177245"/>
            </a:xfrm>
            <a:prstGeom prst="rect">
              <a:avLst/>
            </a:prstGeom>
            <a:noFill/>
          </p:spPr>
          <p:txBody>
            <a:bodyPr wrap="square" rtlCol="0">
              <a:spAutoFit/>
            </a:bodyPr>
            <a:lstStyle/>
            <a:p>
              <a:pPr algn="ctr">
                <a:spcAft>
                  <a:spcPts val="300"/>
                </a:spcAft>
              </a:pPr>
              <a:r>
                <a:rPr lang="es-MX" dirty="0">
                  <a:solidFill>
                    <a:schemeClr val="tx1">
                      <a:lumMod val="95000"/>
                      <a:lumOff val="5000"/>
                    </a:schemeClr>
                  </a:solidFill>
                  <a:latin typeface="Franklin Gothic Book" panose="020B0503020102020204" pitchFamily="34" charset="0"/>
                </a:rPr>
                <a:t>Puede dar su nombre, denunciar en forma anónima o denunciar en nombre de otra persona</a:t>
              </a:r>
              <a:r>
                <a:rPr lang="es-US" dirty="0">
                  <a:solidFill>
                    <a:schemeClr val="tx1">
                      <a:lumMod val="95000"/>
                      <a:lumOff val="5000"/>
                    </a:schemeClr>
                  </a:solidFill>
                  <a:latin typeface="Franklin Gothic Book" panose="020B0503020102020204" pitchFamily="34" charset="0"/>
                </a:rPr>
                <a:t>.</a:t>
              </a:r>
            </a:p>
            <a:p>
              <a:pPr algn="ctr">
                <a:spcAft>
                  <a:spcPts val="300"/>
                </a:spcAft>
              </a:pPr>
              <a:r>
                <a:rPr lang="es-US" sz="3200" dirty="0">
                  <a:solidFill>
                    <a:srgbClr val="009BB1"/>
                  </a:solidFill>
                  <a:latin typeface="Franklin Gothic Demi" panose="020B0603020102020204" pitchFamily="34" charset="0"/>
                </a:rPr>
                <a:t>+00 00 0000 0000</a:t>
              </a:r>
            </a:p>
          </p:txBody>
        </p:sp>
        <p:sp>
          <p:nvSpPr>
            <p:cNvPr id="74" name="TextBox 73">
              <a:extLst>
                <a:ext uri="{FF2B5EF4-FFF2-40B4-BE49-F238E27FC236}">
                  <a16:creationId xmlns:a16="http://schemas.microsoft.com/office/drawing/2014/main" id="{0DBE7A2A-8A41-4BD9-AC6F-DBB1201FFB3C}"/>
                </a:ext>
              </a:extLst>
            </p:cNvPr>
            <p:cNvSpPr txBox="1"/>
            <p:nvPr/>
          </p:nvSpPr>
          <p:spPr>
            <a:xfrm>
              <a:off x="1573664" y="8973206"/>
              <a:ext cx="6724194" cy="1175706"/>
            </a:xfrm>
            <a:prstGeom prst="rect">
              <a:avLst/>
            </a:prstGeom>
            <a:noFill/>
          </p:spPr>
          <p:txBody>
            <a:bodyPr wrap="square" rtlCol="0">
              <a:spAutoFit/>
            </a:bodyPr>
            <a:lstStyle/>
            <a:p>
              <a:pPr algn="ctr">
                <a:lnSpc>
                  <a:spcPct val="80000"/>
                </a:lnSpc>
              </a:pPr>
              <a:r>
                <a:rPr lang="es-US" sz="4400" b="1" dirty="0">
                  <a:solidFill>
                    <a:schemeClr val="accent2"/>
                  </a:solidFill>
                  <a:latin typeface="Franklin Gothic Demi Cond" panose="020B0603020102020204" pitchFamily="34" charset="0"/>
                </a:rPr>
                <a:t>Llame a la línea de Ética y Cumplimiento de FHI 360</a:t>
              </a:r>
            </a:p>
          </p:txBody>
        </p:sp>
      </p:grpSp>
      <p:grpSp>
        <p:nvGrpSpPr>
          <p:cNvPr id="75" name="Group 74">
            <a:extLst>
              <a:ext uri="{FF2B5EF4-FFF2-40B4-BE49-F238E27FC236}">
                <a16:creationId xmlns:a16="http://schemas.microsoft.com/office/drawing/2014/main" id="{96E2AB89-50F1-4686-93CA-EC77DD44245A}"/>
              </a:ext>
            </a:extLst>
          </p:cNvPr>
          <p:cNvGrpSpPr/>
          <p:nvPr/>
        </p:nvGrpSpPr>
        <p:grpSpPr>
          <a:xfrm>
            <a:off x="1365670" y="11170146"/>
            <a:ext cx="7971210" cy="3125232"/>
            <a:chOff x="1276226" y="11280973"/>
            <a:chExt cx="7971210" cy="3125232"/>
          </a:xfrm>
        </p:grpSpPr>
        <p:grpSp>
          <p:nvGrpSpPr>
            <p:cNvPr id="76" name="Group 75">
              <a:extLst>
                <a:ext uri="{FF2B5EF4-FFF2-40B4-BE49-F238E27FC236}">
                  <a16:creationId xmlns:a16="http://schemas.microsoft.com/office/drawing/2014/main" id="{CCC1782E-41FE-43B8-94EA-8FFE0AD6C17D}"/>
                </a:ext>
              </a:extLst>
            </p:cNvPr>
            <p:cNvGrpSpPr/>
            <p:nvPr/>
          </p:nvGrpSpPr>
          <p:grpSpPr>
            <a:xfrm>
              <a:off x="1414342" y="11739788"/>
              <a:ext cx="3706143" cy="716155"/>
              <a:chOff x="5234782" y="10894751"/>
              <a:chExt cx="3706143" cy="716155"/>
            </a:xfrm>
          </p:grpSpPr>
          <p:sp>
            <p:nvSpPr>
              <p:cNvPr id="84" name="TextBox 83">
                <a:extLst>
                  <a:ext uri="{FF2B5EF4-FFF2-40B4-BE49-F238E27FC236}">
                    <a16:creationId xmlns:a16="http://schemas.microsoft.com/office/drawing/2014/main" id="{0A777C7D-D435-41CE-AA3C-324D6F0DEF31}"/>
                  </a:ext>
                </a:extLst>
              </p:cNvPr>
              <p:cNvSpPr txBox="1"/>
              <p:nvPr/>
            </p:nvSpPr>
            <p:spPr>
              <a:xfrm>
                <a:off x="5234782" y="10936875"/>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n-US" spc="20" dirty="0">
                    <a:solidFill>
                      <a:schemeClr val="accent5"/>
                    </a:solidFill>
                  </a:rPr>
                  <a:t>www.fhi360.org/anonreportregistry</a:t>
                </a:r>
              </a:p>
            </p:txBody>
          </p:sp>
          <p:pic>
            <p:nvPicPr>
              <p:cNvPr id="85" name="Graphic 84" descr="Cursor with solid fill">
                <a:extLst>
                  <a:ext uri="{FF2B5EF4-FFF2-40B4-BE49-F238E27FC236}">
                    <a16:creationId xmlns:a16="http://schemas.microsoft.com/office/drawing/2014/main" id="{F921E0ED-5B05-4241-BE31-F5428D84F4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346772" y="10894751"/>
                <a:ext cx="337738" cy="337738"/>
              </a:xfrm>
              <a:prstGeom prst="rect">
                <a:avLst/>
              </a:prstGeom>
            </p:spPr>
          </p:pic>
        </p:grpSp>
        <p:grpSp>
          <p:nvGrpSpPr>
            <p:cNvPr id="77" name="Group 76">
              <a:extLst>
                <a:ext uri="{FF2B5EF4-FFF2-40B4-BE49-F238E27FC236}">
                  <a16:creationId xmlns:a16="http://schemas.microsoft.com/office/drawing/2014/main" id="{15EC2349-E93C-41EC-BC5A-FDACBC350BB9}"/>
                </a:ext>
              </a:extLst>
            </p:cNvPr>
            <p:cNvGrpSpPr/>
            <p:nvPr/>
          </p:nvGrpSpPr>
          <p:grpSpPr>
            <a:xfrm>
              <a:off x="1276226" y="12581603"/>
              <a:ext cx="7740322" cy="1824602"/>
              <a:chOff x="4719683" y="11736566"/>
              <a:chExt cx="7740322" cy="1824602"/>
            </a:xfrm>
          </p:grpSpPr>
          <p:sp>
            <p:nvSpPr>
              <p:cNvPr id="82" name="TextBox 81">
                <a:extLst>
                  <a:ext uri="{FF2B5EF4-FFF2-40B4-BE49-F238E27FC236}">
                    <a16:creationId xmlns:a16="http://schemas.microsoft.com/office/drawing/2014/main" id="{F5AAC3CB-1E03-414C-8AC0-60A90A7007BB}"/>
                  </a:ext>
                </a:extLst>
              </p:cNvPr>
              <p:cNvSpPr txBox="1"/>
              <p:nvPr/>
            </p:nvSpPr>
            <p:spPr>
              <a:xfrm>
                <a:off x="4719683" y="11736566"/>
                <a:ext cx="7740322" cy="1824602"/>
              </a:xfrm>
              <a:prstGeom prst="rect">
                <a:avLst/>
              </a:prstGeom>
              <a:noFill/>
            </p:spPr>
            <p:txBody>
              <a:bodyPr wrap="square" rtlCol="0">
                <a:spAutoFit/>
              </a:bodyPr>
              <a:lstStyle/>
              <a:p>
                <a:pPr algn="ctr">
                  <a:lnSpc>
                    <a:spcPct val="105000"/>
                  </a:lnSpc>
                  <a:spcAft>
                    <a:spcPts val="600"/>
                  </a:spcAft>
                </a:pPr>
                <a:r>
                  <a:rPr lang="es-US" b="1" dirty="0">
                    <a:solidFill>
                      <a:schemeClr val="tx1">
                        <a:lumMod val="95000"/>
                        <a:lumOff val="5000"/>
                      </a:schemeClr>
                    </a:solidFill>
                  </a:rPr>
                  <a:t>Línea gratuita en EE.UU.</a:t>
                </a:r>
                <a:r>
                  <a:rPr lang="en-US" b="1" dirty="0">
                    <a:solidFill>
                      <a:schemeClr val="tx1">
                        <a:lumMod val="95000"/>
                        <a:lumOff val="5000"/>
                      </a:schemeClr>
                    </a:solidFill>
                  </a:rPr>
                  <a:t>: </a:t>
                </a:r>
                <a:r>
                  <a:rPr lang="en-US" dirty="0">
                    <a:solidFill>
                      <a:schemeClr val="accent5"/>
                    </a:solidFill>
                  </a:rPr>
                  <a:t>1-800-461-9330  </a:t>
                </a:r>
                <a:r>
                  <a:rPr lang="en-US" spc="-10" dirty="0">
                    <a:solidFill>
                      <a:schemeClr val="bg2"/>
                    </a:solidFill>
                  </a:rPr>
                  <a:t>|  </a:t>
                </a:r>
                <a:r>
                  <a:rPr lang="en-US" b="1" spc="-10" dirty="0">
                    <a:solidFill>
                      <a:schemeClr val="tx1">
                        <a:lumMod val="95000"/>
                        <a:lumOff val="5000"/>
                      </a:schemeClr>
                    </a:solidFill>
                  </a:rPr>
                  <a:t>Skype: </a:t>
                </a:r>
                <a:r>
                  <a:rPr lang="en-US" spc="-10" dirty="0">
                    <a:solidFill>
                      <a:srgbClr val="009BB1"/>
                    </a:solidFill>
                  </a:rPr>
                  <a:t>+1-800-461-9330</a:t>
                </a:r>
                <a:endParaRPr lang="en-US" dirty="0">
                  <a:solidFill>
                    <a:schemeClr val="accent5"/>
                  </a:solidFill>
                </a:endParaRPr>
              </a:p>
              <a:p>
                <a:pPr algn="ctr">
                  <a:lnSpc>
                    <a:spcPct val="105000"/>
                  </a:lnSpc>
                  <a:spcAft>
                    <a:spcPts val="600"/>
                  </a:spcAft>
                </a:pPr>
                <a:r>
                  <a:rPr lang="es-US" b="1" dirty="0">
                    <a:solidFill>
                      <a:schemeClr val="tx1">
                        <a:lumMod val="95000"/>
                        <a:lumOff val="5000"/>
                      </a:schemeClr>
                    </a:solidFill>
                  </a:rPr>
                  <a:t>Cobro internacional</a:t>
                </a:r>
                <a:r>
                  <a:rPr lang="en-US" b="1" dirty="0">
                    <a:solidFill>
                      <a:schemeClr val="tx1">
                        <a:lumMod val="95000"/>
                        <a:lumOff val="5000"/>
                      </a:schemeClr>
                    </a:solidFill>
                  </a:rPr>
                  <a:t>: </a:t>
                </a:r>
                <a:r>
                  <a:rPr lang="en-US" dirty="0">
                    <a:solidFill>
                      <a:schemeClr val="accent5"/>
                    </a:solidFill>
                  </a:rPr>
                  <a:t>+1-720-514-4400</a:t>
                </a:r>
              </a:p>
              <a:p>
                <a:pPr algn="ctr">
                  <a:lnSpc>
                    <a:spcPct val="105000"/>
                  </a:lnSpc>
                  <a:spcAft>
                    <a:spcPts val="600"/>
                  </a:spcAft>
                </a:pPr>
                <a:r>
                  <a:rPr lang="en-US" sz="1400" i="1" dirty="0"/>
                  <a:t>(</a:t>
                </a:r>
                <a:r>
                  <a:rPr lang="es-US" sz="1400" i="1" dirty="0">
                    <a:solidFill>
                      <a:srgbClr val="000000"/>
                    </a:solidFill>
                  </a:rPr>
                  <a:t>Llame a su </a:t>
                </a:r>
                <a:r>
                  <a:rPr lang="es-US" sz="1400" i="1" u="sng" spc="-14" dirty="0">
                    <a:solidFill>
                      <a:srgbClr val="000000"/>
                    </a:solidFill>
                    <a:latin typeface="Franklin Gothic Book" panose="020B0503020102020204" pitchFamily="34" charset="0"/>
                  </a:rPr>
                  <a:t>operadora local</a:t>
                </a:r>
                <a:r>
                  <a:rPr lang="es-US" sz="1400" i="1" spc="-14" dirty="0">
                    <a:solidFill>
                      <a:srgbClr val="000000"/>
                    </a:solidFill>
                    <a:latin typeface="Franklin Gothic Book" panose="020B0503020102020204" pitchFamily="34" charset="0"/>
                  </a:rPr>
                  <a:t>. Dígale a la operadora que quiere </a:t>
                </a:r>
                <a:r>
                  <a:rPr lang="es-US" sz="1400" i="1" u="sng" spc="-14" dirty="0">
                    <a:solidFill>
                      <a:srgbClr val="000000"/>
                    </a:solidFill>
                    <a:latin typeface="Franklin Gothic Book" panose="020B0503020102020204" pitchFamily="34" charset="0"/>
                  </a:rPr>
                  <a:t>realizar una llamada por cobrar a Estados Unidos</a:t>
                </a:r>
                <a:r>
                  <a:rPr lang="es-US" sz="1400" i="1" spc="-14" dirty="0">
                    <a:solidFill>
                      <a:srgbClr val="000000"/>
                    </a:solidFill>
                    <a:latin typeface="Franklin Gothic Book" panose="020B0503020102020204" pitchFamily="34" charset="0"/>
                  </a:rPr>
                  <a:t>. Brinde este número a la operadora:  </a:t>
                </a:r>
                <a:r>
                  <a:rPr lang="es-US" sz="1400" i="1" spc="7" dirty="0">
                    <a:solidFill>
                      <a:srgbClr val="000000"/>
                    </a:solidFill>
                    <a:latin typeface="Franklin Gothic Medium" panose="020B0603020102020204" pitchFamily="34" charset="0"/>
                  </a:rPr>
                  <a:t>1-720-514-4400. </a:t>
                </a:r>
                <a:r>
                  <a:rPr lang="es-US" sz="1400" i="1" spc="-14" dirty="0">
                    <a:solidFill>
                      <a:srgbClr val="000000"/>
                    </a:solidFill>
                    <a:latin typeface="Franklin Gothic Book" panose="020B0503020102020204" pitchFamily="34" charset="0"/>
                  </a:rPr>
                  <a:t>Cuando le pidan su nombre diga </a:t>
                </a:r>
                <a:r>
                  <a:rPr lang="es-US" sz="1400" b="1" i="1" spc="-14" dirty="0">
                    <a:solidFill>
                      <a:srgbClr val="000000"/>
                    </a:solidFill>
                    <a:latin typeface="Franklin Gothic Book" panose="020B0503020102020204" pitchFamily="34" charset="0"/>
                  </a:rPr>
                  <a:t>“FHI 360”</a:t>
                </a:r>
                <a:r>
                  <a:rPr lang="en-US" sz="1400" i="1" spc="-14" dirty="0">
                    <a:latin typeface="Franklin Gothic Book" panose="020B0503020102020204" pitchFamily="34" charset="0"/>
                  </a:rPr>
                  <a:t>)</a:t>
                </a:r>
                <a:endParaRPr lang="en-US" sz="1400" spc="-10" dirty="0">
                  <a:solidFill>
                    <a:srgbClr val="009BB1"/>
                  </a:solidFill>
                </a:endParaRPr>
              </a:p>
              <a:p>
                <a:pPr algn="ctr">
                  <a:lnSpc>
                    <a:spcPct val="105000"/>
                  </a:lnSpc>
                  <a:spcAft>
                    <a:spcPts val="600"/>
                  </a:spcAft>
                </a:pPr>
                <a:endParaRPr lang="en-US" sz="1600" i="1" dirty="0"/>
              </a:p>
            </p:txBody>
          </p:sp>
          <p:pic>
            <p:nvPicPr>
              <p:cNvPr id="83" name="Graphic 82" descr="Receiver with solid fill">
                <a:extLst>
                  <a:ext uri="{FF2B5EF4-FFF2-40B4-BE49-F238E27FC236}">
                    <a16:creationId xmlns:a16="http://schemas.microsoft.com/office/drawing/2014/main" id="{A8870DBD-F5C3-4F3D-A043-F2406AA1DBC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94599" y="11785584"/>
                <a:ext cx="291245" cy="291245"/>
              </a:xfrm>
              <a:prstGeom prst="rect">
                <a:avLst/>
              </a:prstGeom>
            </p:spPr>
          </p:pic>
        </p:grpSp>
        <p:grpSp>
          <p:nvGrpSpPr>
            <p:cNvPr id="78" name="Group 77">
              <a:extLst>
                <a:ext uri="{FF2B5EF4-FFF2-40B4-BE49-F238E27FC236}">
                  <a16:creationId xmlns:a16="http://schemas.microsoft.com/office/drawing/2014/main" id="{AA9AFCE6-9631-4968-9633-F4C2E1958B60}"/>
                </a:ext>
              </a:extLst>
            </p:cNvPr>
            <p:cNvGrpSpPr/>
            <p:nvPr/>
          </p:nvGrpSpPr>
          <p:grpSpPr>
            <a:xfrm>
              <a:off x="4779250" y="11794327"/>
              <a:ext cx="4468186" cy="674031"/>
              <a:chOff x="7902554" y="10885282"/>
              <a:chExt cx="4468186" cy="674031"/>
            </a:xfrm>
          </p:grpSpPr>
          <p:sp>
            <p:nvSpPr>
              <p:cNvPr id="80" name="TextBox 79">
                <a:extLst>
                  <a:ext uri="{FF2B5EF4-FFF2-40B4-BE49-F238E27FC236}">
                    <a16:creationId xmlns:a16="http://schemas.microsoft.com/office/drawing/2014/main" id="{A6E35830-DFE5-4DCD-9C46-377411C03393}"/>
                  </a:ext>
                </a:extLst>
              </p:cNvPr>
              <p:cNvSpPr txBox="1"/>
              <p:nvPr/>
            </p:nvSpPr>
            <p:spPr>
              <a:xfrm>
                <a:off x="8112267" y="10885282"/>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r>
                  <a:rPr lang="en-US" b="1" dirty="0">
                    <a:solidFill>
                      <a:schemeClr val="tx1">
                        <a:lumMod val="95000"/>
                        <a:lumOff val="5000"/>
                      </a:schemeClr>
                    </a:solidFill>
                  </a:rPr>
                  <a:t>:</a:t>
                </a:r>
              </a:p>
              <a:p>
                <a:pPr algn="ctr">
                  <a:lnSpc>
                    <a:spcPct val="105000"/>
                  </a:lnSpc>
                </a:pPr>
                <a:r>
                  <a:rPr lang="en-US" dirty="0">
                    <a:solidFill>
                      <a:schemeClr val="accent5"/>
                    </a:solidFill>
                  </a:rPr>
                  <a:t>compliance@fhi360.org</a:t>
                </a:r>
              </a:p>
            </p:txBody>
          </p:sp>
          <p:pic>
            <p:nvPicPr>
              <p:cNvPr id="81" name="Picture 55">
                <a:extLst>
                  <a:ext uri="{FF2B5EF4-FFF2-40B4-BE49-F238E27FC236}">
                    <a16:creationId xmlns:a16="http://schemas.microsoft.com/office/drawing/2014/main" id="{22E06005-C41C-4ABE-A1DA-1D9291C9046A}"/>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7902554" y="10999612"/>
                <a:ext cx="273310" cy="176513"/>
              </a:xfrm>
              <a:prstGeom prst="rect">
                <a:avLst/>
              </a:prstGeom>
              <a:solidFill>
                <a:schemeClr val="bg1"/>
              </a:solidFill>
            </p:spPr>
          </p:pic>
        </p:grpSp>
        <p:sp>
          <p:nvSpPr>
            <p:cNvPr id="79" name="TextBox 78">
              <a:extLst>
                <a:ext uri="{FF2B5EF4-FFF2-40B4-BE49-F238E27FC236}">
                  <a16:creationId xmlns:a16="http://schemas.microsoft.com/office/drawing/2014/main" id="{9DD86831-3232-4733-85FC-A9FDF208D56E}"/>
                </a:ext>
              </a:extLst>
            </p:cNvPr>
            <p:cNvSpPr txBox="1"/>
            <p:nvPr/>
          </p:nvSpPr>
          <p:spPr>
            <a:xfrm>
              <a:off x="2334485" y="11280973"/>
              <a:ext cx="5231472" cy="400110"/>
            </a:xfrm>
            <a:prstGeom prst="rect">
              <a:avLst/>
            </a:prstGeom>
            <a:noFill/>
          </p:spPr>
          <p:txBody>
            <a:bodyPr wrap="square" rtlCol="0">
              <a:spAutoFit/>
            </a:bodyPr>
            <a:lstStyle/>
            <a:p>
              <a:pPr algn="ctr"/>
              <a:r>
                <a:rPr lang="es-US" sz="2000" b="1" dirty="0">
                  <a:solidFill>
                    <a:schemeClr val="accent2"/>
                  </a:solidFill>
                  <a:latin typeface="Franklin Gothic Demi" panose="020B0603020102020204" pitchFamily="34" charset="0"/>
                </a:rPr>
                <a:t>OPCIONES ADICIONALES PARA DENUNCIAR</a:t>
              </a:r>
            </a:p>
          </p:txBody>
        </p:sp>
      </p:grpSp>
      <p:sp>
        <p:nvSpPr>
          <p:cNvPr id="86" name="TextBox 85">
            <a:extLst>
              <a:ext uri="{FF2B5EF4-FFF2-40B4-BE49-F238E27FC236}">
                <a16:creationId xmlns:a16="http://schemas.microsoft.com/office/drawing/2014/main" id="{0BEBC2AE-3337-49D0-8B56-5BE729480495}"/>
              </a:ext>
            </a:extLst>
          </p:cNvPr>
          <p:cNvSpPr txBox="1"/>
          <p:nvPr/>
        </p:nvSpPr>
        <p:spPr>
          <a:xfrm>
            <a:off x="2452021" y="14076750"/>
            <a:ext cx="5661461" cy="830997"/>
          </a:xfrm>
          <a:prstGeom prst="rect">
            <a:avLst/>
          </a:prstGeom>
          <a:noFill/>
        </p:spPr>
        <p:txBody>
          <a:bodyPr wrap="square" rtlCol="0">
            <a:spAutoFit/>
          </a:bodyPr>
          <a:lstStyle/>
          <a:p>
            <a:pPr algn="ctr"/>
            <a:r>
              <a:rPr lang="es-US" sz="2400" b="1" dirty="0">
                <a:solidFill>
                  <a:schemeClr val="accent2"/>
                </a:solidFill>
              </a:rPr>
              <a:t>Su confidencialidad es importante y la llamada no se grabará</a:t>
            </a:r>
            <a:r>
              <a:rPr lang="en-US" sz="2400" b="1" dirty="0">
                <a:solidFill>
                  <a:schemeClr val="accent2"/>
                </a:solidFill>
              </a:rPr>
              <a:t>.</a:t>
            </a:r>
            <a:endParaRPr lang="en-US" sz="2400" dirty="0">
              <a:solidFill>
                <a:schemeClr val="accent2"/>
              </a:solidFill>
            </a:endParaRPr>
          </a:p>
        </p:txBody>
      </p:sp>
    </p:spTree>
    <p:extLst>
      <p:ext uri="{BB962C8B-B14F-4D97-AF65-F5344CB8AC3E}">
        <p14:creationId xmlns:p14="http://schemas.microsoft.com/office/powerpoint/2010/main" val="560519756"/>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A6708F-EB51-42D3-BEEA-CEAFA7CA850F}"/>
</file>

<file path=customXml/itemProps2.xml><?xml version="1.0" encoding="utf-8"?>
<ds:datastoreItem xmlns:ds="http://schemas.openxmlformats.org/officeDocument/2006/customXml" ds:itemID="{62305102-ACC7-4D2C-839C-986D18C94C19}"/>
</file>

<file path=customXml/itemProps3.xml><?xml version="1.0" encoding="utf-8"?>
<ds:datastoreItem xmlns:ds="http://schemas.openxmlformats.org/officeDocument/2006/customXml" ds:itemID="{7547F3FC-D943-403D-B541-6D678768920B}"/>
</file>

<file path=docProps/app.xml><?xml version="1.0" encoding="utf-8"?>
<Properties xmlns="http://schemas.openxmlformats.org/officeDocument/2006/extended-properties" xmlns:vt="http://schemas.openxmlformats.org/officeDocument/2006/docPropsVTypes">
  <Template>Office Theme</Template>
  <TotalTime>2887</TotalTime>
  <Words>1742</Words>
  <Application>Microsoft Office PowerPoint</Application>
  <PresentationFormat>Custom</PresentationFormat>
  <Paragraphs>138</Paragraphs>
  <Slides>8</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Franklin Gothic Book</vt:lpstr>
      <vt:lpstr>Franklin Gothic Demi</vt:lpstr>
      <vt:lpstr>Franklin Gothic Demi Cond</vt:lpstr>
      <vt:lpstr>Franklin Gothic Medium</vt:lpstr>
      <vt:lpstr>Office Theme</vt:lpstr>
      <vt:lpstr>1_Office Theme</vt:lpstr>
      <vt:lpstr>INSTRUCCIONES PARA EDITAR E IMPRIMIR CARTELES Y TARJETAS DE BOLSILLO SOBRE PROTECCIÓN</vt:lpstr>
      <vt:lpstr>INSTRUCCIONES (continuación)</vt:lpstr>
      <vt:lpstr>INSTRUCCIONES (continuación)</vt:lpstr>
      <vt:lpstr>Cartel para el personal/trabajadores (plantillas)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157</cp:revision>
  <dcterms:created xsi:type="dcterms:W3CDTF">2021-06-17T14:50:31Z</dcterms:created>
  <dcterms:modified xsi:type="dcterms:W3CDTF">2021-10-05T21:42:31Z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