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8.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6" r:id="rId5"/>
    <p:sldMasterId id="2147483680" r:id="rId6"/>
    <p:sldMasterId id="2147483691" r:id="rId7"/>
    <p:sldMasterId id="2147483693" r:id="rId8"/>
    <p:sldMasterId id="2147483700" r:id="rId9"/>
    <p:sldMasterId id="2147483713" r:id="rId10"/>
    <p:sldMasterId id="2147483725" r:id="rId11"/>
    <p:sldMasterId id="2147483738" r:id="rId12"/>
  </p:sldMasterIdLst>
  <p:notesMasterIdLst>
    <p:notesMasterId r:id="rId110"/>
  </p:notesMasterIdLst>
  <p:sldIdLst>
    <p:sldId id="1509" r:id="rId13"/>
    <p:sldId id="1479" r:id="rId14"/>
    <p:sldId id="1487" r:id="rId15"/>
    <p:sldId id="1501" r:id="rId16"/>
    <p:sldId id="1510" r:id="rId17"/>
    <p:sldId id="1435" r:id="rId18"/>
    <p:sldId id="1576" r:id="rId19"/>
    <p:sldId id="1591" r:id="rId20"/>
    <p:sldId id="1437" r:id="rId21"/>
    <p:sldId id="1609" r:id="rId22"/>
    <p:sldId id="1482" r:id="rId23"/>
    <p:sldId id="1450" r:id="rId24"/>
    <p:sldId id="1451" r:id="rId25"/>
    <p:sldId id="1452" r:id="rId26"/>
    <p:sldId id="1483" r:id="rId27"/>
    <p:sldId id="1453" r:id="rId28"/>
    <p:sldId id="1454" r:id="rId29"/>
    <p:sldId id="1455" r:id="rId30"/>
    <p:sldId id="1486" r:id="rId31"/>
    <p:sldId id="1592" r:id="rId32"/>
    <p:sldId id="1480" r:id="rId33"/>
    <p:sldId id="1474" r:id="rId34"/>
    <p:sldId id="1394" r:id="rId35"/>
    <p:sldId id="1555" r:id="rId36"/>
    <p:sldId id="1619" r:id="rId37"/>
    <p:sldId id="1620" r:id="rId38"/>
    <p:sldId id="1434" r:id="rId39"/>
    <p:sldId id="1557" r:id="rId40"/>
    <p:sldId id="1547" r:id="rId41"/>
    <p:sldId id="1556" r:id="rId42"/>
    <p:sldId id="1457" r:id="rId43"/>
    <p:sldId id="1563" r:id="rId44"/>
    <p:sldId id="1564" r:id="rId45"/>
    <p:sldId id="1565" r:id="rId46"/>
    <p:sldId id="1428" r:id="rId47"/>
    <p:sldId id="1566" r:id="rId48"/>
    <p:sldId id="1593" r:id="rId49"/>
    <p:sldId id="1568" r:id="rId50"/>
    <p:sldId id="1569" r:id="rId51"/>
    <p:sldId id="1621" r:id="rId52"/>
    <p:sldId id="1427" r:id="rId53"/>
    <p:sldId id="264" r:id="rId54"/>
    <p:sldId id="265" r:id="rId55"/>
    <p:sldId id="266" r:id="rId56"/>
    <p:sldId id="1443" r:id="rId57"/>
    <p:sldId id="1444" r:id="rId58"/>
    <p:sldId id="1601" r:id="rId59"/>
    <p:sldId id="1495" r:id="rId60"/>
    <p:sldId id="1426" r:id="rId61"/>
    <p:sldId id="1528" r:id="rId62"/>
    <p:sldId id="324" r:id="rId63"/>
    <p:sldId id="1594" r:id="rId64"/>
    <p:sldId id="274" r:id="rId65"/>
    <p:sldId id="1605" r:id="rId66"/>
    <p:sldId id="576" r:id="rId67"/>
    <p:sldId id="1499" r:id="rId68"/>
    <p:sldId id="1490" r:id="rId69"/>
    <p:sldId id="1414" r:id="rId70"/>
    <p:sldId id="1413" r:id="rId71"/>
    <p:sldId id="1470" r:id="rId72"/>
    <p:sldId id="1387" r:id="rId73"/>
    <p:sldId id="1397" r:id="rId74"/>
    <p:sldId id="1503" r:id="rId75"/>
    <p:sldId id="1412" r:id="rId76"/>
    <p:sldId id="1459" r:id="rId77"/>
    <p:sldId id="1574" r:id="rId78"/>
    <p:sldId id="307" r:id="rId79"/>
    <p:sldId id="1611" r:id="rId80"/>
    <p:sldId id="1409" r:id="rId81"/>
    <p:sldId id="1604" r:id="rId82"/>
    <p:sldId id="1460" r:id="rId83"/>
    <p:sldId id="1622" r:id="rId84"/>
    <p:sldId id="1623" r:id="rId85"/>
    <p:sldId id="1612" r:id="rId86"/>
    <p:sldId id="1624" r:id="rId87"/>
    <p:sldId id="1625" r:id="rId88"/>
    <p:sldId id="1626" r:id="rId89"/>
    <p:sldId id="1627" r:id="rId90"/>
    <p:sldId id="1628" r:id="rId91"/>
    <p:sldId id="1629" r:id="rId92"/>
    <p:sldId id="1630" r:id="rId93"/>
    <p:sldId id="1631" r:id="rId94"/>
    <p:sldId id="1632" r:id="rId95"/>
    <p:sldId id="1633" r:id="rId96"/>
    <p:sldId id="1573" r:id="rId97"/>
    <p:sldId id="1475" r:id="rId98"/>
    <p:sldId id="1498" r:id="rId99"/>
    <p:sldId id="1634" r:id="rId100"/>
    <p:sldId id="1602" r:id="rId101"/>
    <p:sldId id="1603" r:id="rId102"/>
    <p:sldId id="1447" r:id="rId103"/>
    <p:sldId id="1571" r:id="rId104"/>
    <p:sldId id="1496" r:id="rId105"/>
    <p:sldId id="1438" r:id="rId106"/>
    <p:sldId id="1636" r:id="rId107"/>
    <p:sldId id="1461" r:id="rId108"/>
    <p:sldId id="1395" r:id="rId1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btamu Buli" initials="HB" lastIdx="4" clrIdx="0">
    <p:extLst>
      <p:ext uri="{19B8F6BF-5375-455C-9EA6-DF929625EA0E}">
        <p15:presenceInfo xmlns:p15="http://schemas.microsoft.com/office/powerpoint/2012/main" userId="S-1-5-21-3003367119-45151493-406046460-822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FD0"/>
    <a:srgbClr val="D05F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373C14-3BAE-4F4C-9CAC-74C28BB37D93}" v="77" dt="2022-08-16T15:29:14.6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82" autoAdjust="0"/>
    <p:restoredTop sz="81434" autoAdjust="0"/>
  </p:normalViewPr>
  <p:slideViewPr>
    <p:cSldViewPr snapToGrid="0">
      <p:cViewPr varScale="1">
        <p:scale>
          <a:sx n="89" d="100"/>
          <a:sy n="89" d="100"/>
        </p:scale>
        <p:origin x="1704"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117" Type="http://schemas.microsoft.com/office/2015/10/relationships/revisionInfo" Target="revisionInfo.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12" Type="http://schemas.openxmlformats.org/officeDocument/2006/relationships/presProps" Target="presProps.xml"/><Relationship Id="rId16" Type="http://schemas.openxmlformats.org/officeDocument/2006/relationships/slide" Target="slides/slide4.xml"/><Relationship Id="rId107" Type="http://schemas.openxmlformats.org/officeDocument/2006/relationships/slide" Target="slides/slide95.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5" Type="http://schemas.openxmlformats.org/officeDocument/2006/relationships/slideMaster" Target="slideMasters/slideMaster2.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viewProps" Target="viewProps.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9.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theme" Target="theme/theme1.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7" Type="http://schemas.openxmlformats.org/officeDocument/2006/relationships/slideMaster" Target="slideMasters/slideMaster4.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notesMaster" Target="notesMasters/notesMaster1.xml"/><Relationship Id="rId115" Type="http://schemas.openxmlformats.org/officeDocument/2006/relationships/tableStyles" Target="tableStyles.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customXml" Target="../customXml/item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microsoft.com/office/2016/11/relationships/changesInfo" Target="changesInfos/changesInfo1.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commentAuthors" Target="commentAuthors.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Dixon" userId="94c3f094-9e9a-4b63-af1b-7cd919f3220d" providerId="ADAL" clId="{72373C14-3BAE-4F4C-9CAC-74C28BB37D93}"/>
    <pc:docChg chg="undo redo custSel addSld delSld modSld sldOrd">
      <pc:chgData name="Kim Dixon" userId="94c3f094-9e9a-4b63-af1b-7cd919f3220d" providerId="ADAL" clId="{72373C14-3BAE-4F4C-9CAC-74C28BB37D93}" dt="2022-08-16T15:29:14.605" v="600" actId="20577"/>
      <pc:docMkLst>
        <pc:docMk/>
      </pc:docMkLst>
      <pc:sldChg chg="del">
        <pc:chgData name="Kim Dixon" userId="94c3f094-9e9a-4b63-af1b-7cd919f3220d" providerId="ADAL" clId="{72373C14-3BAE-4F4C-9CAC-74C28BB37D93}" dt="2022-08-16T14:48:50.655" v="23" actId="47"/>
        <pc:sldMkLst>
          <pc:docMk/>
          <pc:sldMk cId="1349298027" sldId="256"/>
        </pc:sldMkLst>
      </pc:sldChg>
      <pc:sldChg chg="del">
        <pc:chgData name="Kim Dixon" userId="94c3f094-9e9a-4b63-af1b-7cd919f3220d" providerId="ADAL" clId="{72373C14-3BAE-4F4C-9CAC-74C28BB37D93}" dt="2022-08-16T14:48:50.655" v="23" actId="47"/>
        <pc:sldMkLst>
          <pc:docMk/>
          <pc:sldMk cId="516608209" sldId="257"/>
        </pc:sldMkLst>
      </pc:sldChg>
      <pc:sldChg chg="modSp">
        <pc:chgData name="Kim Dixon" userId="94c3f094-9e9a-4b63-af1b-7cd919f3220d" providerId="ADAL" clId="{72373C14-3BAE-4F4C-9CAC-74C28BB37D93}" dt="2022-08-16T15:11:56.967" v="420" actId="6549"/>
        <pc:sldMkLst>
          <pc:docMk/>
          <pc:sldMk cId="3962532751" sldId="266"/>
        </pc:sldMkLst>
        <pc:spChg chg="mod">
          <ac:chgData name="Kim Dixon" userId="94c3f094-9e9a-4b63-af1b-7cd919f3220d" providerId="ADAL" clId="{72373C14-3BAE-4F4C-9CAC-74C28BB37D93}" dt="2022-08-16T15:11:56.967" v="420" actId="6549"/>
          <ac:spMkLst>
            <pc:docMk/>
            <pc:sldMk cId="3962532751" sldId="266"/>
            <ac:spMk id="7" creationId="{AF574C0F-365F-44AE-9329-66FA3FAF6DCC}"/>
          </ac:spMkLst>
        </pc:spChg>
      </pc:sldChg>
      <pc:sldChg chg="add del">
        <pc:chgData name="Kim Dixon" userId="94c3f094-9e9a-4b63-af1b-7cd919f3220d" providerId="ADAL" clId="{72373C14-3BAE-4F4C-9CAC-74C28BB37D93}" dt="2022-08-16T14:50:06.446" v="31" actId="47"/>
        <pc:sldMkLst>
          <pc:docMk/>
          <pc:sldMk cId="416379518" sldId="570"/>
        </pc:sldMkLst>
      </pc:sldChg>
      <pc:sldChg chg="del">
        <pc:chgData name="Kim Dixon" userId="94c3f094-9e9a-4b63-af1b-7cd919f3220d" providerId="ADAL" clId="{72373C14-3BAE-4F4C-9CAC-74C28BB37D93}" dt="2022-08-16T14:48:40.482" v="22" actId="47"/>
        <pc:sldMkLst>
          <pc:docMk/>
          <pc:sldMk cId="3171597313" sldId="1429"/>
        </pc:sldMkLst>
      </pc:sldChg>
      <pc:sldChg chg="addSp modSp mod ord">
        <pc:chgData name="Kim Dixon" userId="94c3f094-9e9a-4b63-af1b-7cd919f3220d" providerId="ADAL" clId="{72373C14-3BAE-4F4C-9CAC-74C28BB37D93}" dt="2022-08-16T15:29:14.605" v="600" actId="20577"/>
        <pc:sldMkLst>
          <pc:docMk/>
          <pc:sldMk cId="4185354843" sldId="1434"/>
        </pc:sldMkLst>
        <pc:spChg chg="mod">
          <ac:chgData name="Kim Dixon" userId="94c3f094-9e9a-4b63-af1b-7cd919f3220d" providerId="ADAL" clId="{72373C14-3BAE-4F4C-9CAC-74C28BB37D93}" dt="2022-08-16T15:29:14.605" v="600" actId="20577"/>
          <ac:spMkLst>
            <pc:docMk/>
            <pc:sldMk cId="4185354843" sldId="1434"/>
            <ac:spMk id="8" creationId="{9B8C602F-E0C0-490B-BF5E-0D7B9AB98C0E}"/>
          </ac:spMkLst>
        </pc:spChg>
        <pc:spChg chg="add mod">
          <ac:chgData name="Kim Dixon" userId="94c3f094-9e9a-4b63-af1b-7cd919f3220d" providerId="ADAL" clId="{72373C14-3BAE-4F4C-9CAC-74C28BB37D93}" dt="2022-08-16T14:36:29.314" v="1" actId="1076"/>
          <ac:spMkLst>
            <pc:docMk/>
            <pc:sldMk cId="4185354843" sldId="1434"/>
            <ac:spMk id="10" creationId="{E0FCAFFA-59E2-E205-E3CF-F9C3F6B85753}"/>
          </ac:spMkLst>
        </pc:spChg>
      </pc:sldChg>
      <pc:sldChg chg="modSp mod">
        <pc:chgData name="Kim Dixon" userId="94c3f094-9e9a-4b63-af1b-7cd919f3220d" providerId="ADAL" clId="{72373C14-3BAE-4F4C-9CAC-74C28BB37D93}" dt="2022-08-16T15:10:26.688" v="419" actId="20577"/>
        <pc:sldMkLst>
          <pc:docMk/>
          <pc:sldMk cId="3451802220" sldId="1435"/>
        </pc:sldMkLst>
        <pc:spChg chg="mod">
          <ac:chgData name="Kim Dixon" userId="94c3f094-9e9a-4b63-af1b-7cd919f3220d" providerId="ADAL" clId="{72373C14-3BAE-4F4C-9CAC-74C28BB37D93}" dt="2022-08-16T15:10:26.688" v="419" actId="20577"/>
          <ac:spMkLst>
            <pc:docMk/>
            <pc:sldMk cId="3451802220" sldId="1435"/>
            <ac:spMk id="5" creationId="{307790A8-35A9-43C9-957E-743405DB8838}"/>
          </ac:spMkLst>
        </pc:spChg>
      </pc:sldChg>
      <pc:sldChg chg="delSp modSp mod">
        <pc:chgData name="Kim Dixon" userId="94c3f094-9e9a-4b63-af1b-7cd919f3220d" providerId="ADAL" clId="{72373C14-3BAE-4F4C-9CAC-74C28BB37D93}" dt="2022-08-16T15:15:12.540" v="456" actId="1076"/>
        <pc:sldMkLst>
          <pc:docMk/>
          <pc:sldMk cId="1394226823" sldId="1438"/>
        </pc:sldMkLst>
        <pc:spChg chg="del">
          <ac:chgData name="Kim Dixon" userId="94c3f094-9e9a-4b63-af1b-7cd919f3220d" providerId="ADAL" clId="{72373C14-3BAE-4F4C-9CAC-74C28BB37D93}" dt="2022-08-16T15:14:58.217" v="451" actId="478"/>
          <ac:spMkLst>
            <pc:docMk/>
            <pc:sldMk cId="1394226823" sldId="1438"/>
            <ac:spMk id="7" creationId="{0618780D-25EE-4433-AC6E-6C6E73769153}"/>
          </ac:spMkLst>
        </pc:spChg>
        <pc:picChg chg="mod">
          <ac:chgData name="Kim Dixon" userId="94c3f094-9e9a-4b63-af1b-7cd919f3220d" providerId="ADAL" clId="{72373C14-3BAE-4F4C-9CAC-74C28BB37D93}" dt="2022-08-16T15:15:12.540" v="456" actId="1076"/>
          <ac:picMkLst>
            <pc:docMk/>
            <pc:sldMk cId="1394226823" sldId="1438"/>
            <ac:picMk id="11" creationId="{E726F93E-EC59-4D72-BFC3-5BDD837B7838}"/>
          </ac:picMkLst>
        </pc:picChg>
      </pc:sldChg>
      <pc:sldChg chg="add del">
        <pc:chgData name="Kim Dixon" userId="94c3f094-9e9a-4b63-af1b-7cd919f3220d" providerId="ADAL" clId="{72373C14-3BAE-4F4C-9CAC-74C28BB37D93}" dt="2022-08-16T14:50:06.446" v="31" actId="47"/>
        <pc:sldMkLst>
          <pc:docMk/>
          <pc:sldMk cId="3773509683" sldId="1439"/>
        </pc:sldMkLst>
      </pc:sldChg>
      <pc:sldChg chg="add del">
        <pc:chgData name="Kim Dixon" userId="94c3f094-9e9a-4b63-af1b-7cd919f3220d" providerId="ADAL" clId="{72373C14-3BAE-4F4C-9CAC-74C28BB37D93}" dt="2022-08-16T14:50:06.446" v="31" actId="47"/>
        <pc:sldMkLst>
          <pc:docMk/>
          <pc:sldMk cId="2378817530" sldId="1446"/>
        </pc:sldMkLst>
      </pc:sldChg>
      <pc:sldChg chg="modSp mod">
        <pc:chgData name="Kim Dixon" userId="94c3f094-9e9a-4b63-af1b-7cd919f3220d" providerId="ADAL" clId="{72373C14-3BAE-4F4C-9CAC-74C28BB37D93}" dt="2022-08-16T15:23:50.290" v="549" actId="20577"/>
        <pc:sldMkLst>
          <pc:docMk/>
          <pc:sldMk cId="2607942970" sldId="1447"/>
        </pc:sldMkLst>
        <pc:spChg chg="mod">
          <ac:chgData name="Kim Dixon" userId="94c3f094-9e9a-4b63-af1b-7cd919f3220d" providerId="ADAL" clId="{72373C14-3BAE-4F4C-9CAC-74C28BB37D93}" dt="2022-08-16T15:23:50.290" v="549" actId="20577"/>
          <ac:spMkLst>
            <pc:docMk/>
            <pc:sldMk cId="2607942970" sldId="1447"/>
            <ac:spMk id="6" creationId="{099ED3A2-4991-474B-8445-D15576DF5DCF}"/>
          </ac:spMkLst>
        </pc:spChg>
      </pc:sldChg>
      <pc:sldChg chg="modSp mod">
        <pc:chgData name="Kim Dixon" userId="94c3f094-9e9a-4b63-af1b-7cd919f3220d" providerId="ADAL" clId="{72373C14-3BAE-4F4C-9CAC-74C28BB37D93}" dt="2022-08-16T15:16:00.766" v="494" actId="27636"/>
        <pc:sldMkLst>
          <pc:docMk/>
          <pc:sldMk cId="83241701" sldId="1461"/>
        </pc:sldMkLst>
        <pc:spChg chg="mod">
          <ac:chgData name="Kim Dixon" userId="94c3f094-9e9a-4b63-af1b-7cd919f3220d" providerId="ADAL" clId="{72373C14-3BAE-4F4C-9CAC-74C28BB37D93}" dt="2022-08-16T15:16:00.766" v="494" actId="27636"/>
          <ac:spMkLst>
            <pc:docMk/>
            <pc:sldMk cId="83241701" sldId="1461"/>
            <ac:spMk id="2" creationId="{555117A6-29C6-4664-B9BD-8836A7F2AE62}"/>
          </ac:spMkLst>
        </pc:spChg>
      </pc:sldChg>
      <pc:sldChg chg="add del">
        <pc:chgData name="Kim Dixon" userId="94c3f094-9e9a-4b63-af1b-7cd919f3220d" providerId="ADAL" clId="{72373C14-3BAE-4F4C-9CAC-74C28BB37D93}" dt="2022-08-16T14:50:06.446" v="31" actId="47"/>
        <pc:sldMkLst>
          <pc:docMk/>
          <pc:sldMk cId="1180771915" sldId="1477"/>
        </pc:sldMkLst>
      </pc:sldChg>
      <pc:sldChg chg="add del">
        <pc:chgData name="Kim Dixon" userId="94c3f094-9e9a-4b63-af1b-7cd919f3220d" providerId="ADAL" clId="{72373C14-3BAE-4F4C-9CAC-74C28BB37D93}" dt="2022-08-16T14:50:06.446" v="31" actId="47"/>
        <pc:sldMkLst>
          <pc:docMk/>
          <pc:sldMk cId="1203517467" sldId="1478"/>
        </pc:sldMkLst>
      </pc:sldChg>
      <pc:sldChg chg="addSp delSp modSp mod modNotesTx">
        <pc:chgData name="Kim Dixon" userId="94c3f094-9e9a-4b63-af1b-7cd919f3220d" providerId="ADAL" clId="{72373C14-3BAE-4F4C-9CAC-74C28BB37D93}" dt="2022-08-16T15:25:02.987" v="564" actId="20577"/>
        <pc:sldMkLst>
          <pc:docMk/>
          <pc:sldMk cId="0" sldId="1479"/>
        </pc:sldMkLst>
        <pc:spChg chg="mod">
          <ac:chgData name="Kim Dixon" userId="94c3f094-9e9a-4b63-af1b-7cd919f3220d" providerId="ADAL" clId="{72373C14-3BAE-4F4C-9CAC-74C28BB37D93}" dt="2022-08-16T15:17:07.772" v="505" actId="20577"/>
          <ac:spMkLst>
            <pc:docMk/>
            <pc:sldMk cId="0" sldId="1479"/>
            <ac:spMk id="2" creationId="{EB755C0D-6690-4502-8021-816F7D75144E}"/>
          </ac:spMkLst>
        </pc:spChg>
        <pc:spChg chg="mod">
          <ac:chgData name="Kim Dixon" userId="94c3f094-9e9a-4b63-af1b-7cd919f3220d" providerId="ADAL" clId="{72373C14-3BAE-4F4C-9CAC-74C28BB37D93}" dt="2022-08-16T15:19:04.578" v="545" actId="20577"/>
          <ac:spMkLst>
            <pc:docMk/>
            <pc:sldMk cId="0" sldId="1479"/>
            <ac:spMk id="14" creationId="{227D4DD6-AFBD-45BF-A92F-55B221F57495}"/>
          </ac:spMkLst>
        </pc:spChg>
        <pc:spChg chg="mod">
          <ac:chgData name="Kim Dixon" userId="94c3f094-9e9a-4b63-af1b-7cd919f3220d" providerId="ADAL" clId="{72373C14-3BAE-4F4C-9CAC-74C28BB37D93}" dt="2022-08-16T15:24:39.132" v="550" actId="14100"/>
          <ac:spMkLst>
            <pc:docMk/>
            <pc:sldMk cId="0" sldId="1479"/>
            <ac:spMk id="8196" creationId="{00000000-0000-0000-0000-000000000000}"/>
          </ac:spMkLst>
        </pc:spChg>
        <pc:picChg chg="add del mod">
          <ac:chgData name="Kim Dixon" userId="94c3f094-9e9a-4b63-af1b-7cd919f3220d" providerId="ADAL" clId="{72373C14-3BAE-4F4C-9CAC-74C28BB37D93}" dt="2022-08-16T15:18:45.295" v="519" actId="478"/>
          <ac:picMkLst>
            <pc:docMk/>
            <pc:sldMk cId="0" sldId="1479"/>
            <ac:picMk id="4" creationId="{CD7A2C17-E48D-B3C0-1599-A56B4198AD81}"/>
          </ac:picMkLst>
        </pc:picChg>
        <pc:cxnChg chg="mod">
          <ac:chgData name="Kim Dixon" userId="94c3f094-9e9a-4b63-af1b-7cd919f3220d" providerId="ADAL" clId="{72373C14-3BAE-4F4C-9CAC-74C28BB37D93}" dt="2022-08-16T15:18:12.598" v="513" actId="14100"/>
          <ac:cxnSpMkLst>
            <pc:docMk/>
            <pc:sldMk cId="0" sldId="1479"/>
            <ac:cxnSpMk id="13" creationId="{00000000-0000-0000-0000-000000000000}"/>
          </ac:cxnSpMkLst>
        </pc:cxnChg>
      </pc:sldChg>
      <pc:sldChg chg="modSp mod">
        <pc:chgData name="Kim Dixon" userId="94c3f094-9e9a-4b63-af1b-7cd919f3220d" providerId="ADAL" clId="{72373C14-3BAE-4F4C-9CAC-74C28BB37D93}" dt="2022-08-16T15:14:39.772" v="450" actId="3626"/>
        <pc:sldMkLst>
          <pc:docMk/>
          <pc:sldMk cId="2134042780" sldId="1496"/>
        </pc:sldMkLst>
        <pc:spChg chg="mod">
          <ac:chgData name="Kim Dixon" userId="94c3f094-9e9a-4b63-af1b-7cd919f3220d" providerId="ADAL" clId="{72373C14-3BAE-4F4C-9CAC-74C28BB37D93}" dt="2022-08-16T15:14:33.770" v="449" actId="20577"/>
          <ac:spMkLst>
            <pc:docMk/>
            <pc:sldMk cId="2134042780" sldId="1496"/>
            <ac:spMk id="2" creationId="{5BEF69F1-6540-4789-822B-6A72DFD88714}"/>
          </ac:spMkLst>
        </pc:spChg>
        <pc:spChg chg="mod">
          <ac:chgData name="Kim Dixon" userId="94c3f094-9e9a-4b63-af1b-7cd919f3220d" providerId="ADAL" clId="{72373C14-3BAE-4F4C-9CAC-74C28BB37D93}" dt="2022-08-16T15:14:39.772" v="450" actId="3626"/>
          <ac:spMkLst>
            <pc:docMk/>
            <pc:sldMk cId="2134042780" sldId="1496"/>
            <ac:spMk id="3" creationId="{8104C53F-122D-4007-9277-5C52C107250D}"/>
          </ac:spMkLst>
        </pc:spChg>
      </pc:sldChg>
      <pc:sldChg chg="modSp mod modNotesTx">
        <pc:chgData name="Kim Dixon" userId="94c3f094-9e9a-4b63-af1b-7cd919f3220d" providerId="ADAL" clId="{72373C14-3BAE-4F4C-9CAC-74C28BB37D93}" dt="2022-08-16T15:16:33.154" v="497" actId="5793"/>
        <pc:sldMkLst>
          <pc:docMk/>
          <pc:sldMk cId="4037148233" sldId="1509"/>
        </pc:sldMkLst>
        <pc:spChg chg="mod">
          <ac:chgData name="Kim Dixon" userId="94c3f094-9e9a-4b63-af1b-7cd919f3220d" providerId="ADAL" clId="{72373C14-3BAE-4F4C-9CAC-74C28BB37D93}" dt="2022-08-16T15:16:33.154" v="497" actId="5793"/>
          <ac:spMkLst>
            <pc:docMk/>
            <pc:sldMk cId="4037148233" sldId="1509"/>
            <ac:spMk id="3" creationId="{2FC60CD5-C2E7-4FAD-A16B-807DF45EF669}"/>
          </ac:spMkLst>
        </pc:spChg>
      </pc:sldChg>
      <pc:sldChg chg="ord">
        <pc:chgData name="Kim Dixon" userId="94c3f094-9e9a-4b63-af1b-7cd919f3220d" providerId="ADAL" clId="{72373C14-3BAE-4F4C-9CAC-74C28BB37D93}" dt="2022-08-16T14:38:40.706" v="11"/>
        <pc:sldMkLst>
          <pc:docMk/>
          <pc:sldMk cId="728009945" sldId="1557"/>
        </pc:sldMkLst>
      </pc:sldChg>
      <pc:sldChg chg="modSp mod">
        <pc:chgData name="Kim Dixon" userId="94c3f094-9e9a-4b63-af1b-7cd919f3220d" providerId="ADAL" clId="{72373C14-3BAE-4F4C-9CAC-74C28BB37D93}" dt="2022-08-16T15:23:18.547" v="547" actId="20577"/>
        <pc:sldMkLst>
          <pc:docMk/>
          <pc:sldMk cId="1317723651" sldId="1563"/>
        </pc:sldMkLst>
        <pc:spChg chg="mod">
          <ac:chgData name="Kim Dixon" userId="94c3f094-9e9a-4b63-af1b-7cd919f3220d" providerId="ADAL" clId="{72373C14-3BAE-4F4C-9CAC-74C28BB37D93}" dt="2022-08-16T15:23:18.547" v="547" actId="20577"/>
          <ac:spMkLst>
            <pc:docMk/>
            <pc:sldMk cId="1317723651" sldId="1563"/>
            <ac:spMk id="5" creationId="{307790A8-35A9-43C9-957E-743405DB8838}"/>
          </ac:spMkLst>
        </pc:spChg>
      </pc:sldChg>
      <pc:sldChg chg="modSp mod">
        <pc:chgData name="Kim Dixon" userId="94c3f094-9e9a-4b63-af1b-7cd919f3220d" providerId="ADAL" clId="{72373C14-3BAE-4F4C-9CAC-74C28BB37D93}" dt="2022-08-16T14:40:34.591" v="14" actId="207"/>
        <pc:sldMkLst>
          <pc:docMk/>
          <pc:sldMk cId="536510925" sldId="1568"/>
        </pc:sldMkLst>
        <pc:spChg chg="mod">
          <ac:chgData name="Kim Dixon" userId="94c3f094-9e9a-4b63-af1b-7cd919f3220d" providerId="ADAL" clId="{72373C14-3BAE-4F4C-9CAC-74C28BB37D93}" dt="2022-08-16T14:40:34.591" v="14" actId="207"/>
          <ac:spMkLst>
            <pc:docMk/>
            <pc:sldMk cId="536510925" sldId="1568"/>
            <ac:spMk id="72" creationId="{B4222633-39FA-40DA-B6CC-A2B4EFD6390E}"/>
          </ac:spMkLst>
        </pc:spChg>
        <pc:spChg chg="mod">
          <ac:chgData name="Kim Dixon" userId="94c3f094-9e9a-4b63-af1b-7cd919f3220d" providerId="ADAL" clId="{72373C14-3BAE-4F4C-9CAC-74C28BB37D93}" dt="2022-08-16T14:40:27.908" v="13" actId="207"/>
          <ac:spMkLst>
            <pc:docMk/>
            <pc:sldMk cId="536510925" sldId="1568"/>
            <ac:spMk id="73" creationId="{748C7178-A95A-49AB-A4E7-D5FC835DECFD}"/>
          </ac:spMkLst>
        </pc:spChg>
        <pc:spChg chg="mod">
          <ac:chgData name="Kim Dixon" userId="94c3f094-9e9a-4b63-af1b-7cd919f3220d" providerId="ADAL" clId="{72373C14-3BAE-4F4C-9CAC-74C28BB37D93}" dt="2022-08-16T14:40:17.374" v="12" actId="207"/>
          <ac:spMkLst>
            <pc:docMk/>
            <pc:sldMk cId="536510925" sldId="1568"/>
            <ac:spMk id="76" creationId="{2B6F43E7-24AF-4629-BD10-48CCD3FD41BC}"/>
          </ac:spMkLst>
        </pc:spChg>
      </pc:sldChg>
      <pc:sldChg chg="modSp mod">
        <pc:chgData name="Kim Dixon" userId="94c3f094-9e9a-4b63-af1b-7cd919f3220d" providerId="ADAL" clId="{72373C14-3BAE-4F4C-9CAC-74C28BB37D93}" dt="2022-08-16T15:08:44.144" v="300" actId="20577"/>
        <pc:sldMkLst>
          <pc:docMk/>
          <pc:sldMk cId="3844587159" sldId="1574"/>
        </pc:sldMkLst>
        <pc:spChg chg="mod">
          <ac:chgData name="Kim Dixon" userId="94c3f094-9e9a-4b63-af1b-7cd919f3220d" providerId="ADAL" clId="{72373C14-3BAE-4F4C-9CAC-74C28BB37D93}" dt="2022-08-16T15:08:44.144" v="300" actId="20577"/>
          <ac:spMkLst>
            <pc:docMk/>
            <pc:sldMk cId="3844587159" sldId="1574"/>
            <ac:spMk id="6" creationId="{3361950A-E412-4148-9B67-B3D8F4306D13}"/>
          </ac:spMkLst>
        </pc:spChg>
      </pc:sldChg>
      <pc:sldChg chg="del">
        <pc:chgData name="Kim Dixon" userId="94c3f094-9e9a-4b63-af1b-7cd919f3220d" providerId="ADAL" clId="{72373C14-3BAE-4F4C-9CAC-74C28BB37D93}" dt="2022-08-16T14:48:50.655" v="23" actId="47"/>
        <pc:sldMkLst>
          <pc:docMk/>
          <pc:sldMk cId="1347003841" sldId="1595"/>
        </pc:sldMkLst>
      </pc:sldChg>
      <pc:sldChg chg="del">
        <pc:chgData name="Kim Dixon" userId="94c3f094-9e9a-4b63-af1b-7cd919f3220d" providerId="ADAL" clId="{72373C14-3BAE-4F4C-9CAC-74C28BB37D93}" dt="2022-08-16T14:48:50.655" v="23" actId="47"/>
        <pc:sldMkLst>
          <pc:docMk/>
          <pc:sldMk cId="4015475727" sldId="1596"/>
        </pc:sldMkLst>
      </pc:sldChg>
      <pc:sldChg chg="del">
        <pc:chgData name="Kim Dixon" userId="94c3f094-9e9a-4b63-af1b-7cd919f3220d" providerId="ADAL" clId="{72373C14-3BAE-4F4C-9CAC-74C28BB37D93}" dt="2022-08-16T14:48:50.655" v="23" actId="47"/>
        <pc:sldMkLst>
          <pc:docMk/>
          <pc:sldMk cId="2679047283" sldId="1598"/>
        </pc:sldMkLst>
      </pc:sldChg>
      <pc:sldChg chg="del modNotesTx">
        <pc:chgData name="Kim Dixon" userId="94c3f094-9e9a-4b63-af1b-7cd919f3220d" providerId="ADAL" clId="{72373C14-3BAE-4F4C-9CAC-74C28BB37D93}" dt="2022-08-16T15:02:16.415" v="294" actId="20577"/>
        <pc:sldMkLst>
          <pc:docMk/>
          <pc:sldMk cId="1888037887" sldId="1602"/>
        </pc:sldMkLst>
      </pc:sldChg>
      <pc:sldChg chg="add del ord modNotesTx">
        <pc:chgData name="Kim Dixon" userId="94c3f094-9e9a-4b63-af1b-7cd919f3220d" providerId="ADAL" clId="{72373C14-3BAE-4F4C-9CAC-74C28BB37D93}" dt="2022-08-16T15:14:09.776" v="422"/>
        <pc:sldMkLst>
          <pc:docMk/>
          <pc:sldMk cId="1025500771" sldId="1603"/>
        </pc:sldMkLst>
      </pc:sldChg>
      <pc:sldChg chg="del">
        <pc:chgData name="Kim Dixon" userId="94c3f094-9e9a-4b63-af1b-7cd919f3220d" providerId="ADAL" clId="{72373C14-3BAE-4F4C-9CAC-74C28BB37D93}" dt="2022-08-16T14:48:50.655" v="23" actId="47"/>
        <pc:sldMkLst>
          <pc:docMk/>
          <pc:sldMk cId="513932388" sldId="1606"/>
        </pc:sldMkLst>
      </pc:sldChg>
      <pc:sldChg chg="del">
        <pc:chgData name="Kim Dixon" userId="94c3f094-9e9a-4b63-af1b-7cd919f3220d" providerId="ADAL" clId="{72373C14-3BAE-4F4C-9CAC-74C28BB37D93}" dt="2022-08-16T14:48:50.655" v="23" actId="47"/>
        <pc:sldMkLst>
          <pc:docMk/>
          <pc:sldMk cId="163283577" sldId="1607"/>
        </pc:sldMkLst>
      </pc:sldChg>
      <pc:sldChg chg="add del">
        <pc:chgData name="Kim Dixon" userId="94c3f094-9e9a-4b63-af1b-7cd919f3220d" providerId="ADAL" clId="{72373C14-3BAE-4F4C-9CAC-74C28BB37D93}" dt="2022-08-16T15:14:15.430" v="424" actId="47"/>
        <pc:sldMkLst>
          <pc:docMk/>
          <pc:sldMk cId="2921725259" sldId="1610"/>
        </pc:sldMkLst>
      </pc:sldChg>
      <pc:sldChg chg="modNotesTx">
        <pc:chgData name="Kim Dixon" userId="94c3f094-9e9a-4b63-af1b-7cd919f3220d" providerId="ADAL" clId="{72373C14-3BAE-4F4C-9CAC-74C28BB37D93}" dt="2022-08-16T14:37:32.325" v="7" actId="20577"/>
        <pc:sldMkLst>
          <pc:docMk/>
          <pc:sldMk cId="2493722153" sldId="1620"/>
        </pc:sldMkLst>
      </pc:sldChg>
      <pc:sldChg chg="addSp modSp mod">
        <pc:chgData name="Kim Dixon" userId="94c3f094-9e9a-4b63-af1b-7cd919f3220d" providerId="ADAL" clId="{72373C14-3BAE-4F4C-9CAC-74C28BB37D93}" dt="2022-08-16T14:48:09.342" v="21" actId="1076"/>
        <pc:sldMkLst>
          <pc:docMk/>
          <pc:sldMk cId="2412761425" sldId="1622"/>
        </pc:sldMkLst>
        <pc:spChg chg="mod">
          <ac:chgData name="Kim Dixon" userId="94c3f094-9e9a-4b63-af1b-7cd919f3220d" providerId="ADAL" clId="{72373C14-3BAE-4F4C-9CAC-74C28BB37D93}" dt="2022-08-16T14:48:03.492" v="19" actId="1076"/>
          <ac:spMkLst>
            <pc:docMk/>
            <pc:sldMk cId="2412761425" sldId="1622"/>
            <ac:spMk id="6" creationId="{3361950A-E412-4148-9B67-B3D8F4306D13}"/>
          </ac:spMkLst>
        </pc:spChg>
        <pc:picChg chg="add mod">
          <ac:chgData name="Kim Dixon" userId="94c3f094-9e9a-4b63-af1b-7cd919f3220d" providerId="ADAL" clId="{72373C14-3BAE-4F4C-9CAC-74C28BB37D93}" dt="2022-08-16T14:48:09.342" v="21" actId="1076"/>
          <ac:picMkLst>
            <pc:docMk/>
            <pc:sldMk cId="2412761425" sldId="1622"/>
            <ac:picMk id="2" creationId="{974F0A7B-963A-1925-913D-0753F7A739FC}"/>
          </ac:picMkLst>
        </pc:picChg>
      </pc:sldChg>
      <pc:sldChg chg="addSp delSp modSp mod">
        <pc:chgData name="Kim Dixon" userId="94c3f094-9e9a-4b63-af1b-7cd919f3220d" providerId="ADAL" clId="{72373C14-3BAE-4F4C-9CAC-74C28BB37D93}" dt="2022-08-16T14:47:55.847" v="18" actId="1076"/>
        <pc:sldMkLst>
          <pc:docMk/>
          <pc:sldMk cId="926613808" sldId="1626"/>
        </pc:sldMkLst>
        <pc:picChg chg="add mod">
          <ac:chgData name="Kim Dixon" userId="94c3f094-9e9a-4b63-af1b-7cd919f3220d" providerId="ADAL" clId="{72373C14-3BAE-4F4C-9CAC-74C28BB37D93}" dt="2022-08-16T14:47:55.847" v="18" actId="1076"/>
          <ac:picMkLst>
            <pc:docMk/>
            <pc:sldMk cId="926613808" sldId="1626"/>
            <ac:picMk id="2" creationId="{48AFC16F-0052-1CB3-854F-21D0F2816421}"/>
          </ac:picMkLst>
        </pc:picChg>
        <pc:picChg chg="add del mod">
          <ac:chgData name="Kim Dixon" userId="94c3f094-9e9a-4b63-af1b-7cd919f3220d" providerId="ADAL" clId="{72373C14-3BAE-4F4C-9CAC-74C28BB37D93}" dt="2022-08-16T14:47:49.520" v="16"/>
          <ac:picMkLst>
            <pc:docMk/>
            <pc:sldMk cId="926613808" sldId="1626"/>
            <ac:picMk id="7" creationId="{7B76A83D-6C6D-1961-4A8C-B7F575273666}"/>
          </ac:picMkLst>
        </pc:picChg>
      </pc:sldChg>
      <pc:sldChg chg="modSp mod">
        <pc:chgData name="Kim Dixon" userId="94c3f094-9e9a-4b63-af1b-7cd919f3220d" providerId="ADAL" clId="{72373C14-3BAE-4F4C-9CAC-74C28BB37D93}" dt="2022-08-16T15:02:45.813" v="297" actId="3626"/>
        <pc:sldMkLst>
          <pc:docMk/>
          <pc:sldMk cId="3282629428" sldId="1631"/>
        </pc:sldMkLst>
        <pc:spChg chg="mod">
          <ac:chgData name="Kim Dixon" userId="94c3f094-9e9a-4b63-af1b-7cd919f3220d" providerId="ADAL" clId="{72373C14-3BAE-4F4C-9CAC-74C28BB37D93}" dt="2022-08-16T15:02:45.813" v="297" actId="3626"/>
          <ac:spMkLst>
            <pc:docMk/>
            <pc:sldMk cId="3282629428" sldId="1631"/>
            <ac:spMk id="5" creationId="{4C648A84-AF10-4E1A-9367-8085D2E97895}"/>
          </ac:spMkLst>
        </pc:spChg>
      </pc:sldChg>
      <pc:sldChg chg="del modNotesTx">
        <pc:chgData name="Kim Dixon" userId="94c3f094-9e9a-4b63-af1b-7cd919f3220d" providerId="ADAL" clId="{72373C14-3BAE-4F4C-9CAC-74C28BB37D93}" dt="2022-08-16T14:51:16.274" v="81" actId="20577"/>
        <pc:sldMkLst>
          <pc:docMk/>
          <pc:sldMk cId="1443579484" sldId="1634"/>
        </pc:sldMkLst>
      </pc:sldChg>
      <pc:sldChg chg="del">
        <pc:chgData name="Kim Dixon" userId="94c3f094-9e9a-4b63-af1b-7cd919f3220d" providerId="ADAL" clId="{72373C14-3BAE-4F4C-9CAC-74C28BB37D93}" dt="2022-08-16T15:14:11.784" v="423" actId="47"/>
        <pc:sldMkLst>
          <pc:docMk/>
          <pc:sldMk cId="1319682863" sldId="1635"/>
        </pc:sldMkLst>
      </pc:sldChg>
    </pc:docChg>
  </pc:docChgLst>
  <pc:docChgLst>
    <pc:chgData name="Kim Dixon" userId="94c3f094-9e9a-4b63-af1b-7cd919f3220d" providerId="ADAL" clId="{7E3DB5E8-0855-46A3-B0AB-421EF80E3A32}"/>
    <pc:docChg chg="custSel modSld">
      <pc:chgData name="Kim Dixon" userId="94c3f094-9e9a-4b63-af1b-7cd919f3220d" providerId="ADAL" clId="{7E3DB5E8-0855-46A3-B0AB-421EF80E3A32}" dt="2022-08-08T21:58:52.931" v="532" actId="20577"/>
      <pc:docMkLst>
        <pc:docMk/>
      </pc:docMkLst>
      <pc:sldChg chg="addSp modSp mod modAnim modNotesTx">
        <pc:chgData name="Kim Dixon" userId="94c3f094-9e9a-4b63-af1b-7cd919f3220d" providerId="ADAL" clId="{7E3DB5E8-0855-46A3-B0AB-421EF80E3A32}" dt="2022-08-08T21:47:41.364" v="197" actId="20577"/>
        <pc:sldMkLst>
          <pc:docMk/>
          <pc:sldMk cId="2625754358" sldId="264"/>
        </pc:sldMkLst>
        <pc:picChg chg="add mod">
          <ac:chgData name="Kim Dixon" userId="94c3f094-9e9a-4b63-af1b-7cd919f3220d" providerId="ADAL" clId="{7E3DB5E8-0855-46A3-B0AB-421EF80E3A32}" dt="2022-08-08T21:46:17.874" v="38" actId="1076"/>
          <ac:picMkLst>
            <pc:docMk/>
            <pc:sldMk cId="2625754358" sldId="264"/>
            <ac:picMk id="5" creationId="{7FA205F0-BC27-743E-B76B-FA685CE81262}"/>
          </ac:picMkLst>
        </pc:picChg>
        <pc:picChg chg="add mod">
          <ac:chgData name="Kim Dixon" userId="94c3f094-9e9a-4b63-af1b-7cd919f3220d" providerId="ADAL" clId="{7E3DB5E8-0855-46A3-B0AB-421EF80E3A32}" dt="2022-08-08T21:46:57.342" v="45" actId="1076"/>
          <ac:picMkLst>
            <pc:docMk/>
            <pc:sldMk cId="2625754358" sldId="264"/>
            <ac:picMk id="6" creationId="{0B1ADF14-0D75-A7A8-8EAF-36A532CD79DC}"/>
          </ac:picMkLst>
        </pc:picChg>
        <pc:picChg chg="add mod">
          <ac:chgData name="Kim Dixon" userId="94c3f094-9e9a-4b63-af1b-7cd919f3220d" providerId="ADAL" clId="{7E3DB5E8-0855-46A3-B0AB-421EF80E3A32}" dt="2022-08-08T21:46:40.301" v="42" actId="1076"/>
          <ac:picMkLst>
            <pc:docMk/>
            <pc:sldMk cId="2625754358" sldId="264"/>
            <ac:picMk id="17" creationId="{3CF07A26-3FA2-268D-5BEF-22CC7919E650}"/>
          </ac:picMkLst>
        </pc:picChg>
      </pc:sldChg>
      <pc:sldChg chg="addSp modSp mod modAnim">
        <pc:chgData name="Kim Dixon" userId="94c3f094-9e9a-4b63-af1b-7cd919f3220d" providerId="ADAL" clId="{7E3DB5E8-0855-46A3-B0AB-421EF80E3A32}" dt="2022-08-08T21:48:58.521" v="210"/>
        <pc:sldMkLst>
          <pc:docMk/>
          <pc:sldMk cId="2378276752" sldId="265"/>
        </pc:sldMkLst>
        <pc:picChg chg="add mod">
          <ac:chgData name="Kim Dixon" userId="94c3f094-9e9a-4b63-af1b-7cd919f3220d" providerId="ADAL" clId="{7E3DB5E8-0855-46A3-B0AB-421EF80E3A32}" dt="2022-08-08T21:48:01.728" v="199" actId="1076"/>
          <ac:picMkLst>
            <pc:docMk/>
            <pc:sldMk cId="2378276752" sldId="265"/>
            <ac:picMk id="6" creationId="{29569A8C-CF4D-3E07-6439-C7A0CD66C541}"/>
          </ac:picMkLst>
        </pc:picChg>
        <pc:picChg chg="add mod">
          <ac:chgData name="Kim Dixon" userId="94c3f094-9e9a-4b63-af1b-7cd919f3220d" providerId="ADAL" clId="{7E3DB5E8-0855-46A3-B0AB-421EF80E3A32}" dt="2022-08-08T21:48:16.184" v="201" actId="1076"/>
          <ac:picMkLst>
            <pc:docMk/>
            <pc:sldMk cId="2378276752" sldId="265"/>
            <ac:picMk id="7" creationId="{40783363-A868-6C48-505C-6A33CD623B99}"/>
          </ac:picMkLst>
        </pc:picChg>
        <pc:picChg chg="add mod">
          <ac:chgData name="Kim Dixon" userId="94c3f094-9e9a-4b63-af1b-7cd919f3220d" providerId="ADAL" clId="{7E3DB5E8-0855-46A3-B0AB-421EF80E3A32}" dt="2022-08-08T21:48:29.521" v="203" actId="1076"/>
          <ac:picMkLst>
            <pc:docMk/>
            <pc:sldMk cId="2378276752" sldId="265"/>
            <ac:picMk id="8" creationId="{0171F1F2-9D95-9288-9165-5F75B1075902}"/>
          </ac:picMkLst>
        </pc:picChg>
        <pc:picChg chg="add mod">
          <ac:chgData name="Kim Dixon" userId="94c3f094-9e9a-4b63-af1b-7cd919f3220d" providerId="ADAL" clId="{7E3DB5E8-0855-46A3-B0AB-421EF80E3A32}" dt="2022-08-08T21:48:57.063" v="209" actId="1076"/>
          <ac:picMkLst>
            <pc:docMk/>
            <pc:sldMk cId="2378276752" sldId="265"/>
            <ac:picMk id="9" creationId="{EFC261D9-687C-B603-415A-68E92FB853A7}"/>
          </ac:picMkLst>
        </pc:picChg>
      </pc:sldChg>
      <pc:sldChg chg="modSp">
        <pc:chgData name="Kim Dixon" userId="94c3f094-9e9a-4b63-af1b-7cd919f3220d" providerId="ADAL" clId="{7E3DB5E8-0855-46A3-B0AB-421EF80E3A32}" dt="2022-08-08T21:45:07.300" v="36" actId="20577"/>
        <pc:sldMkLst>
          <pc:docMk/>
          <pc:sldMk cId="4185354843" sldId="1434"/>
        </pc:sldMkLst>
        <pc:spChg chg="mod">
          <ac:chgData name="Kim Dixon" userId="94c3f094-9e9a-4b63-af1b-7cd919f3220d" providerId="ADAL" clId="{7E3DB5E8-0855-46A3-B0AB-421EF80E3A32}" dt="2022-08-08T21:45:07.300" v="36" actId="20577"/>
          <ac:spMkLst>
            <pc:docMk/>
            <pc:sldMk cId="4185354843" sldId="1434"/>
            <ac:spMk id="8" creationId="{9B8C602F-E0C0-490B-BF5E-0D7B9AB98C0E}"/>
          </ac:spMkLst>
        </pc:spChg>
      </pc:sldChg>
      <pc:sldChg chg="modSp mod">
        <pc:chgData name="Kim Dixon" userId="94c3f094-9e9a-4b63-af1b-7cd919f3220d" providerId="ADAL" clId="{7E3DB5E8-0855-46A3-B0AB-421EF80E3A32}" dt="2022-08-08T21:58:52.931" v="532" actId="20577"/>
        <pc:sldMkLst>
          <pc:docMk/>
          <pc:sldMk cId="0" sldId="1479"/>
        </pc:sldMkLst>
        <pc:spChg chg="mod">
          <ac:chgData name="Kim Dixon" userId="94c3f094-9e9a-4b63-af1b-7cd919f3220d" providerId="ADAL" clId="{7E3DB5E8-0855-46A3-B0AB-421EF80E3A32}" dt="2022-08-08T21:58:52.931" v="532" actId="20577"/>
          <ac:spMkLst>
            <pc:docMk/>
            <pc:sldMk cId="0" sldId="1479"/>
            <ac:spMk id="2" creationId="{EB755C0D-6690-4502-8021-816F7D75144E}"/>
          </ac:spMkLst>
        </pc:spChg>
      </pc:sldChg>
      <pc:sldChg chg="modNotesTx">
        <pc:chgData name="Kim Dixon" userId="94c3f094-9e9a-4b63-af1b-7cd919f3220d" providerId="ADAL" clId="{7E3DB5E8-0855-46A3-B0AB-421EF80E3A32}" dt="2022-08-08T21:57:59.530" v="523" actId="20577"/>
        <pc:sldMkLst>
          <pc:docMk/>
          <pc:sldMk cId="1025500771" sldId="1603"/>
        </pc:sldMkLst>
      </pc:sldChg>
      <pc:sldChg chg="addSp modSp mod modNotesTx">
        <pc:chgData name="Kim Dixon" userId="94c3f094-9e9a-4b63-af1b-7cd919f3220d" providerId="ADAL" clId="{7E3DB5E8-0855-46A3-B0AB-421EF80E3A32}" dt="2022-08-08T21:57:38.384" v="520" actId="20577"/>
        <pc:sldMkLst>
          <pc:docMk/>
          <pc:sldMk cId="2921725259" sldId="1610"/>
        </pc:sldMkLst>
        <pc:spChg chg="mod">
          <ac:chgData name="Kim Dixon" userId="94c3f094-9e9a-4b63-af1b-7cd919f3220d" providerId="ADAL" clId="{7E3DB5E8-0855-46A3-B0AB-421EF80E3A32}" dt="2022-08-08T21:56:04.314" v="330" actId="20577"/>
          <ac:spMkLst>
            <pc:docMk/>
            <pc:sldMk cId="2921725259" sldId="1610"/>
            <ac:spMk id="11" creationId="{29D0851C-961A-4696-987A-103CE6A818AF}"/>
          </ac:spMkLst>
        </pc:spChg>
        <pc:spChg chg="add mod">
          <ac:chgData name="Kim Dixon" userId="94c3f094-9e9a-4b63-af1b-7cd919f3220d" providerId="ADAL" clId="{7E3DB5E8-0855-46A3-B0AB-421EF80E3A32}" dt="2022-08-08T21:56:14.103" v="340" actId="20577"/>
          <ac:spMkLst>
            <pc:docMk/>
            <pc:sldMk cId="2921725259" sldId="1610"/>
            <ac:spMk id="15" creationId="{9D1EAAA9-4615-6D8F-72C9-0303B57EFF5D}"/>
          </ac:spMkLst>
        </pc:spChg>
        <pc:picChg chg="mod">
          <ac:chgData name="Kim Dixon" userId="94c3f094-9e9a-4b63-af1b-7cd919f3220d" providerId="ADAL" clId="{7E3DB5E8-0855-46A3-B0AB-421EF80E3A32}" dt="2022-08-08T21:55:39.932" v="303" actId="1076"/>
          <ac:picMkLst>
            <pc:docMk/>
            <pc:sldMk cId="2921725259" sldId="1610"/>
            <ac:picMk id="3" creationId="{20902B00-060A-402F-81A1-1E1627DBF06A}"/>
          </ac:picMkLst>
        </pc:picChg>
        <pc:picChg chg="add mod">
          <ac:chgData name="Kim Dixon" userId="94c3f094-9e9a-4b63-af1b-7cd919f3220d" providerId="ADAL" clId="{7E3DB5E8-0855-46A3-B0AB-421EF80E3A32}" dt="2022-08-08T21:54:53.776" v="269" actId="1076"/>
          <ac:picMkLst>
            <pc:docMk/>
            <pc:sldMk cId="2921725259" sldId="1610"/>
            <ac:picMk id="5" creationId="{C4B30D68-96E9-6879-8938-04B47FE855B3}"/>
          </ac:picMkLst>
        </pc:picChg>
        <pc:picChg chg="add mod ord">
          <ac:chgData name="Kim Dixon" userId="94c3f094-9e9a-4b63-af1b-7cd919f3220d" providerId="ADAL" clId="{7E3DB5E8-0855-46A3-B0AB-421EF80E3A32}" dt="2022-08-08T21:54:58.740" v="272" actId="1076"/>
          <ac:picMkLst>
            <pc:docMk/>
            <pc:sldMk cId="2921725259" sldId="1610"/>
            <ac:picMk id="7" creationId="{7F9A5B32-DAE6-3883-726E-EC068C24A774}"/>
          </ac:picMkLst>
        </pc:picChg>
        <pc:picChg chg="add mod ord">
          <ac:chgData name="Kim Dixon" userId="94c3f094-9e9a-4b63-af1b-7cd919f3220d" providerId="ADAL" clId="{7E3DB5E8-0855-46A3-B0AB-421EF80E3A32}" dt="2022-08-08T21:55:03.370" v="274" actId="14100"/>
          <ac:picMkLst>
            <pc:docMk/>
            <pc:sldMk cId="2921725259" sldId="1610"/>
            <ac:picMk id="10" creationId="{B7C0E9F5-3147-A194-47B8-16D9EFE2D52D}"/>
          </ac:picMkLst>
        </pc:picChg>
        <pc:picChg chg="mod">
          <ac:chgData name="Kim Dixon" userId="94c3f094-9e9a-4b63-af1b-7cd919f3220d" providerId="ADAL" clId="{7E3DB5E8-0855-46A3-B0AB-421EF80E3A32}" dt="2022-08-08T21:55:38.092" v="302" actId="1076"/>
          <ac:picMkLst>
            <pc:docMk/>
            <pc:sldMk cId="2921725259" sldId="1610"/>
            <ac:picMk id="13" creationId="{D6242802-B03F-4C15-9A66-B5DCDBA5E3FC}"/>
          </ac:picMkLst>
        </pc:picChg>
        <pc:picChg chg="add mod ord">
          <ac:chgData name="Kim Dixon" userId="94c3f094-9e9a-4b63-af1b-7cd919f3220d" providerId="ADAL" clId="{7E3DB5E8-0855-46A3-B0AB-421EF80E3A32}" dt="2022-08-08T21:55:10.052" v="276" actId="1076"/>
          <ac:picMkLst>
            <pc:docMk/>
            <pc:sldMk cId="2921725259" sldId="1610"/>
            <ac:picMk id="14" creationId="{D3DC1917-E121-DB6F-A7AF-12B40F0E015F}"/>
          </ac:picMkLst>
        </pc:picChg>
        <pc:picChg chg="mod">
          <ac:chgData name="Kim Dixon" userId="94c3f094-9e9a-4b63-af1b-7cd919f3220d" providerId="ADAL" clId="{7E3DB5E8-0855-46A3-B0AB-421EF80E3A32}" dt="2022-08-08T21:55:42.235" v="304" actId="1076"/>
          <ac:picMkLst>
            <pc:docMk/>
            <pc:sldMk cId="2921725259" sldId="1610"/>
            <ac:picMk id="5122" creationId="{B0212F3B-F5AF-4403-B7E5-E6EFBFFA4370}"/>
          </ac:picMkLst>
        </pc:pic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ata5.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3.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5.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ECE419-70FD-4AA2-B0D0-2A5FA4E3BA3C}" type="doc">
      <dgm:prSet loTypeId="urn:microsoft.com/office/officeart/2005/8/layout/default" loCatId="list" qsTypeId="urn:microsoft.com/office/officeart/2005/8/quickstyle/simple1" qsCatId="simple" csTypeId="urn:microsoft.com/office/officeart/2005/8/colors/colorful5" csCatId="colorful"/>
      <dgm:spPr/>
      <dgm:t>
        <a:bodyPr/>
        <a:lstStyle/>
        <a:p>
          <a:endParaRPr lang="en-US"/>
        </a:p>
      </dgm:t>
    </dgm:pt>
    <dgm:pt modelId="{7F43FBD7-E253-4767-A602-C64D7136D915}">
      <dgm:prSet/>
      <dgm:spPr/>
      <dgm:t>
        <a:bodyPr/>
        <a:lstStyle/>
        <a:p>
          <a:r>
            <a:rPr lang="en-US" dirty="0"/>
            <a:t>Treat children with respect and dignity</a:t>
          </a:r>
        </a:p>
      </dgm:t>
    </dgm:pt>
    <dgm:pt modelId="{F140A8B6-680A-4F96-9751-8CE98FAFC7EF}" type="parTrans" cxnId="{2059844B-3AA0-47D5-8834-ADECB7F042D3}">
      <dgm:prSet/>
      <dgm:spPr/>
      <dgm:t>
        <a:bodyPr/>
        <a:lstStyle/>
        <a:p>
          <a:endParaRPr lang="en-US"/>
        </a:p>
      </dgm:t>
    </dgm:pt>
    <dgm:pt modelId="{AD589408-8A93-4F0B-A2EA-5D40E46D0E4E}" type="sibTrans" cxnId="{2059844B-3AA0-47D5-8834-ADECB7F042D3}">
      <dgm:prSet/>
      <dgm:spPr/>
      <dgm:t>
        <a:bodyPr/>
        <a:lstStyle/>
        <a:p>
          <a:endParaRPr lang="en-US"/>
        </a:p>
      </dgm:t>
    </dgm:pt>
    <dgm:pt modelId="{3B3458C2-0C50-4083-A21D-C21107DEB474}">
      <dgm:prSet/>
      <dgm:spPr/>
      <dgm:t>
        <a:bodyPr/>
        <a:lstStyle/>
        <a:p>
          <a:r>
            <a:rPr lang="en-US" dirty="0"/>
            <a:t>Recognize children’s unique needs and rights </a:t>
          </a:r>
        </a:p>
      </dgm:t>
    </dgm:pt>
    <dgm:pt modelId="{F79B0494-31EE-4A71-BBFC-D381E8CDBBD4}" type="parTrans" cxnId="{88491185-87FD-423A-A066-1A38C5D05D0F}">
      <dgm:prSet/>
      <dgm:spPr/>
      <dgm:t>
        <a:bodyPr/>
        <a:lstStyle/>
        <a:p>
          <a:endParaRPr lang="en-US"/>
        </a:p>
      </dgm:t>
    </dgm:pt>
    <dgm:pt modelId="{3DE2D9AC-76AE-476C-8138-0CE47EE7222F}" type="sibTrans" cxnId="{88491185-87FD-423A-A066-1A38C5D05D0F}">
      <dgm:prSet/>
      <dgm:spPr/>
      <dgm:t>
        <a:bodyPr/>
        <a:lstStyle/>
        <a:p>
          <a:endParaRPr lang="en-US"/>
        </a:p>
      </dgm:t>
    </dgm:pt>
    <dgm:pt modelId="{2BE17F43-2AC6-4062-90FD-1FA63CF0974D}">
      <dgm:prSet/>
      <dgm:spPr/>
      <dgm:t>
        <a:bodyPr/>
        <a:lstStyle/>
        <a:p>
          <a:r>
            <a:rPr lang="en-US" dirty="0"/>
            <a:t>Create an environment where children can freely express their ideas, opinions, and concerns</a:t>
          </a:r>
        </a:p>
      </dgm:t>
    </dgm:pt>
    <dgm:pt modelId="{E706FD50-FD28-4C40-B575-DD39243210CF}" type="parTrans" cxnId="{5B32943B-1DE6-4CD6-8199-576E64F1FDF9}">
      <dgm:prSet/>
      <dgm:spPr/>
      <dgm:t>
        <a:bodyPr/>
        <a:lstStyle/>
        <a:p>
          <a:endParaRPr lang="en-US"/>
        </a:p>
      </dgm:t>
    </dgm:pt>
    <dgm:pt modelId="{A44F00ED-E68C-4F77-AC50-3539E13DDA50}" type="sibTrans" cxnId="{5B32943B-1DE6-4CD6-8199-576E64F1FDF9}">
      <dgm:prSet/>
      <dgm:spPr/>
      <dgm:t>
        <a:bodyPr/>
        <a:lstStyle/>
        <a:p>
          <a:endParaRPr lang="en-US"/>
        </a:p>
      </dgm:t>
    </dgm:pt>
    <dgm:pt modelId="{287E6056-74EF-4D52-A40C-2DE46404AB37}">
      <dgm:prSet/>
      <dgm:spPr/>
      <dgm:t>
        <a:bodyPr/>
        <a:lstStyle/>
        <a:p>
          <a:r>
            <a:rPr lang="en-US" dirty="0"/>
            <a:t>Listen carefully to children, take their concerns seriously </a:t>
          </a:r>
        </a:p>
      </dgm:t>
    </dgm:pt>
    <dgm:pt modelId="{8E35A563-33AD-4DBC-95A0-FE80FC3FE59A}" type="parTrans" cxnId="{FDE7E3C5-F791-4B83-9E5A-BF34025D5261}">
      <dgm:prSet/>
      <dgm:spPr/>
      <dgm:t>
        <a:bodyPr/>
        <a:lstStyle/>
        <a:p>
          <a:endParaRPr lang="en-US"/>
        </a:p>
      </dgm:t>
    </dgm:pt>
    <dgm:pt modelId="{0F707D8C-AFC9-4EAA-A5B4-49DB7AC6FBF3}" type="sibTrans" cxnId="{FDE7E3C5-F791-4B83-9E5A-BF34025D5261}">
      <dgm:prSet/>
      <dgm:spPr/>
      <dgm:t>
        <a:bodyPr/>
        <a:lstStyle/>
        <a:p>
          <a:endParaRPr lang="en-US"/>
        </a:p>
      </dgm:t>
    </dgm:pt>
    <dgm:pt modelId="{2B92C593-DA65-4A90-9DC0-AAB27E23152F}">
      <dgm:prSet/>
      <dgm:spPr/>
      <dgm:t>
        <a:bodyPr/>
        <a:lstStyle/>
        <a:p>
          <a:r>
            <a:rPr lang="en-US" dirty="0"/>
            <a:t>No shaming, humiliating, belittling, or degrading</a:t>
          </a:r>
        </a:p>
      </dgm:t>
    </dgm:pt>
    <dgm:pt modelId="{14824EE1-2F81-4E07-9DC1-4400B7B64EB4}" type="parTrans" cxnId="{5C8A13DA-6564-472E-ABC4-32F1D8B5E1CF}">
      <dgm:prSet/>
      <dgm:spPr/>
      <dgm:t>
        <a:bodyPr/>
        <a:lstStyle/>
        <a:p>
          <a:endParaRPr lang="en-US"/>
        </a:p>
      </dgm:t>
    </dgm:pt>
    <dgm:pt modelId="{8601E3A8-E7EC-47E9-A743-DB551C84DD6C}" type="sibTrans" cxnId="{5C8A13DA-6564-472E-ABC4-32F1D8B5E1CF}">
      <dgm:prSet/>
      <dgm:spPr/>
      <dgm:t>
        <a:bodyPr/>
        <a:lstStyle/>
        <a:p>
          <a:endParaRPr lang="en-US"/>
        </a:p>
      </dgm:t>
    </dgm:pt>
    <dgm:pt modelId="{65C8D901-C01A-4376-9090-988B7AB5B4A3}">
      <dgm:prSet/>
      <dgm:spPr/>
      <dgm:t>
        <a:bodyPr/>
        <a:lstStyle/>
        <a:p>
          <a:r>
            <a:rPr lang="en-US" dirty="0"/>
            <a:t>Work with children in open environments where both children and adults can be seen and heard </a:t>
          </a:r>
        </a:p>
      </dgm:t>
    </dgm:pt>
    <dgm:pt modelId="{CCBCAD27-8ACA-40E0-8F03-8079AF6D9FAC}" type="parTrans" cxnId="{6BAEFAD1-D6F8-42DF-A5D8-E01C2575E67B}">
      <dgm:prSet/>
      <dgm:spPr/>
      <dgm:t>
        <a:bodyPr/>
        <a:lstStyle/>
        <a:p>
          <a:endParaRPr lang="en-US"/>
        </a:p>
      </dgm:t>
    </dgm:pt>
    <dgm:pt modelId="{901DE203-1449-4100-81FE-6907FD931339}" type="sibTrans" cxnId="{6BAEFAD1-D6F8-42DF-A5D8-E01C2575E67B}">
      <dgm:prSet/>
      <dgm:spPr/>
      <dgm:t>
        <a:bodyPr/>
        <a:lstStyle/>
        <a:p>
          <a:endParaRPr lang="en-US"/>
        </a:p>
      </dgm:t>
    </dgm:pt>
    <dgm:pt modelId="{3121CAC3-90F0-4887-BB95-928A9A1FF91F}" type="pres">
      <dgm:prSet presAssocID="{83ECE419-70FD-4AA2-B0D0-2A5FA4E3BA3C}" presName="diagram" presStyleCnt="0">
        <dgm:presLayoutVars>
          <dgm:dir/>
          <dgm:resizeHandles val="exact"/>
        </dgm:presLayoutVars>
      </dgm:prSet>
      <dgm:spPr/>
    </dgm:pt>
    <dgm:pt modelId="{BB5DD8EC-A179-4696-BD20-FC6039C74AE3}" type="pres">
      <dgm:prSet presAssocID="{7F43FBD7-E253-4767-A602-C64D7136D915}" presName="node" presStyleLbl="node1" presStyleIdx="0" presStyleCnt="6">
        <dgm:presLayoutVars>
          <dgm:bulletEnabled val="1"/>
        </dgm:presLayoutVars>
      </dgm:prSet>
      <dgm:spPr/>
    </dgm:pt>
    <dgm:pt modelId="{F1533C7B-DE44-4EDF-A524-65BB4CFFBA49}" type="pres">
      <dgm:prSet presAssocID="{AD589408-8A93-4F0B-A2EA-5D40E46D0E4E}" presName="sibTrans" presStyleCnt="0"/>
      <dgm:spPr/>
    </dgm:pt>
    <dgm:pt modelId="{49D4D8C4-68BF-4C74-B3BB-910B8B9A29F7}" type="pres">
      <dgm:prSet presAssocID="{3B3458C2-0C50-4083-A21D-C21107DEB474}" presName="node" presStyleLbl="node1" presStyleIdx="1" presStyleCnt="6">
        <dgm:presLayoutVars>
          <dgm:bulletEnabled val="1"/>
        </dgm:presLayoutVars>
      </dgm:prSet>
      <dgm:spPr/>
    </dgm:pt>
    <dgm:pt modelId="{B5A3A4B8-A4D7-4152-8871-3BB316A6DE55}" type="pres">
      <dgm:prSet presAssocID="{3DE2D9AC-76AE-476C-8138-0CE47EE7222F}" presName="sibTrans" presStyleCnt="0"/>
      <dgm:spPr/>
    </dgm:pt>
    <dgm:pt modelId="{511E6392-C4EE-4EDF-9164-B70E96904691}" type="pres">
      <dgm:prSet presAssocID="{2BE17F43-2AC6-4062-90FD-1FA63CF0974D}" presName="node" presStyleLbl="node1" presStyleIdx="2" presStyleCnt="6">
        <dgm:presLayoutVars>
          <dgm:bulletEnabled val="1"/>
        </dgm:presLayoutVars>
      </dgm:prSet>
      <dgm:spPr/>
    </dgm:pt>
    <dgm:pt modelId="{8135927D-D305-4234-A54E-95FD6EBC7169}" type="pres">
      <dgm:prSet presAssocID="{A44F00ED-E68C-4F77-AC50-3539E13DDA50}" presName="sibTrans" presStyleCnt="0"/>
      <dgm:spPr/>
    </dgm:pt>
    <dgm:pt modelId="{CFBC17BC-AFF9-4411-B38D-2009794EF96B}" type="pres">
      <dgm:prSet presAssocID="{287E6056-74EF-4D52-A40C-2DE46404AB37}" presName="node" presStyleLbl="node1" presStyleIdx="3" presStyleCnt="6">
        <dgm:presLayoutVars>
          <dgm:bulletEnabled val="1"/>
        </dgm:presLayoutVars>
      </dgm:prSet>
      <dgm:spPr/>
    </dgm:pt>
    <dgm:pt modelId="{20E29772-964E-4018-B0A2-42DDD8CACF1F}" type="pres">
      <dgm:prSet presAssocID="{0F707D8C-AFC9-4EAA-A5B4-49DB7AC6FBF3}" presName="sibTrans" presStyleCnt="0"/>
      <dgm:spPr/>
    </dgm:pt>
    <dgm:pt modelId="{D2D2ACA9-0C3F-4FAD-9D40-88FB6481D93D}" type="pres">
      <dgm:prSet presAssocID="{2B92C593-DA65-4A90-9DC0-AAB27E23152F}" presName="node" presStyleLbl="node1" presStyleIdx="4" presStyleCnt="6">
        <dgm:presLayoutVars>
          <dgm:bulletEnabled val="1"/>
        </dgm:presLayoutVars>
      </dgm:prSet>
      <dgm:spPr/>
    </dgm:pt>
    <dgm:pt modelId="{96485F30-52FD-4580-8020-CA749871D580}" type="pres">
      <dgm:prSet presAssocID="{8601E3A8-E7EC-47E9-A743-DB551C84DD6C}" presName="sibTrans" presStyleCnt="0"/>
      <dgm:spPr/>
    </dgm:pt>
    <dgm:pt modelId="{F39887B6-6599-4D2D-B246-DAA0E0FDA7EF}" type="pres">
      <dgm:prSet presAssocID="{65C8D901-C01A-4376-9090-988B7AB5B4A3}" presName="node" presStyleLbl="node1" presStyleIdx="5" presStyleCnt="6">
        <dgm:presLayoutVars>
          <dgm:bulletEnabled val="1"/>
        </dgm:presLayoutVars>
      </dgm:prSet>
      <dgm:spPr/>
    </dgm:pt>
  </dgm:ptLst>
  <dgm:cxnLst>
    <dgm:cxn modelId="{00F24C14-E9B4-4250-8E3D-1ABF22DB3E9F}" type="presOf" srcId="{287E6056-74EF-4D52-A40C-2DE46404AB37}" destId="{CFBC17BC-AFF9-4411-B38D-2009794EF96B}" srcOrd="0" destOrd="0" presId="urn:microsoft.com/office/officeart/2005/8/layout/default"/>
    <dgm:cxn modelId="{452DAB1F-4858-49C3-B400-FD36F6E77768}" type="presOf" srcId="{3B3458C2-0C50-4083-A21D-C21107DEB474}" destId="{49D4D8C4-68BF-4C74-B3BB-910B8B9A29F7}" srcOrd="0" destOrd="0" presId="urn:microsoft.com/office/officeart/2005/8/layout/default"/>
    <dgm:cxn modelId="{5B32943B-1DE6-4CD6-8199-576E64F1FDF9}" srcId="{83ECE419-70FD-4AA2-B0D0-2A5FA4E3BA3C}" destId="{2BE17F43-2AC6-4062-90FD-1FA63CF0974D}" srcOrd="2" destOrd="0" parTransId="{E706FD50-FD28-4C40-B575-DD39243210CF}" sibTransId="{A44F00ED-E68C-4F77-AC50-3539E13DDA50}"/>
    <dgm:cxn modelId="{9D9AF247-8DF8-48B8-A609-93F01C07E297}" type="presOf" srcId="{2B92C593-DA65-4A90-9DC0-AAB27E23152F}" destId="{D2D2ACA9-0C3F-4FAD-9D40-88FB6481D93D}" srcOrd="0" destOrd="0" presId="urn:microsoft.com/office/officeart/2005/8/layout/default"/>
    <dgm:cxn modelId="{2059844B-3AA0-47D5-8834-ADECB7F042D3}" srcId="{83ECE419-70FD-4AA2-B0D0-2A5FA4E3BA3C}" destId="{7F43FBD7-E253-4767-A602-C64D7136D915}" srcOrd="0" destOrd="0" parTransId="{F140A8B6-680A-4F96-9751-8CE98FAFC7EF}" sibTransId="{AD589408-8A93-4F0B-A2EA-5D40E46D0E4E}"/>
    <dgm:cxn modelId="{359FFE78-9AA1-4E29-8465-76C2B5B46D3B}" type="presOf" srcId="{2BE17F43-2AC6-4062-90FD-1FA63CF0974D}" destId="{511E6392-C4EE-4EDF-9164-B70E96904691}" srcOrd="0" destOrd="0" presId="urn:microsoft.com/office/officeart/2005/8/layout/default"/>
    <dgm:cxn modelId="{88491185-87FD-423A-A066-1A38C5D05D0F}" srcId="{83ECE419-70FD-4AA2-B0D0-2A5FA4E3BA3C}" destId="{3B3458C2-0C50-4083-A21D-C21107DEB474}" srcOrd="1" destOrd="0" parTransId="{F79B0494-31EE-4A71-BBFC-D381E8CDBBD4}" sibTransId="{3DE2D9AC-76AE-476C-8138-0CE47EE7222F}"/>
    <dgm:cxn modelId="{5D029C9A-0E7D-4ED3-94EF-37403FA77F40}" type="presOf" srcId="{83ECE419-70FD-4AA2-B0D0-2A5FA4E3BA3C}" destId="{3121CAC3-90F0-4887-BB95-928A9A1FF91F}" srcOrd="0" destOrd="0" presId="urn:microsoft.com/office/officeart/2005/8/layout/default"/>
    <dgm:cxn modelId="{88F212B4-1D7F-460D-B0A0-2BC65C7CB85F}" type="presOf" srcId="{65C8D901-C01A-4376-9090-988B7AB5B4A3}" destId="{F39887B6-6599-4D2D-B246-DAA0E0FDA7EF}" srcOrd="0" destOrd="0" presId="urn:microsoft.com/office/officeart/2005/8/layout/default"/>
    <dgm:cxn modelId="{FDE7E3C5-F791-4B83-9E5A-BF34025D5261}" srcId="{83ECE419-70FD-4AA2-B0D0-2A5FA4E3BA3C}" destId="{287E6056-74EF-4D52-A40C-2DE46404AB37}" srcOrd="3" destOrd="0" parTransId="{8E35A563-33AD-4DBC-95A0-FE80FC3FE59A}" sibTransId="{0F707D8C-AFC9-4EAA-A5B4-49DB7AC6FBF3}"/>
    <dgm:cxn modelId="{6BAEFAD1-D6F8-42DF-A5D8-E01C2575E67B}" srcId="{83ECE419-70FD-4AA2-B0D0-2A5FA4E3BA3C}" destId="{65C8D901-C01A-4376-9090-988B7AB5B4A3}" srcOrd="5" destOrd="0" parTransId="{CCBCAD27-8ACA-40E0-8F03-8079AF6D9FAC}" sibTransId="{901DE203-1449-4100-81FE-6907FD931339}"/>
    <dgm:cxn modelId="{5C8A13DA-6564-472E-ABC4-32F1D8B5E1CF}" srcId="{83ECE419-70FD-4AA2-B0D0-2A5FA4E3BA3C}" destId="{2B92C593-DA65-4A90-9DC0-AAB27E23152F}" srcOrd="4" destOrd="0" parTransId="{14824EE1-2F81-4E07-9DC1-4400B7B64EB4}" sibTransId="{8601E3A8-E7EC-47E9-A743-DB551C84DD6C}"/>
    <dgm:cxn modelId="{2DCCC7F0-903B-4299-8CA3-0638F27C4249}" type="presOf" srcId="{7F43FBD7-E253-4767-A602-C64D7136D915}" destId="{BB5DD8EC-A179-4696-BD20-FC6039C74AE3}" srcOrd="0" destOrd="0" presId="urn:microsoft.com/office/officeart/2005/8/layout/default"/>
    <dgm:cxn modelId="{48F13B3D-89BE-4ED1-AE3A-49F2A9FDDB88}" type="presParOf" srcId="{3121CAC3-90F0-4887-BB95-928A9A1FF91F}" destId="{BB5DD8EC-A179-4696-BD20-FC6039C74AE3}" srcOrd="0" destOrd="0" presId="urn:microsoft.com/office/officeart/2005/8/layout/default"/>
    <dgm:cxn modelId="{5BA35603-F86F-4575-A966-86B703A9AB24}" type="presParOf" srcId="{3121CAC3-90F0-4887-BB95-928A9A1FF91F}" destId="{F1533C7B-DE44-4EDF-A524-65BB4CFFBA49}" srcOrd="1" destOrd="0" presId="urn:microsoft.com/office/officeart/2005/8/layout/default"/>
    <dgm:cxn modelId="{D9A5FC58-31CD-400C-AEAE-A0B4D56DA1BB}" type="presParOf" srcId="{3121CAC3-90F0-4887-BB95-928A9A1FF91F}" destId="{49D4D8C4-68BF-4C74-B3BB-910B8B9A29F7}" srcOrd="2" destOrd="0" presId="urn:microsoft.com/office/officeart/2005/8/layout/default"/>
    <dgm:cxn modelId="{3C66F556-1333-4BD8-9C03-070FB54F6D21}" type="presParOf" srcId="{3121CAC3-90F0-4887-BB95-928A9A1FF91F}" destId="{B5A3A4B8-A4D7-4152-8871-3BB316A6DE55}" srcOrd="3" destOrd="0" presId="urn:microsoft.com/office/officeart/2005/8/layout/default"/>
    <dgm:cxn modelId="{3CBDEB71-22EC-4F4B-B7C6-7F6452409DE9}" type="presParOf" srcId="{3121CAC3-90F0-4887-BB95-928A9A1FF91F}" destId="{511E6392-C4EE-4EDF-9164-B70E96904691}" srcOrd="4" destOrd="0" presId="urn:microsoft.com/office/officeart/2005/8/layout/default"/>
    <dgm:cxn modelId="{AC63A20F-A7B6-4203-8189-0BFE2D807897}" type="presParOf" srcId="{3121CAC3-90F0-4887-BB95-928A9A1FF91F}" destId="{8135927D-D305-4234-A54E-95FD6EBC7169}" srcOrd="5" destOrd="0" presId="urn:microsoft.com/office/officeart/2005/8/layout/default"/>
    <dgm:cxn modelId="{9A81D505-357F-4472-85BB-B5A8FEEC09AB}" type="presParOf" srcId="{3121CAC3-90F0-4887-BB95-928A9A1FF91F}" destId="{CFBC17BC-AFF9-4411-B38D-2009794EF96B}" srcOrd="6" destOrd="0" presId="urn:microsoft.com/office/officeart/2005/8/layout/default"/>
    <dgm:cxn modelId="{1B8D9FA1-0128-4CD5-8E6C-983CBC137B91}" type="presParOf" srcId="{3121CAC3-90F0-4887-BB95-928A9A1FF91F}" destId="{20E29772-964E-4018-B0A2-42DDD8CACF1F}" srcOrd="7" destOrd="0" presId="urn:microsoft.com/office/officeart/2005/8/layout/default"/>
    <dgm:cxn modelId="{FFBE9CE8-35B0-4B82-9CD4-CAC3685EE96F}" type="presParOf" srcId="{3121CAC3-90F0-4887-BB95-928A9A1FF91F}" destId="{D2D2ACA9-0C3F-4FAD-9D40-88FB6481D93D}" srcOrd="8" destOrd="0" presId="urn:microsoft.com/office/officeart/2005/8/layout/default"/>
    <dgm:cxn modelId="{421ADAD0-173B-4B62-844E-2B1329F3ECE2}" type="presParOf" srcId="{3121CAC3-90F0-4887-BB95-928A9A1FF91F}" destId="{96485F30-52FD-4580-8020-CA749871D580}" srcOrd="9" destOrd="0" presId="urn:microsoft.com/office/officeart/2005/8/layout/default"/>
    <dgm:cxn modelId="{EDE92974-580D-4731-B5A1-680668933FE1}" type="presParOf" srcId="{3121CAC3-90F0-4887-BB95-928A9A1FF91F}" destId="{F39887B6-6599-4D2D-B246-DAA0E0FDA7EF}"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E5AD9E-C4F1-4F61-B6AB-6FB5995C927F}"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12FCBD86-082F-4C9A-8AFF-1B7D62E56C83}">
      <dgm:prSet custT="1"/>
      <dgm:spPr/>
      <dgm:t>
        <a:bodyPr/>
        <a:lstStyle/>
        <a:p>
          <a:r>
            <a:rPr lang="en-US" sz="1800" b="1" dirty="0"/>
            <a:t>1. What is done? (acts)</a:t>
          </a:r>
        </a:p>
      </dgm:t>
    </dgm:pt>
    <dgm:pt modelId="{01AD411D-2DFF-400B-9D9A-917C3182C488}" type="parTrans" cxnId="{F445CF42-A4B6-4B05-ADEF-A8CC59175902}">
      <dgm:prSet/>
      <dgm:spPr/>
      <dgm:t>
        <a:bodyPr/>
        <a:lstStyle/>
        <a:p>
          <a:endParaRPr lang="en-US"/>
        </a:p>
      </dgm:t>
    </dgm:pt>
    <dgm:pt modelId="{7E7EDDAF-4CE6-4FAD-99FE-D5F4C08B4E73}" type="sibTrans" cxnId="{F445CF42-A4B6-4B05-ADEF-A8CC59175902}">
      <dgm:prSet/>
      <dgm:spPr/>
      <dgm:t>
        <a:bodyPr/>
        <a:lstStyle/>
        <a:p>
          <a:endParaRPr lang="en-US"/>
        </a:p>
      </dgm:t>
    </dgm:pt>
    <dgm:pt modelId="{F8B067B1-99DF-43C3-B8ED-98FD349E819E}">
      <dgm:prSet custT="1"/>
      <dgm:spPr/>
      <dgm:t>
        <a:bodyPr/>
        <a:lstStyle/>
        <a:p>
          <a:r>
            <a:rPr lang="en-US" sz="2000" dirty="0"/>
            <a:t>Recruitment</a:t>
          </a:r>
        </a:p>
      </dgm:t>
    </dgm:pt>
    <dgm:pt modelId="{AE2541E9-0179-42F9-A1EB-41C910D029C1}" type="parTrans" cxnId="{969B5126-1370-4113-9013-1EBAE963F83A}">
      <dgm:prSet/>
      <dgm:spPr/>
      <dgm:t>
        <a:bodyPr/>
        <a:lstStyle/>
        <a:p>
          <a:endParaRPr lang="en-US"/>
        </a:p>
      </dgm:t>
    </dgm:pt>
    <dgm:pt modelId="{4AAFCC84-0F4D-4390-BA78-E8A3120B9BE4}" type="sibTrans" cxnId="{969B5126-1370-4113-9013-1EBAE963F83A}">
      <dgm:prSet/>
      <dgm:spPr/>
      <dgm:t>
        <a:bodyPr/>
        <a:lstStyle/>
        <a:p>
          <a:endParaRPr lang="en-US"/>
        </a:p>
      </dgm:t>
    </dgm:pt>
    <dgm:pt modelId="{D230BADA-45A0-4CAA-9F02-D803952A8B35}">
      <dgm:prSet custT="1"/>
      <dgm:spPr/>
      <dgm:t>
        <a:bodyPr/>
        <a:lstStyle/>
        <a:p>
          <a:r>
            <a:rPr lang="en-US" sz="2000" dirty="0"/>
            <a:t>Transportation</a:t>
          </a:r>
        </a:p>
      </dgm:t>
    </dgm:pt>
    <dgm:pt modelId="{0AC0D6DF-A53B-4F46-B712-67B265EBF183}" type="parTrans" cxnId="{98E75F59-D5EC-453D-8907-1F194DA7CC9F}">
      <dgm:prSet/>
      <dgm:spPr/>
      <dgm:t>
        <a:bodyPr/>
        <a:lstStyle/>
        <a:p>
          <a:endParaRPr lang="en-US"/>
        </a:p>
      </dgm:t>
    </dgm:pt>
    <dgm:pt modelId="{27060665-9743-43C8-9556-B6F2E85D2C57}" type="sibTrans" cxnId="{98E75F59-D5EC-453D-8907-1F194DA7CC9F}">
      <dgm:prSet/>
      <dgm:spPr/>
      <dgm:t>
        <a:bodyPr/>
        <a:lstStyle/>
        <a:p>
          <a:endParaRPr lang="en-US"/>
        </a:p>
      </dgm:t>
    </dgm:pt>
    <dgm:pt modelId="{C0991ACC-9BB7-4CF2-A781-F8DB8A71F1D9}">
      <dgm:prSet custT="1"/>
      <dgm:spPr/>
      <dgm:t>
        <a:bodyPr/>
        <a:lstStyle/>
        <a:p>
          <a:r>
            <a:rPr lang="en-US" sz="2000" dirty="0"/>
            <a:t>Transfer</a:t>
          </a:r>
        </a:p>
      </dgm:t>
    </dgm:pt>
    <dgm:pt modelId="{B4E112CC-3429-4E74-BD5D-FF7032E351A5}" type="parTrans" cxnId="{2C00E299-A158-4428-9519-00B7F1D5AE06}">
      <dgm:prSet/>
      <dgm:spPr/>
      <dgm:t>
        <a:bodyPr/>
        <a:lstStyle/>
        <a:p>
          <a:endParaRPr lang="en-US"/>
        </a:p>
      </dgm:t>
    </dgm:pt>
    <dgm:pt modelId="{E627812F-F1E9-4B93-9CA0-593C03A9DD9B}" type="sibTrans" cxnId="{2C00E299-A158-4428-9519-00B7F1D5AE06}">
      <dgm:prSet/>
      <dgm:spPr/>
      <dgm:t>
        <a:bodyPr/>
        <a:lstStyle/>
        <a:p>
          <a:endParaRPr lang="en-US"/>
        </a:p>
      </dgm:t>
    </dgm:pt>
    <dgm:pt modelId="{44634C2E-E604-4CC1-8025-7BE254514B5B}">
      <dgm:prSet custT="1"/>
      <dgm:spPr/>
      <dgm:t>
        <a:bodyPr/>
        <a:lstStyle/>
        <a:p>
          <a:r>
            <a:rPr lang="en-US" sz="2000" dirty="0"/>
            <a:t>Harboring/receipt</a:t>
          </a:r>
        </a:p>
      </dgm:t>
    </dgm:pt>
    <dgm:pt modelId="{8E563056-3BC8-4BC9-A3BB-70AA3E4E29CA}" type="parTrans" cxnId="{099AE93C-29BC-4E72-8245-ECCE0DB408F6}">
      <dgm:prSet/>
      <dgm:spPr/>
      <dgm:t>
        <a:bodyPr/>
        <a:lstStyle/>
        <a:p>
          <a:endParaRPr lang="en-US"/>
        </a:p>
      </dgm:t>
    </dgm:pt>
    <dgm:pt modelId="{06ADDFFC-6C32-4012-8BE3-FFD8B3A3FF6B}" type="sibTrans" cxnId="{099AE93C-29BC-4E72-8245-ECCE0DB408F6}">
      <dgm:prSet/>
      <dgm:spPr/>
      <dgm:t>
        <a:bodyPr/>
        <a:lstStyle/>
        <a:p>
          <a:endParaRPr lang="en-US"/>
        </a:p>
      </dgm:t>
    </dgm:pt>
    <dgm:pt modelId="{E58D1442-AAE4-4710-B02C-577609A54EB0}">
      <dgm:prSet custT="1"/>
      <dgm:spPr/>
      <dgm:t>
        <a:bodyPr/>
        <a:lstStyle/>
        <a:p>
          <a:r>
            <a:rPr lang="en-US" sz="1800" b="1" dirty="0"/>
            <a:t>2. How it’s done? (means)</a:t>
          </a:r>
        </a:p>
      </dgm:t>
    </dgm:pt>
    <dgm:pt modelId="{9FF71C45-AABC-4314-BEFB-FED1063349AE}" type="parTrans" cxnId="{DC6D6DC2-3C89-4DCF-9C10-3E8E55F09A83}">
      <dgm:prSet/>
      <dgm:spPr/>
      <dgm:t>
        <a:bodyPr/>
        <a:lstStyle/>
        <a:p>
          <a:endParaRPr lang="en-US"/>
        </a:p>
      </dgm:t>
    </dgm:pt>
    <dgm:pt modelId="{75A94D2A-1862-4B45-9B87-A535A80C3E67}" type="sibTrans" cxnId="{DC6D6DC2-3C89-4DCF-9C10-3E8E55F09A83}">
      <dgm:prSet/>
      <dgm:spPr/>
      <dgm:t>
        <a:bodyPr/>
        <a:lstStyle/>
        <a:p>
          <a:endParaRPr lang="en-US"/>
        </a:p>
      </dgm:t>
    </dgm:pt>
    <dgm:pt modelId="{40E6B533-F33E-488A-BE86-74842740028B}">
      <dgm:prSet custT="1"/>
      <dgm:spPr/>
      <dgm:t>
        <a:bodyPr/>
        <a:lstStyle/>
        <a:p>
          <a:r>
            <a:rPr lang="en-US" sz="2000" dirty="0"/>
            <a:t>Threat/use of force</a:t>
          </a:r>
        </a:p>
      </dgm:t>
    </dgm:pt>
    <dgm:pt modelId="{28C00F8B-2E7C-4E4A-8783-D388C06FD198}" type="parTrans" cxnId="{E0D7E45D-BDEE-4F97-BB08-D2793AAF5E24}">
      <dgm:prSet/>
      <dgm:spPr/>
      <dgm:t>
        <a:bodyPr/>
        <a:lstStyle/>
        <a:p>
          <a:endParaRPr lang="en-US"/>
        </a:p>
      </dgm:t>
    </dgm:pt>
    <dgm:pt modelId="{37FAA452-6C8A-490E-9ACF-F6649B58174F}" type="sibTrans" cxnId="{E0D7E45D-BDEE-4F97-BB08-D2793AAF5E24}">
      <dgm:prSet/>
      <dgm:spPr/>
      <dgm:t>
        <a:bodyPr/>
        <a:lstStyle/>
        <a:p>
          <a:endParaRPr lang="en-US"/>
        </a:p>
      </dgm:t>
    </dgm:pt>
    <dgm:pt modelId="{8EB63DA5-8B2D-4428-BE2A-86BA9E36B84E}">
      <dgm:prSet custT="1"/>
      <dgm:spPr/>
      <dgm:t>
        <a:bodyPr/>
        <a:lstStyle/>
        <a:p>
          <a:r>
            <a:rPr lang="en-US" sz="2000" dirty="0"/>
            <a:t>Coercion</a:t>
          </a:r>
        </a:p>
      </dgm:t>
    </dgm:pt>
    <dgm:pt modelId="{A0C2B2EB-8545-42D4-AD86-4F47B20AC482}" type="parTrans" cxnId="{5F949351-7C50-46F2-BF5E-98C4651783A1}">
      <dgm:prSet/>
      <dgm:spPr/>
      <dgm:t>
        <a:bodyPr/>
        <a:lstStyle/>
        <a:p>
          <a:endParaRPr lang="en-US"/>
        </a:p>
      </dgm:t>
    </dgm:pt>
    <dgm:pt modelId="{FBD609A0-E28C-4121-AF78-421949A9B94C}" type="sibTrans" cxnId="{5F949351-7C50-46F2-BF5E-98C4651783A1}">
      <dgm:prSet/>
      <dgm:spPr/>
      <dgm:t>
        <a:bodyPr/>
        <a:lstStyle/>
        <a:p>
          <a:endParaRPr lang="en-US"/>
        </a:p>
      </dgm:t>
    </dgm:pt>
    <dgm:pt modelId="{B1925DC2-0330-4535-998F-E0DB11B03FA7}">
      <dgm:prSet custT="1"/>
      <dgm:spPr/>
      <dgm:t>
        <a:bodyPr/>
        <a:lstStyle/>
        <a:p>
          <a:r>
            <a:rPr lang="en-US" sz="2000" dirty="0"/>
            <a:t>Abduction</a:t>
          </a:r>
        </a:p>
      </dgm:t>
    </dgm:pt>
    <dgm:pt modelId="{D65A7E18-219F-471E-9AD4-0CB89F1B6EB1}" type="parTrans" cxnId="{45C50587-8CFA-491C-992C-6D0AE9C943F5}">
      <dgm:prSet/>
      <dgm:spPr/>
      <dgm:t>
        <a:bodyPr/>
        <a:lstStyle/>
        <a:p>
          <a:endParaRPr lang="en-US"/>
        </a:p>
      </dgm:t>
    </dgm:pt>
    <dgm:pt modelId="{34739426-6D65-4D10-A896-7A31D718BB63}" type="sibTrans" cxnId="{45C50587-8CFA-491C-992C-6D0AE9C943F5}">
      <dgm:prSet/>
      <dgm:spPr/>
      <dgm:t>
        <a:bodyPr/>
        <a:lstStyle/>
        <a:p>
          <a:endParaRPr lang="en-US"/>
        </a:p>
      </dgm:t>
    </dgm:pt>
    <dgm:pt modelId="{69BEA41C-DDDF-47D1-A1B6-FD12A0780460}">
      <dgm:prSet custT="1"/>
      <dgm:spPr/>
      <dgm:t>
        <a:bodyPr/>
        <a:lstStyle/>
        <a:p>
          <a:r>
            <a:rPr lang="en-US" sz="2000" dirty="0"/>
            <a:t>Fraud</a:t>
          </a:r>
        </a:p>
      </dgm:t>
    </dgm:pt>
    <dgm:pt modelId="{316DFCC3-D3AF-443D-BD0B-643976E2B2D7}" type="parTrans" cxnId="{58C255ED-3C73-44B7-9F1F-DFC696994003}">
      <dgm:prSet/>
      <dgm:spPr/>
      <dgm:t>
        <a:bodyPr/>
        <a:lstStyle/>
        <a:p>
          <a:endParaRPr lang="en-US"/>
        </a:p>
      </dgm:t>
    </dgm:pt>
    <dgm:pt modelId="{B5AC7327-8737-4BC1-93A7-81742B5F824C}" type="sibTrans" cxnId="{58C255ED-3C73-44B7-9F1F-DFC696994003}">
      <dgm:prSet/>
      <dgm:spPr/>
      <dgm:t>
        <a:bodyPr/>
        <a:lstStyle/>
        <a:p>
          <a:endParaRPr lang="en-US"/>
        </a:p>
      </dgm:t>
    </dgm:pt>
    <dgm:pt modelId="{2824FDE5-F721-45E3-81A2-E0AF20F3793A}">
      <dgm:prSet custT="1"/>
      <dgm:spPr/>
      <dgm:t>
        <a:bodyPr/>
        <a:lstStyle/>
        <a:p>
          <a:r>
            <a:rPr lang="en-US" sz="2000" dirty="0"/>
            <a:t>Deception</a:t>
          </a:r>
        </a:p>
      </dgm:t>
    </dgm:pt>
    <dgm:pt modelId="{FF40035E-611D-4941-9322-214F4426913F}" type="parTrans" cxnId="{0CE6AEE8-ED1D-4B5C-A369-4F5D8131A628}">
      <dgm:prSet/>
      <dgm:spPr/>
      <dgm:t>
        <a:bodyPr/>
        <a:lstStyle/>
        <a:p>
          <a:endParaRPr lang="en-US"/>
        </a:p>
      </dgm:t>
    </dgm:pt>
    <dgm:pt modelId="{EECFAD4B-A517-4B58-9DEA-F1593783E1FB}" type="sibTrans" cxnId="{0CE6AEE8-ED1D-4B5C-A369-4F5D8131A628}">
      <dgm:prSet/>
      <dgm:spPr/>
      <dgm:t>
        <a:bodyPr/>
        <a:lstStyle/>
        <a:p>
          <a:endParaRPr lang="en-US"/>
        </a:p>
      </dgm:t>
    </dgm:pt>
    <dgm:pt modelId="{7A0C325D-B2BB-4510-8055-F10EBD842B4E}">
      <dgm:prSet custT="1"/>
      <dgm:spPr/>
      <dgm:t>
        <a:bodyPr/>
        <a:lstStyle/>
        <a:p>
          <a:r>
            <a:rPr lang="en-US" sz="2000" dirty="0"/>
            <a:t>Abuse of power or situation of vulnerability</a:t>
          </a:r>
        </a:p>
      </dgm:t>
    </dgm:pt>
    <dgm:pt modelId="{5EF943D1-A764-4287-AE0F-67BEA6EEDB9E}" type="parTrans" cxnId="{A95795C0-5C34-4B56-AC2E-6547B21C9632}">
      <dgm:prSet/>
      <dgm:spPr/>
      <dgm:t>
        <a:bodyPr/>
        <a:lstStyle/>
        <a:p>
          <a:endParaRPr lang="en-US"/>
        </a:p>
      </dgm:t>
    </dgm:pt>
    <dgm:pt modelId="{B67E30CF-FB93-4912-946C-F663E18649E7}" type="sibTrans" cxnId="{A95795C0-5C34-4B56-AC2E-6547B21C9632}">
      <dgm:prSet/>
      <dgm:spPr/>
      <dgm:t>
        <a:bodyPr/>
        <a:lstStyle/>
        <a:p>
          <a:endParaRPr lang="en-US"/>
        </a:p>
      </dgm:t>
    </dgm:pt>
    <dgm:pt modelId="{E925984D-2A1F-417D-B419-8AD6DA9906F1}">
      <dgm:prSet custT="1"/>
      <dgm:spPr/>
      <dgm:t>
        <a:bodyPr/>
        <a:lstStyle/>
        <a:p>
          <a:r>
            <a:rPr lang="en-US" sz="2000" dirty="0"/>
            <a:t>Receiving payments/benefits</a:t>
          </a:r>
        </a:p>
      </dgm:t>
    </dgm:pt>
    <dgm:pt modelId="{16C6290E-4F9C-4A3B-94CA-30DC2C7B2AB4}" type="parTrans" cxnId="{6939AA61-4679-4EE9-A88A-72F40F94842E}">
      <dgm:prSet/>
      <dgm:spPr/>
      <dgm:t>
        <a:bodyPr/>
        <a:lstStyle/>
        <a:p>
          <a:endParaRPr lang="en-US"/>
        </a:p>
      </dgm:t>
    </dgm:pt>
    <dgm:pt modelId="{E8C7E951-52DA-49E3-ACEE-63688C685525}" type="sibTrans" cxnId="{6939AA61-4679-4EE9-A88A-72F40F94842E}">
      <dgm:prSet/>
      <dgm:spPr/>
      <dgm:t>
        <a:bodyPr/>
        <a:lstStyle/>
        <a:p>
          <a:endParaRPr lang="en-US"/>
        </a:p>
      </dgm:t>
    </dgm:pt>
    <dgm:pt modelId="{40A22CA0-A229-4392-80FF-BE94F30B10B5}">
      <dgm:prSet custT="1"/>
      <dgm:spPr/>
      <dgm:t>
        <a:bodyPr/>
        <a:lstStyle/>
        <a:p>
          <a:r>
            <a:rPr lang="en-US" sz="1800" b="1" dirty="0"/>
            <a:t>3. Why it’s done? (purpose)</a:t>
          </a:r>
        </a:p>
      </dgm:t>
    </dgm:pt>
    <dgm:pt modelId="{7BD2DFBB-2011-4B7E-A93A-7F236AABDCCD}" type="parTrans" cxnId="{19E2DE6D-D5FD-4FA4-956C-60DC9B5EC11B}">
      <dgm:prSet/>
      <dgm:spPr/>
      <dgm:t>
        <a:bodyPr/>
        <a:lstStyle/>
        <a:p>
          <a:endParaRPr lang="en-US"/>
        </a:p>
      </dgm:t>
    </dgm:pt>
    <dgm:pt modelId="{BF0473D3-89C9-4BA5-A204-71CBDA1A96DB}" type="sibTrans" cxnId="{19E2DE6D-D5FD-4FA4-956C-60DC9B5EC11B}">
      <dgm:prSet/>
      <dgm:spPr/>
      <dgm:t>
        <a:bodyPr/>
        <a:lstStyle/>
        <a:p>
          <a:endParaRPr lang="en-US"/>
        </a:p>
      </dgm:t>
    </dgm:pt>
    <dgm:pt modelId="{85B0459D-4C74-4B2F-A47B-0DA97B382F7C}">
      <dgm:prSet custT="1"/>
      <dgm:spPr/>
      <dgm:t>
        <a:bodyPr/>
        <a:lstStyle/>
        <a:p>
          <a:r>
            <a:rPr lang="en-US" sz="2000" dirty="0"/>
            <a:t>Exploitation of others for personal gain (sexual or forced labor) </a:t>
          </a:r>
        </a:p>
      </dgm:t>
    </dgm:pt>
    <dgm:pt modelId="{3AEB4844-1B3A-47CB-A231-FA4CB778C772}" type="parTrans" cxnId="{1661DBE6-B4A9-4424-86F0-C5CA5AD1424C}">
      <dgm:prSet/>
      <dgm:spPr/>
      <dgm:t>
        <a:bodyPr/>
        <a:lstStyle/>
        <a:p>
          <a:endParaRPr lang="en-US"/>
        </a:p>
      </dgm:t>
    </dgm:pt>
    <dgm:pt modelId="{637D82CC-84FA-43B7-AA42-667AD037FE7F}" type="sibTrans" cxnId="{1661DBE6-B4A9-4424-86F0-C5CA5AD1424C}">
      <dgm:prSet/>
      <dgm:spPr/>
      <dgm:t>
        <a:bodyPr/>
        <a:lstStyle/>
        <a:p>
          <a:endParaRPr lang="en-US"/>
        </a:p>
      </dgm:t>
    </dgm:pt>
    <dgm:pt modelId="{B6373875-2585-4038-82FE-CFC2B28EB684}" type="pres">
      <dgm:prSet presAssocID="{D9E5AD9E-C4F1-4F61-B6AB-6FB5995C927F}" presName="linear" presStyleCnt="0">
        <dgm:presLayoutVars>
          <dgm:dir/>
          <dgm:animLvl val="lvl"/>
          <dgm:resizeHandles val="exact"/>
        </dgm:presLayoutVars>
      </dgm:prSet>
      <dgm:spPr/>
    </dgm:pt>
    <dgm:pt modelId="{3D60F2FA-A0AE-4110-BF72-28F2ACDBC832}" type="pres">
      <dgm:prSet presAssocID="{12FCBD86-082F-4C9A-8AFF-1B7D62E56C83}" presName="parentLin" presStyleCnt="0"/>
      <dgm:spPr/>
    </dgm:pt>
    <dgm:pt modelId="{DD43C86E-1550-4B17-AF18-1898329A2B75}" type="pres">
      <dgm:prSet presAssocID="{12FCBD86-082F-4C9A-8AFF-1B7D62E56C83}" presName="parentLeftMargin" presStyleLbl="node1" presStyleIdx="0" presStyleCnt="3"/>
      <dgm:spPr/>
    </dgm:pt>
    <dgm:pt modelId="{980256EF-2EDF-4C43-8EAA-0DCBFCB4B9EB}" type="pres">
      <dgm:prSet presAssocID="{12FCBD86-082F-4C9A-8AFF-1B7D62E56C83}" presName="parentText" presStyleLbl="node1" presStyleIdx="0" presStyleCnt="3">
        <dgm:presLayoutVars>
          <dgm:chMax val="0"/>
          <dgm:bulletEnabled val="1"/>
        </dgm:presLayoutVars>
      </dgm:prSet>
      <dgm:spPr/>
    </dgm:pt>
    <dgm:pt modelId="{79174A6E-9482-402C-8224-65BBAF7A9AC0}" type="pres">
      <dgm:prSet presAssocID="{12FCBD86-082F-4C9A-8AFF-1B7D62E56C83}" presName="negativeSpace" presStyleCnt="0"/>
      <dgm:spPr/>
    </dgm:pt>
    <dgm:pt modelId="{AEBF9DA4-2570-4E6C-A1D3-06C6877562A5}" type="pres">
      <dgm:prSet presAssocID="{12FCBD86-082F-4C9A-8AFF-1B7D62E56C83}" presName="childText" presStyleLbl="conFgAcc1" presStyleIdx="0" presStyleCnt="3">
        <dgm:presLayoutVars>
          <dgm:bulletEnabled val="1"/>
        </dgm:presLayoutVars>
      </dgm:prSet>
      <dgm:spPr/>
    </dgm:pt>
    <dgm:pt modelId="{34E8C3CE-00EF-455D-B44C-2EA3BE2E7C0F}" type="pres">
      <dgm:prSet presAssocID="{7E7EDDAF-4CE6-4FAD-99FE-D5F4C08B4E73}" presName="spaceBetweenRectangles" presStyleCnt="0"/>
      <dgm:spPr/>
    </dgm:pt>
    <dgm:pt modelId="{3436552F-19F4-4C74-8941-33F82F914E8F}" type="pres">
      <dgm:prSet presAssocID="{E58D1442-AAE4-4710-B02C-577609A54EB0}" presName="parentLin" presStyleCnt="0"/>
      <dgm:spPr/>
    </dgm:pt>
    <dgm:pt modelId="{3540E95B-00EC-4670-91A5-00D7C0243443}" type="pres">
      <dgm:prSet presAssocID="{E58D1442-AAE4-4710-B02C-577609A54EB0}" presName="parentLeftMargin" presStyleLbl="node1" presStyleIdx="0" presStyleCnt="3"/>
      <dgm:spPr/>
    </dgm:pt>
    <dgm:pt modelId="{4F08BAD3-7BD0-4326-9698-44A556816BDD}" type="pres">
      <dgm:prSet presAssocID="{E58D1442-AAE4-4710-B02C-577609A54EB0}" presName="parentText" presStyleLbl="node1" presStyleIdx="1" presStyleCnt="3">
        <dgm:presLayoutVars>
          <dgm:chMax val="0"/>
          <dgm:bulletEnabled val="1"/>
        </dgm:presLayoutVars>
      </dgm:prSet>
      <dgm:spPr/>
    </dgm:pt>
    <dgm:pt modelId="{E0098A92-811C-4619-9449-931A13F15D28}" type="pres">
      <dgm:prSet presAssocID="{E58D1442-AAE4-4710-B02C-577609A54EB0}" presName="negativeSpace" presStyleCnt="0"/>
      <dgm:spPr/>
    </dgm:pt>
    <dgm:pt modelId="{C6199ECC-A77D-4CEB-96CA-C6C6FBF3821F}" type="pres">
      <dgm:prSet presAssocID="{E58D1442-AAE4-4710-B02C-577609A54EB0}" presName="childText" presStyleLbl="conFgAcc1" presStyleIdx="1" presStyleCnt="3" custLinFactNeighborX="1354" custLinFactNeighborY="-30648">
        <dgm:presLayoutVars>
          <dgm:bulletEnabled val="1"/>
        </dgm:presLayoutVars>
      </dgm:prSet>
      <dgm:spPr/>
    </dgm:pt>
    <dgm:pt modelId="{3067E88F-FC81-41E5-9E84-F63A70B78A83}" type="pres">
      <dgm:prSet presAssocID="{75A94D2A-1862-4B45-9B87-A535A80C3E67}" presName="spaceBetweenRectangles" presStyleCnt="0"/>
      <dgm:spPr/>
    </dgm:pt>
    <dgm:pt modelId="{49808188-5082-4E7E-B1DC-85DA7B7C6927}" type="pres">
      <dgm:prSet presAssocID="{40A22CA0-A229-4392-80FF-BE94F30B10B5}" presName="parentLin" presStyleCnt="0"/>
      <dgm:spPr/>
    </dgm:pt>
    <dgm:pt modelId="{63F1B89D-7D55-4F9B-BAA1-D50814A3D0B2}" type="pres">
      <dgm:prSet presAssocID="{40A22CA0-A229-4392-80FF-BE94F30B10B5}" presName="parentLeftMargin" presStyleLbl="node1" presStyleIdx="1" presStyleCnt="3"/>
      <dgm:spPr/>
    </dgm:pt>
    <dgm:pt modelId="{41DB73BE-3A3F-403A-ABA8-B294158F63C3}" type="pres">
      <dgm:prSet presAssocID="{40A22CA0-A229-4392-80FF-BE94F30B10B5}" presName="parentText" presStyleLbl="node1" presStyleIdx="2" presStyleCnt="3">
        <dgm:presLayoutVars>
          <dgm:chMax val="0"/>
          <dgm:bulletEnabled val="1"/>
        </dgm:presLayoutVars>
      </dgm:prSet>
      <dgm:spPr/>
    </dgm:pt>
    <dgm:pt modelId="{BECB33C3-E39B-4836-9DD0-8E8AD7287C51}" type="pres">
      <dgm:prSet presAssocID="{40A22CA0-A229-4392-80FF-BE94F30B10B5}" presName="negativeSpace" presStyleCnt="0"/>
      <dgm:spPr/>
    </dgm:pt>
    <dgm:pt modelId="{526C8FC4-47FE-4D2C-A8F3-AD2A3B287248}" type="pres">
      <dgm:prSet presAssocID="{40A22CA0-A229-4392-80FF-BE94F30B10B5}" presName="childText" presStyleLbl="conFgAcc1" presStyleIdx="2" presStyleCnt="3">
        <dgm:presLayoutVars>
          <dgm:bulletEnabled val="1"/>
        </dgm:presLayoutVars>
      </dgm:prSet>
      <dgm:spPr/>
    </dgm:pt>
  </dgm:ptLst>
  <dgm:cxnLst>
    <dgm:cxn modelId="{53BB0D15-1FEE-4EE1-8A80-356BBEEF4244}" type="presOf" srcId="{44634C2E-E604-4CC1-8025-7BE254514B5B}" destId="{AEBF9DA4-2570-4E6C-A1D3-06C6877562A5}" srcOrd="0" destOrd="3" presId="urn:microsoft.com/office/officeart/2005/8/layout/list1"/>
    <dgm:cxn modelId="{56559F20-2DC5-4D6F-BACD-B279F62D3CAE}" type="presOf" srcId="{12FCBD86-082F-4C9A-8AFF-1B7D62E56C83}" destId="{980256EF-2EDF-4C43-8EAA-0DCBFCB4B9EB}" srcOrd="1" destOrd="0" presId="urn:microsoft.com/office/officeart/2005/8/layout/list1"/>
    <dgm:cxn modelId="{F611E220-73DF-4EBF-BA93-400C9803A0B9}" type="presOf" srcId="{C0991ACC-9BB7-4CF2-A781-F8DB8A71F1D9}" destId="{AEBF9DA4-2570-4E6C-A1D3-06C6877562A5}" srcOrd="0" destOrd="2" presId="urn:microsoft.com/office/officeart/2005/8/layout/list1"/>
    <dgm:cxn modelId="{969B5126-1370-4113-9013-1EBAE963F83A}" srcId="{12FCBD86-082F-4C9A-8AFF-1B7D62E56C83}" destId="{F8B067B1-99DF-43C3-B8ED-98FD349E819E}" srcOrd="0" destOrd="0" parTransId="{AE2541E9-0179-42F9-A1EB-41C910D029C1}" sibTransId="{4AAFCC84-0F4D-4390-BA78-E8A3120B9BE4}"/>
    <dgm:cxn modelId="{0D127C2D-3DEC-4588-9BBD-62CD0C37681C}" type="presOf" srcId="{E58D1442-AAE4-4710-B02C-577609A54EB0}" destId="{4F08BAD3-7BD0-4326-9698-44A556816BDD}" srcOrd="1" destOrd="0" presId="urn:microsoft.com/office/officeart/2005/8/layout/list1"/>
    <dgm:cxn modelId="{02002234-AE79-4CDB-A59B-F77A27E01B22}" type="presOf" srcId="{F8B067B1-99DF-43C3-B8ED-98FD349E819E}" destId="{AEBF9DA4-2570-4E6C-A1D3-06C6877562A5}" srcOrd="0" destOrd="0" presId="urn:microsoft.com/office/officeart/2005/8/layout/list1"/>
    <dgm:cxn modelId="{099AE93C-29BC-4E72-8245-ECCE0DB408F6}" srcId="{12FCBD86-082F-4C9A-8AFF-1B7D62E56C83}" destId="{44634C2E-E604-4CC1-8025-7BE254514B5B}" srcOrd="3" destOrd="0" parTransId="{8E563056-3BC8-4BC9-A3BB-70AA3E4E29CA}" sibTransId="{06ADDFFC-6C32-4012-8BE3-FFD8B3A3FF6B}"/>
    <dgm:cxn modelId="{58F8703E-CA24-4CA8-85F8-317ACFD8E085}" type="presOf" srcId="{E925984D-2A1F-417D-B419-8AD6DA9906F1}" destId="{C6199ECC-A77D-4CEB-96CA-C6C6FBF3821F}" srcOrd="0" destOrd="6" presId="urn:microsoft.com/office/officeart/2005/8/layout/list1"/>
    <dgm:cxn modelId="{E0D7E45D-BDEE-4F97-BB08-D2793AAF5E24}" srcId="{E58D1442-AAE4-4710-B02C-577609A54EB0}" destId="{40E6B533-F33E-488A-BE86-74842740028B}" srcOrd="0" destOrd="0" parTransId="{28C00F8B-2E7C-4E4A-8783-D388C06FD198}" sibTransId="{37FAA452-6C8A-490E-9ACF-F6649B58174F}"/>
    <dgm:cxn modelId="{6939AA61-4679-4EE9-A88A-72F40F94842E}" srcId="{E58D1442-AAE4-4710-B02C-577609A54EB0}" destId="{E925984D-2A1F-417D-B419-8AD6DA9906F1}" srcOrd="6" destOrd="0" parTransId="{16C6290E-4F9C-4A3B-94CA-30DC2C7B2AB4}" sibTransId="{E8C7E951-52DA-49E3-ACEE-63688C685525}"/>
    <dgm:cxn modelId="{61ABCB62-D4D1-4FA2-9F75-E7AF09498991}" type="presOf" srcId="{7A0C325D-B2BB-4510-8055-F10EBD842B4E}" destId="{C6199ECC-A77D-4CEB-96CA-C6C6FBF3821F}" srcOrd="0" destOrd="5" presId="urn:microsoft.com/office/officeart/2005/8/layout/list1"/>
    <dgm:cxn modelId="{F445CF42-A4B6-4B05-ADEF-A8CC59175902}" srcId="{D9E5AD9E-C4F1-4F61-B6AB-6FB5995C927F}" destId="{12FCBD86-082F-4C9A-8AFF-1B7D62E56C83}" srcOrd="0" destOrd="0" parTransId="{01AD411D-2DFF-400B-9D9A-917C3182C488}" sibTransId="{7E7EDDAF-4CE6-4FAD-99FE-D5F4C08B4E73}"/>
    <dgm:cxn modelId="{1133FE44-9AC5-495A-809D-9E1125CE5361}" type="presOf" srcId="{2824FDE5-F721-45E3-81A2-E0AF20F3793A}" destId="{C6199ECC-A77D-4CEB-96CA-C6C6FBF3821F}" srcOrd="0" destOrd="4" presId="urn:microsoft.com/office/officeart/2005/8/layout/list1"/>
    <dgm:cxn modelId="{B64FA567-A5CB-43BC-8338-F4ED49247A91}" type="presOf" srcId="{12FCBD86-082F-4C9A-8AFF-1B7D62E56C83}" destId="{DD43C86E-1550-4B17-AF18-1898329A2B75}" srcOrd="0" destOrd="0" presId="urn:microsoft.com/office/officeart/2005/8/layout/list1"/>
    <dgm:cxn modelId="{1B40364A-18FD-4A01-9A0A-D296CA16EA41}" type="presOf" srcId="{E58D1442-AAE4-4710-B02C-577609A54EB0}" destId="{3540E95B-00EC-4670-91A5-00D7C0243443}" srcOrd="0" destOrd="0" presId="urn:microsoft.com/office/officeart/2005/8/layout/list1"/>
    <dgm:cxn modelId="{19E2DE6D-D5FD-4FA4-956C-60DC9B5EC11B}" srcId="{D9E5AD9E-C4F1-4F61-B6AB-6FB5995C927F}" destId="{40A22CA0-A229-4392-80FF-BE94F30B10B5}" srcOrd="2" destOrd="0" parTransId="{7BD2DFBB-2011-4B7E-A93A-7F236AABDCCD}" sibTransId="{BF0473D3-89C9-4BA5-A204-71CBDA1A96DB}"/>
    <dgm:cxn modelId="{5F949351-7C50-46F2-BF5E-98C4651783A1}" srcId="{E58D1442-AAE4-4710-B02C-577609A54EB0}" destId="{8EB63DA5-8B2D-4428-BE2A-86BA9E36B84E}" srcOrd="1" destOrd="0" parTransId="{A0C2B2EB-8545-42D4-AD86-4F47B20AC482}" sibTransId="{FBD609A0-E28C-4121-AF78-421949A9B94C}"/>
    <dgm:cxn modelId="{2BBD7158-5570-4754-83B0-54F55B02366E}" type="presOf" srcId="{40E6B533-F33E-488A-BE86-74842740028B}" destId="{C6199ECC-A77D-4CEB-96CA-C6C6FBF3821F}" srcOrd="0" destOrd="0" presId="urn:microsoft.com/office/officeart/2005/8/layout/list1"/>
    <dgm:cxn modelId="{98E75F59-D5EC-453D-8907-1F194DA7CC9F}" srcId="{12FCBD86-082F-4C9A-8AFF-1B7D62E56C83}" destId="{D230BADA-45A0-4CAA-9F02-D803952A8B35}" srcOrd="1" destOrd="0" parTransId="{0AC0D6DF-A53B-4F46-B712-67B265EBF183}" sibTransId="{27060665-9743-43C8-9556-B6F2E85D2C57}"/>
    <dgm:cxn modelId="{DFB4E183-04FD-463B-AD5C-FEA66EAB1D21}" type="presOf" srcId="{40A22CA0-A229-4392-80FF-BE94F30B10B5}" destId="{41DB73BE-3A3F-403A-ABA8-B294158F63C3}" srcOrd="1" destOrd="0" presId="urn:microsoft.com/office/officeart/2005/8/layout/list1"/>
    <dgm:cxn modelId="{08E7EE85-838C-4425-8D1E-6E4208F05CEB}" type="presOf" srcId="{B1925DC2-0330-4535-998F-E0DB11B03FA7}" destId="{C6199ECC-A77D-4CEB-96CA-C6C6FBF3821F}" srcOrd="0" destOrd="2" presId="urn:microsoft.com/office/officeart/2005/8/layout/list1"/>
    <dgm:cxn modelId="{45C50587-8CFA-491C-992C-6D0AE9C943F5}" srcId="{E58D1442-AAE4-4710-B02C-577609A54EB0}" destId="{B1925DC2-0330-4535-998F-E0DB11B03FA7}" srcOrd="2" destOrd="0" parTransId="{D65A7E18-219F-471E-9AD4-0CB89F1B6EB1}" sibTransId="{34739426-6D65-4D10-A896-7A31D718BB63}"/>
    <dgm:cxn modelId="{2C00E299-A158-4428-9519-00B7F1D5AE06}" srcId="{12FCBD86-082F-4C9A-8AFF-1B7D62E56C83}" destId="{C0991ACC-9BB7-4CF2-A781-F8DB8A71F1D9}" srcOrd="2" destOrd="0" parTransId="{B4E112CC-3429-4E74-BD5D-FF7032E351A5}" sibTransId="{E627812F-F1E9-4B93-9CA0-593C03A9DD9B}"/>
    <dgm:cxn modelId="{1364F8BD-6AE0-4A8B-A3D7-751E89C3C5CB}" type="presOf" srcId="{85B0459D-4C74-4B2F-A47B-0DA97B382F7C}" destId="{526C8FC4-47FE-4D2C-A8F3-AD2A3B287248}" srcOrd="0" destOrd="0" presId="urn:microsoft.com/office/officeart/2005/8/layout/list1"/>
    <dgm:cxn modelId="{A95795C0-5C34-4B56-AC2E-6547B21C9632}" srcId="{E58D1442-AAE4-4710-B02C-577609A54EB0}" destId="{7A0C325D-B2BB-4510-8055-F10EBD842B4E}" srcOrd="5" destOrd="0" parTransId="{5EF943D1-A764-4287-AE0F-67BEA6EEDB9E}" sibTransId="{B67E30CF-FB93-4912-946C-F663E18649E7}"/>
    <dgm:cxn modelId="{DC6D6DC2-3C89-4DCF-9C10-3E8E55F09A83}" srcId="{D9E5AD9E-C4F1-4F61-B6AB-6FB5995C927F}" destId="{E58D1442-AAE4-4710-B02C-577609A54EB0}" srcOrd="1" destOrd="0" parTransId="{9FF71C45-AABC-4314-BEFB-FED1063349AE}" sibTransId="{75A94D2A-1862-4B45-9B87-A535A80C3E67}"/>
    <dgm:cxn modelId="{51E115C7-72DC-4DBC-96DD-039D4FD63175}" type="presOf" srcId="{D9E5AD9E-C4F1-4F61-B6AB-6FB5995C927F}" destId="{B6373875-2585-4038-82FE-CFC2B28EB684}" srcOrd="0" destOrd="0" presId="urn:microsoft.com/office/officeart/2005/8/layout/list1"/>
    <dgm:cxn modelId="{8C21B7CD-843D-4A79-A4BC-40C51871FC23}" type="presOf" srcId="{D230BADA-45A0-4CAA-9F02-D803952A8B35}" destId="{AEBF9DA4-2570-4E6C-A1D3-06C6877562A5}" srcOrd="0" destOrd="1" presId="urn:microsoft.com/office/officeart/2005/8/layout/list1"/>
    <dgm:cxn modelId="{8CD8F3D1-1534-4084-951A-DBD8B4EED35A}" type="presOf" srcId="{40A22CA0-A229-4392-80FF-BE94F30B10B5}" destId="{63F1B89D-7D55-4F9B-BAA1-D50814A3D0B2}" srcOrd="0" destOrd="0" presId="urn:microsoft.com/office/officeart/2005/8/layout/list1"/>
    <dgm:cxn modelId="{1661DBE6-B4A9-4424-86F0-C5CA5AD1424C}" srcId="{40A22CA0-A229-4392-80FF-BE94F30B10B5}" destId="{85B0459D-4C74-4B2F-A47B-0DA97B382F7C}" srcOrd="0" destOrd="0" parTransId="{3AEB4844-1B3A-47CB-A231-FA4CB778C772}" sibTransId="{637D82CC-84FA-43B7-AA42-667AD037FE7F}"/>
    <dgm:cxn modelId="{0CE6AEE8-ED1D-4B5C-A369-4F5D8131A628}" srcId="{E58D1442-AAE4-4710-B02C-577609A54EB0}" destId="{2824FDE5-F721-45E3-81A2-E0AF20F3793A}" srcOrd="4" destOrd="0" parTransId="{FF40035E-611D-4941-9322-214F4426913F}" sibTransId="{EECFAD4B-A517-4B58-9DEA-F1593783E1FB}"/>
    <dgm:cxn modelId="{58C255ED-3C73-44B7-9F1F-DFC696994003}" srcId="{E58D1442-AAE4-4710-B02C-577609A54EB0}" destId="{69BEA41C-DDDF-47D1-A1B6-FD12A0780460}" srcOrd="3" destOrd="0" parTransId="{316DFCC3-D3AF-443D-BD0B-643976E2B2D7}" sibTransId="{B5AC7327-8737-4BC1-93A7-81742B5F824C}"/>
    <dgm:cxn modelId="{BB48EBEE-663D-4300-9E7D-CFBB049C58CE}" type="presOf" srcId="{8EB63DA5-8B2D-4428-BE2A-86BA9E36B84E}" destId="{C6199ECC-A77D-4CEB-96CA-C6C6FBF3821F}" srcOrd="0" destOrd="1" presId="urn:microsoft.com/office/officeart/2005/8/layout/list1"/>
    <dgm:cxn modelId="{E8204BF4-2943-4E6F-8AF2-AAB2DDC9C6E0}" type="presOf" srcId="{69BEA41C-DDDF-47D1-A1B6-FD12A0780460}" destId="{C6199ECC-A77D-4CEB-96CA-C6C6FBF3821F}" srcOrd="0" destOrd="3" presId="urn:microsoft.com/office/officeart/2005/8/layout/list1"/>
    <dgm:cxn modelId="{B66A2BD4-38F1-4C78-ABFC-6879C96C5630}" type="presParOf" srcId="{B6373875-2585-4038-82FE-CFC2B28EB684}" destId="{3D60F2FA-A0AE-4110-BF72-28F2ACDBC832}" srcOrd="0" destOrd="0" presId="urn:microsoft.com/office/officeart/2005/8/layout/list1"/>
    <dgm:cxn modelId="{18DC2EA6-1E8A-44C5-AD9E-4485458540AF}" type="presParOf" srcId="{3D60F2FA-A0AE-4110-BF72-28F2ACDBC832}" destId="{DD43C86E-1550-4B17-AF18-1898329A2B75}" srcOrd="0" destOrd="0" presId="urn:microsoft.com/office/officeart/2005/8/layout/list1"/>
    <dgm:cxn modelId="{39F30CF5-3BCF-46D7-B865-1662449DB137}" type="presParOf" srcId="{3D60F2FA-A0AE-4110-BF72-28F2ACDBC832}" destId="{980256EF-2EDF-4C43-8EAA-0DCBFCB4B9EB}" srcOrd="1" destOrd="0" presId="urn:microsoft.com/office/officeart/2005/8/layout/list1"/>
    <dgm:cxn modelId="{F2265D28-8470-417F-90A1-20DE02A10A81}" type="presParOf" srcId="{B6373875-2585-4038-82FE-CFC2B28EB684}" destId="{79174A6E-9482-402C-8224-65BBAF7A9AC0}" srcOrd="1" destOrd="0" presId="urn:microsoft.com/office/officeart/2005/8/layout/list1"/>
    <dgm:cxn modelId="{4BCDA837-E7A9-4305-A310-B374CD7EB0D6}" type="presParOf" srcId="{B6373875-2585-4038-82FE-CFC2B28EB684}" destId="{AEBF9DA4-2570-4E6C-A1D3-06C6877562A5}" srcOrd="2" destOrd="0" presId="urn:microsoft.com/office/officeart/2005/8/layout/list1"/>
    <dgm:cxn modelId="{3746EEC4-B48C-4689-8C0B-63B647D3CE1C}" type="presParOf" srcId="{B6373875-2585-4038-82FE-CFC2B28EB684}" destId="{34E8C3CE-00EF-455D-B44C-2EA3BE2E7C0F}" srcOrd="3" destOrd="0" presId="urn:microsoft.com/office/officeart/2005/8/layout/list1"/>
    <dgm:cxn modelId="{E7EA0598-83D7-4EF1-A38A-14E09DD1A61A}" type="presParOf" srcId="{B6373875-2585-4038-82FE-CFC2B28EB684}" destId="{3436552F-19F4-4C74-8941-33F82F914E8F}" srcOrd="4" destOrd="0" presId="urn:microsoft.com/office/officeart/2005/8/layout/list1"/>
    <dgm:cxn modelId="{B2B7B243-6767-40D0-8EAE-A813A29DEDBA}" type="presParOf" srcId="{3436552F-19F4-4C74-8941-33F82F914E8F}" destId="{3540E95B-00EC-4670-91A5-00D7C0243443}" srcOrd="0" destOrd="0" presId="urn:microsoft.com/office/officeart/2005/8/layout/list1"/>
    <dgm:cxn modelId="{7CEF5A8C-71A9-4357-85C5-4F14E128AC84}" type="presParOf" srcId="{3436552F-19F4-4C74-8941-33F82F914E8F}" destId="{4F08BAD3-7BD0-4326-9698-44A556816BDD}" srcOrd="1" destOrd="0" presId="urn:microsoft.com/office/officeart/2005/8/layout/list1"/>
    <dgm:cxn modelId="{62CA31A5-4600-4E46-B91B-7CE7FB056E1A}" type="presParOf" srcId="{B6373875-2585-4038-82FE-CFC2B28EB684}" destId="{E0098A92-811C-4619-9449-931A13F15D28}" srcOrd="5" destOrd="0" presId="urn:microsoft.com/office/officeart/2005/8/layout/list1"/>
    <dgm:cxn modelId="{F62A5E13-CEF1-4D4D-922B-1F6FB8AF7A32}" type="presParOf" srcId="{B6373875-2585-4038-82FE-CFC2B28EB684}" destId="{C6199ECC-A77D-4CEB-96CA-C6C6FBF3821F}" srcOrd="6" destOrd="0" presId="urn:microsoft.com/office/officeart/2005/8/layout/list1"/>
    <dgm:cxn modelId="{95ACCBCD-47D2-4158-8391-8FB6CCCE8F98}" type="presParOf" srcId="{B6373875-2585-4038-82FE-CFC2B28EB684}" destId="{3067E88F-FC81-41E5-9E84-F63A70B78A83}" srcOrd="7" destOrd="0" presId="urn:microsoft.com/office/officeart/2005/8/layout/list1"/>
    <dgm:cxn modelId="{940962A0-9048-4FB6-A81B-447AC777256B}" type="presParOf" srcId="{B6373875-2585-4038-82FE-CFC2B28EB684}" destId="{49808188-5082-4E7E-B1DC-85DA7B7C6927}" srcOrd="8" destOrd="0" presId="urn:microsoft.com/office/officeart/2005/8/layout/list1"/>
    <dgm:cxn modelId="{39F43D58-105F-41FA-85F8-20176F318E1D}" type="presParOf" srcId="{49808188-5082-4E7E-B1DC-85DA7B7C6927}" destId="{63F1B89D-7D55-4F9B-BAA1-D50814A3D0B2}" srcOrd="0" destOrd="0" presId="urn:microsoft.com/office/officeart/2005/8/layout/list1"/>
    <dgm:cxn modelId="{6C7AA819-9F13-47B1-9603-6AC40710131A}" type="presParOf" srcId="{49808188-5082-4E7E-B1DC-85DA7B7C6927}" destId="{41DB73BE-3A3F-403A-ABA8-B294158F63C3}" srcOrd="1" destOrd="0" presId="urn:microsoft.com/office/officeart/2005/8/layout/list1"/>
    <dgm:cxn modelId="{CE794397-B16F-4024-9BAC-DE87BA14A358}" type="presParOf" srcId="{B6373875-2585-4038-82FE-CFC2B28EB684}" destId="{BECB33C3-E39B-4836-9DD0-8E8AD7287C51}" srcOrd="9" destOrd="0" presId="urn:microsoft.com/office/officeart/2005/8/layout/list1"/>
    <dgm:cxn modelId="{1C2BB9AC-A66E-4377-B036-33B33772BFDF}" type="presParOf" srcId="{B6373875-2585-4038-82FE-CFC2B28EB684}" destId="{526C8FC4-47FE-4D2C-A8F3-AD2A3B287248}"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19A872-D1D4-466D-A052-A28C57E3525D}" type="doc">
      <dgm:prSet loTypeId="urn:microsoft.com/office/officeart/2018/2/layout/IconCircle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87A9F6FA-4780-499A-90C0-AC286DFEBD4C}">
      <dgm:prSet custT="1"/>
      <dgm:spPr/>
      <dgm:t>
        <a:bodyPr/>
        <a:lstStyle/>
        <a:p>
          <a:pPr>
            <a:lnSpc>
              <a:spcPct val="100000"/>
            </a:lnSpc>
          </a:pPr>
          <a:r>
            <a:rPr lang="en-US" sz="1800" b="1" dirty="0"/>
            <a:t>Mandatory reporting requirement</a:t>
          </a:r>
          <a:r>
            <a:rPr lang="en-US" sz="1800" dirty="0"/>
            <a:t> – if you become aware of possible policy violation. Report immediately (</a:t>
          </a:r>
          <a:r>
            <a:rPr lang="en-US" sz="2000" dirty="0"/>
            <a:t>w/in 24 hours)</a:t>
          </a:r>
        </a:p>
      </dgm:t>
    </dgm:pt>
    <dgm:pt modelId="{3AF5EAF6-6E39-4049-ABEE-3435049AA373}" type="parTrans" cxnId="{C1C346D2-4363-4663-AA67-120FE0023780}">
      <dgm:prSet/>
      <dgm:spPr/>
      <dgm:t>
        <a:bodyPr/>
        <a:lstStyle/>
        <a:p>
          <a:endParaRPr lang="en-US"/>
        </a:p>
      </dgm:t>
    </dgm:pt>
    <dgm:pt modelId="{C15D29B6-165E-4EE8-B9B3-A8E6BF6638A9}" type="sibTrans" cxnId="{C1C346D2-4363-4663-AA67-120FE0023780}">
      <dgm:prSet/>
      <dgm:spPr/>
      <dgm:t>
        <a:bodyPr/>
        <a:lstStyle/>
        <a:p>
          <a:pPr>
            <a:lnSpc>
              <a:spcPct val="100000"/>
            </a:lnSpc>
          </a:pPr>
          <a:endParaRPr lang="en-US"/>
        </a:p>
      </dgm:t>
    </dgm:pt>
    <dgm:pt modelId="{79748763-1A36-4F4A-8356-CA19AD954720}">
      <dgm:prSet custT="1"/>
      <dgm:spPr/>
      <dgm:t>
        <a:bodyPr/>
        <a:lstStyle/>
        <a:p>
          <a:pPr>
            <a:lnSpc>
              <a:spcPct val="100000"/>
            </a:lnSpc>
          </a:pPr>
          <a:r>
            <a:rPr lang="en-US" sz="1800" dirty="0">
              <a:solidFill>
                <a:schemeClr val="tx1">
                  <a:lumMod val="50000"/>
                  <a:lumOff val="50000"/>
                </a:schemeClr>
              </a:solidFill>
            </a:rPr>
            <a:t>FHI 360 Personnel who are </a:t>
          </a:r>
          <a:r>
            <a:rPr lang="en-US" sz="1800" b="1" dirty="0">
              <a:solidFill>
                <a:schemeClr val="tx1">
                  <a:lumMod val="50000"/>
                  <a:lumOff val="50000"/>
                </a:schemeClr>
              </a:solidFill>
            </a:rPr>
            <a:t>HR staff, supervisors or hold a position at director level </a:t>
          </a:r>
          <a:r>
            <a:rPr lang="en-US" sz="1800" dirty="0">
              <a:solidFill>
                <a:schemeClr val="tx1">
                  <a:lumMod val="50000"/>
                  <a:lumOff val="50000"/>
                </a:schemeClr>
              </a:solidFill>
            </a:rPr>
            <a:t>or above are required to promptly, </a:t>
          </a:r>
          <a:r>
            <a:rPr lang="en-US" sz="1800" b="1" u="sng" dirty="0">
              <a:solidFill>
                <a:schemeClr val="tx1">
                  <a:lumMod val="50000"/>
                  <a:lumOff val="50000"/>
                </a:schemeClr>
              </a:solidFill>
            </a:rPr>
            <a:t>within 24 hours</a:t>
          </a:r>
          <a:r>
            <a:rPr lang="en-US" sz="1800" dirty="0">
              <a:solidFill>
                <a:schemeClr val="tx1">
                  <a:lumMod val="50000"/>
                  <a:lumOff val="50000"/>
                </a:schemeClr>
              </a:solidFill>
            </a:rPr>
            <a:t>, notify Office of Compliance and Internal Audit (OCIA) </a:t>
          </a:r>
          <a:r>
            <a:rPr lang="en-US" sz="1800" u="sng" dirty="0">
              <a:solidFill>
                <a:schemeClr val="tx1">
                  <a:lumMod val="50000"/>
                  <a:lumOff val="50000"/>
                </a:schemeClr>
              </a:solidFill>
            </a:rPr>
            <a:t>or</a:t>
          </a:r>
          <a:r>
            <a:rPr lang="en-US" sz="1800" dirty="0">
              <a:solidFill>
                <a:schemeClr val="tx1">
                  <a:lumMod val="50000"/>
                  <a:lumOff val="50000"/>
                </a:schemeClr>
              </a:solidFill>
            </a:rPr>
            <a:t> HQ Human Resources.</a:t>
          </a:r>
        </a:p>
      </dgm:t>
    </dgm:pt>
    <dgm:pt modelId="{D63E71B6-F918-484B-BD1B-046BB59AFD09}" type="parTrans" cxnId="{A8562A7E-B9D5-48F3-8026-6DF721C876A4}">
      <dgm:prSet/>
      <dgm:spPr/>
      <dgm:t>
        <a:bodyPr/>
        <a:lstStyle/>
        <a:p>
          <a:endParaRPr lang="en-US"/>
        </a:p>
      </dgm:t>
    </dgm:pt>
    <dgm:pt modelId="{1F9FF07A-FBB6-4276-BB75-6F3B3CA183F8}" type="sibTrans" cxnId="{A8562A7E-B9D5-48F3-8026-6DF721C876A4}">
      <dgm:prSet/>
      <dgm:spPr/>
      <dgm:t>
        <a:bodyPr/>
        <a:lstStyle/>
        <a:p>
          <a:pPr>
            <a:lnSpc>
              <a:spcPct val="100000"/>
            </a:lnSpc>
          </a:pPr>
          <a:endParaRPr lang="en-US"/>
        </a:p>
      </dgm:t>
    </dgm:pt>
    <dgm:pt modelId="{64FED815-6711-4A18-BDFC-C53D3FBADB3E}">
      <dgm:prSet custT="1"/>
      <dgm:spPr/>
      <dgm:t>
        <a:bodyPr/>
        <a:lstStyle/>
        <a:p>
          <a:pPr>
            <a:lnSpc>
              <a:spcPct val="100000"/>
            </a:lnSpc>
          </a:pPr>
          <a:r>
            <a:rPr lang="en-US" sz="2000" dirty="0">
              <a:solidFill>
                <a:schemeClr val="tx1"/>
              </a:solidFill>
            </a:rPr>
            <a:t>Report based on issues </a:t>
          </a:r>
          <a:r>
            <a:rPr lang="en-US" sz="2000" b="1" dirty="0">
              <a:solidFill>
                <a:schemeClr val="tx1"/>
              </a:solidFill>
            </a:rPr>
            <a:t>reasonably believed or suspected </a:t>
          </a:r>
          <a:r>
            <a:rPr lang="en-US" sz="2000" dirty="0">
              <a:solidFill>
                <a:schemeClr val="tx1"/>
              </a:solidFill>
            </a:rPr>
            <a:t>to be a violation. You don’t need “proof”</a:t>
          </a:r>
        </a:p>
      </dgm:t>
    </dgm:pt>
    <dgm:pt modelId="{DCF23875-94A8-45B2-8F33-E608095091B4}" type="parTrans" cxnId="{56F1A92A-C330-4732-9F60-E86C2A09C1AD}">
      <dgm:prSet/>
      <dgm:spPr/>
      <dgm:t>
        <a:bodyPr/>
        <a:lstStyle/>
        <a:p>
          <a:endParaRPr lang="en-US"/>
        </a:p>
      </dgm:t>
    </dgm:pt>
    <dgm:pt modelId="{FA47C3A0-9C6B-4A32-9017-0EC2CA42776D}" type="sibTrans" cxnId="{56F1A92A-C330-4732-9F60-E86C2A09C1AD}">
      <dgm:prSet/>
      <dgm:spPr/>
      <dgm:t>
        <a:bodyPr/>
        <a:lstStyle/>
        <a:p>
          <a:pPr>
            <a:lnSpc>
              <a:spcPct val="100000"/>
            </a:lnSpc>
          </a:pPr>
          <a:endParaRPr lang="en-US"/>
        </a:p>
      </dgm:t>
    </dgm:pt>
    <dgm:pt modelId="{7A6544F7-3DF4-47BC-96CA-D95BB0E24B99}">
      <dgm:prSet custT="1"/>
      <dgm:spPr/>
      <dgm:t>
        <a:bodyPr/>
        <a:lstStyle/>
        <a:p>
          <a:pPr>
            <a:lnSpc>
              <a:spcPct val="100000"/>
            </a:lnSpc>
          </a:pPr>
          <a:r>
            <a:rPr lang="en-US" sz="2000" dirty="0"/>
            <a:t>When in doubt, it is </a:t>
          </a:r>
          <a:r>
            <a:rPr lang="en-US" sz="2000" b="1" dirty="0"/>
            <a:t>better to report promptly </a:t>
          </a:r>
          <a:r>
            <a:rPr lang="en-US" sz="2000" dirty="0"/>
            <a:t>so FHI 360 can assess and investigate</a:t>
          </a:r>
        </a:p>
      </dgm:t>
    </dgm:pt>
    <dgm:pt modelId="{82C89710-86B3-4A97-BE07-E6EDB47D78A5}" type="parTrans" cxnId="{AEA501D6-BD55-4D66-91D5-EDBC82A6A08A}">
      <dgm:prSet/>
      <dgm:spPr/>
      <dgm:t>
        <a:bodyPr/>
        <a:lstStyle/>
        <a:p>
          <a:endParaRPr lang="en-US"/>
        </a:p>
      </dgm:t>
    </dgm:pt>
    <dgm:pt modelId="{D1EE6789-D3B8-4FE4-B4FB-6BE07F82309C}" type="sibTrans" cxnId="{AEA501D6-BD55-4D66-91D5-EDBC82A6A08A}">
      <dgm:prSet/>
      <dgm:spPr/>
      <dgm:t>
        <a:bodyPr/>
        <a:lstStyle/>
        <a:p>
          <a:endParaRPr lang="en-US"/>
        </a:p>
      </dgm:t>
    </dgm:pt>
    <dgm:pt modelId="{5C6386A9-A9FE-4009-9A15-3AF62AE46333}" type="pres">
      <dgm:prSet presAssocID="{0519A872-D1D4-466D-A052-A28C57E3525D}" presName="root" presStyleCnt="0">
        <dgm:presLayoutVars>
          <dgm:dir/>
          <dgm:resizeHandles val="exact"/>
        </dgm:presLayoutVars>
      </dgm:prSet>
      <dgm:spPr/>
    </dgm:pt>
    <dgm:pt modelId="{F8D482F7-3872-4621-8B7D-FF417976A282}" type="pres">
      <dgm:prSet presAssocID="{0519A872-D1D4-466D-A052-A28C57E3525D}" presName="container" presStyleCnt="0">
        <dgm:presLayoutVars>
          <dgm:dir/>
          <dgm:resizeHandles val="exact"/>
        </dgm:presLayoutVars>
      </dgm:prSet>
      <dgm:spPr/>
    </dgm:pt>
    <dgm:pt modelId="{C4028104-1BDA-4130-BCF4-60DEEED9F3CD}" type="pres">
      <dgm:prSet presAssocID="{87A9F6FA-4780-499A-90C0-AC286DFEBD4C}" presName="compNode" presStyleCnt="0"/>
      <dgm:spPr/>
    </dgm:pt>
    <dgm:pt modelId="{5B24B5FE-64C2-4C9B-9FC5-55A32BB0BEBD}" type="pres">
      <dgm:prSet presAssocID="{87A9F6FA-4780-499A-90C0-AC286DFEBD4C}" presName="iconBgRect" presStyleLbl="bgShp" presStyleIdx="0" presStyleCnt="4"/>
      <dgm:spPr/>
    </dgm:pt>
    <dgm:pt modelId="{C626D89F-39AE-4FC9-BBAF-02EBE95AA54D}" type="pres">
      <dgm:prSet presAssocID="{87A9F6FA-4780-499A-90C0-AC286DFEBD4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rning"/>
        </a:ext>
      </dgm:extLst>
    </dgm:pt>
    <dgm:pt modelId="{975394CA-3EF7-4E86-9684-05E1D617F158}" type="pres">
      <dgm:prSet presAssocID="{87A9F6FA-4780-499A-90C0-AC286DFEBD4C}" presName="spaceRect" presStyleCnt="0"/>
      <dgm:spPr/>
    </dgm:pt>
    <dgm:pt modelId="{18A88428-A494-4B8F-9817-90AA7FF6A894}" type="pres">
      <dgm:prSet presAssocID="{87A9F6FA-4780-499A-90C0-AC286DFEBD4C}" presName="textRect" presStyleLbl="revTx" presStyleIdx="0" presStyleCnt="4">
        <dgm:presLayoutVars>
          <dgm:chMax val="1"/>
          <dgm:chPref val="1"/>
        </dgm:presLayoutVars>
      </dgm:prSet>
      <dgm:spPr/>
    </dgm:pt>
    <dgm:pt modelId="{C4F4971A-1504-4AF4-839D-9F490235F6AD}" type="pres">
      <dgm:prSet presAssocID="{C15D29B6-165E-4EE8-B9B3-A8E6BF6638A9}" presName="sibTrans" presStyleLbl="sibTrans2D1" presStyleIdx="0" presStyleCnt="0"/>
      <dgm:spPr/>
    </dgm:pt>
    <dgm:pt modelId="{D9E41D9D-0556-4B9D-A253-CE7D25FB282E}" type="pres">
      <dgm:prSet presAssocID="{79748763-1A36-4F4A-8356-CA19AD954720}" presName="compNode" presStyleCnt="0"/>
      <dgm:spPr/>
    </dgm:pt>
    <dgm:pt modelId="{D7E80663-87BC-4A0B-BF75-E286990969FF}" type="pres">
      <dgm:prSet presAssocID="{79748763-1A36-4F4A-8356-CA19AD954720}" presName="iconBgRect" presStyleLbl="bgShp" presStyleIdx="1" presStyleCnt="4"/>
      <dgm:spPr/>
    </dgm:pt>
    <dgm:pt modelId="{91E69E9F-C019-4729-8E90-478476297F90}" type="pres">
      <dgm:prSet presAssocID="{79748763-1A36-4F4A-8356-CA19AD954720}"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st"/>
        </a:ext>
      </dgm:extLst>
    </dgm:pt>
    <dgm:pt modelId="{68F1B017-B693-4507-A0B2-28A8A3364173}" type="pres">
      <dgm:prSet presAssocID="{79748763-1A36-4F4A-8356-CA19AD954720}" presName="spaceRect" presStyleCnt="0"/>
      <dgm:spPr/>
    </dgm:pt>
    <dgm:pt modelId="{9CBA4C0E-66EE-4725-8ECF-836AE431D4FA}" type="pres">
      <dgm:prSet presAssocID="{79748763-1A36-4F4A-8356-CA19AD954720}" presName="textRect" presStyleLbl="revTx" presStyleIdx="1" presStyleCnt="4">
        <dgm:presLayoutVars>
          <dgm:chMax val="1"/>
          <dgm:chPref val="1"/>
        </dgm:presLayoutVars>
      </dgm:prSet>
      <dgm:spPr/>
    </dgm:pt>
    <dgm:pt modelId="{D63E3D6A-DFCD-4826-A39B-E851554B33D8}" type="pres">
      <dgm:prSet presAssocID="{1F9FF07A-FBB6-4276-BB75-6F3B3CA183F8}" presName="sibTrans" presStyleLbl="sibTrans2D1" presStyleIdx="0" presStyleCnt="0"/>
      <dgm:spPr/>
    </dgm:pt>
    <dgm:pt modelId="{32E9633B-1A52-4973-B85A-6566116A50F2}" type="pres">
      <dgm:prSet presAssocID="{64FED815-6711-4A18-BDFC-C53D3FBADB3E}" presName="compNode" presStyleCnt="0"/>
      <dgm:spPr/>
    </dgm:pt>
    <dgm:pt modelId="{BDD7ABC2-9000-4002-9F92-6839050E72C0}" type="pres">
      <dgm:prSet presAssocID="{64FED815-6711-4A18-BDFC-C53D3FBADB3E}" presName="iconBgRect" presStyleLbl="bgShp" presStyleIdx="2" presStyleCnt="4"/>
      <dgm:spPr/>
    </dgm:pt>
    <dgm:pt modelId="{C1EA91A4-AF7B-450D-96F9-132C6FF4554F}" type="pres">
      <dgm:prSet presAssocID="{64FED815-6711-4A18-BDFC-C53D3FBADB3E}"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4040D229-6017-4070-891E-D52711F1E3A9}" type="pres">
      <dgm:prSet presAssocID="{64FED815-6711-4A18-BDFC-C53D3FBADB3E}" presName="spaceRect" presStyleCnt="0"/>
      <dgm:spPr/>
    </dgm:pt>
    <dgm:pt modelId="{60D9E584-575F-40A7-B2F6-43A1B4E518F2}" type="pres">
      <dgm:prSet presAssocID="{64FED815-6711-4A18-BDFC-C53D3FBADB3E}" presName="textRect" presStyleLbl="revTx" presStyleIdx="2" presStyleCnt="4">
        <dgm:presLayoutVars>
          <dgm:chMax val="1"/>
          <dgm:chPref val="1"/>
        </dgm:presLayoutVars>
      </dgm:prSet>
      <dgm:spPr/>
    </dgm:pt>
    <dgm:pt modelId="{65A9A283-2F75-4ADE-8D6C-366561355EE8}" type="pres">
      <dgm:prSet presAssocID="{FA47C3A0-9C6B-4A32-9017-0EC2CA42776D}" presName="sibTrans" presStyleLbl="sibTrans2D1" presStyleIdx="0" presStyleCnt="0"/>
      <dgm:spPr/>
    </dgm:pt>
    <dgm:pt modelId="{67F70CE4-8D90-4236-865C-741117CEB7FB}" type="pres">
      <dgm:prSet presAssocID="{7A6544F7-3DF4-47BC-96CA-D95BB0E24B99}" presName="compNode" presStyleCnt="0"/>
      <dgm:spPr/>
    </dgm:pt>
    <dgm:pt modelId="{54F065FA-8C6E-4D79-8765-7CDAB992107D}" type="pres">
      <dgm:prSet presAssocID="{7A6544F7-3DF4-47BC-96CA-D95BB0E24B99}" presName="iconBgRect" presStyleLbl="bgShp" presStyleIdx="3" presStyleCnt="4"/>
      <dgm:spPr/>
    </dgm:pt>
    <dgm:pt modelId="{B1ADF2AA-7C04-49E0-AC0B-798DFE603D7D}" type="pres">
      <dgm:prSet presAssocID="{7A6544F7-3DF4-47BC-96CA-D95BB0E24B9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gnifying glass"/>
        </a:ext>
      </dgm:extLst>
    </dgm:pt>
    <dgm:pt modelId="{89EEA07E-1F91-4F1B-AABA-44F13F003F9F}" type="pres">
      <dgm:prSet presAssocID="{7A6544F7-3DF4-47BC-96CA-D95BB0E24B99}" presName="spaceRect" presStyleCnt="0"/>
      <dgm:spPr/>
    </dgm:pt>
    <dgm:pt modelId="{896C0F46-09FC-457B-B30B-A9D152B1FC84}" type="pres">
      <dgm:prSet presAssocID="{7A6544F7-3DF4-47BC-96CA-D95BB0E24B99}" presName="textRect" presStyleLbl="revTx" presStyleIdx="3" presStyleCnt="4">
        <dgm:presLayoutVars>
          <dgm:chMax val="1"/>
          <dgm:chPref val="1"/>
        </dgm:presLayoutVars>
      </dgm:prSet>
      <dgm:spPr/>
    </dgm:pt>
  </dgm:ptLst>
  <dgm:cxnLst>
    <dgm:cxn modelId="{956BE600-FFA7-41D9-8F34-A31315E228CE}" type="presOf" srcId="{87A9F6FA-4780-499A-90C0-AC286DFEBD4C}" destId="{18A88428-A494-4B8F-9817-90AA7FF6A894}" srcOrd="0" destOrd="0" presId="urn:microsoft.com/office/officeart/2018/2/layout/IconCircleList"/>
    <dgm:cxn modelId="{BBAEE724-BA11-461A-A349-A5763C31C86F}" type="presOf" srcId="{64FED815-6711-4A18-BDFC-C53D3FBADB3E}" destId="{60D9E584-575F-40A7-B2F6-43A1B4E518F2}" srcOrd="0" destOrd="0" presId="urn:microsoft.com/office/officeart/2018/2/layout/IconCircleList"/>
    <dgm:cxn modelId="{56F1A92A-C330-4732-9F60-E86C2A09C1AD}" srcId="{0519A872-D1D4-466D-A052-A28C57E3525D}" destId="{64FED815-6711-4A18-BDFC-C53D3FBADB3E}" srcOrd="2" destOrd="0" parTransId="{DCF23875-94A8-45B2-8F33-E608095091B4}" sibTransId="{FA47C3A0-9C6B-4A32-9017-0EC2CA42776D}"/>
    <dgm:cxn modelId="{161C6542-E204-46F0-B85B-2DEEA2ADF550}" type="presOf" srcId="{FA47C3A0-9C6B-4A32-9017-0EC2CA42776D}" destId="{65A9A283-2F75-4ADE-8D6C-366561355EE8}" srcOrd="0" destOrd="0" presId="urn:microsoft.com/office/officeart/2018/2/layout/IconCircleList"/>
    <dgm:cxn modelId="{A8562A7E-B9D5-48F3-8026-6DF721C876A4}" srcId="{0519A872-D1D4-466D-A052-A28C57E3525D}" destId="{79748763-1A36-4F4A-8356-CA19AD954720}" srcOrd="1" destOrd="0" parTransId="{D63E71B6-F918-484B-BD1B-046BB59AFD09}" sibTransId="{1F9FF07A-FBB6-4276-BB75-6F3B3CA183F8}"/>
    <dgm:cxn modelId="{4F28F6A9-EACD-416B-BCA3-35E91D504E4C}" type="presOf" srcId="{7A6544F7-3DF4-47BC-96CA-D95BB0E24B99}" destId="{896C0F46-09FC-457B-B30B-A9D152B1FC84}" srcOrd="0" destOrd="0" presId="urn:microsoft.com/office/officeart/2018/2/layout/IconCircleList"/>
    <dgm:cxn modelId="{467C44B6-28A1-4CAE-BD4E-E2ABB7E3F335}" type="presOf" srcId="{1F9FF07A-FBB6-4276-BB75-6F3B3CA183F8}" destId="{D63E3D6A-DFCD-4826-A39B-E851554B33D8}" srcOrd="0" destOrd="0" presId="urn:microsoft.com/office/officeart/2018/2/layout/IconCircleList"/>
    <dgm:cxn modelId="{4B981DC5-CACD-485D-A1B8-C7A5BCF71FA7}" type="presOf" srcId="{C15D29B6-165E-4EE8-B9B3-A8E6BF6638A9}" destId="{C4F4971A-1504-4AF4-839D-9F490235F6AD}" srcOrd="0" destOrd="0" presId="urn:microsoft.com/office/officeart/2018/2/layout/IconCircleList"/>
    <dgm:cxn modelId="{C1C346D2-4363-4663-AA67-120FE0023780}" srcId="{0519A872-D1D4-466D-A052-A28C57E3525D}" destId="{87A9F6FA-4780-499A-90C0-AC286DFEBD4C}" srcOrd="0" destOrd="0" parTransId="{3AF5EAF6-6E39-4049-ABEE-3435049AA373}" sibTransId="{C15D29B6-165E-4EE8-B9B3-A8E6BF6638A9}"/>
    <dgm:cxn modelId="{38B5F2D3-907E-4D4D-B46C-52EC114E2BF9}" type="presOf" srcId="{79748763-1A36-4F4A-8356-CA19AD954720}" destId="{9CBA4C0E-66EE-4725-8ECF-836AE431D4FA}" srcOrd="0" destOrd="0" presId="urn:microsoft.com/office/officeart/2018/2/layout/IconCircleList"/>
    <dgm:cxn modelId="{AEA501D6-BD55-4D66-91D5-EDBC82A6A08A}" srcId="{0519A872-D1D4-466D-A052-A28C57E3525D}" destId="{7A6544F7-3DF4-47BC-96CA-D95BB0E24B99}" srcOrd="3" destOrd="0" parTransId="{82C89710-86B3-4A97-BE07-E6EDB47D78A5}" sibTransId="{D1EE6789-D3B8-4FE4-B4FB-6BE07F82309C}"/>
    <dgm:cxn modelId="{88D7CDD9-F999-406C-A0AC-7A3566F2E69B}" type="presOf" srcId="{0519A872-D1D4-466D-A052-A28C57E3525D}" destId="{5C6386A9-A9FE-4009-9A15-3AF62AE46333}" srcOrd="0" destOrd="0" presId="urn:microsoft.com/office/officeart/2018/2/layout/IconCircleList"/>
    <dgm:cxn modelId="{FF603866-C4D1-4468-BD84-7A5828760486}" type="presParOf" srcId="{5C6386A9-A9FE-4009-9A15-3AF62AE46333}" destId="{F8D482F7-3872-4621-8B7D-FF417976A282}" srcOrd="0" destOrd="0" presId="urn:microsoft.com/office/officeart/2018/2/layout/IconCircleList"/>
    <dgm:cxn modelId="{47069150-2DE5-46AE-8C33-40DB2EAF8A32}" type="presParOf" srcId="{F8D482F7-3872-4621-8B7D-FF417976A282}" destId="{C4028104-1BDA-4130-BCF4-60DEEED9F3CD}" srcOrd="0" destOrd="0" presId="urn:microsoft.com/office/officeart/2018/2/layout/IconCircleList"/>
    <dgm:cxn modelId="{DAFFF335-C685-45F4-A042-475E69C9CE82}" type="presParOf" srcId="{C4028104-1BDA-4130-BCF4-60DEEED9F3CD}" destId="{5B24B5FE-64C2-4C9B-9FC5-55A32BB0BEBD}" srcOrd="0" destOrd="0" presId="urn:microsoft.com/office/officeart/2018/2/layout/IconCircleList"/>
    <dgm:cxn modelId="{16C6F48E-BB2C-4339-AB04-6747F934B07A}" type="presParOf" srcId="{C4028104-1BDA-4130-BCF4-60DEEED9F3CD}" destId="{C626D89F-39AE-4FC9-BBAF-02EBE95AA54D}" srcOrd="1" destOrd="0" presId="urn:microsoft.com/office/officeart/2018/2/layout/IconCircleList"/>
    <dgm:cxn modelId="{BE63CF06-5297-45EF-A2C1-5967F2118391}" type="presParOf" srcId="{C4028104-1BDA-4130-BCF4-60DEEED9F3CD}" destId="{975394CA-3EF7-4E86-9684-05E1D617F158}" srcOrd="2" destOrd="0" presId="urn:microsoft.com/office/officeart/2018/2/layout/IconCircleList"/>
    <dgm:cxn modelId="{2DDC5212-649A-4DC1-A6E3-BBA9D8C81D18}" type="presParOf" srcId="{C4028104-1BDA-4130-BCF4-60DEEED9F3CD}" destId="{18A88428-A494-4B8F-9817-90AA7FF6A894}" srcOrd="3" destOrd="0" presId="urn:microsoft.com/office/officeart/2018/2/layout/IconCircleList"/>
    <dgm:cxn modelId="{E72D62D9-D639-4274-ADAB-AE228B303262}" type="presParOf" srcId="{F8D482F7-3872-4621-8B7D-FF417976A282}" destId="{C4F4971A-1504-4AF4-839D-9F490235F6AD}" srcOrd="1" destOrd="0" presId="urn:microsoft.com/office/officeart/2018/2/layout/IconCircleList"/>
    <dgm:cxn modelId="{408BC17D-89C2-4C49-BA27-228036BDE140}" type="presParOf" srcId="{F8D482F7-3872-4621-8B7D-FF417976A282}" destId="{D9E41D9D-0556-4B9D-A253-CE7D25FB282E}" srcOrd="2" destOrd="0" presId="urn:microsoft.com/office/officeart/2018/2/layout/IconCircleList"/>
    <dgm:cxn modelId="{3D633A47-55BC-4E84-A742-4386815E350E}" type="presParOf" srcId="{D9E41D9D-0556-4B9D-A253-CE7D25FB282E}" destId="{D7E80663-87BC-4A0B-BF75-E286990969FF}" srcOrd="0" destOrd="0" presId="urn:microsoft.com/office/officeart/2018/2/layout/IconCircleList"/>
    <dgm:cxn modelId="{377672A7-7B56-48DD-951F-6AF5BCCABEAE}" type="presParOf" srcId="{D9E41D9D-0556-4B9D-A253-CE7D25FB282E}" destId="{91E69E9F-C019-4729-8E90-478476297F90}" srcOrd="1" destOrd="0" presId="urn:microsoft.com/office/officeart/2018/2/layout/IconCircleList"/>
    <dgm:cxn modelId="{A5CA8C15-2709-46E0-BF72-C068F6BE732A}" type="presParOf" srcId="{D9E41D9D-0556-4B9D-A253-CE7D25FB282E}" destId="{68F1B017-B693-4507-A0B2-28A8A3364173}" srcOrd="2" destOrd="0" presId="urn:microsoft.com/office/officeart/2018/2/layout/IconCircleList"/>
    <dgm:cxn modelId="{1D481A9E-6ADA-49C6-AB4C-E75C33F7C53E}" type="presParOf" srcId="{D9E41D9D-0556-4B9D-A253-CE7D25FB282E}" destId="{9CBA4C0E-66EE-4725-8ECF-836AE431D4FA}" srcOrd="3" destOrd="0" presId="urn:microsoft.com/office/officeart/2018/2/layout/IconCircleList"/>
    <dgm:cxn modelId="{984B51B3-5A66-4A18-9ED2-A710B24D16C7}" type="presParOf" srcId="{F8D482F7-3872-4621-8B7D-FF417976A282}" destId="{D63E3D6A-DFCD-4826-A39B-E851554B33D8}" srcOrd="3" destOrd="0" presId="urn:microsoft.com/office/officeart/2018/2/layout/IconCircleList"/>
    <dgm:cxn modelId="{9E51CC1B-C29E-4D7E-B209-5958BCEA67E6}" type="presParOf" srcId="{F8D482F7-3872-4621-8B7D-FF417976A282}" destId="{32E9633B-1A52-4973-B85A-6566116A50F2}" srcOrd="4" destOrd="0" presId="urn:microsoft.com/office/officeart/2018/2/layout/IconCircleList"/>
    <dgm:cxn modelId="{86D0A8DA-EA4B-47B5-8A2F-339A29E06361}" type="presParOf" srcId="{32E9633B-1A52-4973-B85A-6566116A50F2}" destId="{BDD7ABC2-9000-4002-9F92-6839050E72C0}" srcOrd="0" destOrd="0" presId="urn:microsoft.com/office/officeart/2018/2/layout/IconCircleList"/>
    <dgm:cxn modelId="{D8E2B1BD-A144-4DF7-9FA1-F1D2EAE724DB}" type="presParOf" srcId="{32E9633B-1A52-4973-B85A-6566116A50F2}" destId="{C1EA91A4-AF7B-450D-96F9-132C6FF4554F}" srcOrd="1" destOrd="0" presId="urn:microsoft.com/office/officeart/2018/2/layout/IconCircleList"/>
    <dgm:cxn modelId="{A658E5DB-CEC2-424E-BCE6-8DB958F56929}" type="presParOf" srcId="{32E9633B-1A52-4973-B85A-6566116A50F2}" destId="{4040D229-6017-4070-891E-D52711F1E3A9}" srcOrd="2" destOrd="0" presId="urn:microsoft.com/office/officeart/2018/2/layout/IconCircleList"/>
    <dgm:cxn modelId="{D4B0DD16-590F-4D3D-892E-9B3AE144338F}" type="presParOf" srcId="{32E9633B-1A52-4973-B85A-6566116A50F2}" destId="{60D9E584-575F-40A7-B2F6-43A1B4E518F2}" srcOrd="3" destOrd="0" presId="urn:microsoft.com/office/officeart/2018/2/layout/IconCircleList"/>
    <dgm:cxn modelId="{96F9B977-86E4-4575-8BBC-01EAF9DD2CAE}" type="presParOf" srcId="{F8D482F7-3872-4621-8B7D-FF417976A282}" destId="{65A9A283-2F75-4ADE-8D6C-366561355EE8}" srcOrd="5" destOrd="0" presId="urn:microsoft.com/office/officeart/2018/2/layout/IconCircleList"/>
    <dgm:cxn modelId="{FF27E4C0-6561-4190-A57C-58FAA86793FD}" type="presParOf" srcId="{F8D482F7-3872-4621-8B7D-FF417976A282}" destId="{67F70CE4-8D90-4236-865C-741117CEB7FB}" srcOrd="6" destOrd="0" presId="urn:microsoft.com/office/officeart/2018/2/layout/IconCircleList"/>
    <dgm:cxn modelId="{E42DEFBC-13C0-4848-96CB-71AC0D0267B4}" type="presParOf" srcId="{67F70CE4-8D90-4236-865C-741117CEB7FB}" destId="{54F065FA-8C6E-4D79-8765-7CDAB992107D}" srcOrd="0" destOrd="0" presId="urn:microsoft.com/office/officeart/2018/2/layout/IconCircleList"/>
    <dgm:cxn modelId="{F7AD88F2-F7C4-465D-91BB-D381B7142193}" type="presParOf" srcId="{67F70CE4-8D90-4236-865C-741117CEB7FB}" destId="{B1ADF2AA-7C04-49E0-AC0B-798DFE603D7D}" srcOrd="1" destOrd="0" presId="urn:microsoft.com/office/officeart/2018/2/layout/IconCircleList"/>
    <dgm:cxn modelId="{A5E6C615-5FF6-48E6-AA01-DCA24930AA6D}" type="presParOf" srcId="{67F70CE4-8D90-4236-865C-741117CEB7FB}" destId="{89EEA07E-1F91-4F1B-AABA-44F13F003F9F}" srcOrd="2" destOrd="0" presId="urn:microsoft.com/office/officeart/2018/2/layout/IconCircleList"/>
    <dgm:cxn modelId="{F7326C76-CEEC-4862-AFDF-C5DB277B2C05}" type="presParOf" srcId="{67F70CE4-8D90-4236-865C-741117CEB7FB}" destId="{896C0F46-09FC-457B-B30B-A9D152B1FC84}"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556309-088E-479D-A008-96627C386189}" type="doc">
      <dgm:prSet loTypeId="urn:microsoft.com/office/officeart/2016/7/layout/ChevronBlockProcess" loCatId="process" qsTypeId="urn:microsoft.com/office/officeart/2005/8/quickstyle/simple1" qsCatId="simple" csTypeId="urn:microsoft.com/office/officeart/2005/8/colors/accent1_2" csCatId="accent1" phldr="1"/>
      <dgm:spPr/>
      <dgm:t>
        <a:bodyPr/>
        <a:lstStyle/>
        <a:p>
          <a:endParaRPr lang="en-US"/>
        </a:p>
      </dgm:t>
    </dgm:pt>
    <dgm:pt modelId="{695DBAFA-2CAF-4AEB-814D-93EF8E67AE1A}">
      <dgm:prSet/>
      <dgm:spPr>
        <a:solidFill>
          <a:srgbClr val="00B0F0"/>
        </a:solidFill>
      </dgm:spPr>
      <dgm:t>
        <a:bodyPr/>
        <a:lstStyle/>
        <a:p>
          <a:r>
            <a:rPr lang="en-US" dirty="0"/>
            <a:t>Step 1</a:t>
          </a:r>
        </a:p>
      </dgm:t>
    </dgm:pt>
    <dgm:pt modelId="{38D45BD1-08D0-412E-B028-CCD7EE683B6C}" type="parTrans" cxnId="{3937FA79-48D6-4428-A073-63D081944BF8}">
      <dgm:prSet/>
      <dgm:spPr/>
      <dgm:t>
        <a:bodyPr/>
        <a:lstStyle/>
        <a:p>
          <a:endParaRPr lang="en-US"/>
        </a:p>
      </dgm:t>
    </dgm:pt>
    <dgm:pt modelId="{43523036-422D-4D3B-A82F-A6CA8FF100D0}" type="sibTrans" cxnId="{3937FA79-48D6-4428-A073-63D081944BF8}">
      <dgm:prSet/>
      <dgm:spPr/>
      <dgm:t>
        <a:bodyPr/>
        <a:lstStyle/>
        <a:p>
          <a:endParaRPr lang="en-US"/>
        </a:p>
      </dgm:t>
    </dgm:pt>
    <dgm:pt modelId="{B722D34A-FF12-4A35-B98D-79ACE562747F}">
      <dgm:prSet/>
      <dgm:spPr/>
      <dgm:t>
        <a:bodyPr/>
        <a:lstStyle/>
        <a:p>
          <a:r>
            <a:rPr lang="en-US" dirty="0"/>
            <a:t>Assure health and safety of all involved parties, including providing referral to support/services.</a:t>
          </a:r>
        </a:p>
      </dgm:t>
    </dgm:pt>
    <dgm:pt modelId="{3153754F-1314-4F0D-BDF4-90CEA6508193}" type="parTrans" cxnId="{1C3F2C2B-779F-4793-A766-99D30B8927A3}">
      <dgm:prSet/>
      <dgm:spPr/>
      <dgm:t>
        <a:bodyPr/>
        <a:lstStyle/>
        <a:p>
          <a:endParaRPr lang="en-US"/>
        </a:p>
      </dgm:t>
    </dgm:pt>
    <dgm:pt modelId="{ABF6C58C-D86D-44F4-B590-2E3D95E437E9}" type="sibTrans" cxnId="{1C3F2C2B-779F-4793-A766-99D30B8927A3}">
      <dgm:prSet/>
      <dgm:spPr/>
      <dgm:t>
        <a:bodyPr/>
        <a:lstStyle/>
        <a:p>
          <a:endParaRPr lang="en-US"/>
        </a:p>
      </dgm:t>
    </dgm:pt>
    <dgm:pt modelId="{8E492681-1A15-41BB-9DA8-003B2410FF09}">
      <dgm:prSet/>
      <dgm:spPr>
        <a:solidFill>
          <a:srgbClr val="00B0F0"/>
        </a:solidFill>
      </dgm:spPr>
      <dgm:t>
        <a:bodyPr/>
        <a:lstStyle/>
        <a:p>
          <a:r>
            <a:rPr lang="en-US" dirty="0"/>
            <a:t>Step 2</a:t>
          </a:r>
        </a:p>
      </dgm:t>
    </dgm:pt>
    <dgm:pt modelId="{0BD7FADA-1A1B-49FE-96C9-6347F9862E7F}" type="parTrans" cxnId="{F23D0697-9115-4EC4-9F8A-F1F9477F5D26}">
      <dgm:prSet/>
      <dgm:spPr/>
      <dgm:t>
        <a:bodyPr/>
        <a:lstStyle/>
        <a:p>
          <a:endParaRPr lang="en-US"/>
        </a:p>
      </dgm:t>
    </dgm:pt>
    <dgm:pt modelId="{69CEA7E4-A61B-46DA-BA41-4476670B557C}" type="sibTrans" cxnId="{F23D0697-9115-4EC4-9F8A-F1F9477F5D26}">
      <dgm:prSet/>
      <dgm:spPr/>
      <dgm:t>
        <a:bodyPr/>
        <a:lstStyle/>
        <a:p>
          <a:endParaRPr lang="en-US"/>
        </a:p>
      </dgm:t>
    </dgm:pt>
    <dgm:pt modelId="{77EDA8D5-1A25-4B53-B65D-17F12C27C22A}">
      <dgm:prSet/>
      <dgm:spPr/>
      <dgm:t>
        <a:bodyPr/>
        <a:lstStyle/>
        <a:p>
          <a:r>
            <a:rPr lang="en-US" dirty="0"/>
            <a:t>Investigate complaint (or oversee investigation led by partners/consultants), taking necessary actions to ensure an environment of safety, security, dignity, and respect of all involved parties.</a:t>
          </a:r>
        </a:p>
      </dgm:t>
    </dgm:pt>
    <dgm:pt modelId="{7E429089-F95B-498A-A959-D539A71FA4F2}" type="parTrans" cxnId="{08C1CE89-64F4-42A3-9D46-103A6AB95046}">
      <dgm:prSet/>
      <dgm:spPr/>
      <dgm:t>
        <a:bodyPr/>
        <a:lstStyle/>
        <a:p>
          <a:endParaRPr lang="en-US"/>
        </a:p>
      </dgm:t>
    </dgm:pt>
    <dgm:pt modelId="{27C4DCE3-8F1E-41CF-8EF0-B57FD4D0A19E}" type="sibTrans" cxnId="{08C1CE89-64F4-42A3-9D46-103A6AB95046}">
      <dgm:prSet/>
      <dgm:spPr/>
      <dgm:t>
        <a:bodyPr/>
        <a:lstStyle/>
        <a:p>
          <a:endParaRPr lang="en-US"/>
        </a:p>
      </dgm:t>
    </dgm:pt>
    <dgm:pt modelId="{948901BD-98C1-4A96-97E8-CB3BDEF54718}">
      <dgm:prSet/>
      <dgm:spPr>
        <a:solidFill>
          <a:srgbClr val="00B0F0"/>
        </a:solidFill>
      </dgm:spPr>
      <dgm:t>
        <a:bodyPr/>
        <a:lstStyle/>
        <a:p>
          <a:r>
            <a:rPr lang="en-US" dirty="0"/>
            <a:t>Step 3</a:t>
          </a:r>
        </a:p>
      </dgm:t>
    </dgm:pt>
    <dgm:pt modelId="{56B3F6AA-6E70-459C-A3CA-26AD73F69544}" type="parTrans" cxnId="{C4A9004E-E217-4A13-99B8-3CAA3864710A}">
      <dgm:prSet/>
      <dgm:spPr/>
      <dgm:t>
        <a:bodyPr/>
        <a:lstStyle/>
        <a:p>
          <a:endParaRPr lang="en-US"/>
        </a:p>
      </dgm:t>
    </dgm:pt>
    <dgm:pt modelId="{EE36C0C9-D897-4578-8DFE-4D08AF56569E}" type="sibTrans" cxnId="{C4A9004E-E217-4A13-99B8-3CAA3864710A}">
      <dgm:prSet/>
      <dgm:spPr/>
      <dgm:t>
        <a:bodyPr/>
        <a:lstStyle/>
        <a:p>
          <a:endParaRPr lang="en-US"/>
        </a:p>
      </dgm:t>
    </dgm:pt>
    <dgm:pt modelId="{35872AEF-0A6C-4C1A-8659-B6A518FDF595}">
      <dgm:prSet/>
      <dgm:spPr/>
      <dgm:t>
        <a:bodyPr/>
        <a:lstStyle/>
        <a:p>
          <a:r>
            <a:rPr lang="en-US" dirty="0"/>
            <a:t>Inform all parties of the steps involved and the results of the investigation.</a:t>
          </a:r>
        </a:p>
      </dgm:t>
    </dgm:pt>
    <dgm:pt modelId="{E0B1C4CE-3204-4E09-9C56-DAD7A0263685}" type="parTrans" cxnId="{A53F1ECA-E970-477B-B1A0-A405FB406D91}">
      <dgm:prSet/>
      <dgm:spPr/>
      <dgm:t>
        <a:bodyPr/>
        <a:lstStyle/>
        <a:p>
          <a:endParaRPr lang="en-US"/>
        </a:p>
      </dgm:t>
    </dgm:pt>
    <dgm:pt modelId="{C9049D93-3ADA-4C80-BABA-ABF49632CBA2}" type="sibTrans" cxnId="{A53F1ECA-E970-477B-B1A0-A405FB406D91}">
      <dgm:prSet/>
      <dgm:spPr/>
      <dgm:t>
        <a:bodyPr/>
        <a:lstStyle/>
        <a:p>
          <a:endParaRPr lang="en-US"/>
        </a:p>
      </dgm:t>
    </dgm:pt>
    <dgm:pt modelId="{A07D938F-DD47-411A-BCDC-39C669B288A1}">
      <dgm:prSet/>
      <dgm:spPr>
        <a:solidFill>
          <a:srgbClr val="00B0F0"/>
        </a:solidFill>
      </dgm:spPr>
      <dgm:t>
        <a:bodyPr/>
        <a:lstStyle/>
        <a:p>
          <a:r>
            <a:rPr lang="en-US" dirty="0"/>
            <a:t>Step 4</a:t>
          </a:r>
        </a:p>
      </dgm:t>
    </dgm:pt>
    <dgm:pt modelId="{0C558037-131A-48AC-857E-A61C2475ABE4}" type="parTrans" cxnId="{C7E84940-EA59-44AA-96AE-8448B580C001}">
      <dgm:prSet/>
      <dgm:spPr/>
      <dgm:t>
        <a:bodyPr/>
        <a:lstStyle/>
        <a:p>
          <a:endParaRPr lang="en-US"/>
        </a:p>
      </dgm:t>
    </dgm:pt>
    <dgm:pt modelId="{041C46A6-7352-4067-A292-0DAED99D2718}" type="sibTrans" cxnId="{C7E84940-EA59-44AA-96AE-8448B580C001}">
      <dgm:prSet/>
      <dgm:spPr/>
      <dgm:t>
        <a:bodyPr/>
        <a:lstStyle/>
        <a:p>
          <a:endParaRPr lang="en-US"/>
        </a:p>
      </dgm:t>
    </dgm:pt>
    <dgm:pt modelId="{6EAC1C2F-66ED-4FD1-8BE1-1F01DC44A497}">
      <dgm:prSet/>
      <dgm:spPr/>
      <dgm:t>
        <a:bodyPr/>
        <a:lstStyle/>
        <a:p>
          <a:r>
            <a:rPr lang="en-US" dirty="0"/>
            <a:t>If the investigation determines that a policy violation has occurred, take prompt corrective action to end the behavior and deter future occurrences.</a:t>
          </a:r>
        </a:p>
      </dgm:t>
    </dgm:pt>
    <dgm:pt modelId="{7FD64871-A11F-4BE3-9A69-D464C68F47ED}" type="parTrans" cxnId="{536B6995-231D-49A3-8BEB-D6F88D26C577}">
      <dgm:prSet/>
      <dgm:spPr/>
      <dgm:t>
        <a:bodyPr/>
        <a:lstStyle/>
        <a:p>
          <a:endParaRPr lang="en-US"/>
        </a:p>
      </dgm:t>
    </dgm:pt>
    <dgm:pt modelId="{09A2A99D-61CC-4F4A-A597-918F2C86AB25}" type="sibTrans" cxnId="{536B6995-231D-49A3-8BEB-D6F88D26C577}">
      <dgm:prSet/>
      <dgm:spPr/>
      <dgm:t>
        <a:bodyPr/>
        <a:lstStyle/>
        <a:p>
          <a:endParaRPr lang="en-US"/>
        </a:p>
      </dgm:t>
    </dgm:pt>
    <dgm:pt modelId="{A8ED15B1-F517-4F79-ABC1-9B4C679F586D}" type="pres">
      <dgm:prSet presAssocID="{F6556309-088E-479D-A008-96627C386189}" presName="Name0" presStyleCnt="0">
        <dgm:presLayoutVars>
          <dgm:dir/>
          <dgm:animLvl val="lvl"/>
          <dgm:resizeHandles val="exact"/>
        </dgm:presLayoutVars>
      </dgm:prSet>
      <dgm:spPr/>
    </dgm:pt>
    <dgm:pt modelId="{93BB87A7-B3E0-4602-B31F-54487E109F0D}" type="pres">
      <dgm:prSet presAssocID="{695DBAFA-2CAF-4AEB-814D-93EF8E67AE1A}" presName="composite" presStyleCnt="0"/>
      <dgm:spPr/>
    </dgm:pt>
    <dgm:pt modelId="{1C43B258-2DBE-4F5B-B7AE-A14D89942043}" type="pres">
      <dgm:prSet presAssocID="{695DBAFA-2CAF-4AEB-814D-93EF8E67AE1A}" presName="parTx" presStyleLbl="alignNode1" presStyleIdx="0" presStyleCnt="4">
        <dgm:presLayoutVars>
          <dgm:chMax val="0"/>
          <dgm:chPref val="0"/>
        </dgm:presLayoutVars>
      </dgm:prSet>
      <dgm:spPr/>
    </dgm:pt>
    <dgm:pt modelId="{5AFC4B3C-9DBF-40C1-A2A5-94DF78E572EE}" type="pres">
      <dgm:prSet presAssocID="{695DBAFA-2CAF-4AEB-814D-93EF8E67AE1A}" presName="desTx" presStyleLbl="alignAccFollowNode1" presStyleIdx="0" presStyleCnt="4">
        <dgm:presLayoutVars/>
      </dgm:prSet>
      <dgm:spPr/>
    </dgm:pt>
    <dgm:pt modelId="{2EFFBFD3-4ECE-4277-8CA3-2138D1C08594}" type="pres">
      <dgm:prSet presAssocID="{43523036-422D-4D3B-A82F-A6CA8FF100D0}" presName="space" presStyleCnt="0"/>
      <dgm:spPr/>
    </dgm:pt>
    <dgm:pt modelId="{C0108881-35CD-4B4A-BE55-26A38540A422}" type="pres">
      <dgm:prSet presAssocID="{8E492681-1A15-41BB-9DA8-003B2410FF09}" presName="composite" presStyleCnt="0"/>
      <dgm:spPr/>
    </dgm:pt>
    <dgm:pt modelId="{23DBFE93-36B9-4F3C-AF9E-9EFDAE68F449}" type="pres">
      <dgm:prSet presAssocID="{8E492681-1A15-41BB-9DA8-003B2410FF09}" presName="parTx" presStyleLbl="alignNode1" presStyleIdx="1" presStyleCnt="4">
        <dgm:presLayoutVars>
          <dgm:chMax val="0"/>
          <dgm:chPref val="0"/>
        </dgm:presLayoutVars>
      </dgm:prSet>
      <dgm:spPr/>
    </dgm:pt>
    <dgm:pt modelId="{F641CC25-D7C6-446C-B6D8-B7F75ED95365}" type="pres">
      <dgm:prSet presAssocID="{8E492681-1A15-41BB-9DA8-003B2410FF09}" presName="desTx" presStyleLbl="alignAccFollowNode1" presStyleIdx="1" presStyleCnt="4" custLinFactNeighborY="353">
        <dgm:presLayoutVars/>
      </dgm:prSet>
      <dgm:spPr/>
    </dgm:pt>
    <dgm:pt modelId="{916E6BB8-25D6-421B-9EB3-92ED012C858E}" type="pres">
      <dgm:prSet presAssocID="{69CEA7E4-A61B-46DA-BA41-4476670B557C}" presName="space" presStyleCnt="0"/>
      <dgm:spPr/>
    </dgm:pt>
    <dgm:pt modelId="{31E01A3D-7696-42DF-81BE-766E2CCC9DA5}" type="pres">
      <dgm:prSet presAssocID="{948901BD-98C1-4A96-97E8-CB3BDEF54718}" presName="composite" presStyleCnt="0"/>
      <dgm:spPr/>
    </dgm:pt>
    <dgm:pt modelId="{06BC051F-2D4B-46E1-A0AC-8D0C2C8B5872}" type="pres">
      <dgm:prSet presAssocID="{948901BD-98C1-4A96-97E8-CB3BDEF54718}" presName="parTx" presStyleLbl="alignNode1" presStyleIdx="2" presStyleCnt="4">
        <dgm:presLayoutVars>
          <dgm:chMax val="0"/>
          <dgm:chPref val="0"/>
        </dgm:presLayoutVars>
      </dgm:prSet>
      <dgm:spPr/>
    </dgm:pt>
    <dgm:pt modelId="{601A3196-8069-464D-9522-020E20451576}" type="pres">
      <dgm:prSet presAssocID="{948901BD-98C1-4A96-97E8-CB3BDEF54718}" presName="desTx" presStyleLbl="alignAccFollowNode1" presStyleIdx="2" presStyleCnt="4">
        <dgm:presLayoutVars/>
      </dgm:prSet>
      <dgm:spPr/>
    </dgm:pt>
    <dgm:pt modelId="{6F6DC1A0-D14F-4DF3-B5C9-E915966DF1A7}" type="pres">
      <dgm:prSet presAssocID="{EE36C0C9-D897-4578-8DFE-4D08AF56569E}" presName="space" presStyleCnt="0"/>
      <dgm:spPr/>
    </dgm:pt>
    <dgm:pt modelId="{49DD2294-0429-4917-8FF5-03FFAA550F89}" type="pres">
      <dgm:prSet presAssocID="{A07D938F-DD47-411A-BCDC-39C669B288A1}" presName="composite" presStyleCnt="0"/>
      <dgm:spPr/>
    </dgm:pt>
    <dgm:pt modelId="{96977484-EFD6-4EE5-9015-852A39AC164A}" type="pres">
      <dgm:prSet presAssocID="{A07D938F-DD47-411A-BCDC-39C669B288A1}" presName="parTx" presStyleLbl="alignNode1" presStyleIdx="3" presStyleCnt="4">
        <dgm:presLayoutVars>
          <dgm:chMax val="0"/>
          <dgm:chPref val="0"/>
        </dgm:presLayoutVars>
      </dgm:prSet>
      <dgm:spPr/>
    </dgm:pt>
    <dgm:pt modelId="{8DD17A80-D127-4774-8DB0-8B58D06A93EC}" type="pres">
      <dgm:prSet presAssocID="{A07D938F-DD47-411A-BCDC-39C669B288A1}" presName="desTx" presStyleLbl="alignAccFollowNode1" presStyleIdx="3" presStyleCnt="4">
        <dgm:presLayoutVars/>
      </dgm:prSet>
      <dgm:spPr/>
    </dgm:pt>
  </dgm:ptLst>
  <dgm:cxnLst>
    <dgm:cxn modelId="{1C3F2C2B-779F-4793-A766-99D30B8927A3}" srcId="{695DBAFA-2CAF-4AEB-814D-93EF8E67AE1A}" destId="{B722D34A-FF12-4A35-B98D-79ACE562747F}" srcOrd="0" destOrd="0" parTransId="{3153754F-1314-4F0D-BDF4-90CEA6508193}" sibTransId="{ABF6C58C-D86D-44F4-B590-2E3D95E437E9}"/>
    <dgm:cxn modelId="{C7E84940-EA59-44AA-96AE-8448B580C001}" srcId="{F6556309-088E-479D-A008-96627C386189}" destId="{A07D938F-DD47-411A-BCDC-39C669B288A1}" srcOrd="3" destOrd="0" parTransId="{0C558037-131A-48AC-857E-A61C2475ABE4}" sibTransId="{041C46A6-7352-4067-A292-0DAED99D2718}"/>
    <dgm:cxn modelId="{4283D243-E67E-4975-8D7F-6B2EAEA3C4C1}" type="presOf" srcId="{F6556309-088E-479D-A008-96627C386189}" destId="{A8ED15B1-F517-4F79-ABC1-9B4C679F586D}" srcOrd="0" destOrd="0" presId="urn:microsoft.com/office/officeart/2016/7/layout/ChevronBlockProcess"/>
    <dgm:cxn modelId="{C4A9004E-E217-4A13-99B8-3CAA3864710A}" srcId="{F6556309-088E-479D-A008-96627C386189}" destId="{948901BD-98C1-4A96-97E8-CB3BDEF54718}" srcOrd="2" destOrd="0" parTransId="{56B3F6AA-6E70-459C-A3CA-26AD73F69544}" sibTransId="{EE36C0C9-D897-4578-8DFE-4D08AF56569E}"/>
    <dgm:cxn modelId="{C6ABDB4F-8A0B-43B0-B4BB-04CAC6504578}" type="presOf" srcId="{77EDA8D5-1A25-4B53-B65D-17F12C27C22A}" destId="{F641CC25-D7C6-446C-B6D8-B7F75ED95365}" srcOrd="0" destOrd="0" presId="urn:microsoft.com/office/officeart/2016/7/layout/ChevronBlockProcess"/>
    <dgm:cxn modelId="{CF95CA54-CDEC-4503-A698-96E9A6480EB4}" type="presOf" srcId="{695DBAFA-2CAF-4AEB-814D-93EF8E67AE1A}" destId="{1C43B258-2DBE-4F5B-B7AE-A14D89942043}" srcOrd="0" destOrd="0" presId="urn:microsoft.com/office/officeart/2016/7/layout/ChevronBlockProcess"/>
    <dgm:cxn modelId="{611C8155-7B1C-4EEF-B03B-7739BDC5AA3E}" type="presOf" srcId="{B722D34A-FF12-4A35-B98D-79ACE562747F}" destId="{5AFC4B3C-9DBF-40C1-A2A5-94DF78E572EE}" srcOrd="0" destOrd="0" presId="urn:microsoft.com/office/officeart/2016/7/layout/ChevronBlockProcess"/>
    <dgm:cxn modelId="{50CD5057-049D-412B-B01C-13577FCEBD96}" type="presOf" srcId="{8E492681-1A15-41BB-9DA8-003B2410FF09}" destId="{23DBFE93-36B9-4F3C-AF9E-9EFDAE68F449}" srcOrd="0" destOrd="0" presId="urn:microsoft.com/office/officeart/2016/7/layout/ChevronBlockProcess"/>
    <dgm:cxn modelId="{70748C57-19D7-4EE3-9796-2E379F3A2FC8}" type="presOf" srcId="{6EAC1C2F-66ED-4FD1-8BE1-1F01DC44A497}" destId="{8DD17A80-D127-4774-8DB0-8B58D06A93EC}" srcOrd="0" destOrd="0" presId="urn:microsoft.com/office/officeart/2016/7/layout/ChevronBlockProcess"/>
    <dgm:cxn modelId="{3937FA79-48D6-4428-A073-63D081944BF8}" srcId="{F6556309-088E-479D-A008-96627C386189}" destId="{695DBAFA-2CAF-4AEB-814D-93EF8E67AE1A}" srcOrd="0" destOrd="0" parTransId="{38D45BD1-08D0-412E-B028-CCD7EE683B6C}" sibTransId="{43523036-422D-4D3B-A82F-A6CA8FF100D0}"/>
    <dgm:cxn modelId="{08C1CE89-64F4-42A3-9D46-103A6AB95046}" srcId="{8E492681-1A15-41BB-9DA8-003B2410FF09}" destId="{77EDA8D5-1A25-4B53-B65D-17F12C27C22A}" srcOrd="0" destOrd="0" parTransId="{7E429089-F95B-498A-A959-D539A71FA4F2}" sibTransId="{27C4DCE3-8F1E-41CF-8EF0-B57FD4D0A19E}"/>
    <dgm:cxn modelId="{536B6995-231D-49A3-8BEB-D6F88D26C577}" srcId="{A07D938F-DD47-411A-BCDC-39C669B288A1}" destId="{6EAC1C2F-66ED-4FD1-8BE1-1F01DC44A497}" srcOrd="0" destOrd="0" parTransId="{7FD64871-A11F-4BE3-9A69-D464C68F47ED}" sibTransId="{09A2A99D-61CC-4F4A-A597-918F2C86AB25}"/>
    <dgm:cxn modelId="{F23D0697-9115-4EC4-9F8A-F1F9477F5D26}" srcId="{F6556309-088E-479D-A008-96627C386189}" destId="{8E492681-1A15-41BB-9DA8-003B2410FF09}" srcOrd="1" destOrd="0" parTransId="{0BD7FADA-1A1B-49FE-96C9-6347F9862E7F}" sibTransId="{69CEA7E4-A61B-46DA-BA41-4476670B557C}"/>
    <dgm:cxn modelId="{DC4F7798-C72B-4CD0-A613-D16CA0B973C4}" type="presOf" srcId="{948901BD-98C1-4A96-97E8-CB3BDEF54718}" destId="{06BC051F-2D4B-46E1-A0AC-8D0C2C8B5872}" srcOrd="0" destOrd="0" presId="urn:microsoft.com/office/officeart/2016/7/layout/ChevronBlockProcess"/>
    <dgm:cxn modelId="{92B72AA5-4AC0-4DAD-9155-C7DA411F39E4}" type="presOf" srcId="{35872AEF-0A6C-4C1A-8659-B6A518FDF595}" destId="{601A3196-8069-464D-9522-020E20451576}" srcOrd="0" destOrd="0" presId="urn:microsoft.com/office/officeart/2016/7/layout/ChevronBlockProcess"/>
    <dgm:cxn modelId="{E911A0C3-61E3-4D24-AD36-BAB117FAFC96}" type="presOf" srcId="{A07D938F-DD47-411A-BCDC-39C669B288A1}" destId="{96977484-EFD6-4EE5-9015-852A39AC164A}" srcOrd="0" destOrd="0" presId="urn:microsoft.com/office/officeart/2016/7/layout/ChevronBlockProcess"/>
    <dgm:cxn modelId="{A53F1ECA-E970-477B-B1A0-A405FB406D91}" srcId="{948901BD-98C1-4A96-97E8-CB3BDEF54718}" destId="{35872AEF-0A6C-4C1A-8659-B6A518FDF595}" srcOrd="0" destOrd="0" parTransId="{E0B1C4CE-3204-4E09-9C56-DAD7A0263685}" sibTransId="{C9049D93-3ADA-4C80-BABA-ABF49632CBA2}"/>
    <dgm:cxn modelId="{7075FA08-3847-4EEC-8DA6-1B8FCEFF03F9}" type="presParOf" srcId="{A8ED15B1-F517-4F79-ABC1-9B4C679F586D}" destId="{93BB87A7-B3E0-4602-B31F-54487E109F0D}" srcOrd="0" destOrd="0" presId="urn:microsoft.com/office/officeart/2016/7/layout/ChevronBlockProcess"/>
    <dgm:cxn modelId="{F7A7EE0A-A2A3-448F-9415-CDA79D8F577E}" type="presParOf" srcId="{93BB87A7-B3E0-4602-B31F-54487E109F0D}" destId="{1C43B258-2DBE-4F5B-B7AE-A14D89942043}" srcOrd="0" destOrd="0" presId="urn:microsoft.com/office/officeart/2016/7/layout/ChevronBlockProcess"/>
    <dgm:cxn modelId="{FF75B916-1CD6-4488-BB50-A859C1743DBE}" type="presParOf" srcId="{93BB87A7-B3E0-4602-B31F-54487E109F0D}" destId="{5AFC4B3C-9DBF-40C1-A2A5-94DF78E572EE}" srcOrd="1" destOrd="0" presId="urn:microsoft.com/office/officeart/2016/7/layout/ChevronBlockProcess"/>
    <dgm:cxn modelId="{BB244364-0774-415D-9186-DA1A068BF687}" type="presParOf" srcId="{A8ED15B1-F517-4F79-ABC1-9B4C679F586D}" destId="{2EFFBFD3-4ECE-4277-8CA3-2138D1C08594}" srcOrd="1" destOrd="0" presId="urn:microsoft.com/office/officeart/2016/7/layout/ChevronBlockProcess"/>
    <dgm:cxn modelId="{9AB3A42C-5089-4301-871B-447FAD35F3A1}" type="presParOf" srcId="{A8ED15B1-F517-4F79-ABC1-9B4C679F586D}" destId="{C0108881-35CD-4B4A-BE55-26A38540A422}" srcOrd="2" destOrd="0" presId="urn:microsoft.com/office/officeart/2016/7/layout/ChevronBlockProcess"/>
    <dgm:cxn modelId="{DFB49866-22BD-4BAF-A9B0-4092EAF36DA8}" type="presParOf" srcId="{C0108881-35CD-4B4A-BE55-26A38540A422}" destId="{23DBFE93-36B9-4F3C-AF9E-9EFDAE68F449}" srcOrd="0" destOrd="0" presId="urn:microsoft.com/office/officeart/2016/7/layout/ChevronBlockProcess"/>
    <dgm:cxn modelId="{D93147F6-D6B8-4D38-955E-7A848E46DACA}" type="presParOf" srcId="{C0108881-35CD-4B4A-BE55-26A38540A422}" destId="{F641CC25-D7C6-446C-B6D8-B7F75ED95365}" srcOrd="1" destOrd="0" presId="urn:microsoft.com/office/officeart/2016/7/layout/ChevronBlockProcess"/>
    <dgm:cxn modelId="{6253578C-E43B-4227-88C5-FEA2F6EDF2C8}" type="presParOf" srcId="{A8ED15B1-F517-4F79-ABC1-9B4C679F586D}" destId="{916E6BB8-25D6-421B-9EB3-92ED012C858E}" srcOrd="3" destOrd="0" presId="urn:microsoft.com/office/officeart/2016/7/layout/ChevronBlockProcess"/>
    <dgm:cxn modelId="{0CA47EF0-EFE4-453A-AA3D-AB45CA27D19B}" type="presParOf" srcId="{A8ED15B1-F517-4F79-ABC1-9B4C679F586D}" destId="{31E01A3D-7696-42DF-81BE-766E2CCC9DA5}" srcOrd="4" destOrd="0" presId="urn:microsoft.com/office/officeart/2016/7/layout/ChevronBlockProcess"/>
    <dgm:cxn modelId="{0E9B9C11-E697-497E-B114-33DB10CE6229}" type="presParOf" srcId="{31E01A3D-7696-42DF-81BE-766E2CCC9DA5}" destId="{06BC051F-2D4B-46E1-A0AC-8D0C2C8B5872}" srcOrd="0" destOrd="0" presId="urn:microsoft.com/office/officeart/2016/7/layout/ChevronBlockProcess"/>
    <dgm:cxn modelId="{6DEBD0E9-0B2F-42B7-8F44-BEF8CE05031B}" type="presParOf" srcId="{31E01A3D-7696-42DF-81BE-766E2CCC9DA5}" destId="{601A3196-8069-464D-9522-020E20451576}" srcOrd="1" destOrd="0" presId="urn:microsoft.com/office/officeart/2016/7/layout/ChevronBlockProcess"/>
    <dgm:cxn modelId="{046FFCC5-F4A5-4977-A9D2-C0892E324672}" type="presParOf" srcId="{A8ED15B1-F517-4F79-ABC1-9B4C679F586D}" destId="{6F6DC1A0-D14F-4DF3-B5C9-E915966DF1A7}" srcOrd="5" destOrd="0" presId="urn:microsoft.com/office/officeart/2016/7/layout/ChevronBlockProcess"/>
    <dgm:cxn modelId="{88533237-6D65-4E5C-94EA-035F6BF9BC12}" type="presParOf" srcId="{A8ED15B1-F517-4F79-ABC1-9B4C679F586D}" destId="{49DD2294-0429-4917-8FF5-03FFAA550F89}" srcOrd="6" destOrd="0" presId="urn:microsoft.com/office/officeart/2016/7/layout/ChevronBlockProcess"/>
    <dgm:cxn modelId="{C56BC8D1-1526-4F65-9382-FCE4906CC9D6}" type="presParOf" srcId="{49DD2294-0429-4917-8FF5-03FFAA550F89}" destId="{96977484-EFD6-4EE5-9015-852A39AC164A}" srcOrd="0" destOrd="0" presId="urn:microsoft.com/office/officeart/2016/7/layout/ChevronBlockProcess"/>
    <dgm:cxn modelId="{C7C53EDA-429C-47A5-8E63-4D9D8A26A7A2}" type="presParOf" srcId="{49DD2294-0429-4917-8FF5-03FFAA550F89}" destId="{8DD17A80-D127-4774-8DB0-8B58D06A93EC}" srcOrd="1" destOrd="0" presId="urn:microsoft.com/office/officeart/2016/7/layout/Chevron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A21FDB-EC6E-4947-B750-6D26864C2209}"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C46043C4-AC61-44BF-945B-F6A0894B5C66}">
      <dgm:prSet custT="1"/>
      <dgm:spPr/>
      <dgm:t>
        <a:bodyPr/>
        <a:lstStyle/>
        <a:p>
          <a:pPr>
            <a:lnSpc>
              <a:spcPct val="100000"/>
            </a:lnSpc>
            <a:defRPr cap="all"/>
          </a:pPr>
          <a:r>
            <a:rPr lang="en-US" sz="1800" dirty="0"/>
            <a:t>Secure suggestion/complaint boxes at project sites/facilities</a:t>
          </a:r>
        </a:p>
      </dgm:t>
    </dgm:pt>
    <dgm:pt modelId="{D57DB4C8-9DA2-4122-A91F-5615E05A5F1F}" type="parTrans" cxnId="{5FBDAB81-5AFE-423C-8170-CFA1301F8387}">
      <dgm:prSet/>
      <dgm:spPr/>
      <dgm:t>
        <a:bodyPr/>
        <a:lstStyle/>
        <a:p>
          <a:endParaRPr lang="en-US"/>
        </a:p>
      </dgm:t>
    </dgm:pt>
    <dgm:pt modelId="{422D086E-9BDD-498D-8E1D-B5B6203501CE}" type="sibTrans" cxnId="{5FBDAB81-5AFE-423C-8170-CFA1301F8387}">
      <dgm:prSet/>
      <dgm:spPr/>
      <dgm:t>
        <a:bodyPr/>
        <a:lstStyle/>
        <a:p>
          <a:endParaRPr lang="en-US"/>
        </a:p>
      </dgm:t>
    </dgm:pt>
    <dgm:pt modelId="{C54C97A7-8DC4-4773-80E5-D3DC5A353CF5}">
      <dgm:prSet custT="1"/>
      <dgm:spPr/>
      <dgm:t>
        <a:bodyPr/>
        <a:lstStyle/>
        <a:p>
          <a:pPr>
            <a:lnSpc>
              <a:spcPct val="100000"/>
            </a:lnSpc>
            <a:defRPr cap="all"/>
          </a:pPr>
          <a:r>
            <a:rPr lang="en-US" sz="1500" dirty="0">
              <a:solidFill>
                <a:schemeClr val="tx1"/>
              </a:solidFill>
            </a:rPr>
            <a:t>Community feedback sessions: WHERE respected/trusted community focal person acts as a liaison between program participants and FHI 360 (participants go to them to express complaints; community focal point then relays information to FHI 360)</a:t>
          </a:r>
        </a:p>
      </dgm:t>
    </dgm:pt>
    <dgm:pt modelId="{BA404547-E85A-449C-A0DF-FC2B278089A7}" type="parTrans" cxnId="{F2309600-CDAD-4DD3-AAC6-E3ABF5CEFEFA}">
      <dgm:prSet/>
      <dgm:spPr/>
      <dgm:t>
        <a:bodyPr/>
        <a:lstStyle/>
        <a:p>
          <a:endParaRPr lang="en-US"/>
        </a:p>
      </dgm:t>
    </dgm:pt>
    <dgm:pt modelId="{9BABF791-C2A4-4559-B2BF-4632C5B9C7C9}" type="sibTrans" cxnId="{F2309600-CDAD-4DD3-AAC6-E3ABF5CEFEFA}">
      <dgm:prSet/>
      <dgm:spPr/>
      <dgm:t>
        <a:bodyPr/>
        <a:lstStyle/>
        <a:p>
          <a:endParaRPr lang="en-US"/>
        </a:p>
      </dgm:t>
    </dgm:pt>
    <dgm:pt modelId="{2642C9B7-26FE-44C0-ABC2-DEA934620AE5}">
      <dgm:prSet custT="1"/>
      <dgm:spPr/>
      <dgm:t>
        <a:bodyPr/>
        <a:lstStyle/>
        <a:p>
          <a:pPr>
            <a:lnSpc>
              <a:spcPct val="100000"/>
            </a:lnSpc>
            <a:defRPr cap="all"/>
          </a:pPr>
          <a:r>
            <a:rPr lang="en-US" sz="1800" dirty="0">
              <a:solidFill>
                <a:srgbClr val="D05F12"/>
              </a:solidFill>
            </a:rPr>
            <a:t>Verbal and/or written feedback/complaints during and post-service delivery</a:t>
          </a:r>
        </a:p>
      </dgm:t>
    </dgm:pt>
    <dgm:pt modelId="{2C5E5F81-6AB2-481A-B90D-1DCF0B80CDA8}" type="parTrans" cxnId="{8F59A130-E2FD-4861-8970-22C0CCC27DBE}">
      <dgm:prSet/>
      <dgm:spPr/>
      <dgm:t>
        <a:bodyPr/>
        <a:lstStyle/>
        <a:p>
          <a:endParaRPr lang="en-US"/>
        </a:p>
      </dgm:t>
    </dgm:pt>
    <dgm:pt modelId="{287493D6-05B3-4433-A348-2EAEB916A15D}" type="sibTrans" cxnId="{8F59A130-E2FD-4861-8970-22C0CCC27DBE}">
      <dgm:prSet/>
      <dgm:spPr/>
      <dgm:t>
        <a:bodyPr/>
        <a:lstStyle/>
        <a:p>
          <a:endParaRPr lang="en-US"/>
        </a:p>
      </dgm:t>
    </dgm:pt>
    <dgm:pt modelId="{C777D150-2A25-40B8-85D9-C4893DCCB573}">
      <dgm:prSet custT="1"/>
      <dgm:spPr/>
      <dgm:t>
        <a:bodyPr/>
        <a:lstStyle/>
        <a:p>
          <a:pPr>
            <a:lnSpc>
              <a:spcPct val="100000"/>
            </a:lnSpc>
            <a:defRPr cap="all"/>
          </a:pPr>
          <a:r>
            <a:rPr lang="en-US" sz="1800" dirty="0">
              <a:solidFill>
                <a:schemeClr val="tx1"/>
              </a:solidFill>
            </a:rPr>
            <a:t>Post-distribution monitoring </a:t>
          </a:r>
        </a:p>
        <a:p>
          <a:pPr>
            <a:lnSpc>
              <a:spcPct val="100000"/>
            </a:lnSpc>
            <a:defRPr cap="all"/>
          </a:pPr>
          <a:r>
            <a:rPr lang="en-US" sz="1800" dirty="0">
              <a:solidFill>
                <a:schemeClr val="tx1"/>
              </a:solidFill>
            </a:rPr>
            <a:t>(PDM)</a:t>
          </a:r>
        </a:p>
      </dgm:t>
    </dgm:pt>
    <dgm:pt modelId="{E0E72EB8-5D89-4041-B739-8346E432CC9E}" type="parTrans" cxnId="{20ED63B6-424A-4322-9EC0-18A7FDFFF853}">
      <dgm:prSet/>
      <dgm:spPr/>
      <dgm:t>
        <a:bodyPr/>
        <a:lstStyle/>
        <a:p>
          <a:endParaRPr lang="en-US"/>
        </a:p>
      </dgm:t>
    </dgm:pt>
    <dgm:pt modelId="{959D77C9-545C-4A82-9445-A84E5B6586CD}" type="sibTrans" cxnId="{20ED63B6-424A-4322-9EC0-18A7FDFFF853}">
      <dgm:prSet/>
      <dgm:spPr/>
      <dgm:t>
        <a:bodyPr/>
        <a:lstStyle/>
        <a:p>
          <a:endParaRPr lang="en-US"/>
        </a:p>
      </dgm:t>
    </dgm:pt>
    <dgm:pt modelId="{93D9C777-547C-4DF4-B693-276836E0842B}" type="pres">
      <dgm:prSet presAssocID="{85A21FDB-EC6E-4947-B750-6D26864C2209}" presName="root" presStyleCnt="0">
        <dgm:presLayoutVars>
          <dgm:dir/>
          <dgm:resizeHandles val="exact"/>
        </dgm:presLayoutVars>
      </dgm:prSet>
      <dgm:spPr/>
    </dgm:pt>
    <dgm:pt modelId="{44A5E814-869A-4DDE-81AE-B75AB817FA77}" type="pres">
      <dgm:prSet presAssocID="{C46043C4-AC61-44BF-945B-F6A0894B5C66}" presName="compNode" presStyleCnt="0"/>
      <dgm:spPr/>
    </dgm:pt>
    <dgm:pt modelId="{A4C619FF-34AC-4C81-A646-60CE05C0F4BA}" type="pres">
      <dgm:prSet presAssocID="{C46043C4-AC61-44BF-945B-F6A0894B5C66}" presName="iconBgRect" presStyleLbl="bgShp" presStyleIdx="0" presStyleCnt="4"/>
      <dgm:spPr/>
    </dgm:pt>
    <dgm:pt modelId="{42FD4553-50FD-4518-AB8A-C3F1DAE250F7}" type="pres">
      <dgm:prSet presAssocID="{C46043C4-AC61-44BF-945B-F6A0894B5C6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ock"/>
        </a:ext>
      </dgm:extLst>
    </dgm:pt>
    <dgm:pt modelId="{A297D2B7-8332-4299-A0C2-BB764921092B}" type="pres">
      <dgm:prSet presAssocID="{C46043C4-AC61-44BF-945B-F6A0894B5C66}" presName="spaceRect" presStyleCnt="0"/>
      <dgm:spPr/>
    </dgm:pt>
    <dgm:pt modelId="{6499E63C-A1A4-4E1F-9E1D-EF8B5C608064}" type="pres">
      <dgm:prSet presAssocID="{C46043C4-AC61-44BF-945B-F6A0894B5C66}" presName="textRect" presStyleLbl="revTx" presStyleIdx="0" presStyleCnt="4" custScaleX="168659">
        <dgm:presLayoutVars>
          <dgm:chMax val="1"/>
          <dgm:chPref val="1"/>
        </dgm:presLayoutVars>
      </dgm:prSet>
      <dgm:spPr/>
    </dgm:pt>
    <dgm:pt modelId="{558BA29A-C641-4734-BF23-75DE98F82C76}" type="pres">
      <dgm:prSet presAssocID="{422D086E-9BDD-498D-8E1D-B5B6203501CE}" presName="sibTrans" presStyleCnt="0"/>
      <dgm:spPr/>
    </dgm:pt>
    <dgm:pt modelId="{D80AB109-30B7-42CF-B0C0-A7735E65D8D3}" type="pres">
      <dgm:prSet presAssocID="{C54C97A7-8DC4-4773-80E5-D3DC5A353CF5}" presName="compNode" presStyleCnt="0"/>
      <dgm:spPr/>
    </dgm:pt>
    <dgm:pt modelId="{4B559986-E866-4E7D-BFE5-8423B67EA07A}" type="pres">
      <dgm:prSet presAssocID="{C54C97A7-8DC4-4773-80E5-D3DC5A353CF5}" presName="iconBgRect" presStyleLbl="bgShp" presStyleIdx="1" presStyleCnt="4"/>
      <dgm:spPr/>
    </dgm:pt>
    <dgm:pt modelId="{DBD1226F-264D-47A3-B4AE-69D0004F5D89}" type="pres">
      <dgm:prSet presAssocID="{C54C97A7-8DC4-4773-80E5-D3DC5A353CF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hare With Person"/>
        </a:ext>
      </dgm:extLst>
    </dgm:pt>
    <dgm:pt modelId="{FDC83C13-A5A4-4100-8A53-A329675AB0BB}" type="pres">
      <dgm:prSet presAssocID="{C54C97A7-8DC4-4773-80E5-D3DC5A353CF5}" presName="spaceRect" presStyleCnt="0"/>
      <dgm:spPr/>
    </dgm:pt>
    <dgm:pt modelId="{F5EC1FB4-373D-4311-96DB-E0CF50AB7FD6}" type="pres">
      <dgm:prSet presAssocID="{C54C97A7-8DC4-4773-80E5-D3DC5A353CF5}" presName="textRect" presStyleLbl="revTx" presStyleIdx="1" presStyleCnt="4" custScaleX="191313" custScaleY="102253">
        <dgm:presLayoutVars>
          <dgm:chMax val="1"/>
          <dgm:chPref val="1"/>
        </dgm:presLayoutVars>
      </dgm:prSet>
      <dgm:spPr/>
    </dgm:pt>
    <dgm:pt modelId="{C14D7B3B-3326-42E1-9F25-8AA700DEDB40}" type="pres">
      <dgm:prSet presAssocID="{9BABF791-C2A4-4559-B2BF-4632C5B9C7C9}" presName="sibTrans" presStyleCnt="0"/>
      <dgm:spPr/>
    </dgm:pt>
    <dgm:pt modelId="{E457AB07-45D3-4FFB-A3C5-4B83C76F9093}" type="pres">
      <dgm:prSet presAssocID="{2642C9B7-26FE-44C0-ABC2-DEA934620AE5}" presName="compNode" presStyleCnt="0"/>
      <dgm:spPr/>
    </dgm:pt>
    <dgm:pt modelId="{1E848344-3821-432F-A738-E3464DFE073E}" type="pres">
      <dgm:prSet presAssocID="{2642C9B7-26FE-44C0-ABC2-DEA934620AE5}" presName="iconBgRect" presStyleLbl="bgShp" presStyleIdx="2" presStyleCnt="4"/>
      <dgm:spPr/>
    </dgm:pt>
    <dgm:pt modelId="{13CFD842-DEFD-47A0-8143-C0E5FC3C3514}" type="pres">
      <dgm:prSet presAssocID="{2642C9B7-26FE-44C0-ABC2-DEA934620AE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Bubble"/>
        </a:ext>
      </dgm:extLst>
    </dgm:pt>
    <dgm:pt modelId="{33E9CAAC-A82A-4E0E-8260-9E804381CEE7}" type="pres">
      <dgm:prSet presAssocID="{2642C9B7-26FE-44C0-ABC2-DEA934620AE5}" presName="spaceRect" presStyleCnt="0"/>
      <dgm:spPr/>
    </dgm:pt>
    <dgm:pt modelId="{CFDE412C-A6F8-48E6-9820-82F799A69F32}" type="pres">
      <dgm:prSet presAssocID="{2642C9B7-26FE-44C0-ABC2-DEA934620AE5}" presName="textRect" presStyleLbl="revTx" presStyleIdx="2" presStyleCnt="4" custScaleX="175746">
        <dgm:presLayoutVars>
          <dgm:chMax val="1"/>
          <dgm:chPref val="1"/>
        </dgm:presLayoutVars>
      </dgm:prSet>
      <dgm:spPr/>
    </dgm:pt>
    <dgm:pt modelId="{F02DD225-B420-4355-9B0E-7A9ACFD37198}" type="pres">
      <dgm:prSet presAssocID="{287493D6-05B3-4433-A348-2EAEB916A15D}" presName="sibTrans" presStyleCnt="0"/>
      <dgm:spPr/>
    </dgm:pt>
    <dgm:pt modelId="{828508FD-CDBC-42E3-9AA7-8EF4A4CC38EE}" type="pres">
      <dgm:prSet presAssocID="{C777D150-2A25-40B8-85D9-C4893DCCB573}" presName="compNode" presStyleCnt="0"/>
      <dgm:spPr/>
    </dgm:pt>
    <dgm:pt modelId="{A6BFEA27-BE0D-4E71-9996-DFFF58A18D1F}" type="pres">
      <dgm:prSet presAssocID="{C777D150-2A25-40B8-85D9-C4893DCCB573}" presName="iconBgRect" presStyleLbl="bgShp" presStyleIdx="3" presStyleCnt="4"/>
      <dgm:spPr/>
    </dgm:pt>
    <dgm:pt modelId="{3878E954-4F13-433B-8ABE-0AD86B5B13B5}" type="pres">
      <dgm:prSet presAssocID="{C777D150-2A25-40B8-85D9-C4893DCCB573}"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lipboard"/>
        </a:ext>
      </dgm:extLst>
    </dgm:pt>
    <dgm:pt modelId="{BC9D100D-F280-4608-9309-FD44093F92E6}" type="pres">
      <dgm:prSet presAssocID="{C777D150-2A25-40B8-85D9-C4893DCCB573}" presName="spaceRect" presStyleCnt="0"/>
      <dgm:spPr/>
    </dgm:pt>
    <dgm:pt modelId="{61C60076-BB2A-42A8-A421-B3D7FECC0FE8}" type="pres">
      <dgm:prSet presAssocID="{C777D150-2A25-40B8-85D9-C4893DCCB573}" presName="textRect" presStyleLbl="revTx" presStyleIdx="3" presStyleCnt="4">
        <dgm:presLayoutVars>
          <dgm:chMax val="1"/>
          <dgm:chPref val="1"/>
        </dgm:presLayoutVars>
      </dgm:prSet>
      <dgm:spPr/>
    </dgm:pt>
  </dgm:ptLst>
  <dgm:cxnLst>
    <dgm:cxn modelId="{F2309600-CDAD-4DD3-AAC6-E3ABF5CEFEFA}" srcId="{85A21FDB-EC6E-4947-B750-6D26864C2209}" destId="{C54C97A7-8DC4-4773-80E5-D3DC5A353CF5}" srcOrd="1" destOrd="0" parTransId="{BA404547-E85A-449C-A0DF-FC2B278089A7}" sibTransId="{9BABF791-C2A4-4559-B2BF-4632C5B9C7C9}"/>
    <dgm:cxn modelId="{2B57281E-BAB4-4A0A-BFF4-EE72EDF00C24}" type="presOf" srcId="{C46043C4-AC61-44BF-945B-F6A0894B5C66}" destId="{6499E63C-A1A4-4E1F-9E1D-EF8B5C608064}" srcOrd="0" destOrd="0" presId="urn:microsoft.com/office/officeart/2018/5/layout/IconCircleLabelList"/>
    <dgm:cxn modelId="{8F59A130-E2FD-4861-8970-22C0CCC27DBE}" srcId="{85A21FDB-EC6E-4947-B750-6D26864C2209}" destId="{2642C9B7-26FE-44C0-ABC2-DEA934620AE5}" srcOrd="2" destOrd="0" parTransId="{2C5E5F81-6AB2-481A-B90D-1DCF0B80CDA8}" sibTransId="{287493D6-05B3-4433-A348-2EAEB916A15D}"/>
    <dgm:cxn modelId="{5FBDAB81-5AFE-423C-8170-CFA1301F8387}" srcId="{85A21FDB-EC6E-4947-B750-6D26864C2209}" destId="{C46043C4-AC61-44BF-945B-F6A0894B5C66}" srcOrd="0" destOrd="0" parTransId="{D57DB4C8-9DA2-4122-A91F-5615E05A5F1F}" sibTransId="{422D086E-9BDD-498D-8E1D-B5B6203501CE}"/>
    <dgm:cxn modelId="{EE949388-C4E3-485E-9A06-142675536923}" type="presOf" srcId="{C54C97A7-8DC4-4773-80E5-D3DC5A353CF5}" destId="{F5EC1FB4-373D-4311-96DB-E0CF50AB7FD6}" srcOrd="0" destOrd="0" presId="urn:microsoft.com/office/officeart/2018/5/layout/IconCircleLabelList"/>
    <dgm:cxn modelId="{01A52391-510C-4F40-8CD2-D186F7C2115B}" type="presOf" srcId="{85A21FDB-EC6E-4947-B750-6D26864C2209}" destId="{93D9C777-547C-4DF4-B693-276836E0842B}" srcOrd="0" destOrd="0" presId="urn:microsoft.com/office/officeart/2018/5/layout/IconCircleLabelList"/>
    <dgm:cxn modelId="{20ED63B6-424A-4322-9EC0-18A7FDFFF853}" srcId="{85A21FDB-EC6E-4947-B750-6D26864C2209}" destId="{C777D150-2A25-40B8-85D9-C4893DCCB573}" srcOrd="3" destOrd="0" parTransId="{E0E72EB8-5D89-4041-B739-8346E432CC9E}" sibTransId="{959D77C9-545C-4A82-9445-A84E5B6586CD}"/>
    <dgm:cxn modelId="{024987E9-1927-4BA0-84A2-2494D78995DB}" type="presOf" srcId="{C777D150-2A25-40B8-85D9-C4893DCCB573}" destId="{61C60076-BB2A-42A8-A421-B3D7FECC0FE8}" srcOrd="0" destOrd="0" presId="urn:microsoft.com/office/officeart/2018/5/layout/IconCircleLabelList"/>
    <dgm:cxn modelId="{B55D3AF4-98C9-4806-AF4A-92A46798420B}" type="presOf" srcId="{2642C9B7-26FE-44C0-ABC2-DEA934620AE5}" destId="{CFDE412C-A6F8-48E6-9820-82F799A69F32}" srcOrd="0" destOrd="0" presId="urn:microsoft.com/office/officeart/2018/5/layout/IconCircleLabelList"/>
    <dgm:cxn modelId="{A4C04187-5AEC-4495-A2AA-BF9EB0E68CDE}" type="presParOf" srcId="{93D9C777-547C-4DF4-B693-276836E0842B}" destId="{44A5E814-869A-4DDE-81AE-B75AB817FA77}" srcOrd="0" destOrd="0" presId="urn:microsoft.com/office/officeart/2018/5/layout/IconCircleLabelList"/>
    <dgm:cxn modelId="{DEDF329F-4DF8-4B9C-AAE0-35753AA8E089}" type="presParOf" srcId="{44A5E814-869A-4DDE-81AE-B75AB817FA77}" destId="{A4C619FF-34AC-4C81-A646-60CE05C0F4BA}" srcOrd="0" destOrd="0" presId="urn:microsoft.com/office/officeart/2018/5/layout/IconCircleLabelList"/>
    <dgm:cxn modelId="{2F44BF54-B0D2-4C1F-8D08-B4C404D37B4C}" type="presParOf" srcId="{44A5E814-869A-4DDE-81AE-B75AB817FA77}" destId="{42FD4553-50FD-4518-AB8A-C3F1DAE250F7}" srcOrd="1" destOrd="0" presId="urn:microsoft.com/office/officeart/2018/5/layout/IconCircleLabelList"/>
    <dgm:cxn modelId="{1F455E1A-646F-4BDA-8558-9D1433DA82C0}" type="presParOf" srcId="{44A5E814-869A-4DDE-81AE-B75AB817FA77}" destId="{A297D2B7-8332-4299-A0C2-BB764921092B}" srcOrd="2" destOrd="0" presId="urn:microsoft.com/office/officeart/2018/5/layout/IconCircleLabelList"/>
    <dgm:cxn modelId="{0F969FDA-C359-4AB5-BD1D-D98BB3DBCC0D}" type="presParOf" srcId="{44A5E814-869A-4DDE-81AE-B75AB817FA77}" destId="{6499E63C-A1A4-4E1F-9E1D-EF8B5C608064}" srcOrd="3" destOrd="0" presId="urn:microsoft.com/office/officeart/2018/5/layout/IconCircleLabelList"/>
    <dgm:cxn modelId="{501A4AD0-372A-48DA-93F7-A66932730E96}" type="presParOf" srcId="{93D9C777-547C-4DF4-B693-276836E0842B}" destId="{558BA29A-C641-4734-BF23-75DE98F82C76}" srcOrd="1" destOrd="0" presId="urn:microsoft.com/office/officeart/2018/5/layout/IconCircleLabelList"/>
    <dgm:cxn modelId="{A4B3FFED-97FE-45BA-A1CA-05BADCB7403B}" type="presParOf" srcId="{93D9C777-547C-4DF4-B693-276836E0842B}" destId="{D80AB109-30B7-42CF-B0C0-A7735E65D8D3}" srcOrd="2" destOrd="0" presId="urn:microsoft.com/office/officeart/2018/5/layout/IconCircleLabelList"/>
    <dgm:cxn modelId="{27CF6EFE-3AF6-4E58-B4A8-CB74442211DE}" type="presParOf" srcId="{D80AB109-30B7-42CF-B0C0-A7735E65D8D3}" destId="{4B559986-E866-4E7D-BFE5-8423B67EA07A}" srcOrd="0" destOrd="0" presId="urn:microsoft.com/office/officeart/2018/5/layout/IconCircleLabelList"/>
    <dgm:cxn modelId="{6BB42266-E07C-45E4-A6DF-3C2B34C5C993}" type="presParOf" srcId="{D80AB109-30B7-42CF-B0C0-A7735E65D8D3}" destId="{DBD1226F-264D-47A3-B4AE-69D0004F5D89}" srcOrd="1" destOrd="0" presId="urn:microsoft.com/office/officeart/2018/5/layout/IconCircleLabelList"/>
    <dgm:cxn modelId="{D3D435BF-1BAF-4AB5-889E-8B8DE156E265}" type="presParOf" srcId="{D80AB109-30B7-42CF-B0C0-A7735E65D8D3}" destId="{FDC83C13-A5A4-4100-8A53-A329675AB0BB}" srcOrd="2" destOrd="0" presId="urn:microsoft.com/office/officeart/2018/5/layout/IconCircleLabelList"/>
    <dgm:cxn modelId="{3FD870A5-07E3-491B-85B7-0493D0BB0556}" type="presParOf" srcId="{D80AB109-30B7-42CF-B0C0-A7735E65D8D3}" destId="{F5EC1FB4-373D-4311-96DB-E0CF50AB7FD6}" srcOrd="3" destOrd="0" presId="urn:microsoft.com/office/officeart/2018/5/layout/IconCircleLabelList"/>
    <dgm:cxn modelId="{E47182E2-FA75-4B60-AD24-BF1E10C9237F}" type="presParOf" srcId="{93D9C777-547C-4DF4-B693-276836E0842B}" destId="{C14D7B3B-3326-42E1-9F25-8AA700DEDB40}" srcOrd="3" destOrd="0" presId="urn:microsoft.com/office/officeart/2018/5/layout/IconCircleLabelList"/>
    <dgm:cxn modelId="{111C3048-28F6-465F-BE57-C73EC00A4940}" type="presParOf" srcId="{93D9C777-547C-4DF4-B693-276836E0842B}" destId="{E457AB07-45D3-4FFB-A3C5-4B83C76F9093}" srcOrd="4" destOrd="0" presId="urn:microsoft.com/office/officeart/2018/5/layout/IconCircleLabelList"/>
    <dgm:cxn modelId="{A86E1CAC-AA58-4240-89EB-A1B12584566B}" type="presParOf" srcId="{E457AB07-45D3-4FFB-A3C5-4B83C76F9093}" destId="{1E848344-3821-432F-A738-E3464DFE073E}" srcOrd="0" destOrd="0" presId="urn:microsoft.com/office/officeart/2018/5/layout/IconCircleLabelList"/>
    <dgm:cxn modelId="{259C45E7-49D6-406F-9E3A-B4BA7EFF483D}" type="presParOf" srcId="{E457AB07-45D3-4FFB-A3C5-4B83C76F9093}" destId="{13CFD842-DEFD-47A0-8143-C0E5FC3C3514}" srcOrd="1" destOrd="0" presId="urn:microsoft.com/office/officeart/2018/5/layout/IconCircleLabelList"/>
    <dgm:cxn modelId="{41F56B3C-4124-4342-AF22-B423967716AE}" type="presParOf" srcId="{E457AB07-45D3-4FFB-A3C5-4B83C76F9093}" destId="{33E9CAAC-A82A-4E0E-8260-9E804381CEE7}" srcOrd="2" destOrd="0" presId="urn:microsoft.com/office/officeart/2018/5/layout/IconCircleLabelList"/>
    <dgm:cxn modelId="{DE9201DD-C8C3-4FF2-9F69-8AFE0BD7F8BB}" type="presParOf" srcId="{E457AB07-45D3-4FFB-A3C5-4B83C76F9093}" destId="{CFDE412C-A6F8-48E6-9820-82F799A69F32}" srcOrd="3" destOrd="0" presId="urn:microsoft.com/office/officeart/2018/5/layout/IconCircleLabelList"/>
    <dgm:cxn modelId="{23E54A9B-8EC4-4F87-90E1-DB635F50F509}" type="presParOf" srcId="{93D9C777-547C-4DF4-B693-276836E0842B}" destId="{F02DD225-B420-4355-9B0E-7A9ACFD37198}" srcOrd="5" destOrd="0" presId="urn:microsoft.com/office/officeart/2018/5/layout/IconCircleLabelList"/>
    <dgm:cxn modelId="{7B7639F9-88E9-4370-B40E-6EBCDFBE7D14}" type="presParOf" srcId="{93D9C777-547C-4DF4-B693-276836E0842B}" destId="{828508FD-CDBC-42E3-9AA7-8EF4A4CC38EE}" srcOrd="6" destOrd="0" presId="urn:microsoft.com/office/officeart/2018/5/layout/IconCircleLabelList"/>
    <dgm:cxn modelId="{6DB3678F-BBD5-45A3-93CE-1DF1D42C50EA}" type="presParOf" srcId="{828508FD-CDBC-42E3-9AA7-8EF4A4CC38EE}" destId="{A6BFEA27-BE0D-4E71-9996-DFFF58A18D1F}" srcOrd="0" destOrd="0" presId="urn:microsoft.com/office/officeart/2018/5/layout/IconCircleLabelList"/>
    <dgm:cxn modelId="{D1D2FF46-9C0C-4372-A518-670440FAC595}" type="presParOf" srcId="{828508FD-CDBC-42E3-9AA7-8EF4A4CC38EE}" destId="{3878E954-4F13-433B-8ABE-0AD86B5B13B5}" srcOrd="1" destOrd="0" presId="urn:microsoft.com/office/officeart/2018/5/layout/IconCircleLabelList"/>
    <dgm:cxn modelId="{A41D2EA6-CB80-4807-A366-A702E9940A15}" type="presParOf" srcId="{828508FD-CDBC-42E3-9AA7-8EF4A4CC38EE}" destId="{BC9D100D-F280-4608-9309-FD44093F92E6}" srcOrd="2" destOrd="0" presId="urn:microsoft.com/office/officeart/2018/5/layout/IconCircleLabelList"/>
    <dgm:cxn modelId="{A894B59B-92E6-4ED9-A213-59535CFBD1CF}" type="presParOf" srcId="{828508FD-CDBC-42E3-9AA7-8EF4A4CC38EE}" destId="{61C60076-BB2A-42A8-A421-B3D7FECC0FE8}"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D67D6F6-C7B7-4AA4-8F50-CFFD89C31ED9}" type="doc">
      <dgm:prSet loTypeId="urn:microsoft.com/office/officeart/2005/8/layout/process4" loCatId="process" qsTypeId="urn:microsoft.com/office/officeart/2005/8/quickstyle/simple1" qsCatId="simple" csTypeId="urn:microsoft.com/office/officeart/2005/8/colors/accent0_3" csCatId="mainScheme"/>
      <dgm:spPr/>
      <dgm:t>
        <a:bodyPr/>
        <a:lstStyle/>
        <a:p>
          <a:endParaRPr lang="en-US"/>
        </a:p>
      </dgm:t>
    </dgm:pt>
    <dgm:pt modelId="{E60A2C64-377E-4762-8B06-CE26975F6C67}">
      <dgm:prSet/>
      <dgm:spPr/>
      <dgm:t>
        <a:bodyPr/>
        <a:lstStyle/>
        <a:p>
          <a:r>
            <a:rPr lang="en-US" dirty="0"/>
            <a:t>It takes courage for a survivor to come forward and report.</a:t>
          </a:r>
        </a:p>
      </dgm:t>
    </dgm:pt>
    <dgm:pt modelId="{636CDE86-6761-4D95-B4CE-3D16872D2762}" type="parTrans" cxnId="{F0E09214-765E-46F7-A752-52A6BA3BCB9B}">
      <dgm:prSet/>
      <dgm:spPr/>
      <dgm:t>
        <a:bodyPr/>
        <a:lstStyle/>
        <a:p>
          <a:endParaRPr lang="en-US"/>
        </a:p>
      </dgm:t>
    </dgm:pt>
    <dgm:pt modelId="{65108654-F881-47D1-B4CA-7186C7912FD9}" type="sibTrans" cxnId="{F0E09214-765E-46F7-A752-52A6BA3BCB9B}">
      <dgm:prSet/>
      <dgm:spPr/>
      <dgm:t>
        <a:bodyPr/>
        <a:lstStyle/>
        <a:p>
          <a:endParaRPr lang="en-US"/>
        </a:p>
      </dgm:t>
    </dgm:pt>
    <dgm:pt modelId="{95088157-0CE4-4B67-8A39-485474719D91}">
      <dgm:prSet/>
      <dgm:spPr/>
      <dgm:t>
        <a:bodyPr/>
        <a:lstStyle/>
        <a:p>
          <a:r>
            <a:rPr lang="en-US" b="1" dirty="0"/>
            <a:t>To minimize the potential for causing further harm:</a:t>
          </a:r>
        </a:p>
      </dgm:t>
    </dgm:pt>
    <dgm:pt modelId="{A6DBC844-E654-425C-9663-6FEEB24B596F}" type="parTrans" cxnId="{ACB57465-C71B-42B1-B862-EEEB02F30C23}">
      <dgm:prSet/>
      <dgm:spPr/>
      <dgm:t>
        <a:bodyPr/>
        <a:lstStyle/>
        <a:p>
          <a:endParaRPr lang="en-US"/>
        </a:p>
      </dgm:t>
    </dgm:pt>
    <dgm:pt modelId="{C5882F3A-DFD0-40BB-A051-9EBB48AA7B78}" type="sibTrans" cxnId="{ACB57465-C71B-42B1-B862-EEEB02F30C23}">
      <dgm:prSet/>
      <dgm:spPr/>
      <dgm:t>
        <a:bodyPr/>
        <a:lstStyle/>
        <a:p>
          <a:endParaRPr lang="en-US"/>
        </a:p>
      </dgm:t>
    </dgm:pt>
    <dgm:pt modelId="{7D43B6DA-6AD9-4CAA-BAE8-9ACD67563CA5}">
      <dgm:prSet/>
      <dgm:spPr/>
      <dgm:t>
        <a:bodyPr/>
        <a:lstStyle/>
        <a:p>
          <a:r>
            <a:rPr lang="en-US" dirty="0"/>
            <a:t>Survivors must always be treated with dignity and respect. </a:t>
          </a:r>
        </a:p>
      </dgm:t>
    </dgm:pt>
    <dgm:pt modelId="{3DD2D1A9-CC6E-46DC-A332-475E4E781AFD}" type="parTrans" cxnId="{D20293D4-702C-467E-8E46-3CE15682A301}">
      <dgm:prSet/>
      <dgm:spPr/>
      <dgm:t>
        <a:bodyPr/>
        <a:lstStyle/>
        <a:p>
          <a:endParaRPr lang="en-US"/>
        </a:p>
      </dgm:t>
    </dgm:pt>
    <dgm:pt modelId="{4686976D-1E2C-4643-BECD-FE2895CCA46A}" type="sibTrans" cxnId="{D20293D4-702C-467E-8E46-3CE15682A301}">
      <dgm:prSet/>
      <dgm:spPr/>
      <dgm:t>
        <a:bodyPr/>
        <a:lstStyle/>
        <a:p>
          <a:endParaRPr lang="en-US"/>
        </a:p>
      </dgm:t>
    </dgm:pt>
    <dgm:pt modelId="{E6DB4636-F55D-47C0-8CCC-B649B1005617}">
      <dgm:prSet/>
      <dgm:spPr/>
      <dgm:t>
        <a:bodyPr/>
        <a:lstStyle/>
        <a:p>
          <a:r>
            <a:rPr lang="en-US" dirty="0"/>
            <a:t>Survivors’ safety, rights, needs, and wishes should be prioritized.</a:t>
          </a:r>
        </a:p>
      </dgm:t>
    </dgm:pt>
    <dgm:pt modelId="{24BF0D89-01D0-46FB-BCB2-3B3060EDEA3F}" type="parTrans" cxnId="{EF3522DF-A1A3-44EF-BD75-469574F12D76}">
      <dgm:prSet/>
      <dgm:spPr/>
      <dgm:t>
        <a:bodyPr/>
        <a:lstStyle/>
        <a:p>
          <a:endParaRPr lang="en-US"/>
        </a:p>
      </dgm:t>
    </dgm:pt>
    <dgm:pt modelId="{E7A26D95-EE6B-48CE-ADBF-97B4D7B1287A}" type="sibTrans" cxnId="{EF3522DF-A1A3-44EF-BD75-469574F12D76}">
      <dgm:prSet/>
      <dgm:spPr/>
      <dgm:t>
        <a:bodyPr/>
        <a:lstStyle/>
        <a:p>
          <a:endParaRPr lang="en-US"/>
        </a:p>
      </dgm:t>
    </dgm:pt>
    <dgm:pt modelId="{278E3867-F363-4A64-B25F-0B2EF56C72A4}">
      <dgm:prSet/>
      <dgm:spPr/>
      <dgm:t>
        <a:bodyPr/>
        <a:lstStyle/>
        <a:p>
          <a:r>
            <a:rPr lang="en-US" dirty="0"/>
            <a:t>Survivors should be informed beforehand of every action taken.</a:t>
          </a:r>
        </a:p>
      </dgm:t>
    </dgm:pt>
    <dgm:pt modelId="{7F370B25-7AAE-4CE5-AF9A-081D07DBE4B1}" type="parTrans" cxnId="{A31883FA-4614-4C16-920D-BB2972F026A7}">
      <dgm:prSet/>
      <dgm:spPr/>
      <dgm:t>
        <a:bodyPr/>
        <a:lstStyle/>
        <a:p>
          <a:endParaRPr lang="en-US"/>
        </a:p>
      </dgm:t>
    </dgm:pt>
    <dgm:pt modelId="{D52AC3D0-FE7D-4B31-A248-9EE3D25B410A}" type="sibTrans" cxnId="{A31883FA-4614-4C16-920D-BB2972F026A7}">
      <dgm:prSet/>
      <dgm:spPr/>
      <dgm:t>
        <a:bodyPr/>
        <a:lstStyle/>
        <a:p>
          <a:endParaRPr lang="en-US"/>
        </a:p>
      </dgm:t>
    </dgm:pt>
    <dgm:pt modelId="{C3767044-C96F-429F-B88E-8047F01B6D7D}" type="pres">
      <dgm:prSet presAssocID="{2D67D6F6-C7B7-4AA4-8F50-CFFD89C31ED9}" presName="Name0" presStyleCnt="0">
        <dgm:presLayoutVars>
          <dgm:dir/>
          <dgm:animLvl val="lvl"/>
          <dgm:resizeHandles val="exact"/>
        </dgm:presLayoutVars>
      </dgm:prSet>
      <dgm:spPr/>
    </dgm:pt>
    <dgm:pt modelId="{B0DA14BB-71E6-4D25-B8E2-89DC9FB9C52C}" type="pres">
      <dgm:prSet presAssocID="{95088157-0CE4-4B67-8A39-485474719D91}" presName="boxAndChildren" presStyleCnt="0"/>
      <dgm:spPr/>
    </dgm:pt>
    <dgm:pt modelId="{26BA92B5-2D7D-49B4-9E95-43F6FD92DB29}" type="pres">
      <dgm:prSet presAssocID="{95088157-0CE4-4B67-8A39-485474719D91}" presName="parentTextBox" presStyleLbl="node1" presStyleIdx="0" presStyleCnt="2"/>
      <dgm:spPr/>
    </dgm:pt>
    <dgm:pt modelId="{247096A6-0E7A-4C8F-A541-CBB76F820558}" type="pres">
      <dgm:prSet presAssocID="{95088157-0CE4-4B67-8A39-485474719D91}" presName="entireBox" presStyleLbl="node1" presStyleIdx="0" presStyleCnt="2"/>
      <dgm:spPr/>
    </dgm:pt>
    <dgm:pt modelId="{80B2EBEE-B26D-4FA2-81B3-D72E97CF4477}" type="pres">
      <dgm:prSet presAssocID="{95088157-0CE4-4B67-8A39-485474719D91}" presName="descendantBox" presStyleCnt="0"/>
      <dgm:spPr/>
    </dgm:pt>
    <dgm:pt modelId="{DCCE0EC7-1D5E-4D18-B893-DC97D48A2F62}" type="pres">
      <dgm:prSet presAssocID="{7D43B6DA-6AD9-4CAA-BAE8-9ACD67563CA5}" presName="childTextBox" presStyleLbl="fgAccFollowNode1" presStyleIdx="0" presStyleCnt="3">
        <dgm:presLayoutVars>
          <dgm:bulletEnabled val="1"/>
        </dgm:presLayoutVars>
      </dgm:prSet>
      <dgm:spPr/>
    </dgm:pt>
    <dgm:pt modelId="{365E939F-BC7D-45A0-8990-6C66EE899A57}" type="pres">
      <dgm:prSet presAssocID="{E6DB4636-F55D-47C0-8CCC-B649B1005617}" presName="childTextBox" presStyleLbl="fgAccFollowNode1" presStyleIdx="1" presStyleCnt="3">
        <dgm:presLayoutVars>
          <dgm:bulletEnabled val="1"/>
        </dgm:presLayoutVars>
      </dgm:prSet>
      <dgm:spPr/>
    </dgm:pt>
    <dgm:pt modelId="{2A996FD1-AFDF-4FB5-A7C7-48309FF5D581}" type="pres">
      <dgm:prSet presAssocID="{278E3867-F363-4A64-B25F-0B2EF56C72A4}" presName="childTextBox" presStyleLbl="fgAccFollowNode1" presStyleIdx="2" presStyleCnt="3">
        <dgm:presLayoutVars>
          <dgm:bulletEnabled val="1"/>
        </dgm:presLayoutVars>
      </dgm:prSet>
      <dgm:spPr/>
    </dgm:pt>
    <dgm:pt modelId="{77394271-B073-4326-B704-743C8B3A923A}" type="pres">
      <dgm:prSet presAssocID="{65108654-F881-47D1-B4CA-7186C7912FD9}" presName="sp" presStyleCnt="0"/>
      <dgm:spPr/>
    </dgm:pt>
    <dgm:pt modelId="{83EBE2A6-3DA1-4F91-B59B-64C325BB9463}" type="pres">
      <dgm:prSet presAssocID="{E60A2C64-377E-4762-8B06-CE26975F6C67}" presName="arrowAndChildren" presStyleCnt="0"/>
      <dgm:spPr/>
    </dgm:pt>
    <dgm:pt modelId="{C03FCCD6-526D-49AD-A4DF-639D5DA7CDC0}" type="pres">
      <dgm:prSet presAssocID="{E60A2C64-377E-4762-8B06-CE26975F6C67}" presName="parentTextArrow" presStyleLbl="node1" presStyleIdx="1" presStyleCnt="2"/>
      <dgm:spPr/>
    </dgm:pt>
  </dgm:ptLst>
  <dgm:cxnLst>
    <dgm:cxn modelId="{F0E09214-765E-46F7-A752-52A6BA3BCB9B}" srcId="{2D67D6F6-C7B7-4AA4-8F50-CFFD89C31ED9}" destId="{E60A2C64-377E-4762-8B06-CE26975F6C67}" srcOrd="0" destOrd="0" parTransId="{636CDE86-6761-4D95-B4CE-3D16872D2762}" sibTransId="{65108654-F881-47D1-B4CA-7186C7912FD9}"/>
    <dgm:cxn modelId="{096F4840-AA7A-45F1-91EB-AE788E3355BA}" type="presOf" srcId="{278E3867-F363-4A64-B25F-0B2EF56C72A4}" destId="{2A996FD1-AFDF-4FB5-A7C7-48309FF5D581}" srcOrd="0" destOrd="0" presId="urn:microsoft.com/office/officeart/2005/8/layout/process4"/>
    <dgm:cxn modelId="{0DA0FE5F-5B24-4433-966F-096C6A384D1F}" type="presOf" srcId="{7D43B6DA-6AD9-4CAA-BAE8-9ACD67563CA5}" destId="{DCCE0EC7-1D5E-4D18-B893-DC97D48A2F62}" srcOrd="0" destOrd="0" presId="urn:microsoft.com/office/officeart/2005/8/layout/process4"/>
    <dgm:cxn modelId="{CC701C64-B487-42F0-B076-E1DF7FC4E515}" type="presOf" srcId="{95088157-0CE4-4B67-8A39-485474719D91}" destId="{26BA92B5-2D7D-49B4-9E95-43F6FD92DB29}" srcOrd="0" destOrd="0" presId="urn:microsoft.com/office/officeart/2005/8/layout/process4"/>
    <dgm:cxn modelId="{ACB57465-C71B-42B1-B862-EEEB02F30C23}" srcId="{2D67D6F6-C7B7-4AA4-8F50-CFFD89C31ED9}" destId="{95088157-0CE4-4B67-8A39-485474719D91}" srcOrd="1" destOrd="0" parTransId="{A6DBC844-E654-425C-9663-6FEEB24B596F}" sibTransId="{C5882F3A-DFD0-40BB-A051-9EBB48AA7B78}"/>
    <dgm:cxn modelId="{DE56744F-0516-48E8-A302-E499FDB3AEAF}" type="presOf" srcId="{E60A2C64-377E-4762-8B06-CE26975F6C67}" destId="{C03FCCD6-526D-49AD-A4DF-639D5DA7CDC0}" srcOrd="0" destOrd="0" presId="urn:microsoft.com/office/officeart/2005/8/layout/process4"/>
    <dgm:cxn modelId="{5BFCF37A-3033-43F8-997B-C21CF21C4C5E}" type="presOf" srcId="{2D67D6F6-C7B7-4AA4-8F50-CFFD89C31ED9}" destId="{C3767044-C96F-429F-B88E-8047F01B6D7D}" srcOrd="0" destOrd="0" presId="urn:microsoft.com/office/officeart/2005/8/layout/process4"/>
    <dgm:cxn modelId="{D20293D4-702C-467E-8E46-3CE15682A301}" srcId="{95088157-0CE4-4B67-8A39-485474719D91}" destId="{7D43B6DA-6AD9-4CAA-BAE8-9ACD67563CA5}" srcOrd="0" destOrd="0" parTransId="{3DD2D1A9-CC6E-46DC-A332-475E4E781AFD}" sibTransId="{4686976D-1E2C-4643-BECD-FE2895CCA46A}"/>
    <dgm:cxn modelId="{EF3522DF-A1A3-44EF-BD75-469574F12D76}" srcId="{95088157-0CE4-4B67-8A39-485474719D91}" destId="{E6DB4636-F55D-47C0-8CCC-B649B1005617}" srcOrd="1" destOrd="0" parTransId="{24BF0D89-01D0-46FB-BCB2-3B3060EDEA3F}" sibTransId="{E7A26D95-EE6B-48CE-ADBF-97B4D7B1287A}"/>
    <dgm:cxn modelId="{2AB572E3-AFBB-43A1-8C94-8C35377E91D4}" type="presOf" srcId="{E6DB4636-F55D-47C0-8CCC-B649B1005617}" destId="{365E939F-BC7D-45A0-8990-6C66EE899A57}" srcOrd="0" destOrd="0" presId="urn:microsoft.com/office/officeart/2005/8/layout/process4"/>
    <dgm:cxn modelId="{27C612E4-48C6-4531-BB61-74877BBAA77F}" type="presOf" srcId="{95088157-0CE4-4B67-8A39-485474719D91}" destId="{247096A6-0E7A-4C8F-A541-CBB76F820558}" srcOrd="1" destOrd="0" presId="urn:microsoft.com/office/officeart/2005/8/layout/process4"/>
    <dgm:cxn modelId="{A31883FA-4614-4C16-920D-BB2972F026A7}" srcId="{95088157-0CE4-4B67-8A39-485474719D91}" destId="{278E3867-F363-4A64-B25F-0B2EF56C72A4}" srcOrd="2" destOrd="0" parTransId="{7F370B25-7AAE-4CE5-AF9A-081D07DBE4B1}" sibTransId="{D52AC3D0-FE7D-4B31-A248-9EE3D25B410A}"/>
    <dgm:cxn modelId="{EFABACB1-2372-47AC-A025-F993B5D48B5F}" type="presParOf" srcId="{C3767044-C96F-429F-B88E-8047F01B6D7D}" destId="{B0DA14BB-71E6-4D25-B8E2-89DC9FB9C52C}" srcOrd="0" destOrd="0" presId="urn:microsoft.com/office/officeart/2005/8/layout/process4"/>
    <dgm:cxn modelId="{D7043489-681D-4372-811E-94410C6D6EEF}" type="presParOf" srcId="{B0DA14BB-71E6-4D25-B8E2-89DC9FB9C52C}" destId="{26BA92B5-2D7D-49B4-9E95-43F6FD92DB29}" srcOrd="0" destOrd="0" presId="urn:microsoft.com/office/officeart/2005/8/layout/process4"/>
    <dgm:cxn modelId="{320B2EBE-4FAE-4B20-ACE0-7C8B40F37838}" type="presParOf" srcId="{B0DA14BB-71E6-4D25-B8E2-89DC9FB9C52C}" destId="{247096A6-0E7A-4C8F-A541-CBB76F820558}" srcOrd="1" destOrd="0" presId="urn:microsoft.com/office/officeart/2005/8/layout/process4"/>
    <dgm:cxn modelId="{907EA826-3231-4289-B0D1-1338A41D3C6B}" type="presParOf" srcId="{B0DA14BB-71E6-4D25-B8E2-89DC9FB9C52C}" destId="{80B2EBEE-B26D-4FA2-81B3-D72E97CF4477}" srcOrd="2" destOrd="0" presId="urn:microsoft.com/office/officeart/2005/8/layout/process4"/>
    <dgm:cxn modelId="{EBE5FF10-C7B5-4482-A140-1A1E5532C520}" type="presParOf" srcId="{80B2EBEE-B26D-4FA2-81B3-D72E97CF4477}" destId="{DCCE0EC7-1D5E-4D18-B893-DC97D48A2F62}" srcOrd="0" destOrd="0" presId="urn:microsoft.com/office/officeart/2005/8/layout/process4"/>
    <dgm:cxn modelId="{EABFC612-B1D4-4F1C-86B9-782A2148807B}" type="presParOf" srcId="{80B2EBEE-B26D-4FA2-81B3-D72E97CF4477}" destId="{365E939F-BC7D-45A0-8990-6C66EE899A57}" srcOrd="1" destOrd="0" presId="urn:microsoft.com/office/officeart/2005/8/layout/process4"/>
    <dgm:cxn modelId="{D12B8ECF-29D0-4EB0-A460-5B2D2C8076BD}" type="presParOf" srcId="{80B2EBEE-B26D-4FA2-81B3-D72E97CF4477}" destId="{2A996FD1-AFDF-4FB5-A7C7-48309FF5D581}" srcOrd="2" destOrd="0" presId="urn:microsoft.com/office/officeart/2005/8/layout/process4"/>
    <dgm:cxn modelId="{92AD2EC3-AE90-44CD-8FCA-C108189BE780}" type="presParOf" srcId="{C3767044-C96F-429F-B88E-8047F01B6D7D}" destId="{77394271-B073-4326-B704-743C8B3A923A}" srcOrd="1" destOrd="0" presId="urn:microsoft.com/office/officeart/2005/8/layout/process4"/>
    <dgm:cxn modelId="{A9571E66-F10C-4BC6-B591-FE3714045B87}" type="presParOf" srcId="{C3767044-C96F-429F-B88E-8047F01B6D7D}" destId="{83EBE2A6-3DA1-4F91-B59B-64C325BB9463}" srcOrd="2" destOrd="0" presId="urn:microsoft.com/office/officeart/2005/8/layout/process4"/>
    <dgm:cxn modelId="{EEEDBDE9-A345-4975-BF31-403A1644CE9C}" type="presParOf" srcId="{83EBE2A6-3DA1-4F91-B59B-64C325BB9463}" destId="{C03FCCD6-526D-49AD-A4DF-639D5DA7CDC0}"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317B227-4E03-4BEB-8744-50A52BC23F8F}"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8CF97D0A-F5FD-4259-9312-0D555563EEED}">
      <dgm:prSet custT="1"/>
      <dgm:spPr>
        <a:solidFill>
          <a:srgbClr val="0070C0"/>
        </a:solidFill>
      </dgm:spPr>
      <dgm:t>
        <a:bodyPr/>
        <a:lstStyle/>
        <a:p>
          <a:r>
            <a:rPr lang="en-US" sz="2400" b="1" dirty="0"/>
            <a:t>Do not investigate! </a:t>
          </a:r>
        </a:p>
        <a:p>
          <a:r>
            <a:rPr lang="en-US" sz="2400" i="1" dirty="0"/>
            <a:t>FHI 360 has trained investigators who will follow-up on all reports.</a:t>
          </a:r>
        </a:p>
      </dgm:t>
    </dgm:pt>
    <dgm:pt modelId="{E4D84DBA-B984-47C5-961F-B7B079A2DE83}" type="parTrans" cxnId="{216529BF-E52E-436B-873E-4685E421F1BD}">
      <dgm:prSet/>
      <dgm:spPr/>
      <dgm:t>
        <a:bodyPr/>
        <a:lstStyle/>
        <a:p>
          <a:endParaRPr lang="en-US" sz="2400"/>
        </a:p>
      </dgm:t>
    </dgm:pt>
    <dgm:pt modelId="{AA578886-940A-481E-A628-6E8B3F966738}" type="sibTrans" cxnId="{216529BF-E52E-436B-873E-4685E421F1BD}">
      <dgm:prSet/>
      <dgm:spPr/>
      <dgm:t>
        <a:bodyPr/>
        <a:lstStyle/>
        <a:p>
          <a:endParaRPr lang="en-US" sz="2400"/>
        </a:p>
      </dgm:t>
    </dgm:pt>
    <dgm:pt modelId="{A3575FC3-08B5-4C61-BFE0-2CB6844BE8A6}">
      <dgm:prSet custT="1"/>
      <dgm:spPr>
        <a:solidFill>
          <a:srgbClr val="7030A0"/>
        </a:solidFill>
      </dgm:spPr>
      <dgm:t>
        <a:bodyPr/>
        <a:lstStyle/>
        <a:p>
          <a:r>
            <a:rPr lang="en-US" sz="2400" b="1" dirty="0"/>
            <a:t>Explain your obligation to report and limits of confidentiality.</a:t>
          </a:r>
        </a:p>
      </dgm:t>
    </dgm:pt>
    <dgm:pt modelId="{D6F7C69B-ACE0-4924-AD30-1E490D4D2F6F}" type="parTrans" cxnId="{505D441D-6F2E-4FDF-9452-8967983E8550}">
      <dgm:prSet/>
      <dgm:spPr/>
      <dgm:t>
        <a:bodyPr/>
        <a:lstStyle/>
        <a:p>
          <a:endParaRPr lang="en-US" sz="2400"/>
        </a:p>
      </dgm:t>
    </dgm:pt>
    <dgm:pt modelId="{F9DBC4A6-FA40-4A89-B18C-A1D66F1BAB45}" type="sibTrans" cxnId="{505D441D-6F2E-4FDF-9452-8967983E8550}">
      <dgm:prSet/>
      <dgm:spPr/>
      <dgm:t>
        <a:bodyPr/>
        <a:lstStyle/>
        <a:p>
          <a:endParaRPr lang="en-US" sz="2400"/>
        </a:p>
      </dgm:t>
    </dgm:pt>
    <dgm:pt modelId="{CFEA42F4-8C3A-4FBE-BEFB-A09D776D5B66}">
      <dgm:prSet custT="1"/>
      <dgm:spPr>
        <a:solidFill>
          <a:schemeClr val="accent2">
            <a:lumMod val="75000"/>
          </a:schemeClr>
        </a:solidFill>
      </dgm:spPr>
      <dgm:t>
        <a:bodyPr/>
        <a:lstStyle/>
        <a:p>
          <a:r>
            <a:rPr lang="en-US" sz="2400" b="1" dirty="0"/>
            <a:t>Respond to any immediate safety concerns. Provide support and referrals to health, psychosocial, shelter, and legal services –as needed.</a:t>
          </a:r>
        </a:p>
      </dgm:t>
    </dgm:pt>
    <dgm:pt modelId="{7E5118BB-054F-4718-BA2E-B5528209A7EA}" type="parTrans" cxnId="{55D4BCC6-03D7-49A7-9B8F-52AE8D934D72}">
      <dgm:prSet/>
      <dgm:spPr/>
      <dgm:t>
        <a:bodyPr/>
        <a:lstStyle/>
        <a:p>
          <a:endParaRPr lang="en-US" sz="2400"/>
        </a:p>
      </dgm:t>
    </dgm:pt>
    <dgm:pt modelId="{03475CAC-A862-4F44-8C6A-F51F9BB5326C}" type="sibTrans" cxnId="{55D4BCC6-03D7-49A7-9B8F-52AE8D934D72}">
      <dgm:prSet/>
      <dgm:spPr/>
      <dgm:t>
        <a:bodyPr/>
        <a:lstStyle/>
        <a:p>
          <a:endParaRPr lang="en-US" sz="2400"/>
        </a:p>
      </dgm:t>
    </dgm:pt>
    <dgm:pt modelId="{E918B5F4-B7F1-4976-A1A7-8D1C4D823DFC}">
      <dgm:prSet custT="1"/>
      <dgm:spPr>
        <a:solidFill>
          <a:schemeClr val="accent6"/>
        </a:solidFill>
      </dgm:spPr>
      <dgm:t>
        <a:bodyPr/>
        <a:lstStyle/>
        <a:p>
          <a:r>
            <a:rPr lang="en-US" sz="2400" b="1" dirty="0"/>
            <a:t>Document information received and report the incident immediately (within 24 hours) using one of FHI 360’s standard reporting mechanisms.</a:t>
          </a:r>
        </a:p>
      </dgm:t>
    </dgm:pt>
    <dgm:pt modelId="{1CF18C6A-103B-4763-8DA2-B5268D553419}" type="parTrans" cxnId="{68612C7E-C779-4DF3-AACA-37958C38AEE9}">
      <dgm:prSet/>
      <dgm:spPr/>
      <dgm:t>
        <a:bodyPr/>
        <a:lstStyle/>
        <a:p>
          <a:endParaRPr lang="en-US" sz="2400"/>
        </a:p>
      </dgm:t>
    </dgm:pt>
    <dgm:pt modelId="{306F344D-02A2-4072-973C-466DA29AB5A2}" type="sibTrans" cxnId="{68612C7E-C779-4DF3-AACA-37958C38AEE9}">
      <dgm:prSet/>
      <dgm:spPr/>
      <dgm:t>
        <a:bodyPr/>
        <a:lstStyle/>
        <a:p>
          <a:endParaRPr lang="en-US" sz="2400"/>
        </a:p>
      </dgm:t>
    </dgm:pt>
    <dgm:pt modelId="{D3BD681B-3B2F-43DD-AEF1-3150FA2FECAE}" type="pres">
      <dgm:prSet presAssocID="{9317B227-4E03-4BEB-8744-50A52BC23F8F}" presName="linear" presStyleCnt="0">
        <dgm:presLayoutVars>
          <dgm:animLvl val="lvl"/>
          <dgm:resizeHandles val="exact"/>
        </dgm:presLayoutVars>
      </dgm:prSet>
      <dgm:spPr/>
    </dgm:pt>
    <dgm:pt modelId="{C158C556-10AF-4B26-B74D-A9CF772B194B}" type="pres">
      <dgm:prSet presAssocID="{8CF97D0A-F5FD-4259-9312-0D555563EEED}" presName="parentText" presStyleLbl="node1" presStyleIdx="0" presStyleCnt="4" custLinFactNeighborX="-1794" custLinFactNeighborY="-52220">
        <dgm:presLayoutVars>
          <dgm:chMax val="0"/>
          <dgm:bulletEnabled val="1"/>
        </dgm:presLayoutVars>
      </dgm:prSet>
      <dgm:spPr/>
    </dgm:pt>
    <dgm:pt modelId="{B6484F6A-D6F0-46C5-8560-1F97E61142EE}" type="pres">
      <dgm:prSet presAssocID="{AA578886-940A-481E-A628-6E8B3F966738}" presName="spacer" presStyleCnt="0"/>
      <dgm:spPr/>
    </dgm:pt>
    <dgm:pt modelId="{BC16BD57-3C2D-4926-8ABD-B61F9B3BF372}" type="pres">
      <dgm:prSet presAssocID="{A3575FC3-08B5-4C61-BFE0-2CB6844BE8A6}" presName="parentText" presStyleLbl="node1" presStyleIdx="1" presStyleCnt="4" custLinFactNeighborX="81" custLinFactNeighborY="-65980">
        <dgm:presLayoutVars>
          <dgm:chMax val="0"/>
          <dgm:bulletEnabled val="1"/>
        </dgm:presLayoutVars>
      </dgm:prSet>
      <dgm:spPr/>
    </dgm:pt>
    <dgm:pt modelId="{1A507A7E-AEB1-4253-8E85-2A94B0CA03CE}" type="pres">
      <dgm:prSet presAssocID="{F9DBC4A6-FA40-4A89-B18C-A1D66F1BAB45}" presName="spacer" presStyleCnt="0"/>
      <dgm:spPr/>
    </dgm:pt>
    <dgm:pt modelId="{148C20F0-6E87-497A-B0A3-8EA6E3BA939C}" type="pres">
      <dgm:prSet presAssocID="{CFEA42F4-8C3A-4FBE-BEFB-A09D776D5B66}" presName="parentText" presStyleLbl="node1" presStyleIdx="2" presStyleCnt="4" custLinFactNeighborY="-51172">
        <dgm:presLayoutVars>
          <dgm:chMax val="0"/>
          <dgm:bulletEnabled val="1"/>
        </dgm:presLayoutVars>
      </dgm:prSet>
      <dgm:spPr/>
    </dgm:pt>
    <dgm:pt modelId="{73230805-58D5-42B7-8A5A-2D5BC1D83674}" type="pres">
      <dgm:prSet presAssocID="{03475CAC-A862-4F44-8C6A-F51F9BB5326C}" presName="spacer" presStyleCnt="0"/>
      <dgm:spPr/>
    </dgm:pt>
    <dgm:pt modelId="{CC70E8F4-DD83-4B3B-8474-62B4C5ACE79C}" type="pres">
      <dgm:prSet presAssocID="{E918B5F4-B7F1-4976-A1A7-8D1C4D823DFC}" presName="parentText" presStyleLbl="node1" presStyleIdx="3" presStyleCnt="4" custLinFactNeighborX="644" custLinFactNeighborY="-68994">
        <dgm:presLayoutVars>
          <dgm:chMax val="0"/>
          <dgm:bulletEnabled val="1"/>
        </dgm:presLayoutVars>
      </dgm:prSet>
      <dgm:spPr/>
    </dgm:pt>
  </dgm:ptLst>
  <dgm:cxnLst>
    <dgm:cxn modelId="{505D441D-6F2E-4FDF-9452-8967983E8550}" srcId="{9317B227-4E03-4BEB-8744-50A52BC23F8F}" destId="{A3575FC3-08B5-4C61-BFE0-2CB6844BE8A6}" srcOrd="1" destOrd="0" parTransId="{D6F7C69B-ACE0-4924-AD30-1E490D4D2F6F}" sibTransId="{F9DBC4A6-FA40-4A89-B18C-A1D66F1BAB45}"/>
    <dgm:cxn modelId="{412DB332-DA0F-4D75-886A-58005B0954B4}" type="presOf" srcId="{CFEA42F4-8C3A-4FBE-BEFB-A09D776D5B66}" destId="{148C20F0-6E87-497A-B0A3-8EA6E3BA939C}" srcOrd="0" destOrd="0" presId="urn:microsoft.com/office/officeart/2005/8/layout/vList2"/>
    <dgm:cxn modelId="{6775203D-25E5-4122-9647-E4775DD756FE}" type="presOf" srcId="{E918B5F4-B7F1-4976-A1A7-8D1C4D823DFC}" destId="{CC70E8F4-DD83-4B3B-8474-62B4C5ACE79C}" srcOrd="0" destOrd="0" presId="urn:microsoft.com/office/officeart/2005/8/layout/vList2"/>
    <dgm:cxn modelId="{68612C7E-C779-4DF3-AACA-37958C38AEE9}" srcId="{9317B227-4E03-4BEB-8744-50A52BC23F8F}" destId="{E918B5F4-B7F1-4976-A1A7-8D1C4D823DFC}" srcOrd="3" destOrd="0" parTransId="{1CF18C6A-103B-4763-8DA2-B5268D553419}" sibTransId="{306F344D-02A2-4072-973C-466DA29AB5A2}"/>
    <dgm:cxn modelId="{B428038A-F9E9-4571-B8C0-8FDF14030800}" type="presOf" srcId="{8CF97D0A-F5FD-4259-9312-0D555563EEED}" destId="{C158C556-10AF-4B26-B74D-A9CF772B194B}" srcOrd="0" destOrd="0" presId="urn:microsoft.com/office/officeart/2005/8/layout/vList2"/>
    <dgm:cxn modelId="{216529BF-E52E-436B-873E-4685E421F1BD}" srcId="{9317B227-4E03-4BEB-8744-50A52BC23F8F}" destId="{8CF97D0A-F5FD-4259-9312-0D555563EEED}" srcOrd="0" destOrd="0" parTransId="{E4D84DBA-B984-47C5-961F-B7B079A2DE83}" sibTransId="{AA578886-940A-481E-A628-6E8B3F966738}"/>
    <dgm:cxn modelId="{55D4BCC6-03D7-49A7-9B8F-52AE8D934D72}" srcId="{9317B227-4E03-4BEB-8744-50A52BC23F8F}" destId="{CFEA42F4-8C3A-4FBE-BEFB-A09D776D5B66}" srcOrd="2" destOrd="0" parTransId="{7E5118BB-054F-4718-BA2E-B5528209A7EA}" sibTransId="{03475CAC-A862-4F44-8C6A-F51F9BB5326C}"/>
    <dgm:cxn modelId="{461E40DC-AA1E-4F9D-A1BB-AE3C342B86D1}" type="presOf" srcId="{9317B227-4E03-4BEB-8744-50A52BC23F8F}" destId="{D3BD681B-3B2F-43DD-AEF1-3150FA2FECAE}" srcOrd="0" destOrd="0" presId="urn:microsoft.com/office/officeart/2005/8/layout/vList2"/>
    <dgm:cxn modelId="{67E63CF9-D117-4663-9D19-285A12BA819E}" type="presOf" srcId="{A3575FC3-08B5-4C61-BFE0-2CB6844BE8A6}" destId="{BC16BD57-3C2D-4926-8ABD-B61F9B3BF372}" srcOrd="0" destOrd="0" presId="urn:microsoft.com/office/officeart/2005/8/layout/vList2"/>
    <dgm:cxn modelId="{AD786E90-E54B-4037-A4F8-A31485120B87}" type="presParOf" srcId="{D3BD681B-3B2F-43DD-AEF1-3150FA2FECAE}" destId="{C158C556-10AF-4B26-B74D-A9CF772B194B}" srcOrd="0" destOrd="0" presId="urn:microsoft.com/office/officeart/2005/8/layout/vList2"/>
    <dgm:cxn modelId="{5405D1A9-1373-42BF-B4D4-84F17AB7905F}" type="presParOf" srcId="{D3BD681B-3B2F-43DD-AEF1-3150FA2FECAE}" destId="{B6484F6A-D6F0-46C5-8560-1F97E61142EE}" srcOrd="1" destOrd="0" presId="urn:microsoft.com/office/officeart/2005/8/layout/vList2"/>
    <dgm:cxn modelId="{BD5092CC-B219-4E61-A027-0710EA1E29AB}" type="presParOf" srcId="{D3BD681B-3B2F-43DD-AEF1-3150FA2FECAE}" destId="{BC16BD57-3C2D-4926-8ABD-B61F9B3BF372}" srcOrd="2" destOrd="0" presId="urn:microsoft.com/office/officeart/2005/8/layout/vList2"/>
    <dgm:cxn modelId="{5EE87B33-6975-4AE7-8F38-D3C9B95687B9}" type="presParOf" srcId="{D3BD681B-3B2F-43DD-AEF1-3150FA2FECAE}" destId="{1A507A7E-AEB1-4253-8E85-2A94B0CA03CE}" srcOrd="3" destOrd="0" presId="urn:microsoft.com/office/officeart/2005/8/layout/vList2"/>
    <dgm:cxn modelId="{8F1AAD91-3507-479F-9233-7C4E67309165}" type="presParOf" srcId="{D3BD681B-3B2F-43DD-AEF1-3150FA2FECAE}" destId="{148C20F0-6E87-497A-B0A3-8EA6E3BA939C}" srcOrd="4" destOrd="0" presId="urn:microsoft.com/office/officeart/2005/8/layout/vList2"/>
    <dgm:cxn modelId="{1DBBF96E-E32D-4174-B7E0-68527762587B}" type="presParOf" srcId="{D3BD681B-3B2F-43DD-AEF1-3150FA2FECAE}" destId="{73230805-58D5-42B7-8A5A-2D5BC1D83674}" srcOrd="5" destOrd="0" presId="urn:microsoft.com/office/officeart/2005/8/layout/vList2"/>
    <dgm:cxn modelId="{435A0937-754F-4AAE-BC84-4DE39C5A12D9}" type="presParOf" srcId="{D3BD681B-3B2F-43DD-AEF1-3150FA2FECAE}" destId="{CC70E8F4-DD83-4B3B-8474-62B4C5ACE79C}"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DD8EC-A179-4696-BD20-FC6039C74AE3}">
      <dsp:nvSpPr>
        <dsp:cNvPr id="0" name=""/>
        <dsp:cNvSpPr/>
      </dsp:nvSpPr>
      <dsp:spPr>
        <a:xfrm>
          <a:off x="0" y="40290"/>
          <a:ext cx="3286125" cy="197167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Treat children with respect and dignity</a:t>
          </a:r>
        </a:p>
      </dsp:txBody>
      <dsp:txXfrm>
        <a:off x="0" y="40290"/>
        <a:ext cx="3286125" cy="1971675"/>
      </dsp:txXfrm>
    </dsp:sp>
    <dsp:sp modelId="{49D4D8C4-68BF-4C74-B3BB-910B8B9A29F7}">
      <dsp:nvSpPr>
        <dsp:cNvPr id="0" name=""/>
        <dsp:cNvSpPr/>
      </dsp:nvSpPr>
      <dsp:spPr>
        <a:xfrm>
          <a:off x="3614737" y="40290"/>
          <a:ext cx="3286125" cy="1971675"/>
        </a:xfrm>
        <a:prstGeom prst="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Recognize children’s unique needs and rights </a:t>
          </a:r>
        </a:p>
      </dsp:txBody>
      <dsp:txXfrm>
        <a:off x="3614737" y="40290"/>
        <a:ext cx="3286125" cy="1971675"/>
      </dsp:txXfrm>
    </dsp:sp>
    <dsp:sp modelId="{511E6392-C4EE-4EDF-9164-B70E96904691}">
      <dsp:nvSpPr>
        <dsp:cNvPr id="0" name=""/>
        <dsp:cNvSpPr/>
      </dsp:nvSpPr>
      <dsp:spPr>
        <a:xfrm>
          <a:off x="7229475" y="40290"/>
          <a:ext cx="3286125" cy="1971675"/>
        </a:xfrm>
        <a:prstGeom prst="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Create an environment where children can freely express their ideas, opinions, and concerns</a:t>
          </a:r>
        </a:p>
      </dsp:txBody>
      <dsp:txXfrm>
        <a:off x="7229475" y="40290"/>
        <a:ext cx="3286125" cy="1971675"/>
      </dsp:txXfrm>
    </dsp:sp>
    <dsp:sp modelId="{CFBC17BC-AFF9-4411-B38D-2009794EF96B}">
      <dsp:nvSpPr>
        <dsp:cNvPr id="0" name=""/>
        <dsp:cNvSpPr/>
      </dsp:nvSpPr>
      <dsp:spPr>
        <a:xfrm>
          <a:off x="0" y="2340578"/>
          <a:ext cx="3286125" cy="1971675"/>
        </a:xfrm>
        <a:prstGeom prst="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Listen carefully to children, take their concerns seriously </a:t>
          </a:r>
        </a:p>
      </dsp:txBody>
      <dsp:txXfrm>
        <a:off x="0" y="2340578"/>
        <a:ext cx="3286125" cy="1971675"/>
      </dsp:txXfrm>
    </dsp:sp>
    <dsp:sp modelId="{D2D2ACA9-0C3F-4FAD-9D40-88FB6481D93D}">
      <dsp:nvSpPr>
        <dsp:cNvPr id="0" name=""/>
        <dsp:cNvSpPr/>
      </dsp:nvSpPr>
      <dsp:spPr>
        <a:xfrm>
          <a:off x="3614737" y="2340578"/>
          <a:ext cx="3286125" cy="1971675"/>
        </a:xfrm>
        <a:prstGeom prst="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No shaming, humiliating, belittling, or degrading</a:t>
          </a:r>
        </a:p>
      </dsp:txBody>
      <dsp:txXfrm>
        <a:off x="3614737" y="2340578"/>
        <a:ext cx="3286125" cy="1971675"/>
      </dsp:txXfrm>
    </dsp:sp>
    <dsp:sp modelId="{F39887B6-6599-4D2D-B246-DAA0E0FDA7EF}">
      <dsp:nvSpPr>
        <dsp:cNvPr id="0" name=""/>
        <dsp:cNvSpPr/>
      </dsp:nvSpPr>
      <dsp:spPr>
        <a:xfrm>
          <a:off x="7229475" y="2340578"/>
          <a:ext cx="3286125" cy="1971675"/>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Work with children in open environments where both children and adults can be seen and heard </a:t>
          </a:r>
        </a:p>
      </dsp:txBody>
      <dsp:txXfrm>
        <a:off x="7229475" y="2340578"/>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BF9DA4-2570-4E6C-A1D3-06C6877562A5}">
      <dsp:nvSpPr>
        <dsp:cNvPr id="0" name=""/>
        <dsp:cNvSpPr/>
      </dsp:nvSpPr>
      <dsp:spPr>
        <a:xfrm>
          <a:off x="0" y="209041"/>
          <a:ext cx="7832188" cy="1628549"/>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7865" tIns="229108" rIns="60786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Recruitment</a:t>
          </a:r>
        </a:p>
        <a:p>
          <a:pPr marL="228600" lvl="1" indent="-228600" algn="l" defTabSz="889000">
            <a:lnSpc>
              <a:spcPct val="90000"/>
            </a:lnSpc>
            <a:spcBef>
              <a:spcPct val="0"/>
            </a:spcBef>
            <a:spcAft>
              <a:spcPct val="15000"/>
            </a:spcAft>
            <a:buChar char="•"/>
          </a:pPr>
          <a:r>
            <a:rPr lang="en-US" sz="2000" kern="1200" dirty="0"/>
            <a:t>Transportation</a:t>
          </a:r>
        </a:p>
        <a:p>
          <a:pPr marL="228600" lvl="1" indent="-228600" algn="l" defTabSz="889000">
            <a:lnSpc>
              <a:spcPct val="90000"/>
            </a:lnSpc>
            <a:spcBef>
              <a:spcPct val="0"/>
            </a:spcBef>
            <a:spcAft>
              <a:spcPct val="15000"/>
            </a:spcAft>
            <a:buChar char="•"/>
          </a:pPr>
          <a:r>
            <a:rPr lang="en-US" sz="2000" kern="1200" dirty="0"/>
            <a:t>Transfer</a:t>
          </a:r>
        </a:p>
        <a:p>
          <a:pPr marL="228600" lvl="1" indent="-228600" algn="l" defTabSz="889000">
            <a:lnSpc>
              <a:spcPct val="90000"/>
            </a:lnSpc>
            <a:spcBef>
              <a:spcPct val="0"/>
            </a:spcBef>
            <a:spcAft>
              <a:spcPct val="15000"/>
            </a:spcAft>
            <a:buChar char="•"/>
          </a:pPr>
          <a:r>
            <a:rPr lang="en-US" sz="2000" kern="1200" dirty="0"/>
            <a:t>Harboring/receipt</a:t>
          </a:r>
        </a:p>
      </dsp:txBody>
      <dsp:txXfrm>
        <a:off x="0" y="209041"/>
        <a:ext cx="7832188" cy="1628549"/>
      </dsp:txXfrm>
    </dsp:sp>
    <dsp:sp modelId="{980256EF-2EDF-4C43-8EAA-0DCBFCB4B9EB}">
      <dsp:nvSpPr>
        <dsp:cNvPr id="0" name=""/>
        <dsp:cNvSpPr/>
      </dsp:nvSpPr>
      <dsp:spPr>
        <a:xfrm>
          <a:off x="391609" y="46681"/>
          <a:ext cx="5482531" cy="3247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7227" tIns="0" rIns="207227" bIns="0" numCol="1" spcCol="1270" anchor="ctr" anchorCtr="0">
          <a:noAutofit/>
        </a:bodyPr>
        <a:lstStyle/>
        <a:p>
          <a:pPr marL="0" lvl="0" indent="0" algn="l" defTabSz="800100">
            <a:lnSpc>
              <a:spcPct val="90000"/>
            </a:lnSpc>
            <a:spcBef>
              <a:spcPct val="0"/>
            </a:spcBef>
            <a:spcAft>
              <a:spcPct val="35000"/>
            </a:spcAft>
            <a:buNone/>
          </a:pPr>
          <a:r>
            <a:rPr lang="en-US" sz="1800" b="1" kern="1200" dirty="0"/>
            <a:t>1. What is done? (acts)</a:t>
          </a:r>
        </a:p>
      </dsp:txBody>
      <dsp:txXfrm>
        <a:off x="407461" y="62533"/>
        <a:ext cx="5450827" cy="293016"/>
      </dsp:txXfrm>
    </dsp:sp>
    <dsp:sp modelId="{C6199ECC-A77D-4CEB-96CA-C6C6FBF3821F}">
      <dsp:nvSpPr>
        <dsp:cNvPr id="0" name=""/>
        <dsp:cNvSpPr/>
      </dsp:nvSpPr>
      <dsp:spPr>
        <a:xfrm>
          <a:off x="0" y="2041146"/>
          <a:ext cx="7832188" cy="2633399"/>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7865" tIns="229108" rIns="60786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Threat/use of force</a:t>
          </a:r>
        </a:p>
        <a:p>
          <a:pPr marL="228600" lvl="1" indent="-228600" algn="l" defTabSz="889000">
            <a:lnSpc>
              <a:spcPct val="90000"/>
            </a:lnSpc>
            <a:spcBef>
              <a:spcPct val="0"/>
            </a:spcBef>
            <a:spcAft>
              <a:spcPct val="15000"/>
            </a:spcAft>
            <a:buChar char="•"/>
          </a:pPr>
          <a:r>
            <a:rPr lang="en-US" sz="2000" kern="1200" dirty="0"/>
            <a:t>Coercion</a:t>
          </a:r>
        </a:p>
        <a:p>
          <a:pPr marL="228600" lvl="1" indent="-228600" algn="l" defTabSz="889000">
            <a:lnSpc>
              <a:spcPct val="90000"/>
            </a:lnSpc>
            <a:spcBef>
              <a:spcPct val="0"/>
            </a:spcBef>
            <a:spcAft>
              <a:spcPct val="15000"/>
            </a:spcAft>
            <a:buChar char="•"/>
          </a:pPr>
          <a:r>
            <a:rPr lang="en-US" sz="2000" kern="1200" dirty="0"/>
            <a:t>Abduction</a:t>
          </a:r>
        </a:p>
        <a:p>
          <a:pPr marL="228600" lvl="1" indent="-228600" algn="l" defTabSz="889000">
            <a:lnSpc>
              <a:spcPct val="90000"/>
            </a:lnSpc>
            <a:spcBef>
              <a:spcPct val="0"/>
            </a:spcBef>
            <a:spcAft>
              <a:spcPct val="15000"/>
            </a:spcAft>
            <a:buChar char="•"/>
          </a:pPr>
          <a:r>
            <a:rPr lang="en-US" sz="2000" kern="1200" dirty="0"/>
            <a:t>Fraud</a:t>
          </a:r>
        </a:p>
        <a:p>
          <a:pPr marL="228600" lvl="1" indent="-228600" algn="l" defTabSz="889000">
            <a:lnSpc>
              <a:spcPct val="90000"/>
            </a:lnSpc>
            <a:spcBef>
              <a:spcPct val="0"/>
            </a:spcBef>
            <a:spcAft>
              <a:spcPct val="15000"/>
            </a:spcAft>
            <a:buChar char="•"/>
          </a:pPr>
          <a:r>
            <a:rPr lang="en-US" sz="2000" kern="1200" dirty="0"/>
            <a:t>Deception</a:t>
          </a:r>
        </a:p>
        <a:p>
          <a:pPr marL="228600" lvl="1" indent="-228600" algn="l" defTabSz="889000">
            <a:lnSpc>
              <a:spcPct val="90000"/>
            </a:lnSpc>
            <a:spcBef>
              <a:spcPct val="0"/>
            </a:spcBef>
            <a:spcAft>
              <a:spcPct val="15000"/>
            </a:spcAft>
            <a:buChar char="•"/>
          </a:pPr>
          <a:r>
            <a:rPr lang="en-US" sz="2000" kern="1200" dirty="0"/>
            <a:t>Abuse of power or situation of vulnerability</a:t>
          </a:r>
        </a:p>
        <a:p>
          <a:pPr marL="228600" lvl="1" indent="-228600" algn="l" defTabSz="889000">
            <a:lnSpc>
              <a:spcPct val="90000"/>
            </a:lnSpc>
            <a:spcBef>
              <a:spcPct val="0"/>
            </a:spcBef>
            <a:spcAft>
              <a:spcPct val="15000"/>
            </a:spcAft>
            <a:buChar char="•"/>
          </a:pPr>
          <a:r>
            <a:rPr lang="en-US" sz="2000" kern="1200" dirty="0"/>
            <a:t>Receiving payments/benefits</a:t>
          </a:r>
        </a:p>
      </dsp:txBody>
      <dsp:txXfrm>
        <a:off x="0" y="2041146"/>
        <a:ext cx="7832188" cy="2633399"/>
      </dsp:txXfrm>
    </dsp:sp>
    <dsp:sp modelId="{4F08BAD3-7BD0-4326-9698-44A556816BDD}">
      <dsp:nvSpPr>
        <dsp:cNvPr id="0" name=""/>
        <dsp:cNvSpPr/>
      </dsp:nvSpPr>
      <dsp:spPr>
        <a:xfrm>
          <a:off x="391609" y="1896991"/>
          <a:ext cx="5482531" cy="32472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7227" tIns="0" rIns="207227" bIns="0" numCol="1" spcCol="1270" anchor="ctr" anchorCtr="0">
          <a:noAutofit/>
        </a:bodyPr>
        <a:lstStyle/>
        <a:p>
          <a:pPr marL="0" lvl="0" indent="0" algn="l" defTabSz="800100">
            <a:lnSpc>
              <a:spcPct val="90000"/>
            </a:lnSpc>
            <a:spcBef>
              <a:spcPct val="0"/>
            </a:spcBef>
            <a:spcAft>
              <a:spcPct val="35000"/>
            </a:spcAft>
            <a:buNone/>
          </a:pPr>
          <a:r>
            <a:rPr lang="en-US" sz="1800" b="1" kern="1200" dirty="0"/>
            <a:t>2. How it’s done? (means)</a:t>
          </a:r>
        </a:p>
      </dsp:txBody>
      <dsp:txXfrm>
        <a:off x="407461" y="1912843"/>
        <a:ext cx="5450827" cy="293016"/>
      </dsp:txXfrm>
    </dsp:sp>
    <dsp:sp modelId="{526C8FC4-47FE-4D2C-A8F3-AD2A3B287248}">
      <dsp:nvSpPr>
        <dsp:cNvPr id="0" name=""/>
        <dsp:cNvSpPr/>
      </dsp:nvSpPr>
      <dsp:spPr>
        <a:xfrm>
          <a:off x="0" y="4914511"/>
          <a:ext cx="7832188" cy="93555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7865" tIns="229108" rIns="60786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Exploitation of others for personal gain (sexual or forced labor) </a:t>
          </a:r>
        </a:p>
      </dsp:txBody>
      <dsp:txXfrm>
        <a:off x="0" y="4914511"/>
        <a:ext cx="7832188" cy="935550"/>
      </dsp:txXfrm>
    </dsp:sp>
    <dsp:sp modelId="{41DB73BE-3A3F-403A-ABA8-B294158F63C3}">
      <dsp:nvSpPr>
        <dsp:cNvPr id="0" name=""/>
        <dsp:cNvSpPr/>
      </dsp:nvSpPr>
      <dsp:spPr>
        <a:xfrm>
          <a:off x="391609" y="4752151"/>
          <a:ext cx="5482531" cy="32472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7227" tIns="0" rIns="207227" bIns="0" numCol="1" spcCol="1270" anchor="ctr" anchorCtr="0">
          <a:noAutofit/>
        </a:bodyPr>
        <a:lstStyle/>
        <a:p>
          <a:pPr marL="0" lvl="0" indent="0" algn="l" defTabSz="800100">
            <a:lnSpc>
              <a:spcPct val="90000"/>
            </a:lnSpc>
            <a:spcBef>
              <a:spcPct val="0"/>
            </a:spcBef>
            <a:spcAft>
              <a:spcPct val="35000"/>
            </a:spcAft>
            <a:buNone/>
          </a:pPr>
          <a:r>
            <a:rPr lang="en-US" sz="1800" b="1" kern="1200" dirty="0"/>
            <a:t>3. Why it’s done? (purpose)</a:t>
          </a:r>
        </a:p>
      </dsp:txBody>
      <dsp:txXfrm>
        <a:off x="407461" y="4768003"/>
        <a:ext cx="5450827" cy="2930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24B5FE-64C2-4C9B-9FC5-55A32BB0BEBD}">
      <dsp:nvSpPr>
        <dsp:cNvPr id="0" name=""/>
        <dsp:cNvSpPr/>
      </dsp:nvSpPr>
      <dsp:spPr>
        <a:xfrm>
          <a:off x="212335" y="470390"/>
          <a:ext cx="1335915" cy="133591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26D89F-39AE-4FC9-BBAF-02EBE95AA54D}">
      <dsp:nvSpPr>
        <dsp:cNvPr id="0" name=""/>
        <dsp:cNvSpPr/>
      </dsp:nvSpPr>
      <dsp:spPr>
        <a:xfrm>
          <a:off x="492877" y="750932"/>
          <a:ext cx="774830" cy="7748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A88428-A494-4B8F-9817-90AA7FF6A894}">
      <dsp:nvSpPr>
        <dsp:cNvPr id="0" name=""/>
        <dsp:cNvSpPr/>
      </dsp:nvSpPr>
      <dsp:spPr>
        <a:xfrm>
          <a:off x="1834517" y="470390"/>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1" kern="1200" dirty="0"/>
            <a:t>Mandatory reporting requirement</a:t>
          </a:r>
          <a:r>
            <a:rPr lang="en-US" sz="1800" kern="1200" dirty="0"/>
            <a:t> – if you become aware of possible policy violation. Report immediately (</a:t>
          </a:r>
          <a:r>
            <a:rPr lang="en-US" sz="2000" kern="1200" dirty="0"/>
            <a:t>w/in 24 hours)</a:t>
          </a:r>
        </a:p>
      </dsp:txBody>
      <dsp:txXfrm>
        <a:off x="1834517" y="470390"/>
        <a:ext cx="3148942" cy="1335915"/>
      </dsp:txXfrm>
    </dsp:sp>
    <dsp:sp modelId="{D7E80663-87BC-4A0B-BF75-E286990969FF}">
      <dsp:nvSpPr>
        <dsp:cNvPr id="0" name=""/>
        <dsp:cNvSpPr/>
      </dsp:nvSpPr>
      <dsp:spPr>
        <a:xfrm>
          <a:off x="5532139" y="470390"/>
          <a:ext cx="1335915" cy="133591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E69E9F-C019-4729-8E90-478476297F90}">
      <dsp:nvSpPr>
        <dsp:cNvPr id="0" name=""/>
        <dsp:cNvSpPr/>
      </dsp:nvSpPr>
      <dsp:spPr>
        <a:xfrm>
          <a:off x="5812681" y="750932"/>
          <a:ext cx="774830" cy="77483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CBA4C0E-66EE-4725-8ECF-836AE431D4FA}">
      <dsp:nvSpPr>
        <dsp:cNvPr id="0" name=""/>
        <dsp:cNvSpPr/>
      </dsp:nvSpPr>
      <dsp:spPr>
        <a:xfrm>
          <a:off x="7154322" y="470390"/>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kern="1200" dirty="0">
              <a:solidFill>
                <a:schemeClr val="tx1">
                  <a:lumMod val="50000"/>
                  <a:lumOff val="50000"/>
                </a:schemeClr>
              </a:solidFill>
            </a:rPr>
            <a:t>FHI 360 Personnel who are </a:t>
          </a:r>
          <a:r>
            <a:rPr lang="en-US" sz="1800" b="1" kern="1200" dirty="0">
              <a:solidFill>
                <a:schemeClr val="tx1">
                  <a:lumMod val="50000"/>
                  <a:lumOff val="50000"/>
                </a:schemeClr>
              </a:solidFill>
            </a:rPr>
            <a:t>HR staff, supervisors or hold a position at director level </a:t>
          </a:r>
          <a:r>
            <a:rPr lang="en-US" sz="1800" kern="1200" dirty="0">
              <a:solidFill>
                <a:schemeClr val="tx1">
                  <a:lumMod val="50000"/>
                  <a:lumOff val="50000"/>
                </a:schemeClr>
              </a:solidFill>
            </a:rPr>
            <a:t>or above are required to promptly, </a:t>
          </a:r>
          <a:r>
            <a:rPr lang="en-US" sz="1800" b="1" u="sng" kern="1200" dirty="0">
              <a:solidFill>
                <a:schemeClr val="tx1">
                  <a:lumMod val="50000"/>
                  <a:lumOff val="50000"/>
                </a:schemeClr>
              </a:solidFill>
            </a:rPr>
            <a:t>within 24 hours</a:t>
          </a:r>
          <a:r>
            <a:rPr lang="en-US" sz="1800" kern="1200" dirty="0">
              <a:solidFill>
                <a:schemeClr val="tx1">
                  <a:lumMod val="50000"/>
                  <a:lumOff val="50000"/>
                </a:schemeClr>
              </a:solidFill>
            </a:rPr>
            <a:t>, notify Office of Compliance and Internal Audit (OCIA) </a:t>
          </a:r>
          <a:r>
            <a:rPr lang="en-US" sz="1800" u="sng" kern="1200" dirty="0">
              <a:solidFill>
                <a:schemeClr val="tx1">
                  <a:lumMod val="50000"/>
                  <a:lumOff val="50000"/>
                </a:schemeClr>
              </a:solidFill>
            </a:rPr>
            <a:t>or</a:t>
          </a:r>
          <a:r>
            <a:rPr lang="en-US" sz="1800" kern="1200" dirty="0">
              <a:solidFill>
                <a:schemeClr val="tx1">
                  <a:lumMod val="50000"/>
                  <a:lumOff val="50000"/>
                </a:schemeClr>
              </a:solidFill>
            </a:rPr>
            <a:t> HQ Human Resources.</a:t>
          </a:r>
        </a:p>
      </dsp:txBody>
      <dsp:txXfrm>
        <a:off x="7154322" y="470390"/>
        <a:ext cx="3148942" cy="1335915"/>
      </dsp:txXfrm>
    </dsp:sp>
    <dsp:sp modelId="{BDD7ABC2-9000-4002-9F92-6839050E72C0}">
      <dsp:nvSpPr>
        <dsp:cNvPr id="0" name=""/>
        <dsp:cNvSpPr/>
      </dsp:nvSpPr>
      <dsp:spPr>
        <a:xfrm>
          <a:off x="212335" y="2546238"/>
          <a:ext cx="1335915" cy="133591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EA91A4-AF7B-450D-96F9-132C6FF4554F}">
      <dsp:nvSpPr>
        <dsp:cNvPr id="0" name=""/>
        <dsp:cNvSpPr/>
      </dsp:nvSpPr>
      <dsp:spPr>
        <a:xfrm>
          <a:off x="492877" y="2826780"/>
          <a:ext cx="774830" cy="77483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D9E584-575F-40A7-B2F6-43A1B4E518F2}">
      <dsp:nvSpPr>
        <dsp:cNvPr id="0" name=""/>
        <dsp:cNvSpPr/>
      </dsp:nvSpPr>
      <dsp:spPr>
        <a:xfrm>
          <a:off x="1834517" y="2546238"/>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solidFill>
                <a:schemeClr val="tx1"/>
              </a:solidFill>
            </a:rPr>
            <a:t>Report based on issues </a:t>
          </a:r>
          <a:r>
            <a:rPr lang="en-US" sz="2000" b="1" kern="1200" dirty="0">
              <a:solidFill>
                <a:schemeClr val="tx1"/>
              </a:solidFill>
            </a:rPr>
            <a:t>reasonably believed or suspected </a:t>
          </a:r>
          <a:r>
            <a:rPr lang="en-US" sz="2000" kern="1200" dirty="0">
              <a:solidFill>
                <a:schemeClr val="tx1"/>
              </a:solidFill>
            </a:rPr>
            <a:t>to be a violation. You don’t need “proof”</a:t>
          </a:r>
        </a:p>
      </dsp:txBody>
      <dsp:txXfrm>
        <a:off x="1834517" y="2546238"/>
        <a:ext cx="3148942" cy="1335915"/>
      </dsp:txXfrm>
    </dsp:sp>
    <dsp:sp modelId="{54F065FA-8C6E-4D79-8765-7CDAB992107D}">
      <dsp:nvSpPr>
        <dsp:cNvPr id="0" name=""/>
        <dsp:cNvSpPr/>
      </dsp:nvSpPr>
      <dsp:spPr>
        <a:xfrm>
          <a:off x="5532139" y="2546238"/>
          <a:ext cx="1335915" cy="1335915"/>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ADF2AA-7C04-49E0-AC0B-798DFE603D7D}">
      <dsp:nvSpPr>
        <dsp:cNvPr id="0" name=""/>
        <dsp:cNvSpPr/>
      </dsp:nvSpPr>
      <dsp:spPr>
        <a:xfrm>
          <a:off x="5812681" y="2826780"/>
          <a:ext cx="774830" cy="7748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6C0F46-09FC-457B-B30B-A9D152B1FC84}">
      <dsp:nvSpPr>
        <dsp:cNvPr id="0" name=""/>
        <dsp:cNvSpPr/>
      </dsp:nvSpPr>
      <dsp:spPr>
        <a:xfrm>
          <a:off x="7154322" y="2546238"/>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When in doubt, it is </a:t>
          </a:r>
          <a:r>
            <a:rPr lang="en-US" sz="2000" b="1" kern="1200" dirty="0"/>
            <a:t>better to report promptly </a:t>
          </a:r>
          <a:r>
            <a:rPr lang="en-US" sz="2000" kern="1200" dirty="0"/>
            <a:t>so FHI 360 can assess and investigate</a:t>
          </a:r>
        </a:p>
      </dsp:txBody>
      <dsp:txXfrm>
        <a:off x="7154322" y="2546238"/>
        <a:ext cx="3148942" cy="13359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43B258-2DBE-4F5B-B7AE-A14D89942043}">
      <dsp:nvSpPr>
        <dsp:cNvPr id="0" name=""/>
        <dsp:cNvSpPr/>
      </dsp:nvSpPr>
      <dsp:spPr>
        <a:xfrm>
          <a:off x="12637" y="204089"/>
          <a:ext cx="2777989" cy="833396"/>
        </a:xfrm>
        <a:prstGeom prst="chevron">
          <a:avLst>
            <a:gd name="adj" fmla="val 30000"/>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901" tIns="102901" rIns="102901" bIns="102901" numCol="1" spcCol="1270" anchor="ctr" anchorCtr="0">
          <a:noAutofit/>
        </a:bodyPr>
        <a:lstStyle/>
        <a:p>
          <a:pPr marL="0" lvl="0" indent="0" algn="ctr" defTabSz="1244600">
            <a:lnSpc>
              <a:spcPct val="90000"/>
            </a:lnSpc>
            <a:spcBef>
              <a:spcPct val="0"/>
            </a:spcBef>
            <a:spcAft>
              <a:spcPct val="35000"/>
            </a:spcAft>
            <a:buNone/>
          </a:pPr>
          <a:r>
            <a:rPr lang="en-US" sz="2800" kern="1200" dirty="0"/>
            <a:t>Step 1</a:t>
          </a:r>
        </a:p>
      </dsp:txBody>
      <dsp:txXfrm>
        <a:off x="262656" y="204089"/>
        <a:ext cx="2277951" cy="833396"/>
      </dsp:txXfrm>
    </dsp:sp>
    <dsp:sp modelId="{5AFC4B3C-9DBF-40C1-A2A5-94DF78E572EE}">
      <dsp:nvSpPr>
        <dsp:cNvPr id="0" name=""/>
        <dsp:cNvSpPr/>
      </dsp:nvSpPr>
      <dsp:spPr>
        <a:xfrm>
          <a:off x="12637" y="1037486"/>
          <a:ext cx="2527970" cy="31187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766" tIns="199766" rIns="199766" bIns="399532" numCol="1" spcCol="1270" anchor="t" anchorCtr="0">
          <a:noAutofit/>
        </a:bodyPr>
        <a:lstStyle/>
        <a:p>
          <a:pPr marL="0" lvl="0" indent="0" algn="l" defTabSz="800100">
            <a:lnSpc>
              <a:spcPct val="90000"/>
            </a:lnSpc>
            <a:spcBef>
              <a:spcPct val="0"/>
            </a:spcBef>
            <a:spcAft>
              <a:spcPct val="35000"/>
            </a:spcAft>
            <a:buNone/>
          </a:pPr>
          <a:r>
            <a:rPr lang="en-US" sz="1800" kern="1200" dirty="0"/>
            <a:t>Assure health and safety of all involved parties, including providing referral to support/services.</a:t>
          </a:r>
        </a:p>
      </dsp:txBody>
      <dsp:txXfrm>
        <a:off x="12637" y="1037486"/>
        <a:ext cx="2527970" cy="3118789"/>
      </dsp:txXfrm>
    </dsp:sp>
    <dsp:sp modelId="{23DBFE93-36B9-4F3C-AF9E-9EFDAE68F449}">
      <dsp:nvSpPr>
        <dsp:cNvPr id="0" name=""/>
        <dsp:cNvSpPr/>
      </dsp:nvSpPr>
      <dsp:spPr>
        <a:xfrm>
          <a:off x="2735816" y="204089"/>
          <a:ext cx="2777989" cy="833396"/>
        </a:xfrm>
        <a:prstGeom prst="chevron">
          <a:avLst>
            <a:gd name="adj" fmla="val 30000"/>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901" tIns="102901" rIns="102901" bIns="102901" numCol="1" spcCol="1270" anchor="ctr" anchorCtr="0">
          <a:noAutofit/>
        </a:bodyPr>
        <a:lstStyle/>
        <a:p>
          <a:pPr marL="0" lvl="0" indent="0" algn="ctr" defTabSz="1244600">
            <a:lnSpc>
              <a:spcPct val="90000"/>
            </a:lnSpc>
            <a:spcBef>
              <a:spcPct val="0"/>
            </a:spcBef>
            <a:spcAft>
              <a:spcPct val="35000"/>
            </a:spcAft>
            <a:buNone/>
          </a:pPr>
          <a:r>
            <a:rPr lang="en-US" sz="2800" kern="1200" dirty="0"/>
            <a:t>Step 2</a:t>
          </a:r>
        </a:p>
      </dsp:txBody>
      <dsp:txXfrm>
        <a:off x="2985835" y="204089"/>
        <a:ext cx="2277951" cy="833396"/>
      </dsp:txXfrm>
    </dsp:sp>
    <dsp:sp modelId="{F641CC25-D7C6-446C-B6D8-B7F75ED95365}">
      <dsp:nvSpPr>
        <dsp:cNvPr id="0" name=""/>
        <dsp:cNvSpPr/>
      </dsp:nvSpPr>
      <dsp:spPr>
        <a:xfrm>
          <a:off x="2735816" y="1048496"/>
          <a:ext cx="2527970" cy="31187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766" tIns="199766" rIns="199766" bIns="399532" numCol="1" spcCol="1270" anchor="t" anchorCtr="0">
          <a:noAutofit/>
        </a:bodyPr>
        <a:lstStyle/>
        <a:p>
          <a:pPr marL="0" lvl="0" indent="0" algn="l" defTabSz="800100">
            <a:lnSpc>
              <a:spcPct val="90000"/>
            </a:lnSpc>
            <a:spcBef>
              <a:spcPct val="0"/>
            </a:spcBef>
            <a:spcAft>
              <a:spcPct val="35000"/>
            </a:spcAft>
            <a:buNone/>
          </a:pPr>
          <a:r>
            <a:rPr lang="en-US" sz="1800" kern="1200" dirty="0"/>
            <a:t>Investigate complaint (or oversee investigation led by partners/consultants), taking necessary actions to ensure an environment of safety, security, dignity, and respect of all involved parties.</a:t>
          </a:r>
        </a:p>
      </dsp:txBody>
      <dsp:txXfrm>
        <a:off x="2735816" y="1048496"/>
        <a:ext cx="2527970" cy="3118789"/>
      </dsp:txXfrm>
    </dsp:sp>
    <dsp:sp modelId="{06BC051F-2D4B-46E1-A0AC-8D0C2C8B5872}">
      <dsp:nvSpPr>
        <dsp:cNvPr id="0" name=""/>
        <dsp:cNvSpPr/>
      </dsp:nvSpPr>
      <dsp:spPr>
        <a:xfrm>
          <a:off x="5458994" y="204089"/>
          <a:ext cx="2777989" cy="833396"/>
        </a:xfrm>
        <a:prstGeom prst="chevron">
          <a:avLst>
            <a:gd name="adj" fmla="val 30000"/>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901" tIns="102901" rIns="102901" bIns="102901" numCol="1" spcCol="1270" anchor="ctr" anchorCtr="0">
          <a:noAutofit/>
        </a:bodyPr>
        <a:lstStyle/>
        <a:p>
          <a:pPr marL="0" lvl="0" indent="0" algn="ctr" defTabSz="1244600">
            <a:lnSpc>
              <a:spcPct val="90000"/>
            </a:lnSpc>
            <a:spcBef>
              <a:spcPct val="0"/>
            </a:spcBef>
            <a:spcAft>
              <a:spcPct val="35000"/>
            </a:spcAft>
            <a:buNone/>
          </a:pPr>
          <a:r>
            <a:rPr lang="en-US" sz="2800" kern="1200" dirty="0"/>
            <a:t>Step 3</a:t>
          </a:r>
        </a:p>
      </dsp:txBody>
      <dsp:txXfrm>
        <a:off x="5709013" y="204089"/>
        <a:ext cx="2277951" cy="833396"/>
      </dsp:txXfrm>
    </dsp:sp>
    <dsp:sp modelId="{601A3196-8069-464D-9522-020E20451576}">
      <dsp:nvSpPr>
        <dsp:cNvPr id="0" name=""/>
        <dsp:cNvSpPr/>
      </dsp:nvSpPr>
      <dsp:spPr>
        <a:xfrm>
          <a:off x="5458994" y="1037486"/>
          <a:ext cx="2527970" cy="31187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766" tIns="199766" rIns="199766" bIns="399532" numCol="1" spcCol="1270" anchor="t" anchorCtr="0">
          <a:noAutofit/>
        </a:bodyPr>
        <a:lstStyle/>
        <a:p>
          <a:pPr marL="0" lvl="0" indent="0" algn="l" defTabSz="800100">
            <a:lnSpc>
              <a:spcPct val="90000"/>
            </a:lnSpc>
            <a:spcBef>
              <a:spcPct val="0"/>
            </a:spcBef>
            <a:spcAft>
              <a:spcPct val="35000"/>
            </a:spcAft>
            <a:buNone/>
          </a:pPr>
          <a:r>
            <a:rPr lang="en-US" sz="1800" kern="1200" dirty="0"/>
            <a:t>Inform all parties of the steps involved and the results of the investigation.</a:t>
          </a:r>
        </a:p>
      </dsp:txBody>
      <dsp:txXfrm>
        <a:off x="5458994" y="1037486"/>
        <a:ext cx="2527970" cy="3118789"/>
      </dsp:txXfrm>
    </dsp:sp>
    <dsp:sp modelId="{96977484-EFD6-4EE5-9015-852A39AC164A}">
      <dsp:nvSpPr>
        <dsp:cNvPr id="0" name=""/>
        <dsp:cNvSpPr/>
      </dsp:nvSpPr>
      <dsp:spPr>
        <a:xfrm>
          <a:off x="8182173" y="204089"/>
          <a:ext cx="2777989" cy="833396"/>
        </a:xfrm>
        <a:prstGeom prst="chevron">
          <a:avLst>
            <a:gd name="adj" fmla="val 30000"/>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901" tIns="102901" rIns="102901" bIns="102901" numCol="1" spcCol="1270" anchor="ctr" anchorCtr="0">
          <a:noAutofit/>
        </a:bodyPr>
        <a:lstStyle/>
        <a:p>
          <a:pPr marL="0" lvl="0" indent="0" algn="ctr" defTabSz="1244600">
            <a:lnSpc>
              <a:spcPct val="90000"/>
            </a:lnSpc>
            <a:spcBef>
              <a:spcPct val="0"/>
            </a:spcBef>
            <a:spcAft>
              <a:spcPct val="35000"/>
            </a:spcAft>
            <a:buNone/>
          </a:pPr>
          <a:r>
            <a:rPr lang="en-US" sz="2800" kern="1200" dirty="0"/>
            <a:t>Step 4</a:t>
          </a:r>
        </a:p>
      </dsp:txBody>
      <dsp:txXfrm>
        <a:off x="8432192" y="204089"/>
        <a:ext cx="2277951" cy="833396"/>
      </dsp:txXfrm>
    </dsp:sp>
    <dsp:sp modelId="{8DD17A80-D127-4774-8DB0-8B58D06A93EC}">
      <dsp:nvSpPr>
        <dsp:cNvPr id="0" name=""/>
        <dsp:cNvSpPr/>
      </dsp:nvSpPr>
      <dsp:spPr>
        <a:xfrm>
          <a:off x="8182173" y="1037486"/>
          <a:ext cx="2527970" cy="31187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9766" tIns="199766" rIns="199766" bIns="399532" numCol="1" spcCol="1270" anchor="t" anchorCtr="0">
          <a:noAutofit/>
        </a:bodyPr>
        <a:lstStyle/>
        <a:p>
          <a:pPr marL="0" lvl="0" indent="0" algn="l" defTabSz="800100">
            <a:lnSpc>
              <a:spcPct val="90000"/>
            </a:lnSpc>
            <a:spcBef>
              <a:spcPct val="0"/>
            </a:spcBef>
            <a:spcAft>
              <a:spcPct val="35000"/>
            </a:spcAft>
            <a:buNone/>
          </a:pPr>
          <a:r>
            <a:rPr lang="en-US" sz="1800" kern="1200" dirty="0"/>
            <a:t>If the investigation determines that a policy violation has occurred, take prompt corrective action to end the behavior and deter future occurrences.</a:t>
          </a:r>
        </a:p>
      </dsp:txBody>
      <dsp:txXfrm>
        <a:off x="8182173" y="1037486"/>
        <a:ext cx="2527970" cy="31187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C619FF-34AC-4C81-A646-60CE05C0F4BA}">
      <dsp:nvSpPr>
        <dsp:cNvPr id="0" name=""/>
        <dsp:cNvSpPr/>
      </dsp:nvSpPr>
      <dsp:spPr>
        <a:xfrm>
          <a:off x="823667" y="1272169"/>
          <a:ext cx="931798" cy="931798"/>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FD4553-50FD-4518-AB8A-C3F1DAE250F7}">
      <dsp:nvSpPr>
        <dsp:cNvPr id="0" name=""/>
        <dsp:cNvSpPr/>
      </dsp:nvSpPr>
      <dsp:spPr>
        <a:xfrm>
          <a:off x="1022247" y="1470749"/>
          <a:ext cx="534638" cy="53463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99E63C-A1A4-4E1F-9E1D-EF8B5C608064}">
      <dsp:nvSpPr>
        <dsp:cNvPr id="0" name=""/>
        <dsp:cNvSpPr/>
      </dsp:nvSpPr>
      <dsp:spPr>
        <a:xfrm>
          <a:off x="1400" y="2494200"/>
          <a:ext cx="2576332" cy="1144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dirty="0"/>
            <a:t>Secure suggestion/complaint boxes at project sites/facilities</a:t>
          </a:r>
        </a:p>
      </dsp:txBody>
      <dsp:txXfrm>
        <a:off x="1400" y="2494200"/>
        <a:ext cx="2576332" cy="1144752"/>
      </dsp:txXfrm>
    </dsp:sp>
    <dsp:sp modelId="{4B559986-E866-4E7D-BFE5-8423B67EA07A}">
      <dsp:nvSpPr>
        <dsp:cNvPr id="0" name=""/>
        <dsp:cNvSpPr/>
      </dsp:nvSpPr>
      <dsp:spPr>
        <a:xfrm>
          <a:off x="3840343" y="1265721"/>
          <a:ext cx="931798" cy="931798"/>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D1226F-264D-47A3-B4AE-69D0004F5D89}">
      <dsp:nvSpPr>
        <dsp:cNvPr id="0" name=""/>
        <dsp:cNvSpPr/>
      </dsp:nvSpPr>
      <dsp:spPr>
        <a:xfrm>
          <a:off x="4038923" y="1464301"/>
          <a:ext cx="534638" cy="53463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EC1FB4-373D-4311-96DB-E0CF50AB7FD6}">
      <dsp:nvSpPr>
        <dsp:cNvPr id="0" name=""/>
        <dsp:cNvSpPr/>
      </dsp:nvSpPr>
      <dsp:spPr>
        <a:xfrm>
          <a:off x="2845052" y="2474857"/>
          <a:ext cx="2922380" cy="117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dirty="0">
              <a:solidFill>
                <a:schemeClr val="tx1"/>
              </a:solidFill>
            </a:rPr>
            <a:t>Community feedback sessions: WHERE respected/trusted community focal person acts as a liaison between program participants and FHI 360 (participants go to them to express complaints; community focal point then relays information to FHI 360)</a:t>
          </a:r>
        </a:p>
      </dsp:txBody>
      <dsp:txXfrm>
        <a:off x="2845052" y="2474857"/>
        <a:ext cx="2922380" cy="1170543"/>
      </dsp:txXfrm>
    </dsp:sp>
    <dsp:sp modelId="{1E848344-3821-432F-A738-E3464DFE073E}">
      <dsp:nvSpPr>
        <dsp:cNvPr id="0" name=""/>
        <dsp:cNvSpPr/>
      </dsp:nvSpPr>
      <dsp:spPr>
        <a:xfrm>
          <a:off x="6911147" y="1272169"/>
          <a:ext cx="931798" cy="931798"/>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CFD842-DEFD-47A0-8143-C0E5FC3C3514}">
      <dsp:nvSpPr>
        <dsp:cNvPr id="0" name=""/>
        <dsp:cNvSpPr/>
      </dsp:nvSpPr>
      <dsp:spPr>
        <a:xfrm>
          <a:off x="7109727" y="1470749"/>
          <a:ext cx="534638" cy="53463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FDE412C-A6F8-48E6-9820-82F799A69F32}">
      <dsp:nvSpPr>
        <dsp:cNvPr id="0" name=""/>
        <dsp:cNvSpPr/>
      </dsp:nvSpPr>
      <dsp:spPr>
        <a:xfrm>
          <a:off x="6034752" y="2494200"/>
          <a:ext cx="2684588" cy="1144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dirty="0">
              <a:solidFill>
                <a:srgbClr val="D05F12"/>
              </a:solidFill>
            </a:rPr>
            <a:t>Verbal and/or written feedback/complaints during and post-service delivery</a:t>
          </a:r>
        </a:p>
      </dsp:txBody>
      <dsp:txXfrm>
        <a:off x="6034752" y="2494200"/>
        <a:ext cx="2684588" cy="1144752"/>
      </dsp:txXfrm>
    </dsp:sp>
    <dsp:sp modelId="{A6BFEA27-BE0D-4E71-9996-DFFF58A18D1F}">
      <dsp:nvSpPr>
        <dsp:cNvPr id="0" name=""/>
        <dsp:cNvSpPr/>
      </dsp:nvSpPr>
      <dsp:spPr>
        <a:xfrm>
          <a:off x="9284530" y="1272169"/>
          <a:ext cx="931798" cy="931798"/>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78E954-4F13-433B-8ABE-0AD86B5B13B5}">
      <dsp:nvSpPr>
        <dsp:cNvPr id="0" name=""/>
        <dsp:cNvSpPr/>
      </dsp:nvSpPr>
      <dsp:spPr>
        <a:xfrm>
          <a:off x="9483110" y="1470749"/>
          <a:ext cx="534638" cy="534638"/>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1C60076-BB2A-42A8-A421-B3D7FECC0FE8}">
      <dsp:nvSpPr>
        <dsp:cNvPr id="0" name=""/>
        <dsp:cNvSpPr/>
      </dsp:nvSpPr>
      <dsp:spPr>
        <a:xfrm>
          <a:off x="8986660" y="2494200"/>
          <a:ext cx="1527539" cy="1144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dirty="0">
              <a:solidFill>
                <a:schemeClr val="tx1"/>
              </a:solidFill>
            </a:rPr>
            <a:t>Post-distribution monitoring </a:t>
          </a:r>
        </a:p>
        <a:p>
          <a:pPr marL="0" lvl="0" indent="0" algn="ctr" defTabSz="800100">
            <a:lnSpc>
              <a:spcPct val="100000"/>
            </a:lnSpc>
            <a:spcBef>
              <a:spcPct val="0"/>
            </a:spcBef>
            <a:spcAft>
              <a:spcPct val="35000"/>
            </a:spcAft>
            <a:buNone/>
            <a:defRPr cap="all"/>
          </a:pPr>
          <a:r>
            <a:rPr lang="en-US" sz="1800" kern="1200" dirty="0">
              <a:solidFill>
                <a:schemeClr val="tx1"/>
              </a:solidFill>
            </a:rPr>
            <a:t>(PDM)</a:t>
          </a:r>
        </a:p>
      </dsp:txBody>
      <dsp:txXfrm>
        <a:off x="8986660" y="2494200"/>
        <a:ext cx="1527539" cy="11447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7096A6-0E7A-4C8F-A541-CBB76F820558}">
      <dsp:nvSpPr>
        <dsp:cNvPr id="0" name=""/>
        <dsp:cNvSpPr/>
      </dsp:nvSpPr>
      <dsp:spPr>
        <a:xfrm>
          <a:off x="0" y="3322370"/>
          <a:ext cx="6263640" cy="2179834"/>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b="1" kern="1200" dirty="0"/>
            <a:t>To minimize the potential for causing further harm:</a:t>
          </a:r>
        </a:p>
      </dsp:txBody>
      <dsp:txXfrm>
        <a:off x="0" y="3322370"/>
        <a:ext cx="6263640" cy="1177110"/>
      </dsp:txXfrm>
    </dsp:sp>
    <dsp:sp modelId="{DCCE0EC7-1D5E-4D18-B893-DC97D48A2F62}">
      <dsp:nvSpPr>
        <dsp:cNvPr id="0" name=""/>
        <dsp:cNvSpPr/>
      </dsp:nvSpPr>
      <dsp:spPr>
        <a:xfrm>
          <a:off x="3058" y="4455885"/>
          <a:ext cx="2085841" cy="100272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US" sz="1700" kern="1200" dirty="0"/>
            <a:t>Survivors must always be treated with dignity and respect. </a:t>
          </a:r>
        </a:p>
      </dsp:txBody>
      <dsp:txXfrm>
        <a:off x="3058" y="4455885"/>
        <a:ext cx="2085841" cy="1002724"/>
      </dsp:txXfrm>
    </dsp:sp>
    <dsp:sp modelId="{365E939F-BC7D-45A0-8990-6C66EE899A57}">
      <dsp:nvSpPr>
        <dsp:cNvPr id="0" name=""/>
        <dsp:cNvSpPr/>
      </dsp:nvSpPr>
      <dsp:spPr>
        <a:xfrm>
          <a:off x="2088899" y="4455885"/>
          <a:ext cx="2085841" cy="100272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US" sz="1700" kern="1200" dirty="0"/>
            <a:t>Survivors’ safety, rights, needs, and wishes should be prioritized.</a:t>
          </a:r>
        </a:p>
      </dsp:txBody>
      <dsp:txXfrm>
        <a:off x="2088899" y="4455885"/>
        <a:ext cx="2085841" cy="1002724"/>
      </dsp:txXfrm>
    </dsp:sp>
    <dsp:sp modelId="{2A996FD1-AFDF-4FB5-A7C7-48309FF5D581}">
      <dsp:nvSpPr>
        <dsp:cNvPr id="0" name=""/>
        <dsp:cNvSpPr/>
      </dsp:nvSpPr>
      <dsp:spPr>
        <a:xfrm>
          <a:off x="4174740" y="4455885"/>
          <a:ext cx="2085841" cy="1002724"/>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ctr" defTabSz="755650">
            <a:lnSpc>
              <a:spcPct val="90000"/>
            </a:lnSpc>
            <a:spcBef>
              <a:spcPct val="0"/>
            </a:spcBef>
            <a:spcAft>
              <a:spcPct val="35000"/>
            </a:spcAft>
            <a:buNone/>
          </a:pPr>
          <a:r>
            <a:rPr lang="en-US" sz="1700" kern="1200" dirty="0"/>
            <a:t>Survivors should be informed beforehand of every action taken.</a:t>
          </a:r>
        </a:p>
      </dsp:txBody>
      <dsp:txXfrm>
        <a:off x="4174740" y="4455885"/>
        <a:ext cx="2085841" cy="1002724"/>
      </dsp:txXfrm>
    </dsp:sp>
    <dsp:sp modelId="{C03FCCD6-526D-49AD-A4DF-639D5DA7CDC0}">
      <dsp:nvSpPr>
        <dsp:cNvPr id="0" name=""/>
        <dsp:cNvSpPr/>
      </dsp:nvSpPr>
      <dsp:spPr>
        <a:xfrm rot="10800000">
          <a:off x="0" y="2482"/>
          <a:ext cx="6263640" cy="3352586"/>
        </a:xfrm>
        <a:prstGeom prst="upArrowCallou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It takes courage for a survivor to come forward and report.</a:t>
          </a:r>
        </a:p>
      </dsp:txBody>
      <dsp:txXfrm rot="10800000">
        <a:off x="0" y="2482"/>
        <a:ext cx="6263640" cy="21784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8C556-10AF-4B26-B74D-A9CF772B194B}">
      <dsp:nvSpPr>
        <dsp:cNvPr id="0" name=""/>
        <dsp:cNvSpPr/>
      </dsp:nvSpPr>
      <dsp:spPr>
        <a:xfrm>
          <a:off x="0" y="0"/>
          <a:ext cx="10810875" cy="1216800"/>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Do not investigate! </a:t>
          </a:r>
        </a:p>
        <a:p>
          <a:pPr marL="0" lvl="0" indent="0" algn="l" defTabSz="1066800">
            <a:lnSpc>
              <a:spcPct val="90000"/>
            </a:lnSpc>
            <a:spcBef>
              <a:spcPct val="0"/>
            </a:spcBef>
            <a:spcAft>
              <a:spcPct val="35000"/>
            </a:spcAft>
            <a:buNone/>
          </a:pPr>
          <a:r>
            <a:rPr lang="en-US" sz="2400" i="1" kern="1200" dirty="0"/>
            <a:t>FHI 360 has trained investigators who will follow-up on all reports.</a:t>
          </a:r>
        </a:p>
      </dsp:txBody>
      <dsp:txXfrm>
        <a:off x="59399" y="59399"/>
        <a:ext cx="10692077" cy="1098002"/>
      </dsp:txXfrm>
    </dsp:sp>
    <dsp:sp modelId="{BC16BD57-3C2D-4926-8ABD-B61F9B3BF372}">
      <dsp:nvSpPr>
        <dsp:cNvPr id="0" name=""/>
        <dsp:cNvSpPr/>
      </dsp:nvSpPr>
      <dsp:spPr>
        <a:xfrm>
          <a:off x="0" y="1333891"/>
          <a:ext cx="10810875" cy="1216800"/>
        </a:xfrm>
        <a:prstGeom prst="round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Explain your obligation to report and limits of confidentiality.</a:t>
          </a:r>
        </a:p>
      </dsp:txBody>
      <dsp:txXfrm>
        <a:off x="59399" y="1393290"/>
        <a:ext cx="10692077" cy="1098002"/>
      </dsp:txXfrm>
    </dsp:sp>
    <dsp:sp modelId="{148C20F0-6E87-497A-B0A3-8EA6E3BA939C}">
      <dsp:nvSpPr>
        <dsp:cNvPr id="0" name=""/>
        <dsp:cNvSpPr/>
      </dsp:nvSpPr>
      <dsp:spPr>
        <a:xfrm>
          <a:off x="0" y="2765612"/>
          <a:ext cx="10810875" cy="1216800"/>
        </a:xfrm>
        <a:prstGeom prst="round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Respond to any immediate safety concerns. Provide support and referrals to health, psychosocial, shelter, and legal services –as needed.</a:t>
          </a:r>
        </a:p>
      </dsp:txBody>
      <dsp:txXfrm>
        <a:off x="59399" y="2825011"/>
        <a:ext cx="10692077" cy="1098002"/>
      </dsp:txXfrm>
    </dsp:sp>
    <dsp:sp modelId="{CC70E8F4-DD83-4B3B-8474-62B4C5ACE79C}">
      <dsp:nvSpPr>
        <dsp:cNvPr id="0" name=""/>
        <dsp:cNvSpPr/>
      </dsp:nvSpPr>
      <dsp:spPr>
        <a:xfrm>
          <a:off x="0" y="4136249"/>
          <a:ext cx="10810875" cy="1216800"/>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Document information received and report the incident immediately (within 24 hours) using one of FHI 360’s standard reporting mechanisms.</a:t>
          </a:r>
        </a:p>
      </dsp:txBody>
      <dsp:txXfrm>
        <a:off x="59399" y="4195648"/>
        <a:ext cx="10692077"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16/7/layout/ChevronBlockProcess">
  <dgm:title val="Chevron Block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28"/>
      <dgm:constr type="primFontSz" for="des" forName="desTx" refType="primFontSz" refFor="des" refForName="parTx" op="lte" fact="0.75"/>
      <dgm:constr type="h" for="des" forName="desTx" op="equ"/>
      <dgm:constr type="w" for="ch" forName="space" refType="w" op="equ" fact="-0.005"/>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91"/>
              <dgm:constr type="t" for="ch" forName="desTx" refType="h" refFor="ch" refForName="parTx"/>
            </dgm:constrLst>
          </dgm:if>
          <dgm:else name="Name9">
            <dgm:constrLst>
              <dgm:constr type="l" for="ch" forName="parTx"/>
              <dgm:constr type="w" for="ch" forName="parTx" refType="w"/>
              <dgm:constr type="t" for="ch" forName="parTx"/>
              <dgm:constr type="l" for="ch" forName="desTx" refType="w" fact="0.09"/>
              <dgm:constr type="w" for="ch" forName="desTx" refType="w" refFor="ch" refForName="parTx" fact="0.91"/>
              <dgm:constr type="t" for="ch" forName="desTx" refType="h" refFor="ch" refForName="parTx"/>
            </dgm:constrLst>
          </dgm:else>
        </dgm:choose>
        <dgm:ruleLst>
          <dgm:rule type="h" val="INF" fact="NaN" max="NaN"/>
        </dgm:ruleLst>
        <dgm:layoutNode name="parTx" styleLbl="alignNode1">
          <dgm:varLst>
            <dgm:chMax val="0"/>
            <dgm:chPref val="0"/>
          </dgm:varLst>
          <dgm:alg type="tx"/>
          <dgm:choose name="Name10">
            <dgm:if name="Name11" func="var" arg="dir" op="equ" val="norm">
              <dgm:shape xmlns:r="http://schemas.openxmlformats.org/officeDocument/2006/relationships" type="chevron" r:blip="">
                <dgm:adjLst>
                  <dgm:adj idx="1" val="0.3"/>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3"/>
                <dgm:constr type="h"/>
                <dgm:constr type="tMarg" refType="w" fact="0.105"/>
                <dgm:constr type="bMarg" refType="w" fact="0.105"/>
                <dgm:constr type="lMarg" refType="w" fact="0.105"/>
                <dgm:constr type="rMarg" refType="w" fact="0.105"/>
              </dgm:constrLst>
            </dgm:if>
            <dgm:else name="Name15">
              <dgm:constrLst>
                <dgm:constr type="h" refType="w" op="lte" fact="0.3"/>
                <dgm:constr type="h"/>
                <dgm:constr type="tMarg" refType="w" fact="0.105"/>
                <dgm:constr type="bMarg" refType="w" fact="0.105"/>
                <dgm:constr type="lMarg" refType="w" fact="0.105"/>
                <dgm:constr type="rMarg" refType="w" fact="0.105"/>
              </dgm:constrLst>
            </dgm:else>
          </dgm:choose>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0"/>
            <dgm:constr type="tMarg" refType="w" fact="0.224"/>
            <dgm:constr type="bMarg" refType="w" fact="0.448"/>
            <dgm:constr type="lMarg" refType="w" fact="0.224"/>
            <dgm:constr type="rMarg" refType="w" fact="0.224"/>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D0F4D7-F251-4359-821B-45DE606771FD}" type="datetimeFigureOut">
              <a:rPr lang="en-US" smtClean="0"/>
              <a:t>8/16/2022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4CBFB-44B5-4126-9BA8-B791653E7C33}" type="slidenum">
              <a:rPr lang="en-US" smtClean="0"/>
              <a:t>‹#›</a:t>
            </a:fld>
            <a:endParaRPr lang="en-US"/>
          </a:p>
        </p:txBody>
      </p:sp>
    </p:spTree>
    <p:extLst>
      <p:ext uri="{BB962C8B-B14F-4D97-AF65-F5344CB8AC3E}">
        <p14:creationId xmlns:p14="http://schemas.microsoft.com/office/powerpoint/2010/main" val="3364549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15 minutes to open the session, introductions, icebreaker, instructions for using the platform.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Welcome everyone and ask everyone to introduce themselves in the chat box while we wait for everyone to join.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Recording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9597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OPTIONAL: CREATE A LINK TO PRE-TEST. INSTRUCTIONS FOR HOW TO CREATE A PRE-TEST IN MICROSOFT FORMS ARE ON HIDDEN SLIDES 11 - 18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Good practice for any training is to have training participants complete a pre- and post-test.</a:t>
            </a:r>
          </a:p>
          <a:p>
            <a:pPr marL="171450" indent="-171450">
              <a:buFont typeface="Arial" panose="020B0604020202020204" pitchFamily="34" charset="0"/>
              <a:buChar char="•"/>
              <a:defRPr/>
            </a:pPr>
            <a:r>
              <a:rPr lang="en-US" b="1" dirty="0"/>
              <a:t>Ask: </a:t>
            </a:r>
            <a:r>
              <a:rPr lang="en-US" dirty="0"/>
              <a:t>As trainers, why</a:t>
            </a:r>
            <a:r>
              <a:rPr lang="en-US" b="0" dirty="0"/>
              <a:t> do we do this? (</a:t>
            </a:r>
            <a:r>
              <a:rPr lang="en-US" b="1" dirty="0"/>
              <a:t>Answer: </a:t>
            </a:r>
            <a:r>
              <a:rPr lang="en-US" b="0" dirty="0"/>
              <a:t>to measure changes in knowledge and to determine if the training had the desired results.)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Let’s </a:t>
            </a:r>
            <a:r>
              <a:rPr lang="en-US" dirty="0"/>
              <a:t>do</a:t>
            </a:r>
            <a:r>
              <a:rPr lang="en-US" b="0" dirty="0"/>
              <a:t> a pre-test now for our </a:t>
            </a:r>
            <a:r>
              <a:rPr lang="en-US" dirty="0"/>
              <a:t>session</a:t>
            </a:r>
            <a:r>
              <a:rPr lang="en-US" b="0" dirty="0"/>
              <a:t>.</a:t>
            </a:r>
            <a:endParaRPr lang="en-US" b="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 results will be used to help us understand additional support and training that might be needed.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We don’t collect this information to grade you individually. In fact, the pre- and post-test are anonymous.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We are more interested in the aggregate data that might show us areas where we need to do more training, overall.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Also, don’t worry if you don’t know the answer to something. That’s why we are here. We will cover all of the information that is included in this pre-test.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Cut and paste the link to the pre-test in the chat box and ask participants to click on it to access the pre-test.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that when they click on the link, it will open up a new window to the pre-test, while leaving the training window open in the background.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Ask participants to come back to the group when they are finished and type “done” in the chat box so you can monitor when everyone has arrived back to the training group.</a:t>
            </a:r>
          </a:p>
          <a:p>
            <a:pPr marL="171450" indent="-171450">
              <a:buFont typeface="Arial" panose="020B0604020202020204" pitchFamily="34" charset="0"/>
              <a:buChar char="•"/>
            </a:pPr>
            <a:r>
              <a:rPr lang="en-US" b="1" dirty="0">
                <a:cs typeface="Calibri" panose="020F0502020204030204"/>
              </a:rPr>
              <a:t>Give participants about 4 or 5 minutes to complete the pre-test.</a:t>
            </a:r>
          </a:p>
          <a:p>
            <a:endParaRPr lang="en-US" dirty="0">
              <a:cs typeface="Calibri" panose="020F0502020204030204"/>
            </a:endParaRPr>
          </a:p>
          <a:p>
            <a:endParaRPr lang="en-US" b="1"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53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p>
          <a:p>
            <a:pPr marL="171450" indent="-171450">
              <a:buFont typeface="Arial" panose="020B0604020202020204" pitchFamily="34" charset="0"/>
              <a:buChar char="•"/>
              <a:defRPr/>
            </a:pPr>
            <a:r>
              <a:rPr lang="en-US" dirty="0"/>
              <a:t>T</a:t>
            </a:r>
            <a:r>
              <a:rPr lang="en-US" b="1" dirty="0"/>
              <a:t>he next 8 slides include options for creating a pre- and post-test for when you deliver this training to project staff, including partner staff. </a:t>
            </a:r>
            <a:endParaRPr lang="en-US" b="1" dirty="0">
              <a:cs typeface="Calibri"/>
            </a:endParaRPr>
          </a:p>
          <a:p>
            <a:pPr marL="171450" lvl="0" indent="-171450">
              <a:lnSpc>
                <a:spcPct val="100000"/>
              </a:lnSpc>
              <a:spcBef>
                <a:spcPts val="0"/>
              </a:spcBef>
              <a:buFont typeface="Arial" panose="020B0604020202020204" pitchFamily="34" charset="0"/>
              <a:buChar char="•"/>
              <a:defRPr/>
            </a:pPr>
            <a:r>
              <a:rPr lang="en-US" b="1" dirty="0"/>
              <a:t>Briefly, a couple of things to remember when creating a pre- and post-test (many of you know this, but some may not, so let’s cover the basics)</a:t>
            </a:r>
            <a:endParaRPr lang="en-US" b="1" dirty="0">
              <a:cs typeface="Calibri"/>
            </a:endParaRPr>
          </a:p>
          <a:p>
            <a:pPr marL="628650" lvl="1" indent="-171450">
              <a:buFont typeface="Courier New" panose="02070309020205020404" pitchFamily="49" charset="0"/>
              <a:buChar char="o"/>
            </a:pPr>
            <a:r>
              <a:rPr lang="en-US" b="1" dirty="0"/>
              <a:t>Questions on your pre-test should be the same questions on your post-test.</a:t>
            </a:r>
            <a:endParaRPr lang="en-US" b="1" dirty="0">
              <a:cs typeface="Calibri"/>
            </a:endParaRPr>
          </a:p>
          <a:p>
            <a:pPr marL="628650" lvl="1" indent="-171450">
              <a:buFont typeface="Courier New" panose="02070309020205020404" pitchFamily="49" charset="0"/>
              <a:buChar char="o"/>
            </a:pPr>
            <a:r>
              <a:rPr lang="en-US" b="1" dirty="0"/>
              <a:t>The questions should align with the content of your training module.</a:t>
            </a:r>
            <a:endParaRPr lang="en-US" b="1" dirty="0">
              <a:cs typeface="Calibri"/>
            </a:endParaRPr>
          </a:p>
          <a:p>
            <a:pPr marL="628650" lvl="1" indent="-171450">
              <a:buFont typeface="Courier New" panose="02070309020205020404" pitchFamily="49" charset="0"/>
              <a:buChar char="o"/>
            </a:pPr>
            <a:r>
              <a:rPr lang="en-US" b="1" dirty="0"/>
              <a:t>Design your pre- and post-test so they are anonymous.</a:t>
            </a:r>
            <a:endParaRPr lang="en-US" b="1" dirty="0">
              <a:cs typeface="Calibri"/>
            </a:endParaRPr>
          </a:p>
          <a:p>
            <a:pPr marL="171450" indent="-171450">
              <a:buFont typeface="Arial" panose="020B0604020202020204" pitchFamily="34" charset="0"/>
              <a:buChar char="•"/>
              <a:defRPr/>
            </a:pPr>
            <a:r>
              <a:rPr lang="en-US" b="1" dirty="0"/>
              <a:t>One option is to create this in your Microsoft account (in the App called “Forms”) and then post the link to the pre-test in the chat box during your training session. </a:t>
            </a:r>
          </a:p>
          <a:p>
            <a:pPr marL="171450" lvl="0" indent="-171450">
              <a:lnSpc>
                <a:spcPct val="100000"/>
              </a:lnSpc>
              <a:spcBef>
                <a:spcPts val="0"/>
              </a:spcBef>
              <a:buFont typeface="Arial" panose="020B0604020202020204" pitchFamily="34" charset="0"/>
              <a:buChar char="•"/>
              <a:defRPr/>
            </a:pPr>
            <a:r>
              <a:rPr lang="en-US" b="1" dirty="0"/>
              <a:t>Instructions for creating a pre- and post-test in Microsoft Office are on the next several slides.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3942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The instructions on the next several slides are for creating pre- and post-tests using Microsoft Office.</a:t>
            </a:r>
            <a:endParaRPr lang="en-US" b="1"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If the using Forms in Microsoft to create the pre-and post-test, participants’ answers will be logged “in real time” as they complete it. You do not need to review their responses during the training. After the training, you can compare the pre- and post-test responses to measure changes in knowledge.</a:t>
            </a:r>
            <a:endParaRPr lang="en-US" b="1" dirty="0">
              <a:cs typeface="Calibri"/>
            </a:endParaRPr>
          </a:p>
          <a:p>
            <a:pPr marL="171450" indent="-171450">
              <a:buFont typeface="Arial" panose="020B0604020202020204" pitchFamily="34" charset="0"/>
              <a:buChar char="•"/>
            </a:pPr>
            <a:r>
              <a:rPr lang="en-US" b="1" dirty="0"/>
              <a:t>First, Sign into your FHI 360 Microsoft Account.</a:t>
            </a:r>
            <a:endParaRPr lang="en-US" b="1" dirty="0">
              <a:cs typeface="Calibri"/>
            </a:endParaRPr>
          </a:p>
          <a:p>
            <a:pPr marL="171450" indent="-171450">
              <a:buFont typeface="Arial" panose="020B0604020202020204" pitchFamily="34" charset="0"/>
              <a:buChar char="•"/>
            </a:pPr>
            <a:r>
              <a:rPr lang="en-US" b="1" dirty="0"/>
              <a:t>Ask ISS to help you, if needed.</a:t>
            </a:r>
            <a:endParaRPr lang="en-US" b="1" dirty="0">
              <a:cs typeface="Calibri"/>
            </a:endParaRPr>
          </a:p>
          <a:p>
            <a:pPr marL="171450" indent="-171450">
              <a:buFont typeface="Arial" panose="020B0604020202020204" pitchFamily="34" charset="0"/>
              <a:buChar char="•"/>
            </a:pPr>
            <a:r>
              <a:rPr lang="en-US" b="1" dirty="0"/>
              <a:t>Once you sign into your Microsoft Account, you arrive at this landing page with a list of Apps.</a:t>
            </a:r>
            <a:endParaRPr lang="en-US" b="1" dirty="0">
              <a:cs typeface="Calibri"/>
            </a:endParaRPr>
          </a:p>
          <a:p>
            <a:pPr marL="171450" indent="-171450">
              <a:buFont typeface="Arial" panose="020B0604020202020204" pitchFamily="34" charset="0"/>
              <a:buChar char="•"/>
            </a:pPr>
            <a:r>
              <a:rPr lang="en-US" b="1" dirty="0"/>
              <a:t>Find and click on Forms.</a:t>
            </a:r>
            <a:endParaRPr lang="en-US" b="1" dirty="0">
              <a:cs typeface="Calibri"/>
            </a:endParaRPr>
          </a:p>
          <a:p>
            <a:pPr marL="171450" indent="-171450">
              <a:buFont typeface="Arial" panose="020B0604020202020204" pitchFamily="34" charset="0"/>
              <a:buChar char="•"/>
            </a:pPr>
            <a:r>
              <a:rPr lang="en-US" b="1" dirty="0"/>
              <a:t>If you don’t see Forms listed, click “All Apps” to find the Forms App.</a:t>
            </a:r>
            <a:endParaRPr lang="en-US" b="1"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097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Once you click on the “Forms” app, you will get to this page.</a:t>
            </a:r>
            <a:endParaRPr lang="en-US" b="1" dirty="0">
              <a:cs typeface="Calibri"/>
            </a:endParaRPr>
          </a:p>
          <a:p>
            <a:pPr marL="171450" indent="-171450">
              <a:buFont typeface="Arial" panose="020B0604020202020204" pitchFamily="34" charset="0"/>
              <a:buChar char="•"/>
            </a:pPr>
            <a:r>
              <a:rPr lang="en-US" b="1" dirty="0"/>
              <a:t>Select New Form or New Quiz. They have similar functions. Both will work. Practice with both and decide what works best for you.</a:t>
            </a:r>
            <a:endParaRPr lang="en-US" b="1" dirty="0">
              <a:cs typeface="Calibri"/>
            </a:endParaRPr>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6879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FOR TOT ONLY; HIDE THIS SLIDE FOR ROLL-OUT OF TRAINING TO PROJECT STAFF</a:t>
            </a:r>
          </a:p>
          <a:p>
            <a:pPr marL="171450" indent="-171450">
              <a:buFont typeface="Arial" panose="020B0604020202020204" pitchFamily="34" charset="0"/>
              <a:buChar char="•"/>
            </a:pPr>
            <a:r>
              <a:rPr lang="en-US" b="1" dirty="0"/>
              <a:t>Start by clicking “add new.” </a:t>
            </a:r>
          </a:p>
          <a:p>
            <a:pPr marL="171450" indent="-171450">
              <a:buFont typeface="Arial" panose="020B0604020202020204" pitchFamily="34" charset="0"/>
              <a:buChar char="•"/>
            </a:pPr>
            <a:r>
              <a:rPr lang="en-US" b="1" dirty="0"/>
              <a:t>A new screen will open, and the prompts will walk you through how to create your pre-test.</a:t>
            </a:r>
          </a:p>
          <a:p>
            <a:pPr marL="171450" indent="-171450">
              <a:buFont typeface="Arial" panose="020B0604020202020204" pitchFamily="34" charset="0"/>
              <a:buChar char="•"/>
            </a:pPr>
            <a:r>
              <a:rPr lang="en-US" b="1" dirty="0"/>
              <a:t>You can click the “theme” tab to add a background design to your pre-test.</a:t>
            </a:r>
          </a:p>
          <a:p>
            <a:pPr marL="171450" indent="-171450">
              <a:buFont typeface="Arial" panose="020B0604020202020204" pitchFamily="34" charset="0"/>
              <a:buChar char="•"/>
            </a:pPr>
            <a:r>
              <a:rPr lang="en-US" b="1" dirty="0"/>
              <a:t>You can click the “share” button to get a link to copy and paste into your chat box.</a:t>
            </a:r>
          </a:p>
          <a:p>
            <a:pPr marL="171450" indent="-171450">
              <a:buFont typeface="Arial" panose="020B0604020202020204" pitchFamily="34" charset="0"/>
              <a:buChar char="•"/>
            </a:pPr>
            <a:r>
              <a:rPr lang="en-US" b="1" dirty="0"/>
              <a:t>Once you copy and paste the link to your pre-test into your chat box, participants can click the link to access their individual pre-test, which will open up in a new window, while keeping the training platform open. </a:t>
            </a:r>
          </a:p>
          <a:p>
            <a:pPr marL="171450" indent="-171450">
              <a:buFont typeface="Arial" panose="020B0604020202020204" pitchFamily="34" charset="0"/>
              <a:buChar char="•"/>
            </a:pPr>
            <a:r>
              <a:rPr lang="en-US" b="1" dirty="0"/>
              <a:t>Repeat this process to create a separate post-test with the same questions. You will provide this separate link to participants at the end of the training to take the post-test.</a:t>
            </a:r>
          </a:p>
          <a:p>
            <a:pPr marL="171450" indent="-171450">
              <a:buFont typeface="Arial" panose="020B0604020202020204" pitchFamily="34" charset="0"/>
              <a:buChar char="•"/>
            </a:pPr>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2428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You can make the pre- and post-test anonymous by clicking the three little dots in the upper right corner next to the “share” button.</a:t>
            </a:r>
            <a:endParaRPr lang="en-US" b="1" dirty="0">
              <a:cs typeface="Calibri"/>
            </a:endParaRPr>
          </a:p>
          <a:p>
            <a:pPr marL="171450" indent="-171450">
              <a:buFont typeface="Arial" panose="020B0604020202020204" pitchFamily="34" charset="0"/>
              <a:buChar char="•"/>
            </a:pPr>
            <a:r>
              <a:rPr lang="en-US" b="1" dirty="0"/>
              <a:t>When you click the three dots, a pull-down menu will open.</a:t>
            </a:r>
            <a:endParaRPr lang="en-US" b="1" dirty="0">
              <a:cs typeface="Calibri"/>
            </a:endParaRPr>
          </a:p>
          <a:p>
            <a:pPr marL="171450" indent="-171450">
              <a:buFont typeface="Arial" panose="020B0604020202020204" pitchFamily="34" charset="0"/>
              <a:buChar char="•"/>
            </a:pPr>
            <a:r>
              <a:rPr lang="en-US" b="1" dirty="0"/>
              <a:t>If you select, “anyone with this link can respond” and make sure you don’t check “record name,” the participants answers will be anonymous.</a:t>
            </a:r>
            <a:endParaRPr lang="en-US" b="1" dirty="0">
              <a:cs typeface="Calibri" panose="020F0502020204030204"/>
            </a:endParaRPr>
          </a:p>
          <a:p>
            <a:endParaRPr lang="en-US" b="1"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2682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After the training, facilitators can compare the responses from the pre-test to the post-test to measure changes in knowledge as a result of the training.</a:t>
            </a:r>
            <a:endParaRPr lang="en-US" b="1" dirty="0">
              <a:cs typeface="Calibri"/>
            </a:endParaRPr>
          </a:p>
          <a:p>
            <a:pPr marL="171450" indent="-171450">
              <a:buFont typeface="Arial" panose="020B0604020202020204" pitchFamily="34" charset="0"/>
              <a:buChar char="•"/>
            </a:pPr>
            <a:r>
              <a:rPr lang="en-US" b="1" dirty="0"/>
              <a:t>This information can help trainers modify their training module for future trainings. For example, more time might be needed on a specific topic.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5569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This slide and the next slide include some example questions to include on your pre-and post-test. Align your pre- and post-test with the final content of your training. These example questions align with the content that is currently included in this core training module.</a:t>
            </a:r>
          </a:p>
          <a:p>
            <a:pPr marL="171450" indent="-171450">
              <a:buFont typeface="Arial" panose="020B0604020202020204" pitchFamily="34" charset="0"/>
              <a:buChar char="•"/>
            </a:pPr>
            <a:r>
              <a:rPr lang="en-US" b="1" dirty="0"/>
              <a:t>Answers for Facilitator only</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1" dirty="0">
                <a:solidFill>
                  <a:schemeClr val="accent1"/>
                </a:solidFill>
              </a:rPr>
              <a:t>The participants chooses their own unique ID number so the facilitator can then pair the pre- and post test to measure change in knowledge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accent1"/>
                </a:solidFill>
              </a:rPr>
              <a:t>PSEA Policy, Child Safeguarding Policy, Combating Trafficking in Persons Policy</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accent1"/>
                </a:solidFill>
              </a:rPr>
              <a:t>A, B, D. E (poverty, mental health or disability concerns, weak government laws, sex work/prostitution)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accent1"/>
                </a:solidFill>
              </a:rPr>
              <a:t>Abuse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accent1"/>
                </a:solidFill>
              </a:rPr>
              <a:t>Exploitation</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accent1"/>
              </a:solidFill>
            </a:endParaRPr>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9961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This slide is hidden and provides instructions for facilitators for one option to create a pre- and post-test.</a:t>
            </a:r>
            <a:endParaRPr lang="en-US" dirty="0"/>
          </a:p>
          <a:p>
            <a:pPr marL="171450" indent="-171450">
              <a:buFont typeface="Arial" panose="020B0604020202020204" pitchFamily="34" charset="0"/>
              <a:buChar char="•"/>
            </a:pPr>
            <a:r>
              <a:rPr lang="en-US" b="1" dirty="0"/>
              <a:t>Answers for Facilitator only</a:t>
            </a:r>
          </a:p>
          <a:p>
            <a:pPr marL="457200" lvl="1" indent="0">
              <a:buFont typeface="Arial" panose="020B0604020202020204" pitchFamily="34" charset="0"/>
              <a:buNone/>
            </a:pPr>
            <a:r>
              <a:rPr lang="en-US" sz="1200" dirty="0">
                <a:solidFill>
                  <a:schemeClr val="accent1"/>
                </a:solidFill>
              </a:rPr>
              <a:t>5.. B and C (It’s impossible to know the age of the person selling sex or whether the person is being forced or coerced into selling sex)</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sz="1200" dirty="0">
                <a:solidFill>
                  <a:schemeClr val="accent1"/>
                </a:solidFill>
              </a:rPr>
              <a:t>6.. B (It limits or restricts a person’s freedom of movement.)</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sz="1200" dirty="0">
                <a:solidFill>
                  <a:schemeClr val="accent1"/>
                </a:solidFill>
              </a:rPr>
              <a:t>7. C (Using trust and an emotional connection to build a relationship with a person in order to manipulate, exploit, or abuse them)</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sz="1200" dirty="0">
                <a:solidFill>
                  <a:schemeClr val="accent1"/>
                </a:solidFill>
              </a:rPr>
              <a:t>8. False (sexual activity with a person under 18 is prohibited, regardless of the host country’s laws related to age of consent/legal marriage age)</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sz="1200" dirty="0">
                <a:solidFill>
                  <a:schemeClr val="accent1"/>
                </a:solidFill>
              </a:rPr>
              <a:t>9. 24 hours</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sz="1200" dirty="0">
                <a:solidFill>
                  <a:schemeClr val="accent1"/>
                </a:solidFill>
              </a:rPr>
              <a:t>9. D (OCIA or HQ HR)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accent1"/>
              </a:solidFill>
            </a:endParaRPr>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332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 Let’s make sure we have a shared understanding of what we mean by safeguarding.</a:t>
            </a:r>
          </a:p>
          <a:p>
            <a:pPr marL="171450" indent="-171450">
              <a:buFont typeface="Arial" panose="020B0604020202020204" pitchFamily="34" charset="0"/>
              <a:buChar char="•"/>
            </a:pPr>
            <a:r>
              <a:rPr lang="en-US" b="1" dirty="0"/>
              <a:t>Ask: </a:t>
            </a:r>
            <a:r>
              <a:rPr lang="en-US" b="0" dirty="0"/>
              <a:t>What comes to mind when you hear the word “safeguarding” in the context of humanitarian and development work? What does it mean?</a:t>
            </a:r>
          </a:p>
          <a:p>
            <a:pPr marL="171450" indent="-171450">
              <a:buFont typeface="Arial" panose="020B0604020202020204" pitchFamily="34" charset="0"/>
              <a:buChar char="•"/>
            </a:pPr>
            <a:r>
              <a:rPr lang="en-US" b="1" dirty="0"/>
              <a:t>Allow participants to brainstorm and then review definition on next slide. </a:t>
            </a:r>
          </a:p>
          <a:p>
            <a:pPr marL="171450" indent="-171450">
              <a:buFont typeface="Arial" panose="020B0604020202020204" pitchFamily="34" charset="0"/>
              <a:buChar char="•"/>
            </a:pPr>
            <a:r>
              <a:rPr lang="en-US" b="1" dirty="0"/>
              <a:t>Option 1: Ask participants to unmute themselves and share words.</a:t>
            </a:r>
          </a:p>
          <a:p>
            <a:pPr marL="171450" indent="-171450">
              <a:buFont typeface="Arial" panose="020B0604020202020204" pitchFamily="34" charset="0"/>
              <a:buChar char="•"/>
            </a:pPr>
            <a:r>
              <a:rPr lang="en-US" b="1" dirty="0"/>
              <a:t>Option 2: Ask participants to enter their words in the chat box (faster).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DAA4CBFB-44B5-4126-9BA8-B791653E7C33}" type="slidenum">
              <a:rPr lang="en-US" smtClean="0"/>
              <a:t>19</a:t>
            </a:fld>
            <a:endParaRPr lang="en-US" dirty="0"/>
          </a:p>
        </p:txBody>
      </p:sp>
    </p:spTree>
    <p:extLst>
      <p:ext uri="{BB962C8B-B14F-4D97-AF65-F5344CB8AC3E}">
        <p14:creationId xmlns:p14="http://schemas.microsoft.com/office/powerpoint/2010/main" val="1390988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xfrm>
            <a:off x="1588" y="4343400"/>
            <a:ext cx="6854825"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 typeface="Arial" panose="020B0604020202020204" pitchFamily="34" charset="0"/>
              <a:buChar char="•"/>
            </a:pPr>
            <a:r>
              <a:rPr lang="en-US" altLang="en-US" b="1" dirty="0"/>
              <a:t>Introduce title of the training</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14EF03B2-CCA3-4398-9B9E-63862EBFEAC2}"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1144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Acknowledging the words that participants brainstormed during opening reflection, explain: </a:t>
            </a:r>
            <a:r>
              <a:rPr lang="en-US" b="0" dirty="0"/>
              <a:t>“As some of you have mentioned, safeguarding broadly means…” </a:t>
            </a:r>
            <a:r>
              <a:rPr lang="en-US" b="1" dirty="0"/>
              <a:t>review content of slide.</a:t>
            </a:r>
            <a:endParaRPr lang="en-US" b="0" dirty="0"/>
          </a:p>
          <a:p>
            <a:pPr marL="171450" indent="-171450">
              <a:buFont typeface="Arial" panose="020B0604020202020204" pitchFamily="34" charset="0"/>
              <a:buChar char="•"/>
            </a:pPr>
            <a:r>
              <a:rPr lang="en-US" b="1" dirty="0"/>
              <a:t>After reviewing content of slide, emphasize: </a:t>
            </a:r>
            <a:r>
              <a:rPr lang="en-US" b="0" dirty="0"/>
              <a:t>We know that most people who work in the humanitarian and development sectors are committed to protecting program participants and treating everyone with respect and dignity, but there is always a risk that misconduct that harms program participants may occur.</a:t>
            </a:r>
          </a:p>
          <a:p>
            <a:pPr marL="171450" indent="-171450">
              <a:buFont typeface="Arial" panose="020B0604020202020204" pitchFamily="34" charset="0"/>
              <a:buChar char="•"/>
            </a:pPr>
            <a:r>
              <a:rPr lang="en-US" b="0" dirty="0"/>
              <a:t>FHI 360 has prioritized safeguarding and has put a set of policies and practices in place to prevent this from happening and to respond when harm does occur.</a:t>
            </a:r>
          </a:p>
          <a:p>
            <a:endParaRPr lang="en-US" b="0"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0807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THERE ARE ANIMATIONS TO CLICK THROUGH IN THIS SLIDE</a:t>
            </a:r>
          </a:p>
          <a:p>
            <a:pPr marL="171450" indent="-171450">
              <a:buFont typeface="Arial" panose="020B0604020202020204" pitchFamily="34" charset="0"/>
              <a:buChar char="•"/>
            </a:pPr>
            <a:r>
              <a:rPr lang="en-US" b="1" dirty="0"/>
              <a:t>Explain: </a:t>
            </a:r>
            <a:r>
              <a:rPr lang="en-US" b="0" dirty="0"/>
              <a:t>FHI 360 has a diverse project portfolio that supports a wide range of individuals and groups.</a:t>
            </a:r>
          </a:p>
          <a:p>
            <a:pPr marL="171450" indent="-171450">
              <a:buFont typeface="Arial" panose="020B0604020202020204" pitchFamily="34" charset="0"/>
              <a:buChar char="•"/>
            </a:pPr>
            <a:r>
              <a:rPr lang="en-US" b="1" dirty="0"/>
              <a:t>Ask: </a:t>
            </a:r>
            <a:r>
              <a:rPr lang="en-US" b="0" dirty="0"/>
              <a:t>When we use the term “program participant,” what does that mean? What are the types of program participants receiving support or services in your projects? </a:t>
            </a:r>
            <a:r>
              <a:rPr lang="en-US" b="1" dirty="0"/>
              <a:t>Allow participants to provide input.</a:t>
            </a:r>
          </a:p>
          <a:p>
            <a:pPr marL="171450" indent="-171450">
              <a:buFont typeface="Arial" panose="020B0604020202020204" pitchFamily="34" charset="0"/>
              <a:buChar char="•"/>
            </a:pPr>
            <a:r>
              <a:rPr lang="en-US" b="1" dirty="0"/>
              <a:t>Click slide again to post examples and emphasize: </a:t>
            </a:r>
            <a:r>
              <a:rPr lang="en-US" b="0" dirty="0"/>
              <a:t>A program participant could be a community member receiving support or services –or NGO staff, health care workers, government staff, or educators, for example, who are participating in capacity-building or other activities through an FHI 360-supported program.</a:t>
            </a:r>
          </a:p>
          <a:p>
            <a:pPr marL="171450" indent="-171450">
              <a:buFont typeface="Arial" panose="020B0604020202020204" pitchFamily="34" charset="0"/>
              <a:buChar char="•"/>
            </a:pPr>
            <a:r>
              <a:rPr lang="en-US" b="0" dirty="0"/>
              <a:t>Basically, a program participant is anyone who receives support or services through an FHI 360-supported project.</a:t>
            </a:r>
          </a:p>
          <a:p>
            <a:pPr marL="171450" indent="-171450">
              <a:buFont typeface="Arial" panose="020B0604020202020204" pitchFamily="34" charset="0"/>
              <a:buChar char="•"/>
            </a:pPr>
            <a:r>
              <a:rPr lang="en-US" b="0" dirty="0"/>
              <a:t>However, some program participants are more vulnerable than others, and projects should tailor their safeguarding efforts based on the vulnerability of the program participants and potential risk of harm.</a:t>
            </a:r>
          </a:p>
          <a:p>
            <a:pPr marL="171450" indent="-171450">
              <a:buFont typeface="Arial" panose="020B0604020202020204" pitchFamily="34" charset="0"/>
              <a:buChar char="•"/>
            </a:pPr>
            <a:r>
              <a:rPr lang="en-US" b="0" dirty="0"/>
              <a:t>We will talk more about vulnerable populations and risk factors later in the training.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4947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The bottom line is that Safeguarding is grounded in the belief that no person should ever be harmed in any way as a result of engaging with our organization or with any of our programs –whether program activities are being directly implemented by FHI 360 or through our partners.</a:t>
            </a: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22</a:t>
            </a:fld>
            <a:endParaRPr lang="en-US" dirty="0"/>
          </a:p>
        </p:txBody>
      </p:sp>
    </p:spTree>
    <p:extLst>
      <p:ext uri="{BB962C8B-B14F-4D97-AF65-F5344CB8AC3E}">
        <p14:creationId xmlns:p14="http://schemas.microsoft.com/office/powerpoint/2010/main" val="4011879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Briefly, I </a:t>
            </a:r>
            <a:r>
              <a:rPr lang="en-US" dirty="0"/>
              <a:t>want</a:t>
            </a:r>
            <a:r>
              <a:rPr lang="en-US" b="0" dirty="0"/>
              <a:t> to talk about FHI 360’s motivation to prioritize safeguarding of program participants.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First, what’s front and center for us is that we see protecting our staff and program participants from harm as an ethical obligation; it’s something we care deeply about as an organization, so strengthening our safeguarding systems is not a hard sell for us.</a:t>
            </a:r>
          </a:p>
          <a:p>
            <a:pPr marL="171450" indent="-171450">
              <a:buFont typeface="Arial" panose="020B0604020202020204" pitchFamily="34" charset="0"/>
              <a:buChar char="•"/>
            </a:pPr>
            <a:r>
              <a:rPr lang="en-US" b="0" dirty="0"/>
              <a:t>Some of you may know about the horrific violations against program participants in the humanitarian aid sector that came to light in 2002 involving UN peacekeepers and NGOs in West Africa.</a:t>
            </a:r>
          </a:p>
          <a:p>
            <a:pPr marL="171450" indent="-171450">
              <a:buFont typeface="Arial" panose="020B0604020202020204" pitchFamily="34" charset="0"/>
              <a:buChar char="•"/>
            </a:pPr>
            <a:r>
              <a:rPr lang="en-US" b="0" dirty="0"/>
              <a:t>Since then, this has continued to be a pressing issue –not only in humanitarian and emergency contexts, but also in development contexts.</a:t>
            </a:r>
          </a:p>
          <a:p>
            <a:pPr marL="171450" indent="-171450">
              <a:buFont typeface="Arial" panose="020B0604020202020204" pitchFamily="34" charset="0"/>
              <a:buChar char="•"/>
            </a:pPr>
            <a:r>
              <a:rPr lang="en-US" b="0" dirty="0"/>
              <a:t>One more recent example is an issue that received a lot of attention when program participants who were receiving HIV services through </a:t>
            </a:r>
            <a:r>
              <a:rPr lang="en-US" dirty="0"/>
              <a:t>PEPFAR-funded Index</a:t>
            </a:r>
            <a:r>
              <a:rPr lang="en-US" b="0" dirty="0"/>
              <a:t> Testing Services refused to provide the names of their sexual partners and were then denied services and HIV treatment because they refused to provide </a:t>
            </a:r>
            <a:r>
              <a:rPr lang="en-US" dirty="0"/>
              <a:t>the names of their sexual partners</a:t>
            </a:r>
            <a:r>
              <a:rPr lang="en-US" b="0" dirty="0"/>
              <a:t>. This became a widespread practice within Index Testing Service programs and was eventually reported to USAID/PEPFAR, who exposed this practice of denying critical medical treatment to clients as being abusive acts committed by the workers. These practices directly </a:t>
            </a:r>
            <a:r>
              <a:rPr lang="en-US" dirty="0"/>
              <a:t>violate</a:t>
            </a:r>
            <a:r>
              <a:rPr lang="en-US" b="0" dirty="0"/>
              <a:t> the rights of program participants.</a:t>
            </a:r>
            <a:endParaRPr lang="en-US" b="0" dirty="0">
              <a:cs typeface="Calibri" panose="020F0502020204030204"/>
            </a:endParaRPr>
          </a:p>
          <a:p>
            <a:pPr marL="171450" indent="-171450">
              <a:buFont typeface="Arial" panose="020B0604020202020204" pitchFamily="34" charset="0"/>
              <a:buChar char="•"/>
            </a:pPr>
            <a:r>
              <a:rPr lang="en-US" b="0" dirty="0"/>
              <a:t>Because of these kinds of abuses, there has been a widespread international response –with a lot of guidance and policies flowing down from the UN, US and UK governments, and other governments as well.</a:t>
            </a:r>
            <a:endParaRPr lang="en-US" b="1" dirty="0"/>
          </a:p>
          <a:p>
            <a:pPr marL="171450" indent="-171450">
              <a:buFont typeface="Arial" panose="020B0604020202020204" pitchFamily="34" charset="0"/>
              <a:buChar char="•"/>
            </a:pPr>
            <a:r>
              <a:rPr lang="en-US" b="0" dirty="0"/>
              <a:t>And lastly, our major donors are now requiring us to prioritize safeguarding, including increased expectations to show what policies and systems we have in place to protect program participants.</a:t>
            </a:r>
          </a:p>
          <a:p>
            <a:pPr marL="171450" indent="-171450">
              <a:buFont typeface="Arial" panose="020B0604020202020204" pitchFamily="34" charset="0"/>
              <a:buChar char="•"/>
            </a:pPr>
            <a:r>
              <a:rPr lang="en-US" b="0" dirty="0"/>
              <a:t>There will continue to be heightened attention and visibility around safeguarding –and as an organization, protecting program participants from harm is something we want and need to continue to prioritize.</a:t>
            </a: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82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Safeguarding is something that we are integrating at the organizational and project levels --into everything that we do –from our policies and proposal development –to project planning and start-up –to program implementation and monitoring.</a:t>
            </a:r>
          </a:p>
          <a:p>
            <a:pPr marL="171450" indent="-171450">
              <a:buFont typeface="Arial" panose="020B0604020202020204" pitchFamily="34" charset="0"/>
              <a:buChar char="•"/>
            </a:pPr>
            <a:r>
              <a:rPr lang="en-US" b="0" dirty="0"/>
              <a:t>Having these measures in place to protect program participants is not only best practice –it also makes us stand out as an organization that has taken this seriously and has dedicated the time and resources to protecting our staff and program participants.</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8563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dirty="0">
                <a:cs typeface="Calibri"/>
              </a:rPr>
              <a:t>Ask the question to the group and ask them to enter thought into the chat box or raise their hand and grab the mic.</a:t>
            </a:r>
            <a:endParaRPr lang="en-US" b="1" dirty="0"/>
          </a:p>
          <a:p>
            <a:pPr marL="171450" indent="-171450">
              <a:buFont typeface="Arial"/>
              <a:buChar char="•"/>
            </a:pPr>
            <a:r>
              <a:rPr lang="en-US" dirty="0">
                <a:ea typeface="Calibri"/>
                <a:cs typeface="Calibri"/>
              </a:rPr>
              <a:t>Prompt for answers like: leaders prioritizing safe organizational culture, training staff, training partner staff, vetting candidates to ensure we don't hire people with history of misconduct, doing risk assessment to better understand the risks that our programs pose to vulnerable populations, identifying a safeguarding focal point, awareness raising among program participants and staff, ensuring our reporting mechanisms are known by everyone, etc.</a:t>
            </a:r>
          </a:p>
          <a:p>
            <a:pPr marL="171450" indent="-171450">
              <a:buFont typeface="Arial"/>
              <a:buChar char="•"/>
            </a:pPr>
            <a:r>
              <a:rPr lang="en-US" dirty="0">
                <a:ea typeface="Calibri"/>
                <a:cs typeface="Calibri"/>
              </a:rPr>
              <a:t>Once the brainstorm is completed, go to next slide to share FHI 360's framework for safeguarding program participants –and mention that our prevention, mitigation, and response efforts are organized under eight domains.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8303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Acknowledge some of the efforts mentioned in the brainstorm on the previous slide and explain that FHI 360 has established a set of minimum standards (required actions) organized under these eight domains –which align with major funder requirements and international standards.</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minimum standards are organized under 8 domains</a:t>
            </a:r>
            <a:r>
              <a:rPr lang="en-US" sz="1800" b="0" i="0" dirty="0">
                <a:solidFill>
                  <a:srgbClr val="444444"/>
                </a:solidFill>
                <a:effectLst/>
                <a:latin typeface="Calibri" panose="020F0502020204030204" pitchFamily="34" charset="0"/>
              </a:rPr>
              <a:t>​</a:t>
            </a:r>
            <a:r>
              <a:rPr lang="en-US" sz="1800" b="0" i="0" u="none" strike="noStrike" dirty="0">
                <a:solidFill>
                  <a:srgbClr val="444444"/>
                </a:solidFill>
                <a:effectLst/>
                <a:latin typeface="Arial" panose="020B0604020202020204" pitchFamily="34" charset="0"/>
              </a:rPr>
              <a:t> and </a:t>
            </a:r>
            <a:r>
              <a:rPr lang="en-US" sz="1800" b="0" i="0" u="none" strike="noStrike" dirty="0">
                <a:solidFill>
                  <a:srgbClr val="000000"/>
                </a:solidFill>
                <a:effectLst/>
                <a:latin typeface="Calibri" panose="020F0502020204030204" pitchFamily="34" charset="0"/>
              </a:rPr>
              <a:t>align with our own policies, international standards, and major donor requirements.</a:t>
            </a:r>
            <a:r>
              <a:rPr lang="en-US" sz="1800"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dirty="0">
                <a:solidFill>
                  <a:srgbClr val="444444"/>
                </a:solidFill>
                <a:effectLst/>
                <a:latin typeface="Calibri" panose="020F0502020204030204" pitchFamily="34" charset="0"/>
              </a:rPr>
              <a:t>Today, we are working to build knowledge around safeguarding core concepts and FHI 360 policies, including how to access reporting mechanisms.</a:t>
            </a:r>
            <a:endParaRPr lang="en-US" sz="1800" b="0" i="0" dirty="0">
              <a:solidFill>
                <a:srgbClr val="444444"/>
              </a:solidFill>
              <a:effectLst/>
              <a:latin typeface="Arial" panose="020B0604020202020204" pitchFamily="34" charset="0"/>
            </a:endParaRPr>
          </a:p>
          <a:p>
            <a:pPr marL="0" indent="0">
              <a:buFont typeface="Arial" panose="020B0604020202020204" pitchFamily="34" charset="0"/>
              <a:buNone/>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57B5E0-6133-412F-B4BE-6BD9A5BFA90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97253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OPTIONAL SLIDE WHEN TRAINING PROJECT TEAMS (COULD BE USEFUL TO HELP THEM UNDERSTAND THE ROLE OF A SAFEGUARDING FOCAL POINT)</a:t>
            </a:r>
          </a:p>
          <a:p>
            <a:pPr marL="171450" indent="-171450">
              <a:buFont typeface="Arial" panose="020B0604020202020204" pitchFamily="34" charset="0"/>
              <a:buChar char="•"/>
            </a:pPr>
            <a:r>
              <a:rPr lang="en-US" b="1" dirty="0"/>
              <a:t>Explain:</a:t>
            </a:r>
            <a:r>
              <a:rPr lang="en-US" b="0" dirty="0"/>
              <a:t> FHI 360’s Safeguarding Focal Points are key in making sure we integrate safeguarding information and activities at the project level. The main responsibilities of Focal Points include:</a:t>
            </a:r>
          </a:p>
          <a:p>
            <a:pPr marL="171450" indent="-171450">
              <a:buFont typeface="Arial" panose="020B0604020202020204" pitchFamily="34" charset="0"/>
              <a:buChar char="•"/>
            </a:pPr>
            <a:r>
              <a:rPr lang="en-US" b="1" dirty="0"/>
              <a:t>Review roles and responsibilities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4700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35984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2300" b="1" dirty="0"/>
              <a:t>Explain: </a:t>
            </a:r>
            <a:r>
              <a:rPr lang="en-US" sz="2300" b="0" dirty="0"/>
              <a:t>Here is a snapshot of FHI 360’s safeguarding-related policies..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2300" b="1" dirty="0"/>
              <a:t>Review the content of the slide.</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2300"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3F0982-9D86-4896-BB41-D7AE5000ADE6}"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7662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Note to facilitators:</a:t>
            </a:r>
          </a:p>
          <a:p>
            <a:pPr marL="171450" indent="-171450">
              <a:buFont typeface="Arial" panose="020B0604020202020204" pitchFamily="34" charset="0"/>
              <a:buChar char="•"/>
            </a:pPr>
            <a:r>
              <a:rPr lang="en-US" b="1" dirty="0"/>
              <a:t>We’re all used to do ice-breakers during in-person trainings, which is a good way for new groups to get to know each other –and to set a more relaxed tone to kick-off a training.</a:t>
            </a:r>
          </a:p>
          <a:p>
            <a:pPr marL="171450" indent="-171450">
              <a:buFont typeface="Arial" panose="020B0604020202020204" pitchFamily="34" charset="0"/>
              <a:buChar char="•"/>
            </a:pPr>
            <a:r>
              <a:rPr lang="en-US" b="1" dirty="0"/>
              <a:t>Although a bit harder to do for virtual trainings, consider adding something at the beginning of your training to get people interacting –even if it’s only in the chat box.</a:t>
            </a:r>
          </a:p>
          <a:p>
            <a:pPr marL="171450" indent="-171450">
              <a:buFont typeface="Arial" panose="020B0604020202020204" pitchFamily="34" charset="0"/>
              <a:buChar char="•"/>
            </a:pPr>
            <a:r>
              <a:rPr lang="en-US" b="1" dirty="0"/>
              <a:t>Since virtual trainings are usually limited on time, one easy and fast ice-breaker is to post a question that requires a one or two-word answer –and ask participants to enter their answers in the chat box. Then the trainer can make observations about the group (e.g., “It looks like many of us prefer “X” and other would rather be “Y.” Or, “We have a lot of diversity among us –which is great! This should make our time together today more interesting!”</a:t>
            </a:r>
          </a:p>
          <a:p>
            <a:pPr marL="0" indent="0">
              <a:buFont typeface="Arial" panose="020B0604020202020204" pitchFamily="34" charset="0"/>
              <a:buNone/>
            </a:pPr>
            <a:endParaRPr lang="en-US" b="1" dirty="0"/>
          </a:p>
          <a:p>
            <a:pPr marL="171450" indent="-171450">
              <a:buFont typeface="Arial" panose="020B0604020202020204" pitchFamily="34" charset="0"/>
              <a:buChar char="•"/>
            </a:pPr>
            <a:r>
              <a:rPr lang="en-US" b="1" dirty="0"/>
              <a:t>Explain: </a:t>
            </a:r>
            <a:r>
              <a:rPr lang="en-US" b="0" dirty="0"/>
              <a:t>Let’s do an icebreaker before we dive into our session. Think about your dream destination? If you could go anywhere on vacation, where would you go?</a:t>
            </a:r>
          </a:p>
          <a:p>
            <a:pPr marL="171450" indent="-171450">
              <a:buFont typeface="Arial" panose="020B0604020202020204" pitchFamily="34" charset="0"/>
              <a:buChar char="•"/>
            </a:pPr>
            <a:r>
              <a:rPr lang="en-US" b="1" dirty="0"/>
              <a:t>The following instructions are for Zoom only. Alternatively, you could ask participants to enter their dream destination in the chat box and make observations about the various places people want to go. </a:t>
            </a:r>
          </a:p>
          <a:p>
            <a:pPr marL="171450" indent="-171450">
              <a:buFont typeface="Arial" panose="020B0604020202020204" pitchFamily="34" charset="0"/>
              <a:buChar char="•"/>
            </a:pPr>
            <a:r>
              <a:rPr lang="en-US" b="0" dirty="0"/>
              <a:t>You can mark your place on the map by going to your menu bar and clicking “view options,” then click the button “annotate.” Under annotate, you have the </a:t>
            </a:r>
            <a:r>
              <a:rPr lang="en-US" dirty="0"/>
              <a:t>option</a:t>
            </a:r>
            <a:r>
              <a:rPr lang="en-US" b="0" dirty="0"/>
              <a:t> to pick a stamp. Please click on the heart stamp and then go the map and click where your dream vacation would be to mark your stamp on the map. You can pick your dream country, region, or continent –whatever you want.</a:t>
            </a:r>
            <a:endParaRPr lang="en-US" b="0" dirty="0">
              <a:cs typeface="Calibri"/>
            </a:endParaRPr>
          </a:p>
          <a:p>
            <a:pPr marL="171450" indent="-171450">
              <a:buFont typeface="Arial" panose="020B0604020202020204" pitchFamily="34" charset="0"/>
              <a:buChar char="•"/>
            </a:pPr>
            <a:r>
              <a:rPr lang="en-US" b="0" dirty="0"/>
              <a:t>Let’s all do that now and see where we all want to go!</a:t>
            </a:r>
          </a:p>
          <a:p>
            <a:pPr marL="171450" indent="-171450">
              <a:buFont typeface="Arial" panose="020B0604020202020204" pitchFamily="34" charset="0"/>
              <a:buChar char="•"/>
            </a:pPr>
            <a:r>
              <a:rPr lang="en-US" b="0" dirty="0"/>
              <a:t>If you cannot locate the “annotate” button and stamp to mark the map, that’s okay, just type your answer in the chat, but try to use the stamp.</a:t>
            </a:r>
          </a:p>
          <a:p>
            <a:pPr marL="171450" indent="-171450">
              <a:buFont typeface="Arial" panose="020B0604020202020204" pitchFamily="34" charset="0"/>
              <a:buChar char="•"/>
            </a:pPr>
            <a:r>
              <a:rPr lang="en-US" b="1" dirty="0"/>
              <a:t>As participants place their stamps on the map, their name will briefly appear and then disappear. You can make observations such as: I see that “Grace” wants to go to Bolivia, and “John” wants to go to Brazil.</a:t>
            </a:r>
          </a:p>
          <a:p>
            <a:pPr marL="171450" indent="-171450">
              <a:buFont typeface="Arial" panose="020B0604020202020204" pitchFamily="34" charset="0"/>
              <a:buChar char="•"/>
            </a:pPr>
            <a:r>
              <a:rPr lang="en-US" b="1" dirty="0"/>
              <a:t>Allow everyone one minute or so to mark their spots, then close by saying you hope everyone gets a chance to take their dream vacation.</a:t>
            </a:r>
          </a:p>
          <a:p>
            <a:pPr marL="171450" indent="-171450">
              <a:buFont typeface="Arial" panose="020B0604020202020204" pitchFamily="34" charset="0"/>
              <a:buChar char="•"/>
            </a:pPr>
            <a:r>
              <a:rPr lang="en-US" b="1" dirty="0"/>
              <a:t>Before moving on, the Facilitator must “clear” the stamps on the annotate bar and close the annotate bar; otherwise the stamps will show up on future slides.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392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Explain: </a:t>
            </a:r>
            <a:r>
              <a:rPr lang="en-US" sz="1200" b="0" kern="1200" dirty="0">
                <a:solidFill>
                  <a:schemeClr val="tx1"/>
                </a:solidFill>
                <a:effectLst/>
                <a:latin typeface="+mn-lt"/>
                <a:ea typeface="+mn-ea"/>
                <a:cs typeface="+mn-cs"/>
              </a:rPr>
              <a:t>FHI 360’s Safeguarding </a:t>
            </a:r>
            <a:r>
              <a:rPr lang="en-US" sz="1200" kern="1200" dirty="0">
                <a:solidFill>
                  <a:schemeClr val="tx1"/>
                </a:solidFill>
                <a:effectLst/>
                <a:latin typeface="+mn-lt"/>
                <a:ea typeface="+mn-ea"/>
                <a:cs typeface="+mn-cs"/>
              </a:rPr>
              <a:t>Policies apply to everyone affiliated with FHI 360 projects, including FHI 360 staff, volunteers, contractors, subcontractors, sub awardees/grantees, consultants, and vendors.</a:t>
            </a:r>
          </a:p>
          <a:p>
            <a:pPr marL="0" indent="0">
              <a:buFont typeface="Arial" panose="020B0604020202020204" pitchFamily="34" charset="0"/>
              <a:buNone/>
            </a:pPr>
            <a:endParaRPr lang="en-US" sz="1200" kern="1200" dirty="0">
              <a:solidFill>
                <a:schemeClr val="tx1"/>
              </a:solidFill>
              <a:effectLst/>
              <a:latin typeface="+mn-lt"/>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2820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Throughout this training, we’re going to do quick knowledge checks as we move along.</a:t>
            </a:r>
          </a:p>
          <a:p>
            <a:pPr marL="171450" indent="-171450">
              <a:buFont typeface="Arial" panose="020B0604020202020204" pitchFamily="34" charset="0"/>
              <a:buChar char="•"/>
            </a:pPr>
            <a:r>
              <a:rPr lang="en-US" b="0" dirty="0"/>
              <a:t>Here’s the first one.</a:t>
            </a:r>
          </a:p>
          <a:p>
            <a:pPr marL="171450" indent="-171450">
              <a:buFont typeface="Arial" panose="020B0604020202020204" pitchFamily="34" charset="0"/>
              <a:buChar char="•"/>
            </a:pPr>
            <a:r>
              <a:rPr lang="en-US" b="1" dirty="0"/>
              <a:t>Read the question and allow participants to answer.</a:t>
            </a:r>
          </a:p>
          <a:p>
            <a:pPr marL="171450" indent="-171450">
              <a:buFont typeface="Arial" panose="020B0604020202020204" pitchFamily="34" charset="0"/>
              <a:buChar char="•"/>
            </a:pPr>
            <a:r>
              <a:rPr lang="en-US" b="1" dirty="0"/>
              <a:t>Click the slide again to post and review the answers, acknowledging what people have answered correctly.</a:t>
            </a:r>
          </a:p>
        </p:txBody>
      </p:sp>
      <p:sp>
        <p:nvSpPr>
          <p:cNvPr id="4" name="Slide Number Placeholder 3"/>
          <p:cNvSpPr>
            <a:spLocks noGrp="1"/>
          </p:cNvSpPr>
          <p:nvPr>
            <p:ph type="sldNum" sz="quarter" idx="5"/>
          </p:nvPr>
        </p:nvSpPr>
        <p:spPr/>
        <p:txBody>
          <a:bodyPr/>
          <a:lstStyle/>
          <a:p>
            <a:fld id="{DAA4CBFB-44B5-4126-9BA8-B791653E7C33}" type="slidenum">
              <a:rPr lang="en-US" smtClean="0"/>
              <a:t>31</a:t>
            </a:fld>
            <a:endParaRPr lang="en-US" dirty="0"/>
          </a:p>
        </p:txBody>
      </p:sp>
    </p:spTree>
    <p:extLst>
      <p:ext uri="{BB962C8B-B14F-4D97-AF65-F5344CB8AC3E}">
        <p14:creationId xmlns:p14="http://schemas.microsoft.com/office/powerpoint/2010/main" val="13775205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56074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sz="1200" b="0" dirty="0">
                <a:sym typeface="Wingdings" panose="05000000000000000000" pitchFamily="2" charset="2"/>
              </a:rPr>
              <a:t>Later, we are going to talk specifically about the three stand-alone Safeguarding policies that specifically address sexual exploitation and sexual abuse, child abuse, and trafficking in persons.</a:t>
            </a:r>
            <a:endParaRPr lang="en-US" sz="1200" b="1" dirty="0"/>
          </a:p>
          <a:p>
            <a:pPr marL="171450" indent="-171450">
              <a:buFont typeface="Arial" panose="020B0604020202020204" pitchFamily="34" charset="0"/>
              <a:buChar char="•"/>
            </a:pPr>
            <a:r>
              <a:rPr lang="en-US" sz="1200" b="0" dirty="0"/>
              <a:t>Before we do that, I want to spend a few minutes talking about a few key definitions that are relevant to our safeguarding policies.</a:t>
            </a:r>
          </a:p>
          <a:p>
            <a:pPr marL="171450" indent="-171450">
              <a:buFont typeface="Arial" panose="020B0604020202020204" pitchFamily="34" charset="0"/>
              <a:buChar char="•"/>
            </a:pPr>
            <a:r>
              <a:rPr lang="en-US" sz="1200" b="0" dirty="0"/>
              <a:t>I want to remind everyone about our Code of Ethics and Conduct that prohibits </a:t>
            </a:r>
            <a:r>
              <a:rPr lang="en-US" sz="1200" b="0" u="sng" dirty="0"/>
              <a:t>any type of exploitive, violent, harassing, demeaning, or any other abusive behavior towards program participants</a:t>
            </a:r>
            <a:r>
              <a:rPr lang="en-US" sz="1200" b="0" dirty="0"/>
              <a:t>.</a:t>
            </a:r>
          </a:p>
          <a:p>
            <a:pPr marL="171450" indent="-171450">
              <a:buFont typeface="Arial" panose="020B0604020202020204" pitchFamily="34" charset="0"/>
              <a:buChar char="•"/>
            </a:pPr>
            <a:r>
              <a:rPr lang="en-US" sz="1200" b="0" dirty="0"/>
              <a:t>Let’s start with talking about physical, verbal, and emotional abuse. We’ll talk about other forms of abuse, including sexual exploitation and sexual abuse in the next slides.</a:t>
            </a:r>
          </a:p>
          <a:p>
            <a:pPr marL="171450" indent="-171450">
              <a:buFont typeface="Arial" panose="020B0604020202020204" pitchFamily="34" charset="0"/>
              <a:buChar char="•"/>
            </a:pPr>
            <a:r>
              <a:rPr lang="en-US" sz="1200" b="1" dirty="0"/>
              <a:t>Ask: </a:t>
            </a:r>
            <a:r>
              <a:rPr lang="en-US" sz="1200" b="0" dirty="0"/>
              <a:t>What are some examples of physical abuse? </a:t>
            </a:r>
            <a:r>
              <a:rPr lang="en-US" sz="1200" b="1" dirty="0"/>
              <a:t>(Allow participants to brainstorm and then click slide to post and review examples of physical abuse.)</a:t>
            </a:r>
          </a:p>
          <a:p>
            <a:pPr marL="171450" indent="-171450">
              <a:buFont typeface="Arial" panose="020B0604020202020204" pitchFamily="34" charset="0"/>
              <a:buChar char="•"/>
            </a:pPr>
            <a:r>
              <a:rPr lang="en-US" sz="1200" b="1" dirty="0"/>
              <a:t>Click again and ask: </a:t>
            </a:r>
            <a:r>
              <a:rPr lang="en-US" sz="1200" b="0" dirty="0"/>
              <a:t>What are some examples of verbal/emotional abuse? </a:t>
            </a:r>
            <a:r>
              <a:rPr lang="en-US" sz="1200" b="1" dirty="0"/>
              <a:t>(Allow participants to brainstorm and then click slide to post and review examples of verbal/emotional abuse.)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613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Ask: </a:t>
            </a:r>
            <a:r>
              <a:rPr lang="en-US" b="0" dirty="0"/>
              <a:t>What do you think the difference is between sexual exploitation and sexual abuse?</a:t>
            </a:r>
            <a:endParaRPr lang="en-US" dirty="0"/>
          </a:p>
          <a:p>
            <a:pPr marL="171450" indent="-171450">
              <a:buFont typeface="Arial" panose="020B0604020202020204" pitchFamily="34" charset="0"/>
              <a:buChar char="•"/>
            </a:pPr>
            <a:r>
              <a:rPr lang="en-US" b="1" dirty="0"/>
              <a:t>Allow participants to brainstorm and then click the slide again to post definitions.</a:t>
            </a:r>
          </a:p>
          <a:p>
            <a:pPr marL="171450" indent="-171450">
              <a:buFont typeface="Arial" panose="020B0604020202020204" pitchFamily="34" charset="0"/>
              <a:buChar char="•"/>
            </a:pPr>
            <a:r>
              <a:rPr lang="en-US" b="1" dirty="0"/>
              <a:t>Before reading the definitions, acknowledge what participants mentioned. For example: </a:t>
            </a:r>
            <a:r>
              <a:rPr lang="en-US" b="0" dirty="0"/>
              <a:t>You mentioned elements of force, coercion, physical sexual abuse …these are all elements of these definitions that we will review now.</a:t>
            </a:r>
          </a:p>
          <a:p>
            <a:pPr marL="171450" indent="-171450">
              <a:buFont typeface="Arial" panose="020B0604020202020204" pitchFamily="34" charset="0"/>
              <a:buChar char="•"/>
            </a:pPr>
            <a:r>
              <a:rPr lang="en-US" b="1" dirty="0"/>
              <a:t>Read definitions or ask volunteers to read them.</a:t>
            </a:r>
          </a:p>
          <a:p>
            <a:pPr marL="171450" indent="-171450">
              <a:buFont typeface="Arial" panose="020B0604020202020204" pitchFamily="34" charset="0"/>
              <a:buChar char="•"/>
            </a:pPr>
            <a:r>
              <a:rPr lang="en-US" b="1" dirty="0"/>
              <a:t>Then emphasize: </a:t>
            </a:r>
            <a:r>
              <a:rPr lang="en-US" b="0" dirty="0"/>
              <a:t>There are some similarities in these two definitions, but also some key distinctions.</a:t>
            </a:r>
          </a:p>
          <a:p>
            <a:pPr marL="171450" indent="-171450">
              <a:buFont typeface="Arial" panose="020B0604020202020204" pitchFamily="34" charset="0"/>
              <a:buChar char="•"/>
            </a:pPr>
            <a:r>
              <a:rPr lang="en-US" b="0" dirty="0"/>
              <a:t>Both involve abuse of a sexual nature, but </a:t>
            </a:r>
            <a:r>
              <a:rPr lang="en-US" b="0" u="sng" dirty="0"/>
              <a:t>sexual exploitation</a:t>
            </a:r>
            <a:r>
              <a:rPr lang="en-US" b="0" u="none" dirty="0"/>
              <a:t> is a specific type of abuse where</a:t>
            </a:r>
            <a:r>
              <a:rPr lang="en-US" b="0" dirty="0"/>
              <a:t> the abuser intentionally </a:t>
            </a:r>
            <a:r>
              <a:rPr kumimoji="0" lang="en-US" sz="1200" b="0" i="0" u="none" strike="noStrike" kern="1200" cap="none" spc="0" normalizeH="0" baseline="0" noProof="0" dirty="0">
                <a:ln>
                  <a:noFill/>
                </a:ln>
                <a:solidFill>
                  <a:srgbClr val="4472C4"/>
                </a:solidFill>
                <a:effectLst/>
                <a:uLnTx/>
                <a:uFillTx/>
                <a:latin typeface="Calibri" panose="020F0502020204030204"/>
                <a:ea typeface="+mn-ea"/>
                <a:cs typeface="+mn-cs"/>
              </a:rPr>
              <a:t>identifies and leverages a person’s vulnerabilities in order to take advantage of them, create dependency, or gain trust –for sexual purposes –either for the purpose of the abuser’s own sexual gratification or the sexual gratification of others.</a:t>
            </a:r>
          </a:p>
          <a:p>
            <a:pPr marL="171450" indent="-171450">
              <a:buFont typeface="Arial" panose="020B0604020202020204" pitchFamily="34" charset="0"/>
              <a:buChar char="•"/>
            </a:pPr>
            <a:r>
              <a:rPr kumimoji="0" lang="en-US" sz="1200" b="0" i="0" u="none" strike="noStrike" kern="1200" cap="none" spc="0" normalizeH="0" baseline="0" noProof="0" dirty="0">
                <a:ln>
                  <a:noFill/>
                </a:ln>
                <a:solidFill>
                  <a:srgbClr val="4472C4"/>
                </a:solidFill>
                <a:effectLst/>
                <a:uLnTx/>
                <a:uFillTx/>
                <a:latin typeface="Calibri" panose="020F0502020204030204"/>
                <a:ea typeface="+mn-ea"/>
                <a:cs typeface="+mn-cs"/>
              </a:rPr>
              <a:t>Sexual exploitation also involves the abuser benefitting or profiting in some way –either by receiving sex, receiving money, or receiving something else of value.</a:t>
            </a:r>
          </a:p>
          <a:p>
            <a:pPr marL="171450" indent="-171450">
              <a:buFont typeface="Arial" panose="020B0604020202020204" pitchFamily="34" charset="0"/>
              <a:buChar char="•"/>
            </a:pPr>
            <a:r>
              <a:rPr lang="en-US" b="0" u="sng" dirty="0">
                <a:effectLst>
                  <a:outerShdw blurRad="38100" dist="38100" dir="2700000" algn="tl">
                    <a:srgbClr val="000000">
                      <a:alpha val="43137"/>
                    </a:srgbClr>
                  </a:outerShdw>
                </a:effectLst>
              </a:rPr>
              <a:t>Sexual abuse </a:t>
            </a:r>
            <a:r>
              <a:rPr lang="en-US" b="0" dirty="0"/>
              <a:t>does not necessarily involve this element –meaning, the abuser may not be profiting monetarily, socially, or politically from the abuse.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dirty="0">
                <a:effectLst/>
                <a:latin typeface="Calibri" panose="020F0502020204030204" pitchFamily="34" charset="0"/>
                <a:ea typeface="Arial" panose="020B0604020202020204" pitchFamily="34" charset="0"/>
                <a:cs typeface="Times New Roman" panose="02020603050405020304" pitchFamily="18" charset="0"/>
              </a:rPr>
              <a:t>Explain that we will review some case scenarios when we review the key elements of our PSEA Policy.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dirty="0">
                <a:effectLst/>
                <a:latin typeface="Calibri" panose="020F0502020204030204" pitchFamily="34" charset="0"/>
                <a:ea typeface="Arial" panose="020B0604020202020204" pitchFamily="34" charset="0"/>
                <a:cs typeface="Times New Roman" panose="02020603050405020304" pitchFamily="18" charset="0"/>
              </a:rPr>
              <a:t>If there is time, you could consider mentioning one or two of these examples below: </a:t>
            </a:r>
            <a:r>
              <a:rPr lang="en-US" sz="1800" dirty="0">
                <a:effectLst/>
                <a:latin typeface="Calibri" panose="020F0502020204030204" pitchFamily="34" charset="0"/>
                <a:ea typeface="Arial" panose="020B0604020202020204" pitchFamily="34" charset="0"/>
                <a:cs typeface="Times New Roman" panose="02020603050405020304" pitchFamily="18" charset="0"/>
              </a:rPr>
              <a:t>Here is a quick example of sexual exploitation and how an abuser might benefit sexually, monetarily, or in some other way.</a:t>
            </a:r>
          </a:p>
          <a:p>
            <a:pPr marL="800100" lvl="1" indent="-342900">
              <a:buFont typeface="+mj-lt"/>
              <a:buAutoNum type="arabicPeriod"/>
              <a:defRPr/>
            </a:pPr>
            <a:r>
              <a:rPr lang="en-US" sz="1800" dirty="0">
                <a:effectLst/>
                <a:latin typeface="Calibri"/>
                <a:ea typeface="Arial" panose="020B0604020202020204" pitchFamily="34" charset="0"/>
                <a:cs typeface="Calibri"/>
              </a:rPr>
              <a:t>An</a:t>
            </a:r>
            <a:r>
              <a:rPr lang="en-US" sz="1800" dirty="0">
                <a:effectLst/>
                <a:latin typeface="Arial"/>
                <a:ea typeface="Arial" panose="020B0604020202020204" pitchFamily="34" charset="0"/>
                <a:cs typeface="Arial"/>
              </a:rPr>
              <a:t> NGO worker offers extra rations or money to a program participant in exchange for sex.</a:t>
            </a:r>
            <a:r>
              <a:rPr lang="en-US" sz="1800" dirty="0">
                <a:latin typeface="Arial"/>
                <a:ea typeface="Arial" panose="020B0604020202020204" pitchFamily="34" charset="0"/>
                <a:cs typeface="Arial"/>
              </a:rPr>
              <a:t> </a:t>
            </a:r>
            <a:r>
              <a:rPr lang="en-US" sz="1800" dirty="0">
                <a:effectLst/>
                <a:latin typeface="Arial"/>
                <a:ea typeface="Arial" panose="020B0604020202020204" pitchFamily="34" charset="0"/>
                <a:cs typeface="Arial"/>
              </a:rPr>
              <a:t>(exploiting a person’s </a:t>
            </a:r>
            <a:r>
              <a:rPr lang="en-US" sz="1800" dirty="0">
                <a:latin typeface="Arial"/>
                <a:ea typeface="Arial" panose="020B0604020202020204" pitchFamily="34" charset="0"/>
                <a:cs typeface="Arial"/>
              </a:rPr>
              <a:t>need for basic needs</a:t>
            </a:r>
            <a:r>
              <a:rPr lang="en-US" sz="1800" dirty="0">
                <a:effectLst/>
                <a:latin typeface="Arial"/>
                <a:ea typeface="Arial" panose="020B0604020202020204" pitchFamily="34" charset="0"/>
                <a:cs typeface="Arial"/>
              </a:rPr>
              <a:t> in exchange for sex; “I’ll give you this, if you have sex with me”)</a:t>
            </a:r>
          </a:p>
          <a:p>
            <a:pPr marL="800100" marR="0" lvl="1"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An NGO worker from a community-based program agrees to connect a local pimp/lodge owner with young girls who attend the community-based program –and in exchange, the NGO worker receives a fee from the pimp/lodge owner.</a:t>
            </a:r>
          </a:p>
          <a:p>
            <a:pPr marL="171450" indent="-171450">
              <a:buFont typeface="Arial" panose="020B0604020202020204" pitchFamily="34" charset="0"/>
              <a:buChar char="•"/>
            </a:pPr>
            <a:r>
              <a:rPr lang="en-US" b="1" dirty="0"/>
              <a:t>Emphasize: </a:t>
            </a:r>
            <a:r>
              <a:rPr lang="en-US" b="0" dirty="0"/>
              <a:t>There is often overlap with sexual abuse and sexual exploitation. Just remember that any harm towards program prohibited, so if you suspect or witness something, it’s not important for you to determine what is sexual abuse and what is sexual exploitation.</a:t>
            </a:r>
          </a:p>
          <a:p>
            <a:pPr marL="171450" indent="-171450">
              <a:buFont typeface="Arial" panose="020B0604020202020204" pitchFamily="34" charset="0"/>
              <a:buChar char="•"/>
            </a:pPr>
            <a:r>
              <a:rPr lang="en-US" b="0" dirty="0"/>
              <a:t>If you suspect or know about any harm towards program participants, your only duty is to report it, not to investigate or determine what type of abuse it 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12425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Let’s spend some time talking about the connection between power dynamics and violence, exploitation, and abuse.</a:t>
            </a: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35</a:t>
            </a:fld>
            <a:endParaRPr lang="en-US" dirty="0"/>
          </a:p>
        </p:txBody>
      </p:sp>
    </p:spTree>
    <p:extLst>
      <p:ext uri="{BB962C8B-B14F-4D97-AF65-F5344CB8AC3E}">
        <p14:creationId xmlns:p14="http://schemas.microsoft.com/office/powerpoint/2010/main" val="6255021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dirty="0"/>
              <a:t>THERE ARE ANIMATIONS TO CLICK THROUGH IN THIS SLIDE</a:t>
            </a:r>
          </a:p>
          <a:p>
            <a:pPr marL="171450" indent="-171450">
              <a:buFont typeface="Arial" panose="020B0604020202020204" pitchFamily="34" charset="0"/>
              <a:buChar char="•"/>
            </a:pPr>
            <a:r>
              <a:rPr lang="en-US" b="1" i="0" dirty="0"/>
              <a:t>Ask: </a:t>
            </a:r>
            <a:r>
              <a:rPr lang="en-US" b="0" i="0" dirty="0"/>
              <a:t>Look at these first two images and tell me what’s going on in this picture? What’s happening on the left side? How about the right side?</a:t>
            </a:r>
            <a:endParaRPr lang="en-US" b="1" i="0" dirty="0"/>
          </a:p>
          <a:p>
            <a:pPr marL="171450" indent="-171450">
              <a:buFont typeface="Arial" panose="020B0604020202020204" pitchFamily="34" charset="0"/>
              <a:buChar char="•"/>
            </a:pPr>
            <a:r>
              <a:rPr lang="en-US" b="1" i="0" dirty="0"/>
              <a:t>Allow participants to respond and then click twice to show the words Equality and Equity. </a:t>
            </a:r>
          </a:p>
          <a:p>
            <a:pPr marL="171450" indent="-171450">
              <a:buFont typeface="Arial" panose="020B0604020202020204" pitchFamily="34" charset="0"/>
              <a:buChar char="•"/>
            </a:pPr>
            <a:r>
              <a:rPr lang="en-US" b="1" i="0" dirty="0"/>
              <a:t>Emphasize: </a:t>
            </a:r>
          </a:p>
          <a:p>
            <a:pPr marL="171450" indent="-171450">
              <a:buFont typeface="Arial" panose="020B0604020202020204" pitchFamily="34" charset="0"/>
              <a:buChar char="•"/>
            </a:pPr>
            <a:r>
              <a:rPr lang="en-US" b="1" i="0" dirty="0"/>
              <a:t>First image: </a:t>
            </a:r>
            <a:r>
              <a:rPr lang="en-US" b="0" i="0" dirty="0"/>
              <a:t>On the left, there is a focus on making things equal. Although this has good intentions, it doesn’t address the different needs of people nor the barriers that are in place for some people –and because those barriers and limitations are in place, some people don’t enjoy the same benefits and don’t have the same level of access to things like education, employment, etc. –in this case, they don’t have the same access to be able to see the sport event.</a:t>
            </a:r>
          </a:p>
          <a:p>
            <a:pPr marL="171450" indent="-171450">
              <a:buFont typeface="Arial" panose="020B0604020202020204" pitchFamily="34" charset="0"/>
              <a:buChar char="•"/>
            </a:pPr>
            <a:r>
              <a:rPr lang="en-US" b="1" i="0" dirty="0"/>
              <a:t>Second image: </a:t>
            </a:r>
            <a:r>
              <a:rPr lang="en-US" b="0" i="0" dirty="0"/>
              <a:t>When we move towards equity, we’ve addressed some of those different needs so that people can better overcome the barriers and have better access to those benefits –again, in this case, all can better see and enjoy the game.</a:t>
            </a:r>
          </a:p>
          <a:p>
            <a:pPr marL="171450" indent="-171450">
              <a:buFont typeface="Arial" panose="020B0604020202020204" pitchFamily="34" charset="0"/>
              <a:buChar char="•"/>
            </a:pPr>
            <a:r>
              <a:rPr lang="en-US" b="1" i="0" dirty="0"/>
              <a:t>Click the slide again to show the last image all the way on the right side of the slide and say: </a:t>
            </a:r>
            <a:r>
              <a:rPr lang="en-US" b="0" i="0" dirty="0"/>
              <a:t>This is what is looks like when the barriers are removed entirely. All have easier access to and enjoyment of benefits (like employment, health care, etc.)</a:t>
            </a:r>
            <a:endParaRPr lang="en-US" b="1" i="0" dirty="0"/>
          </a:p>
          <a:p>
            <a:pPr marL="171450" indent="-171450">
              <a:buFont typeface="Arial" panose="020B0604020202020204" pitchFamily="34" charset="0"/>
              <a:buChar char="•"/>
            </a:pPr>
            <a:r>
              <a:rPr lang="en-US" b="1" i="0" dirty="0"/>
              <a:t>Emphasize: </a:t>
            </a:r>
            <a:r>
              <a:rPr lang="en-US" b="0" i="0" dirty="0"/>
              <a:t>There are many variations of images like this to attempt to show how inequities play out in most societies, including showing how barriers interfere with some people’s access to resources and rights. </a:t>
            </a:r>
          </a:p>
          <a:p>
            <a:pPr marL="171450" indent="-171450">
              <a:buFont typeface="Arial" panose="020B0604020202020204" pitchFamily="34" charset="0"/>
              <a:buChar char="•"/>
            </a:pPr>
            <a:r>
              <a:rPr lang="en-US" b="0" i="0" dirty="0"/>
              <a:t>In our work, we often talk about barriers, such as </a:t>
            </a:r>
            <a:r>
              <a:rPr lang="en-US" i="0" dirty="0"/>
              <a:t>rigid gender norms and other social and cultural norms –that ultimately create inequity among individuals and groups --where some people have more power and access to benefits and resources than others.</a:t>
            </a:r>
          </a:p>
          <a:p>
            <a:pPr marL="171450" indent="-171450">
              <a:buFont typeface="Arial" panose="020B0604020202020204" pitchFamily="34" charset="0"/>
              <a:buChar char="•"/>
            </a:pPr>
            <a:r>
              <a:rPr lang="en-US" i="0" dirty="0"/>
              <a:t>The reality is --every society has people who are power holders and people who have less power –and less access to resources.</a:t>
            </a:r>
          </a:p>
          <a:p>
            <a:pPr marL="171450" indent="-171450">
              <a:buFont typeface="Arial" panose="020B0604020202020204" pitchFamily="34" charset="0"/>
              <a:buChar char="•"/>
            </a:pPr>
            <a:r>
              <a:rPr lang="en-US" i="0" dirty="0"/>
              <a:t>So let’s talk more about power holders.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892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p>
          <a:p>
            <a:pPr marL="171450" indent="-171450">
              <a:buFont typeface="Arial" panose="020B0604020202020204" pitchFamily="34" charset="0"/>
              <a:buChar char="•"/>
            </a:pPr>
            <a:r>
              <a:rPr lang="en-US" b="1" i="0" dirty="0"/>
              <a:t>Ask group to name who the power holders are in their community. Allow them to brainstorm in the chat box.</a:t>
            </a:r>
          </a:p>
          <a:p>
            <a:pPr marL="171450" indent="-171450">
              <a:buFont typeface="Arial" panose="020B0604020202020204" pitchFamily="34" charset="0"/>
              <a:buChar char="•"/>
            </a:pPr>
            <a:r>
              <a:rPr lang="en-US" b="1" i="0" dirty="0"/>
              <a:t>After all have shared comments in the chat box, click slide again to post common examples of power holders</a:t>
            </a:r>
            <a:endParaRPr lang="en-US" b="0" i="0" dirty="0"/>
          </a:p>
          <a:p>
            <a:pPr marL="171450" indent="-171450">
              <a:buFont typeface="Arial" panose="020B0604020202020204" pitchFamily="34" charset="0"/>
              <a:buChar char="•"/>
            </a:pPr>
            <a:r>
              <a:rPr lang="en-US" b="1" i="0" dirty="0"/>
              <a:t>Explain: </a:t>
            </a:r>
            <a:r>
              <a:rPr lang="en-US" b="0" i="0" dirty="0"/>
              <a:t>These are some common power holders that groups usually mention. </a:t>
            </a:r>
          </a:p>
          <a:p>
            <a:pPr marL="171450" indent="-171450">
              <a:buFont typeface="Arial" panose="020B0604020202020204" pitchFamily="34" charset="0"/>
              <a:buChar char="•"/>
            </a:pPr>
            <a:r>
              <a:rPr lang="en-US" b="0" i="0" dirty="0"/>
              <a:t>You all have mentioned many of these already.</a:t>
            </a:r>
          </a:p>
          <a:p>
            <a:pPr marL="171450" indent="-171450">
              <a:buFont typeface="Arial" panose="020B0604020202020204" pitchFamily="34" charset="0"/>
              <a:buChar char="•"/>
            </a:pPr>
            <a:r>
              <a:rPr lang="en-US" b="1" i="0" dirty="0"/>
              <a:t>Review examples on slide.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84846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So, again, as we know,, power dynamics play out in all societies and cultures.</a:t>
            </a:r>
          </a:p>
          <a:p>
            <a:pPr marL="171450" indent="-171450">
              <a:buFont typeface="Arial" panose="020B0604020202020204" pitchFamily="34" charset="0"/>
              <a:buChar char="•"/>
            </a:pPr>
            <a:r>
              <a:rPr lang="en-US" b="0" dirty="0"/>
              <a:t>Power holders, or people who are in “power up” positions, define reality; they determine what is true and what is not; they set the rules.</a:t>
            </a:r>
          </a:p>
          <a:p>
            <a:pPr marL="171450" indent="-171450">
              <a:buFont typeface="Arial" panose="020B0604020202020204" pitchFamily="34" charset="0"/>
              <a:buChar char="•"/>
            </a:pPr>
            <a:r>
              <a:rPr lang="en-US" b="1" dirty="0"/>
              <a:t>Click again to show Power Down image: </a:t>
            </a:r>
            <a:r>
              <a:rPr lang="en-US" b="0" dirty="0"/>
              <a:t>On the other hand, people who have less power, or are in “power down” positions –are expected to follow the reality and rules set by the power holders.</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000000"/>
                </a:solidFill>
              </a:rPr>
              <a:t>Ask: </a:t>
            </a:r>
            <a:r>
              <a:rPr lang="en-US" sz="1200" b="0" dirty="0">
                <a:solidFill>
                  <a:srgbClr val="000000"/>
                </a:solidFill>
              </a:rPr>
              <a:t>To emphasize: why are we talking about power in the context of sexual exploitation and abuse? What’s the connection? </a:t>
            </a:r>
            <a:r>
              <a:rPr lang="en-US" sz="1200" b="1" dirty="0">
                <a:solidFill>
                  <a:srgbClr val="000000"/>
                </a:solidFill>
              </a:rPr>
              <a:t>(Allow participants to answer.)</a:t>
            </a:r>
            <a:endParaRPr lang="en-US" sz="1200" b="0" dirty="0">
              <a:solidFill>
                <a:srgbClr val="00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000000"/>
                </a:solidFill>
              </a:rPr>
              <a:t>Emphasize: </a:t>
            </a:r>
            <a:r>
              <a:rPr lang="en-US" sz="1200" dirty="0">
                <a:solidFill>
                  <a:srgbClr val="000000"/>
                </a:solidFill>
              </a:rPr>
              <a:t>When people have less power and are marginalized in some way, it makes them more vulnerable to harm, including sexual exploitation and abuse.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white"/>
                </a:solidFill>
                <a:effectLst/>
                <a:uLnTx/>
                <a:uFillTx/>
                <a:latin typeface="+mn-lt"/>
                <a:ea typeface="+mn-ea"/>
                <a:cs typeface="+mn-cs"/>
              </a:rPr>
              <a:t>Having more equal distribution of power, including strengthening gender equity and social inclusion, and removing barriers for people who have less power -- leads to </a:t>
            </a:r>
            <a:r>
              <a:rPr kumimoji="0" lang="en-US" sz="1200" b="0" i="0" u="sng" strike="noStrike" kern="1200" cap="none" spc="0" normalizeH="0" baseline="0" noProof="0" dirty="0">
                <a:ln>
                  <a:noFill/>
                </a:ln>
                <a:solidFill>
                  <a:prstClr val="white"/>
                </a:solidFill>
                <a:effectLst/>
                <a:uLnTx/>
                <a:uFillTx/>
                <a:latin typeface="+mn-lt"/>
                <a:ea typeface="+mn-ea"/>
                <a:cs typeface="+mn-cs"/>
              </a:rPr>
              <a:t>people being less vulnerable to harm</a:t>
            </a:r>
            <a:r>
              <a:rPr kumimoji="0" lang="en-US" sz="1200" b="0" i="0" u="none" strike="noStrike" kern="1200" cap="none" spc="0" normalizeH="0" baseline="0" noProof="0" dirty="0">
                <a:ln>
                  <a:noFill/>
                </a:ln>
                <a:solidFill>
                  <a:prstClr val="white"/>
                </a:solidFill>
                <a:effectLst/>
                <a:uLnTx/>
                <a:uFillTx/>
                <a:latin typeface="+mn-lt"/>
                <a:ea typeface="+mn-ea"/>
                <a:cs typeface="+mn-cs"/>
              </a:rPr>
              <a:t>.</a:t>
            </a:r>
            <a:endParaRPr kumimoji="0" lang="en-US" sz="1200" b="0" i="0" u="sng" strike="noStrike" kern="1200" cap="none" spc="0" normalizeH="0" baseline="0" noProof="0" dirty="0">
              <a:ln>
                <a:noFill/>
              </a:ln>
              <a:solidFill>
                <a:prstClr val="white"/>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solidFill>
                  <a:srgbClr val="000000"/>
                </a:solidFill>
              </a:rPr>
              <a:t>Ask: </a:t>
            </a:r>
            <a:r>
              <a:rPr lang="en-US" sz="2000" b="0" dirty="0">
                <a:solidFill>
                  <a:srgbClr val="000000"/>
                </a:solidFill>
              </a:rPr>
              <a:t>Who in </a:t>
            </a:r>
            <a:r>
              <a:rPr lang="en-US" sz="2000" b="0" u="sng" dirty="0">
                <a:solidFill>
                  <a:srgbClr val="000000"/>
                </a:solidFill>
              </a:rPr>
              <a:t>your</a:t>
            </a:r>
            <a:r>
              <a:rPr lang="en-US" sz="2000" b="0" dirty="0">
                <a:solidFill>
                  <a:srgbClr val="000000"/>
                </a:solidFill>
              </a:rPr>
              <a:t> community is in the power down position and more vulnerable to harm</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Allow participants to brainstorm and then mention other groups that are often more vulnerable to SEA: (brainstorm in the chat box)</a:t>
            </a:r>
          </a:p>
          <a:p>
            <a:pPr marL="628650" lvl="1" indent="-171450">
              <a:buFont typeface="Courier New" panose="02070309020205020404" pitchFamily="49" charset="0"/>
              <a:buChar char="o"/>
            </a:pPr>
            <a:r>
              <a:rPr lang="en-US" dirty="0"/>
              <a:t>Gender and sexual minorities</a:t>
            </a:r>
          </a:p>
          <a:p>
            <a:pPr marL="628650" lvl="1" indent="-171450">
              <a:buFont typeface="Courier New" panose="02070309020205020404" pitchFamily="49" charset="0"/>
              <a:buChar char="o"/>
            </a:pPr>
            <a:r>
              <a:rPr lang="en-US" dirty="0"/>
              <a:t>Ethnic, racial, and religious minorities</a:t>
            </a:r>
          </a:p>
          <a:p>
            <a:pPr marL="628650" lvl="1" indent="-171450">
              <a:buFont typeface="Courier New" panose="02070309020205020404" pitchFamily="49" charset="0"/>
              <a:buChar char="o"/>
            </a:pPr>
            <a:r>
              <a:rPr lang="en-US" dirty="0"/>
              <a:t>Refugees or internally displaced people</a:t>
            </a:r>
          </a:p>
          <a:p>
            <a:pPr marL="628650" lvl="1" indent="-171450">
              <a:buFont typeface="Courier New" panose="02070309020205020404" pitchFamily="49" charset="0"/>
              <a:buChar char="o"/>
            </a:pPr>
            <a:r>
              <a:rPr lang="en-US" dirty="0"/>
              <a:t>People working in certain occupations (e.g., sex work, foreign domestic workers)</a:t>
            </a:r>
          </a:p>
          <a:p>
            <a:pPr marL="628650" lvl="1" indent="-171450">
              <a:buFont typeface="Courier New" panose="02070309020205020404" pitchFamily="49" charset="0"/>
              <a:buChar char="o"/>
            </a:pPr>
            <a:r>
              <a:rPr lang="en-US" dirty="0"/>
              <a:t>People living in poverty</a:t>
            </a:r>
          </a:p>
          <a:p>
            <a:pPr marL="628650" lvl="1" indent="-171450">
              <a:buFont typeface="Courier New" panose="02070309020205020404" pitchFamily="49" charset="0"/>
              <a:buChar char="o"/>
            </a:pPr>
            <a:r>
              <a:rPr lang="en-US" dirty="0"/>
              <a:t>People with disabilities or mental health issues</a:t>
            </a:r>
          </a:p>
          <a:p>
            <a:pPr marL="628650" lvl="1" indent="-171450">
              <a:buFont typeface="Courier New" panose="02070309020205020404" pitchFamily="49" charset="0"/>
              <a:buChar char="o"/>
            </a:pPr>
            <a:r>
              <a:rPr lang="en-US" dirty="0"/>
              <a:t>Children and youth</a:t>
            </a:r>
          </a:p>
          <a:p>
            <a:pPr marL="628650" lvl="1" indent="-171450">
              <a:buFont typeface="Courier New" panose="02070309020205020404" pitchFamily="49" charset="0"/>
              <a:buChar char="o"/>
            </a:pPr>
            <a:r>
              <a:rPr lang="en-US" dirty="0"/>
              <a:t>Women/girls</a:t>
            </a:r>
          </a:p>
          <a:p>
            <a:pPr marL="628650" lvl="1" indent="-171450">
              <a:buFont typeface="Courier New" panose="02070309020205020404" pitchFamily="49" charset="0"/>
              <a:buChar char="o"/>
            </a:pPr>
            <a:r>
              <a:rPr lang="en-US" dirty="0"/>
              <a:t>People living with HIV</a:t>
            </a:r>
          </a:p>
          <a:p>
            <a:pPr marL="171450" indent="-171450">
              <a:buFont typeface="Arial" panose="020B0604020202020204" pitchFamily="34" charset="0"/>
              <a:buChar char="•"/>
            </a:pPr>
            <a:r>
              <a:rPr lang="en-US" b="1" dirty="0"/>
              <a:t>Ask: </a:t>
            </a:r>
            <a:r>
              <a:rPr lang="en-US" b="0" dirty="0"/>
              <a:t>What do these individuals and groups have in common? (</a:t>
            </a:r>
            <a:r>
              <a:rPr lang="en-US" b="1" dirty="0"/>
              <a:t>Answer: they often have less power in their communities, and some experience some sort of stigma</a:t>
            </a:r>
            <a:r>
              <a:rPr lang="en-US" b="0" dirty="0"/>
              <a:t>)</a:t>
            </a:r>
            <a:endParaRPr lang="en-US" b="1" i="0" dirty="0"/>
          </a:p>
          <a:p>
            <a:pPr marL="0" indent="0">
              <a:buFont typeface="Arial" panose="020B0604020202020204" pitchFamily="34" charset="0"/>
              <a:buNone/>
            </a:pPr>
            <a:r>
              <a:rPr lang="en-US" b="0" i="0" dirty="0"/>
              <a:t>.</a:t>
            </a:r>
            <a:endParaRPr lang="en-US" sz="1200" dirty="0">
              <a:solidFill>
                <a:srgbClr val="00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63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Let’s talk about some of the risk factors that increase a person’s vulnerability to violence, exploitation, and abuse, including trafficking.</a:t>
            </a:r>
          </a:p>
          <a:p>
            <a:pPr marL="171450" indent="-171450">
              <a:buFont typeface="Arial" panose="020B0604020202020204" pitchFamily="34" charset="0"/>
              <a:buChar char="•"/>
            </a:pPr>
            <a:r>
              <a:rPr lang="en-US" b="0" dirty="0"/>
              <a:t>Anyone can be abused, but some people are at higher risk.</a:t>
            </a:r>
          </a:p>
          <a:p>
            <a:pPr marL="171450" indent="-171450">
              <a:buFont typeface="Arial" panose="020B0604020202020204" pitchFamily="34" charset="0"/>
              <a:buChar char="•"/>
            </a:pPr>
            <a:r>
              <a:rPr lang="en-US" b="0" dirty="0"/>
              <a:t>Also, perpetrators often prey upon a person’s vulnerability in order to take advantage of them, create dependency, or gain trust.</a:t>
            </a:r>
          </a:p>
          <a:p>
            <a:pPr marL="171450" indent="-171450">
              <a:buFont typeface="Arial" panose="020B0604020202020204" pitchFamily="34" charset="0"/>
              <a:buChar char="•"/>
            </a:pPr>
            <a:r>
              <a:rPr lang="en-US" b="1" dirty="0"/>
              <a:t>Ask: </a:t>
            </a:r>
            <a:r>
              <a:rPr lang="en-US" b="0" dirty="0"/>
              <a:t>What do you think are some of the factors or conditions that could increase a person’s risk of being harmed. </a:t>
            </a:r>
            <a:r>
              <a:rPr lang="en-US" b="1" dirty="0"/>
              <a:t>Allow participants to brainstorm. (raise hand or enter thoughts in the chat box)</a:t>
            </a:r>
          </a:p>
          <a:p>
            <a:pPr marL="171450" indent="-171450">
              <a:buFont typeface="Arial" panose="020B0604020202020204" pitchFamily="34" charset="0"/>
              <a:buChar char="•"/>
            </a:pPr>
            <a:r>
              <a:rPr lang="en-US" b="1" dirty="0"/>
              <a:t>Click slide again and review risk factors (acknowledge any risk factors that participants already mentioned.)</a:t>
            </a:r>
          </a:p>
          <a:p>
            <a:pPr marL="171450" indent="-171450">
              <a:buFont typeface="Arial" panose="020B0604020202020204" pitchFamily="34" charset="0"/>
              <a:buChar char="•"/>
            </a:pPr>
            <a:r>
              <a:rPr lang="en-US" b="1" dirty="0"/>
              <a:t>Emphasize: </a:t>
            </a:r>
            <a:r>
              <a:rPr lang="en-US" b="0" dirty="0"/>
              <a:t>These are not necessarily causal factors; rather, these are conditions (or risks) that are known to increase vulnerability.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And, when there are multiple risk factors, the risk of violence, exploitation, and abuse increases even more.</a:t>
            </a:r>
          </a:p>
          <a:p>
            <a:pPr marL="171450" indent="-171450">
              <a:buFont typeface="Arial" panose="020B0604020202020204" pitchFamily="34" charset="0"/>
              <a:buChar char="•"/>
            </a:pPr>
            <a:r>
              <a:rPr lang="en-US" b="0" dirty="0"/>
              <a:t>For example, poverty alone does not mean that someone will be a victim or survivor of violence, exploitation or abuse –it just increases vulnerability.</a:t>
            </a:r>
          </a:p>
          <a:p>
            <a:pPr marL="171450" indent="-171450">
              <a:buFont typeface="Arial" panose="020B0604020202020204" pitchFamily="34" charset="0"/>
              <a:buChar char="•"/>
            </a:pPr>
            <a:r>
              <a:rPr lang="en-US" b="0" dirty="0"/>
              <a:t>And, when poverty, for example, is compounded by other risk factors –such as weak laws to protect people and living in a disaster or conflict area –then living in poverty becomes an even greater risk factor.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000000"/>
                </a:solidFill>
              </a:rPr>
              <a:t>To emphasize</a:t>
            </a:r>
            <a:r>
              <a:rPr lang="en-US" sz="1200" b="0" dirty="0">
                <a:solidFill>
                  <a:srgbClr val="000000"/>
                </a:solidFill>
              </a:rPr>
              <a:t>: We are talking about power in the context of sexual exploitation and abuse, focusing on the power dynamics playing out between our staff and program participants (give example between project leader and volunteer).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000000"/>
                </a:solidFill>
              </a:rPr>
              <a:t>Transition to talking about policies/next slides: </a:t>
            </a:r>
            <a:r>
              <a:rPr lang="en-US" sz="1200" b="0" dirty="0">
                <a:solidFill>
                  <a:srgbClr val="000000"/>
                </a:solidFill>
              </a:rPr>
              <a:t>FHI 360 has policies in place that provide guidelines and expected behavior of our staff to help safeguard program participants from any type of harm  --and help address these imbalances and potential risk of abuse.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rgbClr val="000000"/>
                </a:solidFill>
              </a:rPr>
              <a:t>We’re going to shift gears to talk about these three policies now.</a:t>
            </a:r>
            <a:endParaRPr lang="en-US" sz="1200" b="1" dirty="0">
              <a:solidFill>
                <a:srgbClr val="000000"/>
              </a:solidFill>
            </a:endParaRP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7304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Add facilitator names and titles to this slide.</a:t>
            </a:r>
          </a:p>
          <a:p>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90638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24304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Explain: </a:t>
            </a:r>
            <a:r>
              <a:rPr lang="en-US" sz="1200" b="0" dirty="0"/>
              <a:t>Let’s</a:t>
            </a:r>
            <a:r>
              <a:rPr lang="en-US" sz="1200" dirty="0"/>
              <a:t> shift to looking more closely at the three FHI 360 stand-alone Safeguarding Policies for protecting program participants.</a:t>
            </a:r>
          </a:p>
        </p:txBody>
      </p:sp>
      <p:sp>
        <p:nvSpPr>
          <p:cNvPr id="4" name="Slide Number Placeholder 3"/>
          <p:cNvSpPr>
            <a:spLocks noGrp="1"/>
          </p:cNvSpPr>
          <p:nvPr>
            <p:ph type="sldNum" sz="quarter" idx="5"/>
          </p:nvPr>
        </p:nvSpPr>
        <p:spPr/>
        <p:txBody>
          <a:bodyPr/>
          <a:lstStyle/>
          <a:p>
            <a:fld id="{DAA4CBFB-44B5-4126-9BA8-B791653E7C33}" type="slidenum">
              <a:rPr lang="en-US" smtClean="0"/>
              <a:t>41</a:t>
            </a:fld>
            <a:endParaRPr lang="en-US" dirty="0"/>
          </a:p>
        </p:txBody>
      </p:sp>
    </p:spTree>
    <p:extLst>
      <p:ext uri="{BB962C8B-B14F-4D97-AF65-F5344CB8AC3E}">
        <p14:creationId xmlns:p14="http://schemas.microsoft.com/office/powerpoint/2010/main" val="39525162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dirty="0"/>
              <a:t>FHI 360 supports and endorses the six principles of PSEA from the United Nations.</a:t>
            </a:r>
          </a:p>
          <a:p>
            <a:pPr marL="171450" indent="-171450">
              <a:buFont typeface="Arial" panose="020B0604020202020204" pitchFamily="34" charset="0"/>
              <a:buChar char="•"/>
            </a:pPr>
            <a:r>
              <a:rPr lang="en-US" dirty="0"/>
              <a:t>In our PSEA Policy, the policy statements mirror the six key Principles, which have become international standards –both within the UN and other international groups and donors.</a:t>
            </a:r>
          </a:p>
          <a:p>
            <a:pPr marL="171450" indent="-171450">
              <a:buFont typeface="Arial" panose="020B0604020202020204" pitchFamily="34" charset="0"/>
              <a:buChar char="•"/>
            </a:pPr>
            <a:r>
              <a:rPr lang="en-US" b="0" dirty="0"/>
              <a:t>Please silently read the first three policy statements. Think about the missing word and look at the possible answers on the right to fill in the blanks.</a:t>
            </a:r>
          </a:p>
          <a:p>
            <a:pPr marL="171450" indent="-171450">
              <a:buFont typeface="Arial" panose="020B0604020202020204" pitchFamily="34" charset="0"/>
              <a:buChar char="•"/>
            </a:pPr>
            <a:r>
              <a:rPr lang="en-US" b="0" dirty="0"/>
              <a:t>Then we’ll come back together –and I’ll ask for volunteers to reach each statement and fill in the missing word.</a:t>
            </a:r>
            <a:endParaRPr lang="en-US" dirty="0"/>
          </a:p>
          <a:p>
            <a:pPr marL="171450" indent="-171450">
              <a:buFont typeface="Arial" panose="020B0604020202020204" pitchFamily="34" charset="0"/>
              <a:buChar char="•"/>
            </a:pPr>
            <a:r>
              <a:rPr lang="en-US" b="1" dirty="0"/>
              <a:t>After one minute, take PPT out of presentation mode, ask a volunteer to reach one statement and fill in the blank; click the slide populate the correct answer after each volunteer reads the statement.</a:t>
            </a:r>
          </a:p>
          <a:p>
            <a:pPr marL="171450" indent="-171450">
              <a:buFont typeface="Arial" panose="020B0604020202020204" pitchFamily="34" charset="0"/>
              <a:buChar char="•"/>
            </a:pPr>
            <a:r>
              <a:rPr lang="en-US" b="1" dirty="0"/>
              <a:t>Missing words:</a:t>
            </a:r>
          </a:p>
          <a:p>
            <a:pPr marL="171450" indent="-171450">
              <a:buFont typeface="Arial" panose="020B0604020202020204" pitchFamily="34" charset="0"/>
              <a:buChar char="•"/>
            </a:pPr>
            <a:r>
              <a:rPr lang="en-US" b="1" dirty="0"/>
              <a:t>1. termination</a:t>
            </a:r>
          </a:p>
          <a:p>
            <a:pPr marL="171450" indent="-171450">
              <a:buFont typeface="Arial" panose="020B0604020202020204" pitchFamily="34" charset="0"/>
              <a:buChar char="•"/>
            </a:pPr>
            <a:r>
              <a:rPr lang="en-US" b="1" dirty="0"/>
              <a:t>2. not a defense</a:t>
            </a:r>
          </a:p>
          <a:p>
            <a:pPr marL="171450" indent="-171450">
              <a:buFont typeface="Arial" panose="020B0604020202020204" pitchFamily="34" charset="0"/>
              <a:buChar char="•"/>
            </a:pPr>
            <a:r>
              <a:rPr lang="en-US" b="1" dirty="0"/>
              <a:t>3. prohibited</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307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THERE ARE ANIMATIONS TO CLICK THROUGH IN THIS SLIDE</a:t>
            </a:r>
            <a:endParaRPr lang="en-US" b="1" dirty="0"/>
          </a:p>
          <a:p>
            <a:pPr marL="0" indent="0">
              <a:buFont typeface="Arial" panose="020B0604020202020204" pitchFamily="34" charset="0"/>
              <a:buNone/>
            </a:pPr>
            <a:r>
              <a:rPr lang="en-US" b="1" dirty="0"/>
              <a:t>Missing words:</a:t>
            </a:r>
          </a:p>
          <a:p>
            <a:pPr marL="171450" indent="-171450">
              <a:buFont typeface="Arial" panose="020B0604020202020204" pitchFamily="34" charset="0"/>
              <a:buChar char="•"/>
            </a:pPr>
            <a:r>
              <a:rPr lang="en-US" b="1" dirty="0"/>
              <a:t>1. prohibited</a:t>
            </a:r>
          </a:p>
          <a:p>
            <a:pPr marL="171450" indent="-171450">
              <a:buFont typeface="Arial" panose="020B0604020202020204" pitchFamily="34" charset="0"/>
              <a:buChar char="•"/>
            </a:pPr>
            <a:r>
              <a:rPr lang="en-US" b="1" dirty="0"/>
              <a:t>2. unequal</a:t>
            </a:r>
          </a:p>
          <a:p>
            <a:pPr marL="171450" indent="-171450">
              <a:buFont typeface="Arial" panose="020B0604020202020204" pitchFamily="34" charset="0"/>
              <a:buChar char="•"/>
            </a:pPr>
            <a:r>
              <a:rPr lang="en-US" b="1" dirty="0"/>
              <a:t>3. must</a:t>
            </a:r>
          </a:p>
          <a:p>
            <a:pPr marL="171450" indent="-171450">
              <a:buFont typeface="Arial" panose="020B0604020202020204" pitchFamily="34" charset="0"/>
              <a:buChar char="•"/>
            </a:pPr>
            <a:r>
              <a:rPr lang="en-US" b="1" dirty="0"/>
              <a:t>4. prevents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0479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sz="1200" b="1" dirty="0"/>
          </a:p>
          <a:p>
            <a:pPr marL="171450" lvl="0" indent="-171450">
              <a:buFont typeface="Arial" panose="020B0604020202020204" pitchFamily="34" charset="0"/>
              <a:buChar char="•"/>
            </a:pPr>
            <a:r>
              <a:rPr lang="en-US" sz="1200" b="1" dirty="0"/>
              <a:t>Explain: </a:t>
            </a:r>
            <a:r>
              <a:rPr lang="en-US" sz="1200" b="0" dirty="0"/>
              <a:t>I want to talk about one principle related to relationships between staff and program participants.</a:t>
            </a:r>
          </a:p>
          <a:p>
            <a:pPr marL="171450" lvl="0" indent="-171450">
              <a:buFont typeface="Arial" panose="020B0604020202020204" pitchFamily="34" charset="0"/>
              <a:buChar char="•"/>
            </a:pPr>
            <a:r>
              <a:rPr lang="en-US" sz="1200" dirty="0"/>
              <a:t>Staff often have questions about why relationships between consenting adults are prohibited.</a:t>
            </a:r>
          </a:p>
          <a:p>
            <a:pPr marL="171450" lvl="0" indent="-171450">
              <a:buFont typeface="Arial" panose="020B0604020202020204" pitchFamily="34" charset="0"/>
              <a:buChar char="•"/>
            </a:pPr>
            <a:r>
              <a:rPr lang="en-US" sz="1200" dirty="0"/>
              <a:t>Let’s think about a scenario where an FHI 360 employee is having a consenting relationship with a person receiving FHI 360 services through one of our programs. </a:t>
            </a:r>
          </a:p>
          <a:p>
            <a:pPr marL="171450" lvl="0" indent="-171450">
              <a:buFont typeface="Arial" panose="020B0604020202020204" pitchFamily="34" charset="0"/>
              <a:buChar char="•"/>
            </a:pPr>
            <a:r>
              <a:rPr lang="en-US" sz="1200" b="1" dirty="0"/>
              <a:t>Ask: </a:t>
            </a:r>
            <a:r>
              <a:rPr lang="en-US" sz="1200" dirty="0"/>
              <a:t>What’s the concern here? (</a:t>
            </a:r>
            <a:r>
              <a:rPr lang="en-US" sz="1200" b="1" dirty="0"/>
              <a:t>Allow participants to brainstorm)</a:t>
            </a:r>
            <a:endParaRPr lang="en-US" sz="1200" dirty="0"/>
          </a:p>
          <a:p>
            <a:pPr marL="171450" lvl="0" indent="-171450">
              <a:buFont typeface="Arial" panose="020B0604020202020204" pitchFamily="34" charset="0"/>
              <a:buChar char="•"/>
            </a:pPr>
            <a:r>
              <a:rPr lang="en-US" sz="1200" b="1" dirty="0"/>
              <a:t>Click to post answers and emphasize: </a:t>
            </a:r>
            <a:r>
              <a:rPr lang="en-US" sz="1200" b="0" dirty="0"/>
              <a:t>The main concern is that there are inherent unequal power </a:t>
            </a:r>
            <a:r>
              <a:rPr lang="en-US" sz="1200" dirty="0"/>
              <a:t>dynamics. </a:t>
            </a:r>
            <a:endParaRPr lang="en-US" dirty="0"/>
          </a:p>
          <a:p>
            <a:pPr marL="171450" lvl="0" indent="-171450">
              <a:buFont typeface="Arial" panose="020B0604020202020204" pitchFamily="34" charset="0"/>
              <a:buChar char="•"/>
            </a:pPr>
            <a:r>
              <a:rPr lang="en-US" sz="1200" dirty="0"/>
              <a:t>The focus of the Policy is not on the individual or whether there is consent, but on the </a:t>
            </a:r>
            <a:r>
              <a:rPr lang="en-US" sz="1200" b="0" dirty="0"/>
              <a:t>nature of the relationship and these unequal power dynamics. </a:t>
            </a:r>
          </a:p>
          <a:p>
            <a:pPr marL="171450" lvl="0" indent="-171450">
              <a:buFont typeface="Arial" panose="020B0604020202020204" pitchFamily="34" charset="0"/>
              <a:buChar char="•"/>
            </a:pPr>
            <a:r>
              <a:rPr lang="en-US" sz="1200" b="0" dirty="0"/>
              <a:t>Humanitarian and development workers are often in a position of considerable power over certain populations in the communities where we work. </a:t>
            </a:r>
          </a:p>
          <a:p>
            <a:pPr marL="171450" lvl="0" indent="-171450">
              <a:buFont typeface="Arial" panose="020B0604020202020204" pitchFamily="34" charset="0"/>
              <a:buChar char="•"/>
            </a:pPr>
            <a:r>
              <a:rPr lang="en-US" sz="1200" b="0" dirty="0"/>
              <a:t>These workers often have money, food and shelter whereas some community members where we work are often vulnerable and do not always have easy access to these essentials. </a:t>
            </a:r>
          </a:p>
          <a:p>
            <a:pPr marL="171450" lvl="0" indent="-171450">
              <a:buFont typeface="Arial" panose="020B0604020202020204" pitchFamily="34" charset="0"/>
              <a:buChar char="•"/>
            </a:pPr>
            <a:r>
              <a:rPr lang="en-US" sz="1200" b="0" dirty="0"/>
              <a:t>Because of the risk of abuse of power, sexual relationships </a:t>
            </a:r>
            <a:r>
              <a:rPr lang="en-US" sz="1200" dirty="0"/>
              <a:t>between FHI 360 personnel and program participants are </a:t>
            </a:r>
            <a:r>
              <a:rPr lang="en-US" sz="1200" u="sng" dirty="0"/>
              <a:t>prohibited.</a:t>
            </a:r>
          </a:p>
          <a:p>
            <a:pPr marL="171450" lvl="0" indent="-171450">
              <a:buFont typeface="Arial" panose="020B0604020202020204" pitchFamily="34" charset="0"/>
              <a:buChar char="•"/>
            </a:pPr>
            <a:r>
              <a:rPr lang="en-US" sz="1200" b="1" u="none" dirty="0"/>
              <a:t>Emphasize: </a:t>
            </a:r>
            <a:r>
              <a:rPr lang="en-US" sz="1200" b="0" u="none" dirty="0"/>
              <a:t>FHI 360 upholds policy of no retaliation for those who disclose/report any misconduct or other violations of our policies. OCIA will follow-up and will explore options and decisions about a way forward.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8839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USE ONE SCENARIO AND POINT OUT THAT THERE ARE ADDITONAL SCENARIOS THAT FOCAL POINTS CAN USE/ADAPT FOR THEIR TRAININGS.</a:t>
            </a:r>
          </a:p>
          <a:p>
            <a:pPr marL="171450" indent="-171450">
              <a:buFont typeface="Arial" panose="020B0604020202020204" pitchFamily="34" charset="0"/>
              <a:buChar char="•"/>
            </a:pPr>
            <a:r>
              <a:rPr lang="en-US" b="1" dirty="0"/>
              <a:t>Explain: </a:t>
            </a:r>
            <a:r>
              <a:rPr lang="en-US" b="0" dirty="0"/>
              <a:t>Let’s look at a few brief case scenarios.</a:t>
            </a:r>
          </a:p>
          <a:p>
            <a:pPr marL="171450" indent="-171450">
              <a:buFont typeface="Arial" panose="020B0604020202020204" pitchFamily="34" charset="0"/>
              <a:buChar char="•"/>
            </a:pPr>
            <a:r>
              <a:rPr lang="en-US" b="1" dirty="0"/>
              <a:t>Read the scenario or ask participants to read it silently/to themselves.</a:t>
            </a:r>
          </a:p>
          <a:p>
            <a:pPr marL="171450" indent="-171450">
              <a:buFont typeface="Arial" panose="020B0604020202020204" pitchFamily="34" charset="0"/>
              <a:buChar char="•"/>
            </a:pPr>
            <a:r>
              <a:rPr lang="en-US" b="1" dirty="0"/>
              <a:t>Ask: </a:t>
            </a:r>
            <a:r>
              <a:rPr lang="en-US" b="0" dirty="0"/>
              <a:t>What do you think? Is this an example of SEA? </a:t>
            </a:r>
            <a:r>
              <a:rPr lang="en-US" b="1" dirty="0"/>
              <a:t>(If participants answer “yes,” ask them why)</a:t>
            </a:r>
          </a:p>
          <a:p>
            <a:pPr marL="171450" indent="-171450">
              <a:buFont typeface="Arial" panose="020B0604020202020204" pitchFamily="34" charset="0"/>
              <a:buChar char="•"/>
            </a:pPr>
            <a:r>
              <a:rPr lang="en-US" b="1" dirty="0"/>
              <a:t>After participants provide input, click slide again to post and read the answer.</a:t>
            </a: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24401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Read the scenario or ask a participant to read it.</a:t>
            </a:r>
          </a:p>
          <a:p>
            <a:pPr marL="171450" indent="-171450">
              <a:buFont typeface="Arial" panose="020B0604020202020204" pitchFamily="34" charset="0"/>
              <a:buChar char="•"/>
            </a:pPr>
            <a:r>
              <a:rPr lang="en-US" b="1" dirty="0"/>
              <a:t>Ask: </a:t>
            </a:r>
            <a:r>
              <a:rPr lang="en-US" b="0" dirty="0"/>
              <a:t>What do you think? Is this an example of SEA? </a:t>
            </a:r>
            <a:r>
              <a:rPr lang="en-US" b="1" dirty="0"/>
              <a:t>(If participants answer “yes,” ask them why)</a:t>
            </a:r>
          </a:p>
          <a:p>
            <a:pPr marL="171450" indent="-171450">
              <a:buFont typeface="Arial" panose="020B0604020202020204" pitchFamily="34" charset="0"/>
              <a:buChar char="•"/>
            </a:pPr>
            <a:r>
              <a:rPr lang="en-US" b="1" dirty="0"/>
              <a:t>After participants provide input, click slide again to post and read the answer.</a:t>
            </a: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6793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defTabSz="914400">
              <a:lnSpc>
                <a:spcPct val="100000"/>
              </a:lnSpc>
              <a:spcBef>
                <a:spcPts val="0"/>
              </a:spcBef>
              <a:spcAft>
                <a:spcPts val="0"/>
              </a:spcAft>
              <a:buClrTx/>
              <a:buSzTx/>
              <a:buNone/>
              <a:tabLst/>
              <a:defRPr/>
            </a:pPr>
            <a:r>
              <a:rPr lang="en-US" b="1" i="0" dirty="0"/>
              <a:t>THERE ARE ANIMATIONS TO CLICK THROUGH IN THIS SLIDE</a:t>
            </a:r>
            <a:endParaRPr lang="en-US" dirty="0"/>
          </a:p>
          <a:p>
            <a:r>
              <a:rPr lang="en-US" dirty="0"/>
              <a:t>•</a:t>
            </a:r>
            <a:r>
              <a:rPr lang="en-US" b="1" dirty="0"/>
              <a:t>Read the scenario or ask a participant to read it.</a:t>
            </a:r>
            <a:endParaRPr lang="en-US" dirty="0"/>
          </a:p>
          <a:p>
            <a:r>
              <a:rPr lang="en-US" dirty="0"/>
              <a:t>•</a:t>
            </a:r>
            <a:r>
              <a:rPr lang="en-US" b="1" dirty="0"/>
              <a:t>Ask: </a:t>
            </a:r>
            <a:r>
              <a:rPr lang="en-US" b="0" dirty="0"/>
              <a:t>What do you think? Is this an example of SEA? </a:t>
            </a:r>
            <a:r>
              <a:rPr lang="en-US" b="1" dirty="0"/>
              <a:t>(If participants answer “yes,” ask them why)</a:t>
            </a:r>
            <a:endParaRPr lang="en-US" dirty="0"/>
          </a:p>
          <a:p>
            <a:r>
              <a:rPr lang="en-US" dirty="0"/>
              <a:t>•</a:t>
            </a:r>
            <a:r>
              <a:rPr lang="en-US" b="1" dirty="0"/>
              <a:t>After participants provide input, click slide again to post and read the answer.</a:t>
            </a:r>
            <a:endParaRPr lang="en-US" dirty="0"/>
          </a:p>
          <a:p>
            <a:endParaRPr lang="en-US" b="1" dirty="0">
              <a:cs typeface="Calibri"/>
            </a:endParaRP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778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dirty="0"/>
          </a:p>
          <a:p>
            <a:pPr marL="171450" indent="-171450">
              <a:buFont typeface="Arial" panose="020B0604020202020204" pitchFamily="34" charset="0"/>
              <a:buChar char="•"/>
            </a:pPr>
            <a:r>
              <a:rPr lang="en-US" b="1" dirty="0"/>
              <a:t>Explain: </a:t>
            </a:r>
            <a:r>
              <a:rPr lang="en-US" b="0" dirty="0"/>
              <a:t>Here’s another quick knowledge check. </a:t>
            </a:r>
            <a:endParaRPr lang="en-US" b="1" dirty="0"/>
          </a:p>
          <a:p>
            <a:pPr marL="171450" indent="-171450">
              <a:buFont typeface="Arial" panose="020B0604020202020204" pitchFamily="34" charset="0"/>
              <a:buChar char="•"/>
            </a:pPr>
            <a:r>
              <a:rPr lang="en-US" b="1" dirty="0"/>
              <a:t>Read the question and allow participants to answer.</a:t>
            </a:r>
          </a:p>
          <a:p>
            <a:pPr marL="171450" indent="-171450">
              <a:buFont typeface="Arial" panose="020B0604020202020204" pitchFamily="34" charset="0"/>
              <a:buChar char="•"/>
            </a:pPr>
            <a:r>
              <a:rPr lang="en-US" b="1" dirty="0"/>
              <a:t>Click the slide again to post and review the answers, acknowledging what people have answered correctly.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4370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Let’s turn our attention to child safeguarding</a:t>
            </a: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49</a:t>
            </a:fld>
            <a:endParaRPr lang="en-US" dirty="0"/>
          </a:p>
        </p:txBody>
      </p:sp>
    </p:spTree>
    <p:extLst>
      <p:ext uri="{BB962C8B-B14F-4D97-AF65-F5344CB8AC3E}">
        <p14:creationId xmlns:p14="http://schemas.microsoft.com/office/powerpoint/2010/main" val="1161156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Housekeeping/logistics:</a:t>
            </a:r>
          </a:p>
          <a:p>
            <a:pPr marL="171450" indent="-171450">
              <a:buFont typeface="Arial" panose="020B0604020202020204" pitchFamily="34" charset="0"/>
              <a:buChar char="•"/>
            </a:pPr>
            <a:r>
              <a:rPr lang="en-US" b="1" dirty="0"/>
              <a:t>If using Zoom, give instructions about how participants can raise their hand during the session: </a:t>
            </a:r>
            <a:r>
              <a:rPr lang="en-US" dirty="0"/>
              <a:t>Click “Participants” from your dashboard bar, then click raise hand icon to raise hand and click it again to lower your hand when you are finished.</a:t>
            </a:r>
            <a:endParaRPr lang="en-US" dirty="0">
              <a:cs typeface="Calibri"/>
            </a:endParaRPr>
          </a:p>
          <a:p>
            <a:pPr marL="171450" indent="-171450">
              <a:buFont typeface="Arial" panose="020B0604020202020204" pitchFamily="34" charset="0"/>
              <a:buChar char="•"/>
            </a:pPr>
            <a:r>
              <a:rPr lang="en-US" b="1" dirty="0"/>
              <a:t>Also explain:  </a:t>
            </a:r>
            <a:r>
              <a:rPr lang="en-US" b="0" dirty="0"/>
              <a:t>Since some of us are meeting each other for the first time today and to help us see the names of everyone participating, let’s walk through how to change our names in our profiles so our actual names show up for the group.</a:t>
            </a:r>
          </a:p>
          <a:p>
            <a:pPr marL="171450" indent="-171450">
              <a:buFont typeface="Arial" panose="020B0604020202020204" pitchFamily="34" charset="0"/>
              <a:buChar char="•"/>
            </a:pPr>
            <a:r>
              <a:rPr lang="en-US" b="0" dirty="0"/>
              <a:t>Click the three little dots in the upper right corner of you video box.</a:t>
            </a:r>
          </a:p>
          <a:p>
            <a:pPr marL="171450" indent="-171450">
              <a:buFont typeface="Arial" panose="020B0604020202020204" pitchFamily="34" charset="0"/>
              <a:buChar char="•"/>
            </a:pPr>
            <a:r>
              <a:rPr lang="en-US" b="0" dirty="0"/>
              <a:t>Click “rename.” </a:t>
            </a:r>
          </a:p>
          <a:p>
            <a:pPr marL="171450" indent="-171450">
              <a:buFont typeface="Arial" panose="020B0604020202020204" pitchFamily="34" charset="0"/>
              <a:buChar char="•"/>
            </a:pPr>
            <a:r>
              <a:rPr lang="en-US" b="0" dirty="0"/>
              <a:t>If your full name does not already appear, enter a screen name –including your full name.</a:t>
            </a:r>
          </a:p>
          <a:p>
            <a:pPr marL="171450" indent="-171450">
              <a:buFont typeface="Arial" panose="020B0604020202020204" pitchFamily="34" charset="0"/>
              <a:buChar char="•"/>
            </a:pPr>
            <a:r>
              <a:rPr lang="en-US" dirty="0">
                <a:cs typeface="Calibri"/>
              </a:rPr>
              <a:t>This will help us interact with each other during the session.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Give everyone a few seconds to do that.</a:t>
            </a:r>
            <a:endParaRPr lang="en-US" dirty="0">
              <a:cs typeface="Calibri"/>
            </a:endParaRPr>
          </a:p>
          <a:p>
            <a:pPr marL="171450" indent="-171450">
              <a:buFont typeface="Arial" panose="020B0604020202020204" pitchFamily="34" charset="0"/>
              <a:buChar char="•"/>
            </a:pPr>
            <a:r>
              <a:rPr lang="en-US" dirty="0">
                <a:cs typeface="Calibri"/>
              </a:rPr>
              <a:t>Also, you will see your Zoom dashboard at the bottom of your screen with various options, including how to mute and unmute yourself, turn your video on and off, view a list of participants, and open the chat box.</a:t>
            </a:r>
          </a:p>
          <a:p>
            <a:pPr marL="171450" indent="-171450">
              <a:buFont typeface="Arial" panose="020B0604020202020204" pitchFamily="34" charset="0"/>
              <a:buChar char="•"/>
            </a:pPr>
            <a:r>
              <a:rPr lang="en-US" dirty="0">
                <a:cs typeface="Calibri"/>
              </a:rPr>
              <a:t>Because there is so much information to cover in the 2 hours and 45 min we are together today, there is not a lot of time for open Q&amp;A, but we want you to ask your questions as they come up –in the chat box –and if we can address today, we will, and if not, we will collect the questions in the chat box and follow-up with answers via email after the training, if needed.</a:t>
            </a:r>
          </a:p>
          <a:p>
            <a:pPr marL="171450" indent="-171450">
              <a:buFont typeface="Arial" panose="020B0604020202020204" pitchFamily="34" charset="0"/>
              <a:buChar char="•"/>
            </a:pPr>
            <a:r>
              <a:rPr lang="en-US" dirty="0">
                <a:cs typeface="Calibri"/>
              </a:rPr>
              <a:t>We will interact with each a lot in the chat box today, so please keep the chat box open so you can engage with us that way.</a:t>
            </a:r>
          </a:p>
          <a:p>
            <a:pPr marL="171450" indent="-171450">
              <a:buFont typeface="Arial" panose="020B0604020202020204" pitchFamily="34" charset="0"/>
              <a:buChar char="•"/>
            </a:pPr>
            <a:r>
              <a:rPr lang="en-US" dirty="0">
                <a:cs typeface="Calibri"/>
              </a:rPr>
              <a:t>Try to minimize multi-tasking (easy to get distracted but I encourage you to close your email and try to be focused with us during the session so you can get the most out of our time together today.</a:t>
            </a:r>
          </a:p>
          <a:p>
            <a:pPr marL="171450" indent="-171450">
              <a:buFont typeface="Arial" panose="020B0604020202020204" pitchFamily="34" charset="0"/>
              <a:buChar char="•"/>
            </a:pPr>
            <a:r>
              <a:rPr lang="en-US" b="1" dirty="0">
                <a:cs typeface="Calibri"/>
              </a:rPr>
              <a:t>Ask project team/IT if there are any other logistics.</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0110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u="sng"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09389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kern="1200" dirty="0">
                <a:solidFill>
                  <a:schemeClr val="tx1"/>
                </a:solidFill>
                <a:effectLst/>
                <a:latin typeface="+mn-lt"/>
                <a:ea typeface="+mn-ea"/>
                <a:cs typeface="+mn-cs"/>
              </a:rPr>
              <a:t>Explain: </a:t>
            </a:r>
            <a:r>
              <a:rPr lang="en-US" sz="1200" b="0" kern="1200" dirty="0">
                <a:solidFill>
                  <a:schemeClr val="tx1"/>
                </a:solidFill>
                <a:effectLst/>
                <a:latin typeface="+mn-lt"/>
                <a:ea typeface="+mn-ea"/>
                <a:cs typeface="+mn-cs"/>
              </a:rPr>
              <a:t>FHI 360 has</a:t>
            </a:r>
            <a:r>
              <a:rPr lang="en-US" sz="1200" kern="1200" dirty="0">
                <a:solidFill>
                  <a:schemeClr val="tx1"/>
                </a:solidFill>
                <a:effectLst/>
                <a:latin typeface="+mn-lt"/>
                <a:ea typeface="+mn-ea"/>
                <a:cs typeface="+mn-cs"/>
              </a:rPr>
              <a:t> a policy for the Safeguarding of Children that prohibits all types of abuse towards children, including physical, verbal, or emotional abuse; neglect, and all forms sexual exploitation and sexual abuse.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includes….</a:t>
            </a:r>
            <a:r>
              <a:rPr lang="en-US" sz="1200" b="1" kern="1200" dirty="0">
                <a:solidFill>
                  <a:schemeClr val="tx1"/>
                </a:solidFill>
                <a:effectLst/>
                <a:latin typeface="+mn-lt"/>
                <a:ea typeface="+mn-ea"/>
                <a:cs typeface="+mn-cs"/>
              </a:rPr>
              <a:t>review the types of abuse on the slide.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08763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kern="1200" dirty="0">
                <a:solidFill>
                  <a:schemeClr val="tx1"/>
                </a:solidFill>
                <a:effectLst/>
                <a:latin typeface="+mn-lt"/>
                <a:ea typeface="+mn-ea"/>
                <a:cs typeface="+mn-cs"/>
              </a:rPr>
              <a:t>Explain: </a:t>
            </a:r>
            <a:r>
              <a:rPr lang="en-US" sz="1200" b="0" kern="1200" dirty="0">
                <a:solidFill>
                  <a:schemeClr val="tx1"/>
                </a:solidFill>
                <a:effectLst/>
                <a:latin typeface="+mn-lt"/>
                <a:ea typeface="+mn-ea"/>
                <a:cs typeface="+mn-cs"/>
              </a:rPr>
              <a:t>Let’s talk more about different types of child sexual abuse, specifically.</a:t>
            </a:r>
            <a:endParaRPr lang="en-US" dirty="0"/>
          </a:p>
          <a:p>
            <a:pPr marL="171450" indent="-171450">
              <a:buFont typeface="Arial" panose="020B0604020202020204" pitchFamily="34" charset="0"/>
              <a:buChar char="•"/>
            </a:pPr>
            <a:r>
              <a:rPr lang="en-US" dirty="0"/>
              <a:t>A child cannot ever consent to any form of sexual activity. </a:t>
            </a:r>
          </a:p>
          <a:p>
            <a:pPr marL="171450" indent="-171450">
              <a:buFont typeface="Arial" panose="020B0604020202020204" pitchFamily="34" charset="0"/>
              <a:buChar char="•"/>
            </a:pPr>
            <a:r>
              <a:rPr lang="en-US" dirty="0"/>
              <a:t>Child sexual abuse does not need to include physical contact between the person who does the sexual abuse and a child.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Ask: </a:t>
            </a:r>
            <a:r>
              <a:rPr lang="en-US" sz="1200" b="0" kern="1200" dirty="0">
                <a:solidFill>
                  <a:schemeClr val="tx1"/>
                </a:solidFill>
                <a:effectLst/>
                <a:latin typeface="+mn-lt"/>
                <a:ea typeface="+mn-ea"/>
                <a:cs typeface="+mn-cs"/>
              </a:rPr>
              <a:t>What are some specific examples of child sexual abuse? (</a:t>
            </a:r>
            <a:r>
              <a:rPr lang="en-US" sz="1200" b="1" kern="1200" dirty="0">
                <a:solidFill>
                  <a:schemeClr val="tx1"/>
                </a:solidFill>
                <a:effectLst/>
                <a:latin typeface="+mn-lt"/>
                <a:ea typeface="+mn-ea"/>
                <a:cs typeface="+mn-cs"/>
              </a:rPr>
              <a:t>Allow participants to brainstorm and then click the slide to review examples)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08763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I want to spend a minutes talking about how we can sometimes cause harm unknowingly.</a:t>
            </a:r>
            <a:endParaRPr lang="en-US" b="1" dirty="0"/>
          </a:p>
          <a:p>
            <a:pPr marL="171450" indent="-171450">
              <a:buFont typeface="Arial" panose="020B0604020202020204" pitchFamily="34" charset="0"/>
              <a:buChar char="•"/>
            </a:pPr>
            <a:r>
              <a:rPr lang="en-US" b="1" dirty="0"/>
              <a:t>Ask: </a:t>
            </a:r>
            <a:r>
              <a:rPr lang="en-US" b="0" dirty="0"/>
              <a:t>Who has heard of the term “grooming” in the context of child abuse? </a:t>
            </a:r>
            <a:r>
              <a:rPr lang="en-US" b="1" dirty="0"/>
              <a:t>Allow participants to brainstorm.</a:t>
            </a:r>
          </a:p>
          <a:p>
            <a:pPr marL="171450" indent="-171450">
              <a:buFont typeface="Arial" panose="020B0604020202020204" pitchFamily="34" charset="0"/>
              <a:buChar char="•"/>
            </a:pPr>
            <a:r>
              <a:rPr lang="en-US" b="1" dirty="0"/>
              <a:t>Click the slide twice and emphasize: </a:t>
            </a:r>
            <a:r>
              <a:rPr lang="en-US" b="0" dirty="0"/>
              <a:t>Most </a:t>
            </a:r>
            <a:r>
              <a:rPr lang="en-US" dirty="0"/>
              <a:t>humanitarian and development workers will never sexually exploit or abuse someone.</a:t>
            </a:r>
          </a:p>
          <a:p>
            <a:pPr marL="171450" indent="-171450">
              <a:buFont typeface="Arial" panose="020B0604020202020204" pitchFamily="34" charset="0"/>
              <a:buChar char="•"/>
            </a:pPr>
            <a:r>
              <a:rPr lang="en-US" dirty="0"/>
              <a:t>But even some innocent behaviors could inadvertently lead to SEA by others.</a:t>
            </a:r>
          </a:p>
          <a:p>
            <a:pPr marL="171450" indent="-171450">
              <a:buFont typeface="Arial" panose="020B0604020202020204" pitchFamily="34" charset="0"/>
              <a:buChar char="•"/>
            </a:pPr>
            <a:r>
              <a:rPr lang="en-US" dirty="0"/>
              <a:t>For example: some abusers will do something called “grooming” with their victims. </a:t>
            </a:r>
          </a:p>
          <a:p>
            <a:pPr marL="171450" indent="-171450">
              <a:buFont typeface="Arial" panose="020B0604020202020204" pitchFamily="34" charset="0"/>
              <a:buChar char="•"/>
            </a:pPr>
            <a:r>
              <a:rPr lang="en-US" dirty="0"/>
              <a:t>Grooming might involve thing like giving their victims gifts to gain their trust, and once they have the victim’s trust, it’s easier to exploit or abuse them, especially in the case of children.</a:t>
            </a:r>
          </a:p>
          <a:p>
            <a:pPr marL="171450" indent="-171450">
              <a:buFont typeface="Arial" panose="020B0604020202020204" pitchFamily="34" charset="0"/>
              <a:buChar char="•"/>
            </a:pPr>
            <a:r>
              <a:rPr lang="en-US" dirty="0"/>
              <a:t>This is called “grooming” a victim.</a:t>
            </a:r>
          </a:p>
          <a:p>
            <a:pPr marL="171450" indent="-171450">
              <a:buFont typeface="Arial" panose="020B0604020202020204" pitchFamily="34" charset="0"/>
              <a:buChar char="•"/>
            </a:pPr>
            <a:r>
              <a:rPr lang="en-US" dirty="0"/>
              <a:t>So, where we have to be careful is:  If we create those same conditions because we are trying to be kind-  especially with children, it really does pave the way for them to be abused by others down the road.</a:t>
            </a:r>
          </a:p>
          <a:p>
            <a:pPr marL="171450" indent="-171450">
              <a:buFont typeface="Arial" panose="020B0604020202020204" pitchFamily="34" charset="0"/>
              <a:buChar char="•"/>
            </a:pPr>
            <a:r>
              <a:rPr lang="en-US" dirty="0"/>
              <a:t>Since grooming often involves giving children gifts to gain their trust and to develop an emotional connection with them for purpose of exploiting or abusing them later, we want to avoid engaging in these same behaviors, which could make it easier for a child to trust an abuser down the road.</a:t>
            </a:r>
          </a:p>
          <a:p>
            <a:pPr marL="171450" indent="-171450">
              <a:buFont typeface="Arial" panose="020B0604020202020204" pitchFamily="34" charset="0"/>
              <a:buChar char="•"/>
            </a:pPr>
            <a:r>
              <a:rPr lang="en-US" dirty="0"/>
              <a:t>For this reason, we advise:</a:t>
            </a:r>
          </a:p>
          <a:p>
            <a:pPr lvl="1"/>
            <a:r>
              <a:rPr lang="en-US" dirty="0"/>
              <a:t>Do not give favors or special treatment to anyone</a:t>
            </a:r>
          </a:p>
          <a:p>
            <a:pPr lvl="1"/>
            <a:r>
              <a:rPr lang="en-US" dirty="0"/>
              <a:t>Do not be alone with children</a:t>
            </a:r>
          </a:p>
          <a:p>
            <a:pPr lvl="1"/>
            <a:r>
              <a:rPr lang="en-US" dirty="0"/>
              <a:t>Do not take photographs of children</a:t>
            </a:r>
          </a:p>
          <a:p>
            <a:pPr lvl="1"/>
            <a:r>
              <a:rPr lang="en-US" dirty="0"/>
              <a:t>Do not socialize with program participants beyond professional work</a:t>
            </a:r>
          </a:p>
          <a:p>
            <a:pPr marL="171450" indent="-171450">
              <a:buFont typeface="Arial" panose="020B0604020202020204" pitchFamily="34" charset="0"/>
              <a:buChar char="•"/>
            </a:pPr>
            <a:r>
              <a:rPr lang="en-US" dirty="0"/>
              <a:t>We can develop good rapport and professional connections with children without giving them gifts or extra special attention. </a:t>
            </a:r>
          </a:p>
          <a:p>
            <a:pPr marL="171450" indent="-171450">
              <a:buFont typeface="Arial" panose="020B0604020202020204" pitchFamily="34" charset="0"/>
              <a:buChar char="•"/>
            </a:pPr>
            <a:r>
              <a:rPr lang="en-US" dirty="0"/>
              <a:t>Of course, it’s okay to be kind to children, but we should avoid giving gifts and special attention beyond the professional relationship.</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49774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Here are a few tips for how we can be kind and provide professional attention to children that helps them feel safe and valued.</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27608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defTabSz="914400">
              <a:lnSpc>
                <a:spcPct val="100000"/>
              </a:lnSpc>
              <a:spcBef>
                <a:spcPts val="0"/>
              </a:spcBef>
              <a:spcAft>
                <a:spcPts val="0"/>
              </a:spcAft>
              <a:buClrTx/>
              <a:buSzTx/>
              <a:buNone/>
              <a:tabLst/>
              <a:defRPr/>
            </a:pPr>
            <a:r>
              <a:rPr lang="en-US" b="1" i="0" dirty="0"/>
              <a:t>THERE ARE ANIMATIONS TO CLICK THROUGH IN THIS SLIDE</a:t>
            </a:r>
            <a:endParaRPr lang="en-US" dirty="0"/>
          </a:p>
          <a:p>
            <a:r>
              <a:rPr lang="en-US" dirty="0"/>
              <a:t>•</a:t>
            </a:r>
            <a:r>
              <a:rPr lang="en-US" b="1" dirty="0"/>
              <a:t>Read the scenario or ask a participant to read it.</a:t>
            </a:r>
            <a:endParaRPr lang="en-US" dirty="0"/>
          </a:p>
          <a:p>
            <a:r>
              <a:rPr lang="en-US" dirty="0"/>
              <a:t>•</a:t>
            </a:r>
            <a:r>
              <a:rPr lang="en-US" b="1" dirty="0"/>
              <a:t>Ask: </a:t>
            </a:r>
            <a:r>
              <a:rPr lang="en-US" b="0" dirty="0"/>
              <a:t>What do you think? Is this an example of SEA? </a:t>
            </a:r>
            <a:r>
              <a:rPr lang="en-US" b="1" dirty="0"/>
              <a:t>(If participants answer “yes,” ask them why)</a:t>
            </a:r>
            <a:endParaRPr lang="en-US" dirty="0"/>
          </a:p>
          <a:p>
            <a:r>
              <a:rPr lang="en-US" dirty="0"/>
              <a:t>•</a:t>
            </a:r>
            <a:r>
              <a:rPr lang="en-US" b="1" dirty="0"/>
              <a:t>After participants provide input, click slide again to post and read the answer.</a:t>
            </a:r>
            <a:endParaRPr lang="en-US" dirty="0"/>
          </a:p>
          <a:p>
            <a:endParaRPr lang="en-US" b="1" dirty="0">
              <a:cs typeface="Calibri"/>
            </a:endParaRP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72157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Explain: </a:t>
            </a:r>
            <a:r>
              <a:rPr lang="en-US" b="0" dirty="0"/>
              <a:t>Let’s look at the last policy –the Combating Trafficking in Persons Policy –or CTIP Policy</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2372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dirty="0"/>
              <a:t>Let’s first talk about what we mean by human trafficking.</a:t>
            </a:r>
          </a:p>
          <a:p>
            <a:pPr marL="171450" indent="-171450">
              <a:buFont typeface="Arial" panose="020B0604020202020204" pitchFamily="34" charset="0"/>
              <a:buChar char="•"/>
            </a:pPr>
            <a:r>
              <a:rPr lang="en-US" b="1" dirty="0"/>
              <a:t>Post question and ask: </a:t>
            </a:r>
            <a:r>
              <a:rPr lang="en-US" b="0" dirty="0"/>
              <a:t>What does human trafficking mean? What comes to mind? (</a:t>
            </a:r>
            <a:r>
              <a:rPr lang="en-US" b="1" dirty="0"/>
              <a:t>Allow participants to offer thoughts and then click slide again to post the three elements of the human trafficking definition. (Don’t read directly from slide)</a:t>
            </a:r>
          </a:p>
          <a:p>
            <a:pPr marL="171450" indent="-171450">
              <a:buFont typeface="Arial" panose="020B0604020202020204" pitchFamily="34" charset="0"/>
              <a:buChar char="•"/>
            </a:pPr>
            <a:r>
              <a:rPr lang="en-US" b="1" dirty="0"/>
              <a:t>Explain: </a:t>
            </a:r>
            <a:r>
              <a:rPr lang="en-US" b="0" dirty="0"/>
              <a:t>Trafficking consists of three main elements:</a:t>
            </a:r>
          </a:p>
          <a:p>
            <a:pPr marL="628650" lvl="1" indent="-171450">
              <a:buFont typeface="Arial" panose="020B0604020202020204" pitchFamily="34" charset="0"/>
              <a:buChar char="•"/>
            </a:pPr>
            <a:r>
              <a:rPr lang="en-US" b="0" dirty="0"/>
              <a:t>1. What is done (acts)</a:t>
            </a:r>
          </a:p>
          <a:p>
            <a:pPr marL="628650" lvl="1" indent="-171450">
              <a:buFont typeface="Arial" panose="020B0604020202020204" pitchFamily="34" charset="0"/>
              <a:buChar char="•"/>
            </a:pPr>
            <a:r>
              <a:rPr lang="en-US" b="0" dirty="0"/>
              <a:t>2. How it’s done (means)</a:t>
            </a:r>
          </a:p>
          <a:p>
            <a:pPr marL="628650" lvl="1" indent="-171450">
              <a:buFont typeface="Arial" panose="020B0604020202020204" pitchFamily="34" charset="0"/>
              <a:buChar char="•"/>
            </a:pPr>
            <a:r>
              <a:rPr lang="en-US" b="0" dirty="0"/>
              <a:t>3 Why it is done (purpose)</a:t>
            </a:r>
          </a:p>
          <a:p>
            <a:pPr marL="171450" indent="-171450">
              <a:buFont typeface="Arial" panose="020B0604020202020204" pitchFamily="34" charset="0"/>
              <a:buChar char="•"/>
            </a:pPr>
            <a:r>
              <a:rPr lang="en-US" sz="1400" b="0" dirty="0"/>
              <a:t>Human </a:t>
            </a:r>
            <a:r>
              <a:rPr lang="en-US" sz="1400" dirty="0"/>
              <a:t>Trafficking involves the 1) </a:t>
            </a:r>
            <a:r>
              <a:rPr lang="en-US" sz="1400" dirty="0">
                <a:solidFill>
                  <a:schemeClr val="accent1"/>
                </a:solidFill>
              </a:rPr>
              <a:t>recruitment, harboring, transportation, provision, obtaining, or receipt of a person 2) </a:t>
            </a:r>
            <a:r>
              <a:rPr lang="en-US" sz="1400" dirty="0"/>
              <a:t>through the use of force, fraud, coercion, or abuse of power 3) for the purpose of exploiting an individual for personal gain or profit through forced labor or sex work (prostitution).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8601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Here are some examples for how someone might use force, fraud, coercion, or abuse of power to exploit others for personal gain? </a:t>
            </a:r>
          </a:p>
          <a:p>
            <a:pPr marL="171450" indent="-171450">
              <a:buFont typeface="Arial" panose="020B0604020202020204" pitchFamily="34" charset="0"/>
              <a:buChar char="•"/>
            </a:pPr>
            <a:r>
              <a:rPr lang="en-US" b="0" dirty="0"/>
              <a:t>This is not an exhaustive list, but some examples that are common in cases involving of human trafficking.</a:t>
            </a:r>
          </a:p>
          <a:p>
            <a:pPr marL="171450" lvl="0" indent="-171450">
              <a:buFont typeface="Arial" panose="020B0604020202020204" pitchFamily="34" charset="0"/>
              <a:buChar char="•"/>
            </a:pPr>
            <a:r>
              <a:rPr lang="en-US" b="1" dirty="0"/>
              <a:t>Read examples or ask for a volunteer to read them.</a:t>
            </a:r>
          </a:p>
        </p:txBody>
      </p:sp>
      <p:sp>
        <p:nvSpPr>
          <p:cNvPr id="4" name="Slide Number Placeholder 3"/>
          <p:cNvSpPr>
            <a:spLocks noGrp="1"/>
          </p:cNvSpPr>
          <p:nvPr>
            <p:ph type="sldNum" sz="quarter" idx="5"/>
          </p:nvPr>
        </p:nvSpPr>
        <p:spPr/>
        <p:txBody>
          <a:bodyPr/>
          <a:lstStyle/>
          <a:p>
            <a:fld id="{DAA4CBFB-44B5-4126-9BA8-B791653E7C33}" type="slidenum">
              <a:rPr lang="en-US" smtClean="0"/>
              <a:t>59</a:t>
            </a:fld>
            <a:endParaRPr lang="en-US" dirty="0"/>
          </a:p>
        </p:txBody>
      </p:sp>
    </p:spTree>
    <p:extLst>
      <p:ext uri="{BB962C8B-B14F-4D97-AF65-F5344CB8AC3E}">
        <p14:creationId xmlns:p14="http://schemas.microsoft.com/office/powerpoint/2010/main" val="29265000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THERE ARE ANIMATIONS TO CLICK THROUGH IN THIS SLIDE</a:t>
            </a:r>
            <a:endParaRPr lang="en-US" b="1" dirty="0"/>
          </a:p>
          <a:p>
            <a:r>
              <a:rPr lang="en-US" b="1" dirty="0"/>
              <a:t>Explain: </a:t>
            </a:r>
            <a:r>
              <a:rPr lang="en-US" b="0" dirty="0"/>
              <a:t>When we talk about trafficking, the issue of consent is important.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to post #1. </a:t>
            </a:r>
            <a:r>
              <a:rPr lang="en-US" b="0" dirty="0"/>
              <a:t>A</a:t>
            </a:r>
            <a:r>
              <a:rPr lang="en-US" dirty="0"/>
              <a:t> person’s ability to consent to commercial sex or other types of work or labor is compromised if they cannot exercise free will or if they don’t have full or accurate information about the labor arrangement.</a:t>
            </a:r>
          </a:p>
          <a:p>
            <a:r>
              <a:rPr lang="en-US" b="1" dirty="0"/>
              <a:t>Ask: </a:t>
            </a:r>
            <a:r>
              <a:rPr lang="en-US" b="0" dirty="0"/>
              <a:t>Thinking back to what we just talked about, when might an adult not be able to exercise free will? </a:t>
            </a:r>
          </a:p>
          <a:p>
            <a:endParaRPr lang="en-US" b="1" dirty="0"/>
          </a:p>
          <a:p>
            <a:r>
              <a:rPr lang="en-US" b="1" dirty="0"/>
              <a:t>Allow participants to answer and then click again to emphasize the point below for #2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2. </a:t>
            </a:r>
            <a:r>
              <a:rPr lang="en-US" b="0" dirty="0"/>
              <a:t>Remember some of the key elements of trafficking: when a person uses threats, coercion, fraud, deception, abuse of power (element 2 of the definition) to exploit another person for their own personal or financial gain –the victim is not freely consenting to the activity. When these conditions exist, a person’s ability to exercise free will and choice are diminished.</a:t>
            </a:r>
            <a:endParaRPr lang="en-US" dirty="0"/>
          </a:p>
          <a:p>
            <a:endParaRPr lang="en-US" b="1" dirty="0"/>
          </a:p>
          <a:p>
            <a:r>
              <a:rPr lang="en-US" b="1" dirty="0"/>
              <a:t>Click again to post #3: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3. </a:t>
            </a:r>
            <a:r>
              <a:rPr lang="en-US" b="0" dirty="0"/>
              <a:t>Also, a</a:t>
            </a:r>
            <a:r>
              <a:rPr lang="en-US" dirty="0"/>
              <a:t> person under the age of 18 cannot give consent. Coercion, deception, or fraud do not need to exist for the exploitation of someone under 18 to be considered trafficking. If a child is recruited, transported, transferred, or received and exploited for the personal or financial gain of someone else, even if there is no coercion, deception, or fraud --it is likely considered trafficking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843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82703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Let’s now look deeper at FHI 360’s CTIP Policy and what is expected of staff, volunteers and partner staff.</a:t>
            </a:r>
            <a:endParaRPr lang="en-US" b="1" dirty="0"/>
          </a:p>
          <a:p>
            <a:pPr marL="171450" indent="-171450">
              <a:buFont typeface="Arial" panose="020B0604020202020204" pitchFamily="34" charset="0"/>
              <a:buChar char="•"/>
            </a:pPr>
            <a:r>
              <a:rPr lang="en-US" b="0" dirty="0"/>
              <a:t>FHI 360’s CTIP policy aligns with international standards, including USG requirements, related to anti-trafficking.</a:t>
            </a:r>
          </a:p>
          <a:p>
            <a:pPr marL="171450" indent="-171450">
              <a:buFont typeface="Arial" panose="020B0604020202020204" pitchFamily="34" charset="0"/>
              <a:buChar char="•"/>
            </a:pPr>
            <a:r>
              <a:rPr lang="en-US" b="0" dirty="0"/>
              <a:t>Let’s look at the prohibited conduct that is included in FHI 360’s CTIP Policy.</a:t>
            </a:r>
          </a:p>
          <a:p>
            <a:pPr marL="171450" indent="-171450">
              <a:buFont typeface="Arial" panose="020B0604020202020204" pitchFamily="34" charset="0"/>
              <a:buChar char="•"/>
            </a:pPr>
            <a:r>
              <a:rPr lang="en-US" b="0" dirty="0"/>
              <a:t>There are 10 key behaviors that are prohibited.</a:t>
            </a:r>
          </a:p>
          <a:p>
            <a:pPr marL="685800" lvl="1" indent="-228600">
              <a:buFont typeface="+mj-lt"/>
              <a:buAutoNum type="arabicPeriod"/>
            </a:pPr>
            <a:r>
              <a:rPr lang="en-US" b="0" dirty="0"/>
              <a:t>Directly engaging in trafficking-related activity</a:t>
            </a:r>
          </a:p>
          <a:p>
            <a:pPr marL="685800" lvl="1" indent="-228600">
              <a:buFont typeface="+mj-lt"/>
              <a:buAutoNum type="arabicPeriod"/>
            </a:pPr>
            <a:r>
              <a:rPr lang="en-US" b="0" dirty="0"/>
              <a:t>Purchasing commercial sex (we’ll talk more about that in a minute)</a:t>
            </a:r>
          </a:p>
          <a:p>
            <a:pPr marL="685800" lvl="1" indent="-228600">
              <a:buFont typeface="+mj-lt"/>
              <a:buAutoNum type="arabicPeriod"/>
            </a:pPr>
            <a:r>
              <a:rPr lang="en-US" b="0" dirty="0"/>
              <a:t>Forcing someone to perform work that they don’t want to do</a:t>
            </a:r>
          </a:p>
          <a:p>
            <a:pPr marL="685800" lvl="1" indent="-228600">
              <a:buFont typeface="+mj-lt"/>
              <a:buAutoNum type="arabicPeriod"/>
            </a:pPr>
            <a:r>
              <a:rPr lang="en-US" b="0" dirty="0"/>
              <a:t>Destroying of taking hold of someone’s identification documents, and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Misleading or falsifying the conditions of employment, such as </a:t>
            </a:r>
            <a:r>
              <a:rPr lang="en-US" sz="1200" dirty="0"/>
              <a:t>failing to disclose in a format or language accessible to the employee or misrepresenting key terms and conditions of employment, such as wages and benefits, work location, living conditions, housing or associated costs (if provided or arranged by FHI 360 or a subcontractor), any significant costs to be charged to the employee, and, if applicable, the hazardous nature of the work </a:t>
            </a:r>
          </a:p>
          <a:p>
            <a:pPr marL="228600" indent="-228600">
              <a:buFont typeface="+mj-lt"/>
              <a:buAutoNum type="arabicPeriod"/>
            </a:pPr>
            <a:endParaRPr lang="en-US" b="0" dirty="0"/>
          </a:p>
        </p:txBody>
      </p:sp>
      <p:sp>
        <p:nvSpPr>
          <p:cNvPr id="4" name="Slide Number Placeholder 3"/>
          <p:cNvSpPr>
            <a:spLocks noGrp="1"/>
          </p:cNvSpPr>
          <p:nvPr>
            <p:ph type="sldNum" sz="quarter" idx="5"/>
          </p:nvPr>
        </p:nvSpPr>
        <p:spPr/>
        <p:txBody>
          <a:bodyPr/>
          <a:lstStyle/>
          <a:p>
            <a:fld id="{DAA4CBFB-44B5-4126-9BA8-B791653E7C33}" type="slidenum">
              <a:rPr lang="en-US" smtClean="0"/>
              <a:t>61</a:t>
            </a:fld>
            <a:endParaRPr lang="en-US" dirty="0"/>
          </a:p>
        </p:txBody>
      </p:sp>
    </p:spTree>
    <p:extLst>
      <p:ext uri="{BB962C8B-B14F-4D97-AF65-F5344CB8AC3E}">
        <p14:creationId xmlns:p14="http://schemas.microsoft.com/office/powerpoint/2010/main" val="9425936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Review the last 5 prohibited behaviors.</a:t>
            </a:r>
          </a:p>
        </p:txBody>
      </p:sp>
      <p:sp>
        <p:nvSpPr>
          <p:cNvPr id="4" name="Slide Number Placeholder 3"/>
          <p:cNvSpPr>
            <a:spLocks noGrp="1"/>
          </p:cNvSpPr>
          <p:nvPr>
            <p:ph type="sldNum" sz="quarter" idx="5"/>
          </p:nvPr>
        </p:nvSpPr>
        <p:spPr/>
        <p:txBody>
          <a:bodyPr/>
          <a:lstStyle/>
          <a:p>
            <a:fld id="{DAA4CBFB-44B5-4126-9BA8-B791653E7C33}" type="slidenum">
              <a:rPr lang="en-US" smtClean="0"/>
              <a:t>62</a:t>
            </a:fld>
            <a:endParaRPr lang="en-US" dirty="0"/>
          </a:p>
        </p:txBody>
      </p:sp>
    </p:spTree>
    <p:extLst>
      <p:ext uri="{BB962C8B-B14F-4D97-AF65-F5344CB8AC3E}">
        <p14:creationId xmlns:p14="http://schemas.microsoft.com/office/powerpoint/2010/main" val="25946095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defTabSz="933237">
              <a:buFont typeface="Arial" panose="020B0604020202020204" pitchFamily="34" charset="0"/>
              <a:buChar char="•"/>
              <a:defRPr/>
            </a:pPr>
            <a:r>
              <a:rPr lang="en-US" sz="1600" b="1" kern="1200" dirty="0">
                <a:solidFill>
                  <a:schemeClr val="tx1"/>
                </a:solidFill>
                <a:effectLst/>
                <a:latin typeface="+mn-lt"/>
                <a:ea typeface="+mn-ea"/>
                <a:cs typeface="+mn-cs"/>
              </a:rPr>
              <a:t>Post question and explain: </a:t>
            </a:r>
            <a:r>
              <a:rPr lang="en-US" sz="1600" b="0" kern="1200" dirty="0">
                <a:solidFill>
                  <a:schemeClr val="tx1"/>
                </a:solidFill>
                <a:effectLst/>
                <a:latin typeface="+mn-lt"/>
                <a:ea typeface="+mn-ea"/>
                <a:cs typeface="+mn-cs"/>
              </a:rPr>
              <a:t>I want to highlight one item under prohibited conduct that relates to purchasing commercial sex</a:t>
            </a:r>
            <a:r>
              <a:rPr lang="en-US" sz="1400" kern="1200" dirty="0">
                <a:solidFill>
                  <a:schemeClr val="tx1"/>
                </a:solidFill>
                <a:effectLst/>
                <a:latin typeface="+mn-lt"/>
                <a:ea typeface="+mn-ea"/>
                <a:cs typeface="+mn-cs"/>
              </a:rPr>
              <a:t>.</a:t>
            </a:r>
          </a:p>
          <a:p>
            <a:pPr marL="285750" indent="-285750" defTabSz="933237">
              <a:buFont typeface="Arial" panose="020B0604020202020204" pitchFamily="34" charset="0"/>
              <a:buChar char="•"/>
              <a:defRPr/>
            </a:pPr>
            <a:r>
              <a:rPr lang="en-US" sz="1400" b="0" kern="1200" dirty="0">
                <a:solidFill>
                  <a:schemeClr val="tx1"/>
                </a:solidFill>
                <a:effectLst/>
                <a:latin typeface="+mn-lt"/>
                <a:ea typeface="+mn-ea"/>
                <a:cs typeface="+mn-cs"/>
              </a:rPr>
              <a:t>Some people ask…</a:t>
            </a:r>
            <a:r>
              <a:rPr lang="en-US" sz="1400" b="1" kern="1200" dirty="0">
                <a:solidFill>
                  <a:schemeClr val="tx1"/>
                </a:solidFill>
                <a:effectLst/>
                <a:latin typeface="+mn-lt"/>
                <a:ea typeface="+mn-ea"/>
                <a:cs typeface="+mn-cs"/>
              </a:rPr>
              <a:t>read question at top of slide and then read the reasons on the slide.</a:t>
            </a:r>
          </a:p>
          <a:p>
            <a:pPr marL="285750" indent="-285750" defTabSz="933237">
              <a:buFont typeface="Arial" panose="020B0604020202020204" pitchFamily="34" charset="0"/>
              <a:buChar char="•"/>
              <a:defRPr/>
            </a:pPr>
            <a:r>
              <a:rPr lang="en-US" sz="1400" b="1" kern="1200" dirty="0">
                <a:solidFill>
                  <a:schemeClr val="tx1"/>
                </a:solidFill>
                <a:effectLst/>
                <a:latin typeface="+mn-lt"/>
                <a:ea typeface="+mn-ea"/>
                <a:cs typeface="+mn-cs"/>
              </a:rPr>
              <a:t>Then emphasize: </a:t>
            </a:r>
            <a:r>
              <a:rPr lang="en-US" sz="1400" b="0" kern="1200" dirty="0">
                <a:solidFill>
                  <a:schemeClr val="tx1"/>
                </a:solidFill>
                <a:effectLst/>
                <a:latin typeface="+mn-lt"/>
                <a:ea typeface="+mn-ea"/>
                <a:cs typeface="+mn-cs"/>
              </a:rPr>
              <a:t>At FHI 360, we have many projects that work with sex workers and as an organization, we support sex workers’ rights. </a:t>
            </a:r>
          </a:p>
          <a:p>
            <a:pPr marL="285750" indent="-285750" defTabSz="933237">
              <a:buFont typeface="Arial" panose="020B0604020202020204" pitchFamily="34" charset="0"/>
              <a:buChar char="•"/>
              <a:defRPr/>
            </a:pPr>
            <a:r>
              <a:rPr lang="en-US" sz="1400" b="0" kern="1200" dirty="0">
                <a:solidFill>
                  <a:schemeClr val="tx1"/>
                </a:solidFill>
                <a:effectLst/>
                <a:latin typeface="+mn-lt"/>
                <a:ea typeface="+mn-ea"/>
                <a:cs typeface="+mn-cs"/>
              </a:rPr>
              <a:t>This policy requirement is not about diminishing or disrespecting those rights. </a:t>
            </a:r>
          </a:p>
          <a:p>
            <a:pPr marL="285750" indent="-285750" defTabSz="933237">
              <a:buFont typeface="Arial" panose="020B0604020202020204" pitchFamily="34" charset="0"/>
              <a:buChar char="•"/>
              <a:defRPr/>
            </a:pPr>
            <a:r>
              <a:rPr lang="en-US" sz="1400" b="0" kern="1200" dirty="0">
                <a:solidFill>
                  <a:schemeClr val="tx1"/>
                </a:solidFill>
                <a:effectLst/>
                <a:latin typeface="+mn-lt"/>
                <a:ea typeface="+mn-ea"/>
                <a:cs typeface="+mn-cs"/>
              </a:rPr>
              <a:t>It’s not about the behavior of sex workers, it’s about the behavior of our staff and partner staff and minimizing the risk of being involved in facilitating or causing harm to individuals who sell sex or are engaged in sex work –unknowingly or knowingly.</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6476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Let’s look at a scenario.</a:t>
            </a:r>
          </a:p>
          <a:p>
            <a:pPr marL="171450" indent="-171450">
              <a:buFont typeface="Arial" panose="020B0604020202020204" pitchFamily="34" charset="0"/>
              <a:buChar char="•"/>
            </a:pPr>
            <a:r>
              <a:rPr lang="en-US" b="1" dirty="0"/>
              <a:t>Read Maria’s situation or ask participants to take one minute to read the scenario silently/to themselves.</a:t>
            </a:r>
          </a:p>
          <a:p>
            <a:pPr marL="171450" indent="-171450">
              <a:buFont typeface="Arial" panose="020B0604020202020204" pitchFamily="34" charset="0"/>
              <a:buChar char="•"/>
            </a:pPr>
            <a:r>
              <a:rPr lang="en-US" b="1" dirty="0"/>
              <a:t>Ask: </a:t>
            </a:r>
            <a:r>
              <a:rPr lang="en-US" b="0" dirty="0"/>
              <a:t>What do you think? Is Maria a victim of trafficking? </a:t>
            </a:r>
            <a:r>
              <a:rPr lang="en-US" b="1" dirty="0"/>
              <a:t>(If participants answer “yes,” ask them why)</a:t>
            </a:r>
          </a:p>
          <a:p>
            <a:pPr marL="171450" indent="-171450">
              <a:buFont typeface="Arial" panose="020B0604020202020204" pitchFamily="34" charset="0"/>
              <a:buChar char="•"/>
            </a:pPr>
            <a:r>
              <a:rPr lang="en-US" b="1" dirty="0"/>
              <a:t>After participants provide input, click slide again to post answer.</a:t>
            </a:r>
          </a:p>
          <a:p>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64</a:t>
            </a:fld>
            <a:endParaRPr lang="en-US" dirty="0"/>
          </a:p>
        </p:txBody>
      </p:sp>
    </p:spTree>
    <p:extLst>
      <p:ext uri="{BB962C8B-B14F-4D97-AF65-F5344CB8AC3E}">
        <p14:creationId xmlns:p14="http://schemas.microsoft.com/office/powerpoint/2010/main" val="337713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Here is the next knowledge check.</a:t>
            </a:r>
            <a:endParaRPr lang="en-US" b="1" dirty="0"/>
          </a:p>
          <a:p>
            <a:pPr marL="171450" indent="-171450">
              <a:buFont typeface="Arial" panose="020B0604020202020204" pitchFamily="34" charset="0"/>
              <a:buChar char="•"/>
            </a:pPr>
            <a:r>
              <a:rPr lang="en-US" b="1" dirty="0"/>
              <a:t>Read the question and allow participants to answer.</a:t>
            </a:r>
          </a:p>
          <a:p>
            <a:pPr marL="171450" indent="-171450">
              <a:buFont typeface="Arial" panose="020B0604020202020204" pitchFamily="34" charset="0"/>
              <a:buChar char="•"/>
            </a:pPr>
            <a:r>
              <a:rPr lang="en-US" b="1" dirty="0"/>
              <a:t>Click the slide again to post and review the answer, acknowledging if people have answered correctly.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24332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Let’s look at the standard reporting mechanisms that FHI 360 has next.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61842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Let’s talk about the obligation to report if you suspect or become aware of any harm of program participants by FHI 360 staff, volunteers, or partner staff.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We all have a duty to report suspected or known violations of our safeguarding policies –immediately, which means within 24 hours as good practice.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Managers and Directors (or positions above) must report to OCIA or </a:t>
            </a:r>
            <a:r>
              <a:rPr lang="en-US" b="1" dirty="0"/>
              <a:t>HQ Human Resources </a:t>
            </a:r>
            <a:r>
              <a:rPr lang="en-US" b="0" dirty="0"/>
              <a:t>within 24 hours of becoming aware of a suspected or known incident.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When you suspect or become aware of harm towards a program participant, it’s not your job or responsibility to have proof of something.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you suspect something, it’s your duty to report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FHI 360 will assess and determine how to move forward with the complaint.</a:t>
            </a:r>
          </a:p>
          <a:p>
            <a:endParaRPr lang="en-US" dirty="0"/>
          </a:p>
          <a:p>
            <a:br>
              <a:rPr lang="en-US" dirty="0"/>
            </a:b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47708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dirty="0"/>
              <a:t>There are multiple ways to report.</a:t>
            </a:r>
          </a:p>
          <a:p>
            <a:pPr marL="171450" indent="-171450">
              <a:buFont typeface="Arial" panose="020B0604020202020204" pitchFamily="34" charset="0"/>
              <a:buChar char="•"/>
            </a:pPr>
            <a:r>
              <a:rPr lang="en-US" b="1" dirty="0"/>
              <a:t>Click through slide to review each one.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24511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Engaging in prohibited conduct or </a:t>
            </a:r>
            <a:r>
              <a:rPr lang="en-US" b="0" u="sng" dirty="0"/>
              <a:t>failing to report </a:t>
            </a:r>
            <a:r>
              <a:rPr lang="en-US" b="0" dirty="0"/>
              <a:t>could lead to disciplinary action, up to and including termination of employment or partnership with FHI 360.</a:t>
            </a: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69</a:t>
            </a:fld>
            <a:endParaRPr lang="en-US" dirty="0"/>
          </a:p>
        </p:txBody>
      </p:sp>
    </p:spTree>
    <p:extLst>
      <p:ext uri="{BB962C8B-B14F-4D97-AF65-F5344CB8AC3E}">
        <p14:creationId xmlns:p14="http://schemas.microsoft.com/office/powerpoint/2010/main" val="23474186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Explain: </a:t>
            </a:r>
            <a:r>
              <a:rPr lang="en-US" sz="1200" dirty="0"/>
              <a:t>We will not go into much detail about investigations in this training, but we want everyone to understand the high-level overview of the steps involved in an investigation.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Review steps on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6291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This</a:t>
            </a:r>
            <a:r>
              <a:rPr lang="en-US" dirty="0"/>
              <a:t> 2 hour and 45-minute </a:t>
            </a:r>
            <a:r>
              <a:rPr lang="en-US" b="0" dirty="0"/>
              <a:t>training is designed to be an introduction to issues related to safeguarding program participants, including an introduction to FHI 360’s safeguarding policies.</a:t>
            </a:r>
            <a:endParaRPr lang="en-US" b="0" dirty="0">
              <a:cs typeface="Calibri"/>
            </a:endParaRPr>
          </a:p>
          <a:p>
            <a:pPr marL="171450" indent="-171450">
              <a:buFont typeface="Arial" panose="020B0604020202020204" pitchFamily="34" charset="0"/>
              <a:buChar char="•"/>
            </a:pPr>
            <a:r>
              <a:rPr lang="en-US" b="0" dirty="0"/>
              <a:t>It’s a first step to building our core knowledge of these issues.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3533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Here is another knowledge check.</a:t>
            </a:r>
            <a:endParaRPr lang="en-US" b="1" dirty="0"/>
          </a:p>
          <a:p>
            <a:pPr marL="171450" indent="-171450">
              <a:buFont typeface="Arial" panose="020B0604020202020204" pitchFamily="34" charset="0"/>
              <a:buChar char="•"/>
            </a:pPr>
            <a:r>
              <a:rPr lang="en-US" b="1" dirty="0"/>
              <a:t>Read the question and allow participants to answer.</a:t>
            </a:r>
          </a:p>
          <a:p>
            <a:pPr marL="171450" indent="-171450">
              <a:buFont typeface="Arial" panose="020B0604020202020204" pitchFamily="34" charset="0"/>
              <a:buChar char="•"/>
            </a:pPr>
            <a:r>
              <a:rPr lang="en-US" b="1" dirty="0"/>
              <a:t>Click the slide again to post and review the answer, acknowledging if participants have answered correctly.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79074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We just talked about the standard reporting mechanisms that FHI 360 has in place.</a:t>
            </a:r>
          </a:p>
          <a:p>
            <a:pPr marL="171450" indent="-171450">
              <a:buFont typeface="Arial" panose="020B0604020202020204" pitchFamily="34" charset="0"/>
              <a:buChar char="•"/>
            </a:pPr>
            <a:r>
              <a:rPr lang="en-US" b="0" dirty="0"/>
              <a:t>Sometime, our program participants may not have access to or trust these standard reporting mechanism.</a:t>
            </a:r>
          </a:p>
          <a:p>
            <a:pPr marL="171450" indent="-171450">
              <a:buFont typeface="Arial" panose="020B0604020202020204" pitchFamily="34" charset="0"/>
              <a:buChar char="•"/>
            </a:pPr>
            <a:r>
              <a:rPr lang="en-US" b="0" dirty="0"/>
              <a:t>In this case, we need to set up a local or community-based reporting mechanism (or feedback mechanism) to ensure program participants have a way to report harm.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4537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Explain: </a:t>
            </a:r>
            <a:r>
              <a:rPr lang="en-US" b="0" dirty="0"/>
              <a:t> Let’s talk about some of the barriers for program participants in making a report.</a:t>
            </a:r>
          </a:p>
          <a:p>
            <a:pPr marL="171450" indent="-171450">
              <a:buFont typeface="Arial" panose="020B0604020202020204" pitchFamily="34" charset="0"/>
              <a:buChar char="•"/>
            </a:pPr>
            <a:r>
              <a:rPr lang="en-US" b="1" dirty="0"/>
              <a:t>OPTION: Break participants into small groups to discuss barriers to reporting for about 8 minutes. (Try to have about 6-8 people per group)</a:t>
            </a:r>
          </a:p>
          <a:p>
            <a:pPr marL="171450" indent="-171450">
              <a:buFont typeface="Arial" panose="020B0604020202020204" pitchFamily="34" charset="0"/>
              <a:buChar char="•"/>
            </a:pPr>
            <a:r>
              <a:rPr lang="en-US" b="1" dirty="0"/>
              <a:t>Ask: </a:t>
            </a:r>
            <a:r>
              <a:rPr lang="en-US" b="0" dirty="0"/>
              <a:t>What might interfere with program participants’ ability or willingness to report harm they have experienced?</a:t>
            </a:r>
          </a:p>
          <a:p>
            <a:pPr marL="171450" indent="-171450">
              <a:buFont typeface="Arial" panose="020B0604020202020204" pitchFamily="34" charset="0"/>
              <a:buChar char="•"/>
            </a:pPr>
            <a:r>
              <a:rPr lang="en-US" b="1" dirty="0"/>
              <a:t>Allow participants to brainstorm or share out from their small groups and then click slide again to post some example reasons, acknowledging reasons that have already been mentioned.</a:t>
            </a:r>
          </a:p>
          <a:p>
            <a:pPr marL="171450" indent="-171450">
              <a:buFont typeface="Arial" panose="020B0604020202020204" pitchFamily="34" charset="0"/>
              <a:buChar char="•"/>
            </a:pPr>
            <a:r>
              <a:rPr lang="en-US" b="1" dirty="0"/>
              <a:t>Emphasize: </a:t>
            </a:r>
            <a:r>
              <a:rPr lang="en-US" b="0" dirty="0"/>
              <a:t>We mentioned some of these reasons already. </a:t>
            </a:r>
            <a:r>
              <a:rPr lang="en-US" b="1" dirty="0"/>
              <a:t>Review the list.</a:t>
            </a:r>
          </a:p>
          <a:p>
            <a:pPr marL="171450" indent="-171450">
              <a:buFont typeface="Arial" panose="020B0604020202020204" pitchFamily="34" charset="0"/>
              <a:buChar char="•"/>
            </a:pPr>
            <a:r>
              <a:rPr lang="en-US" b="1" dirty="0"/>
              <a:t>Ask: </a:t>
            </a:r>
            <a:r>
              <a:rPr lang="en-US" b="0" dirty="0"/>
              <a:t>What do we mean by internalized stigma? (</a:t>
            </a:r>
            <a:r>
              <a:rPr lang="en-US" b="1" dirty="0"/>
              <a:t>One example: </a:t>
            </a:r>
            <a:r>
              <a:rPr lang="en-US" b="0" dirty="0"/>
              <a:t>When a person embraces –or internalizes –negative messages or stereotypes. For example, when community messages constantly say that sex workers put themselves in dangerous situations, and they are therefore to blame if they get assaulted, sex workers might blame themselves if they get assault and don’t believe they deserve to receive support or services. This is an example of internalized stigma.)</a:t>
            </a:r>
          </a:p>
          <a:p>
            <a:pPr marL="171450" indent="-171450">
              <a:buFont typeface="Arial" panose="020B0604020202020204" pitchFamily="34" charset="0"/>
              <a:buChar char="•"/>
            </a:pPr>
            <a:r>
              <a:rPr lang="en-US" b="1" dirty="0"/>
              <a:t>Summarize: </a:t>
            </a:r>
            <a:r>
              <a:rPr lang="en-US" b="0" dirty="0"/>
              <a:t>We all have an obligation to work to break down these barriers and </a:t>
            </a:r>
            <a:r>
              <a:rPr lang="en-US" b="0" u="sng" dirty="0"/>
              <a:t>raise awareness among all program participants</a:t>
            </a:r>
            <a:r>
              <a:rPr lang="en-US" b="0" dirty="0"/>
              <a:t> that they have the right to not be harmed, that no FHI 360 staff, volunteer, or partner staff should ever ask them for sexual acts in exchange for services, good, or other support –and that they have a right to report what happened to them.</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07181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We talked about the ways someone can report harm against program participants.</a:t>
            </a:r>
          </a:p>
          <a:p>
            <a:pPr marL="171450" indent="-171450">
              <a:buFont typeface="Arial" panose="020B0604020202020204" pitchFamily="34" charset="0"/>
              <a:buChar char="•"/>
            </a:pPr>
            <a:r>
              <a:rPr lang="en-US" b="0" dirty="0"/>
              <a:t>These reporting options are available to staff, volunteers, partners, and program participants.</a:t>
            </a:r>
          </a:p>
          <a:p>
            <a:pPr marL="171450" indent="-171450">
              <a:buFont typeface="Arial" panose="020B0604020202020204" pitchFamily="34" charset="0"/>
              <a:buChar char="•"/>
            </a:pPr>
            <a:r>
              <a:rPr lang="en-US" b="0" dirty="0"/>
              <a:t>However, these reporting mechanisms may not be feasible for or accessible to some program participants in all settings.</a:t>
            </a:r>
          </a:p>
          <a:p>
            <a:pPr marL="171450" indent="-171450">
              <a:buFont typeface="Arial" panose="020B0604020202020204" pitchFamily="34" charset="0"/>
              <a:buChar char="•"/>
            </a:pPr>
            <a:r>
              <a:rPr lang="en-US" b="0" dirty="0"/>
              <a:t>As we just mentioned, some may be fearful about using these reporting mechanisms or distrust them, or fearful about reporting, in general.</a:t>
            </a:r>
          </a:p>
          <a:p>
            <a:pPr marL="171450" indent="-171450">
              <a:buFont typeface="Arial" panose="020B0604020202020204" pitchFamily="34" charset="0"/>
              <a:buChar char="•"/>
            </a:pPr>
            <a:r>
              <a:rPr lang="en-US" b="1" dirty="0"/>
              <a:t>Explain: </a:t>
            </a:r>
            <a:r>
              <a:rPr lang="en-US" b="0" dirty="0"/>
              <a:t>A CBCM is a </a:t>
            </a:r>
            <a:r>
              <a:rPr lang="en-US" b="0" dirty="0">
                <a:solidFill>
                  <a:schemeClr val="tx1"/>
                </a:solidFill>
              </a:rPr>
              <a:t>s</a:t>
            </a:r>
            <a:r>
              <a:rPr lang="en-US" dirty="0">
                <a:solidFill>
                  <a:schemeClr val="tx1"/>
                </a:solidFill>
              </a:rPr>
              <a:t>ystem designed with input from the community where individuals are able and encouraged to safely report grievances, and then those reports are referred to the appropriate entities for follow-up. </a:t>
            </a:r>
          </a:p>
          <a:p>
            <a:pPr marL="171450" indent="-171450">
              <a:buFont typeface="Arial" panose="020B0604020202020204" pitchFamily="34" charset="0"/>
              <a:buChar char="•"/>
            </a:pPr>
            <a:r>
              <a:rPr lang="en-US" dirty="0">
                <a:solidFill>
                  <a:schemeClr val="tx1"/>
                </a:solidFill>
              </a:rPr>
              <a:t>The grievances could be about how the project is being implemented and it could be about suspected or known instances of exploitation and/or abuse.</a:t>
            </a:r>
          </a:p>
          <a:p>
            <a:pPr marL="171450" indent="-171450">
              <a:buFont typeface="Arial" panose="020B0604020202020204" pitchFamily="34" charset="0"/>
              <a:buChar char="•"/>
            </a:pPr>
            <a:r>
              <a:rPr lang="en-US" dirty="0"/>
              <a:t>We’ve reviewed the ways that you can report instances of abuse if you see it. </a:t>
            </a:r>
          </a:p>
          <a:p>
            <a:pPr marL="171450" indent="-171450">
              <a:buFont typeface="Arial" panose="020B0604020202020204" pitchFamily="34" charset="0"/>
              <a:buChar char="•"/>
            </a:pPr>
            <a:r>
              <a:rPr lang="en-US" dirty="0"/>
              <a:t>As part of a comprehensive plan to address SEA in our projects, we also have to give community members, especially program participants, the opportunity to report and make complaints both about the quality of the project as well as if there are suspected or known cases of exploitation and abuse.</a:t>
            </a:r>
          </a:p>
          <a:p>
            <a:pPr marL="171450" indent="-171450">
              <a:buFont typeface="Arial" panose="020B0604020202020204" pitchFamily="34" charset="0"/>
              <a:buChar char="•"/>
            </a:pPr>
            <a:r>
              <a:rPr lang="en-US" b="0" dirty="0"/>
              <a:t>We should also work in communication and collaboration with other CBCMs created by other organizations like the UN, where they exist in the communities where we are implementing projects.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dirty="0"/>
              <a:t>Where it is determined that CBCMs are needed</a:t>
            </a:r>
            <a:r>
              <a:rPr lang="en-US" b="0" dirty="0"/>
              <a:t>, FHI 360 Safeguarding Focal Points will work with their project teams, with input from program participants, about other reporting mechanisms that can be established that will give program participants other safe and accessible ways of reporting harm they have experienced by FHI 360 staff, volunteers, or partner staff.</a:t>
            </a:r>
          </a:p>
          <a:p>
            <a:pPr marL="0" indent="0">
              <a:buFont typeface="Arial" panose="020B0604020202020204" pitchFamily="34" charset="0"/>
              <a:buNone/>
            </a:pPr>
            <a:endParaRPr lang="en-US" b="1" dirty="0"/>
          </a:p>
          <a:p>
            <a:pPr marL="171450" indent="-171450">
              <a:buFont typeface="Arial" panose="020B0604020202020204" pitchFamily="34" charset="0"/>
              <a:buChar char="•"/>
            </a:pPr>
            <a:r>
              <a:rPr lang="en-US" b="1" dirty="0"/>
              <a:t>Review content of slide: What is a CBCM and key points from Policy: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499847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As we just mentioned and to emphasize: In some settings, mostly in humanitarian or emergency response settings,, the UN coordinates an inter-agency CBCM –which is one common local reporting mechanism that all agencies use –and program participants can access this common CBCM to report harm committed by any organization that is operating in that context.</a:t>
            </a:r>
          </a:p>
          <a:p>
            <a:pPr marL="171450" indent="-171450">
              <a:buFont typeface="Arial" panose="020B0604020202020204" pitchFamily="34" charset="0"/>
              <a:buChar char="•"/>
            </a:pPr>
            <a:r>
              <a:rPr lang="en-US" b="0" dirty="0"/>
              <a:t>Where these inter-agency CBCMs exists, FHI 360 must participate.</a:t>
            </a:r>
          </a:p>
          <a:p>
            <a:pPr marL="171450" indent="-171450">
              <a:buFont typeface="Arial" panose="020B0604020202020204" pitchFamily="34" charset="0"/>
              <a:buChar char="•"/>
            </a:pPr>
            <a:r>
              <a:rPr lang="en-US" b="0" dirty="0"/>
              <a:t>In development settings, FHI 360-supported projects must explore whether a local CBCM needs to be set up for the FHI 360 project to ensure program participants have access to local reporting mechanism. In these cases, these are not inter-agency CBCMs; rather, they are set up for the FHI 360 project for our staff, partners, and program participants to use.</a:t>
            </a:r>
          </a:p>
          <a:p>
            <a:pPr marL="171450" indent="-171450">
              <a:buFont typeface="Arial" panose="020B0604020202020204" pitchFamily="34" charset="0"/>
              <a:buChar char="•"/>
            </a:pPr>
            <a:r>
              <a:rPr lang="en-US" b="1" dirty="0"/>
              <a:t>Emphasize: </a:t>
            </a:r>
            <a:r>
              <a:rPr lang="en-US" b="0" dirty="0"/>
              <a:t>We wont’ go into detail about examples of the different types of CBCMs in this training. We cover this in a separate workshop. For today, we just wanted to introduce the topic and some key points related to CBCMs.</a:t>
            </a:r>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8981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dirty="0"/>
              <a:t>These are a few commonly-used CBCMs. </a:t>
            </a:r>
            <a:r>
              <a:rPr lang="en-US" b="1" dirty="0"/>
              <a:t>Review content of slide.</a:t>
            </a:r>
            <a:endParaRPr lang="en-US" dirty="0"/>
          </a:p>
          <a:p>
            <a:pPr marL="171450" indent="-171450">
              <a:buFont typeface="Arial" panose="020B0604020202020204" pitchFamily="34" charset="0"/>
              <a:buChar char="•"/>
            </a:pPr>
            <a:r>
              <a:rPr lang="en-US" b="1" dirty="0"/>
              <a:t>Emphasize: </a:t>
            </a:r>
            <a:r>
              <a:rPr lang="en-US" dirty="0"/>
              <a:t>Again, when thinking about what might work in your setting, it is important that program participants have appropriate, localized, and accessible methods to make complaints and provide feedback – especially for those groups who may be harder to reach or to engage for feedback or complaints: women/girls, adolescents, the elderly, people with disabilities, key populations.</a:t>
            </a:r>
          </a:p>
          <a:p>
            <a:pPr marL="171450" indent="-171450">
              <a:buFont typeface="Arial" panose="020B0604020202020204" pitchFamily="34" charset="0"/>
              <a:buChar char="•"/>
            </a:pPr>
            <a:r>
              <a:rPr lang="en-US" dirty="0"/>
              <a:t>The project’s Safeguarding Focal Point will work with the project team, with input from program participants, to discuss what, if any, additional reporting mechanisms should be established to ensure that program participate have safe and accessible ways to report harm.</a:t>
            </a:r>
          </a:p>
          <a:p>
            <a:pPr marL="171450" indent="-171450">
              <a:buFont typeface="Arial" panose="020B0604020202020204" pitchFamily="34" charset="0"/>
              <a:buChar char="•"/>
            </a:pPr>
            <a:r>
              <a:rPr lang="en-US" dirty="0"/>
              <a:t>For projects that determine there is a need for CBCMs, the project’s Safeguarding Focal Point can participate in additional training and support on best practices used to establish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We are developing a stand-alone training module to explore CBCMs in more depth, but for today, we just wanted to give a high-level overview of what they are and the need for them in some contexts.</a:t>
            </a:r>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More details about example CBCMs, if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Suggestion Box</a:t>
            </a:r>
            <a:r>
              <a:rPr lang="en-US" sz="1200" b="1"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Suggestion boxes are available to the community to place suggestions, feedback (positive or negative) and</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complaints inside. The box should be locked and a single staff member holds the key, with a spare kept in</a:t>
            </a:r>
            <a:r>
              <a:rPr lang="en-US" sz="1200" b="0" i="0" kern="1200" dirty="0">
                <a:solidFill>
                  <a:schemeClr val="tx1"/>
                </a:solidFill>
                <a:effectLst/>
                <a:latin typeface="+mn-lt"/>
                <a:ea typeface="+mn-ea"/>
                <a:cs typeface="+mn-lt"/>
              </a:rPr>
              <a:t> the project’s main</a:t>
            </a:r>
            <a:r>
              <a:rPr lang="en-US" sz="1200" b="0" i="0" kern="1200" dirty="0">
                <a:solidFill>
                  <a:schemeClr val="tx1"/>
                </a:solidFill>
                <a:effectLst/>
                <a:latin typeface="+mn-lt"/>
                <a:ea typeface="+mn-ea"/>
                <a:cs typeface="+mn-cs"/>
              </a:rPr>
              <a:t> office.</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Ideally, suggestion boxes are placed in an area where those who wish to access it can do so confidentially</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or privately. To this end, suggestion boxes should be placed away from the center of attention (e.g. away</a:t>
            </a:r>
            <a:br>
              <a:rPr lang="en-US" sz="1200" b="0" i="0" kern="1200" dirty="0">
                <a:effectLst/>
                <a:cs typeface="+mn-lt"/>
              </a:rPr>
            </a:br>
            <a:r>
              <a:rPr lang="en-US" sz="1200" b="0" i="0" kern="1200" dirty="0">
                <a:solidFill>
                  <a:schemeClr val="tx1"/>
                </a:solidFill>
                <a:effectLst/>
                <a:latin typeface="+mn-lt"/>
                <a:ea typeface="+mn-ea"/>
                <a:cs typeface="+mn-cs"/>
              </a:rPr>
              <a:t>from the distribution, or at the back of a meeting). However, keep in mind it must be visible so that people</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can see the suggestion box in order to access it. Boxes should be checked weekly by designated staff.</a:t>
            </a:r>
            <a:endParaRPr lang="en-US" sz="1200" b="0" i="0" kern="1200" dirty="0">
              <a:solidFill>
                <a:schemeClr val="tx1"/>
              </a:solidFill>
              <a:effectLst/>
              <a:latin typeface="+mn-lt"/>
              <a:ea typeface="+mn-ea"/>
              <a:cs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Community Feedback Sessions: </a:t>
            </a:r>
            <a:r>
              <a:rPr lang="en-US" sz="1200" b="0" i="0" kern="1200" dirty="0">
                <a:solidFill>
                  <a:schemeClr val="tx1"/>
                </a:solidFill>
                <a:effectLst/>
                <a:latin typeface="+mn-lt"/>
                <a:ea typeface="+mn-ea"/>
                <a:cs typeface="+mn-cs"/>
              </a:rPr>
              <a:t>Respected community focal persons (men and women) act as liaison</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between the community and FHI 360 – people go to them to express complaints and feedback and they work</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with FHI 360 to resolve the complaints in monthly feedback sessions. FHI 360 staff also use these sessions</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to provide updates on earlier complaints or concerns.</a:t>
            </a:r>
            <a:endParaRPr lang="en-US" sz="1200" b="0" i="0" kern="1200" dirty="0">
              <a:solidFill>
                <a:schemeClr val="tx1"/>
              </a:solidFill>
              <a:effectLst/>
              <a:latin typeface="+mn-lt"/>
              <a:ea typeface="+mn-ea"/>
              <a:cs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Feedback during verbal and/or written feedback/complaints during and post-service delivery</a:t>
            </a:r>
            <a:r>
              <a:rPr lang="en-US" sz="1200" b="0" i="0" kern="1200" dirty="0">
                <a:solidFill>
                  <a:schemeClr val="tx1"/>
                </a:solidFill>
                <a:effectLst/>
                <a:latin typeface="+mn-lt"/>
                <a:ea typeface="+mn-ea"/>
                <a:cs typeface="+mn-cs"/>
              </a:rPr>
              <a:t>: Conducted after completion of services to ascertain the quality of the activity</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and learn better ways to conduct similar activities. A staff member/volunteers will receive feedback from</a:t>
            </a:r>
            <a:r>
              <a:rPr lang="en-US" sz="1200" b="0" i="0" kern="1200" dirty="0">
                <a:solidFill>
                  <a:schemeClr val="tx1"/>
                </a:solidFill>
                <a:effectLst/>
                <a:latin typeface="+mn-lt"/>
                <a:ea typeface="+mn-ea"/>
                <a:cs typeface="+mn-lt"/>
              </a:rPr>
              <a:t> </a:t>
            </a:r>
            <a:r>
              <a:rPr lang="en-US" sz="1200" b="0" i="0" kern="1200" dirty="0">
                <a:solidFill>
                  <a:schemeClr val="tx1"/>
                </a:solidFill>
                <a:effectLst/>
                <a:latin typeface="+mn-lt"/>
                <a:ea typeface="+mn-ea"/>
                <a:cs typeface="+mn-cs"/>
              </a:rPr>
              <a:t>community members. Feedback is then analyzed and escalated to the appropriate unit.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Post-distribution monitoring:</a:t>
            </a:r>
            <a:br>
              <a:rPr lang="en-US" dirty="0">
                <a:cs typeface="+mn-lt"/>
              </a:rPr>
            </a:br>
            <a:endParaRPr lang="en-US" b="0" dirty="0"/>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68855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Our goal is to prevent harm against program participants from happening in the first place.</a:t>
            </a:r>
          </a:p>
          <a:p>
            <a:pPr marL="171450" indent="-171450">
              <a:buFont typeface="Arial" panose="020B0604020202020204" pitchFamily="34" charset="0"/>
              <a:buChar char="•"/>
            </a:pPr>
            <a:r>
              <a:rPr lang="en-US" b="0" dirty="0"/>
              <a:t>However, if harm does occur, we need to make sure that all staff understand what it means to provide a survivor-centered approach.</a:t>
            </a:r>
          </a:p>
          <a:p>
            <a:pPr marL="171450" indent="-171450">
              <a:buFont typeface="Arial" panose="020B0604020202020204" pitchFamily="34" charset="0"/>
              <a:buChar char="•"/>
            </a:pPr>
            <a:r>
              <a:rPr lang="en-US" b="0" dirty="0"/>
              <a:t>In this session, we will not go into details or do any skill-building around this, but we want to take a high-level look at what this means, as well as the importance of making appropriate referrals if a program participant does report that they’ve been harmed.</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33326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THERE ARE ANIMATIONS TO CLICK THROUGH IN THIS SLIDE</a:t>
            </a:r>
            <a:endParaRPr lang="en-US" b="1" dirty="0"/>
          </a:p>
          <a:p>
            <a:pPr marL="171450" indent="-171450">
              <a:buFont typeface="Arial" panose="020B0604020202020204" pitchFamily="34" charset="0"/>
              <a:buChar char="•"/>
            </a:pPr>
            <a:r>
              <a:rPr lang="en-US" b="1" dirty="0"/>
              <a:t>Ask: </a:t>
            </a:r>
            <a:r>
              <a:rPr lang="en-US" b="0" dirty="0"/>
              <a:t>What does it mean to use a survivor-centered approach? </a:t>
            </a:r>
            <a:r>
              <a:rPr lang="en-US" b="1" dirty="0"/>
              <a:t>Allow participants to brainstorm.</a:t>
            </a:r>
          </a:p>
          <a:p>
            <a:pPr marL="171450" indent="-171450">
              <a:buFont typeface="Arial" panose="020B0604020202020204" pitchFamily="34" charset="0"/>
              <a:buChar char="•"/>
            </a:pPr>
            <a:r>
              <a:rPr lang="en-US" b="1" dirty="0"/>
              <a:t>Click the slide again to emphases a few key points: (don’t read directly from the slide)</a:t>
            </a:r>
          </a:p>
          <a:p>
            <a:pPr marL="171450" indent="-171450">
              <a:buFont typeface="Arial" panose="020B0604020202020204" pitchFamily="34" charset="0"/>
              <a:buChar char="•"/>
            </a:pPr>
            <a:r>
              <a:rPr lang="en-US" b="0" dirty="0"/>
              <a:t>In a few minutes, we’ll talk more about the barriers for program participants in making a report if they’ve been harmed.</a:t>
            </a:r>
          </a:p>
          <a:p>
            <a:pPr marL="171450" indent="-171450">
              <a:buFont typeface="Arial" panose="020B0604020202020204" pitchFamily="34" charset="0"/>
              <a:buChar char="•"/>
            </a:pPr>
            <a:r>
              <a:rPr lang="en-US" b="0" dirty="0"/>
              <a:t>It takes a lot of courage for someone to come forward and make a report, especially to share sensitive information about what they might have experienced.</a:t>
            </a:r>
          </a:p>
          <a:p>
            <a:pPr marL="171450" indent="-171450">
              <a:buFont typeface="Arial" panose="020B0604020202020204" pitchFamily="34" charset="0"/>
              <a:buChar char="•"/>
            </a:pPr>
            <a:r>
              <a:rPr lang="en-US" b="0" dirty="0"/>
              <a:t>If a program participant discloses that they’ve experienced violence, exploitation, and abuse –we need to make sure that our response does not cause further harm –and that we respond in a compassionate and non-judgmental way.</a:t>
            </a:r>
          </a:p>
          <a:p>
            <a:pPr marL="171450" indent="-171450">
              <a:buFont typeface="Arial" panose="020B0604020202020204" pitchFamily="34" charset="0"/>
              <a:buChar char="•"/>
            </a:pPr>
            <a:r>
              <a:rPr lang="en-US" b="0" dirty="0"/>
              <a:t>We should always suspend judgement and treat program participants with the dignity and respect they deserve. It’s not our role to investigate or ask a lot of questions about what happened.</a:t>
            </a:r>
          </a:p>
          <a:p>
            <a:pPr marL="171450" indent="-171450">
              <a:buFont typeface="Arial" panose="020B0604020202020204" pitchFamily="34" charset="0"/>
              <a:buChar char="•"/>
            </a:pPr>
            <a:r>
              <a:rPr lang="en-US" b="0" dirty="0"/>
              <a:t>A survivor-centered approach also means that we should make sure that program participants are informed about all the steps taken during the reporting and investigation process. </a:t>
            </a:r>
          </a:p>
          <a:p>
            <a:pPr marL="171450" indent="-171450">
              <a:buFont typeface="Arial" panose="020B0604020202020204" pitchFamily="34" charset="0"/>
              <a:buChar char="•"/>
            </a:pPr>
            <a:r>
              <a:rPr lang="en-US" b="0" dirty="0"/>
              <a:t>We need to empower program participants with information so they can be involved in the process and make informed decisions about what they would like to see happen.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06265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Explain:</a:t>
            </a:r>
          </a:p>
          <a:p>
            <a:pPr marL="171450" indent="-171450">
              <a:buFont typeface="Arial" panose="020B0604020202020204" pitchFamily="34" charset="0"/>
              <a:buChar char="•"/>
            </a:pPr>
            <a:r>
              <a:rPr lang="en-US" dirty="0"/>
              <a:t>Let’s spend a few minutes reviewing some basic tips for responding when someone discloses to you that a program participants has been harmed.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91527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Explain:</a:t>
            </a:r>
          </a:p>
          <a:p>
            <a:pPr marL="171450" indent="-171450">
              <a:buFont typeface="Arial" panose="020B0604020202020204" pitchFamily="34" charset="0"/>
              <a:buChar char="•"/>
            </a:pPr>
            <a:r>
              <a:rPr lang="en-US" dirty="0"/>
              <a:t>Part of using a survivor-centered approach is to provide quality support if someone discloses to you that they have been harmed.</a:t>
            </a:r>
          </a:p>
          <a:p>
            <a:pPr marL="171450" indent="-171450">
              <a:buFont typeface="Arial" panose="020B0604020202020204" pitchFamily="34" charset="0"/>
              <a:buChar char="•"/>
            </a:pPr>
            <a:r>
              <a:rPr lang="en-US" dirty="0"/>
              <a:t>We won’t go into a lot of detail today or do a lot of skill-building, but we wanted to provide a very quick overview of the key elements of responding to a disclosure of misconduct towards program participants.</a:t>
            </a:r>
          </a:p>
          <a:p>
            <a:pPr marL="171450" indent="-171450">
              <a:buFont typeface="Arial" panose="020B0604020202020204" pitchFamily="34" charset="0"/>
              <a:buChar char="•"/>
            </a:pPr>
            <a:r>
              <a:rPr lang="en-US" dirty="0"/>
              <a:t>The key things to remember if you receive a disclosure: </a:t>
            </a:r>
            <a:r>
              <a:rPr lang="en-US" b="1" dirty="0"/>
              <a:t>review the reminders on the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9152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cs typeface="Times New Roman" panose="02020603050405020304" pitchFamily="18" charset="0"/>
              </a:rPr>
              <a:t>Review learning objectives</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976402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a:t>
            </a:r>
            <a:r>
              <a:rPr lang="en-US" b="0" dirty="0"/>
              <a:t> Here is an example of how to respond to a disclosure of staff misconduct towards program participants.</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53899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 content on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1476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a:t>
            </a:r>
            <a:r>
              <a:rPr lang="en-US" b="0" dirty="0"/>
              <a:t>Who has heard of the technique of using “active listening skills?” What does it mean to use active listening skills?</a:t>
            </a:r>
          </a:p>
          <a:p>
            <a:r>
              <a:rPr lang="en-US" b="1" dirty="0"/>
              <a:t>Allow participants to respond, and then click slide again to review active listening skills.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16865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ADD INFORMATION ABOUT LOCAL RESOURCES</a:t>
            </a:r>
          </a:p>
          <a:p>
            <a:pPr marL="171450" indent="-171450">
              <a:buFont typeface="Arial" panose="020B0604020202020204" pitchFamily="34" charset="0"/>
              <a:buChar char="•"/>
            </a:pPr>
            <a:r>
              <a:rPr lang="en-US" b="1" dirty="0"/>
              <a:t>Emphasize: </a:t>
            </a:r>
            <a:r>
              <a:rPr lang="en-US" b="0" dirty="0"/>
              <a:t>We talked about the importance of connecting program participants to support services.</a:t>
            </a:r>
          </a:p>
          <a:p>
            <a:pPr marL="171450" indent="-171450">
              <a:buFont typeface="Arial" panose="020B0604020202020204" pitchFamily="34" charset="0"/>
              <a:buChar char="•"/>
            </a:pPr>
            <a:r>
              <a:rPr lang="en-US" b="0" dirty="0"/>
              <a:t>Part of making sure survivors have all the information they need is to share information about available support services.</a:t>
            </a:r>
          </a:p>
          <a:p>
            <a:pPr marL="171450" indent="-171450">
              <a:buFont typeface="Arial" panose="020B0604020202020204" pitchFamily="34" charset="0"/>
              <a:buChar char="•"/>
            </a:pPr>
            <a:r>
              <a:rPr lang="en-US" b="0" dirty="0"/>
              <a:t>It’s worth emphasizing that project teams should understand what local medical, psychosocial support, and legal services are available in their communities and share this information widely with program participants.</a:t>
            </a:r>
          </a:p>
          <a:p>
            <a:pPr marL="171450" indent="-171450">
              <a:buFont typeface="Arial" panose="020B0604020202020204" pitchFamily="34" charset="0"/>
              <a:buChar char="•"/>
            </a:pPr>
            <a:r>
              <a:rPr lang="en-US" b="0" dirty="0"/>
              <a:t>Staff and program participants should also know about this global resource for victims/survivors of human trafficking.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28416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In addition to increasing awareness among project staff about our policies and how to make a report, it’s important to increase awareness among program participants that no FHI 360 staff, volunteer, or partners staff should mistreat them in any way or ever ask them to engage in sexual activity in exchange for money, goods, or other services.</a:t>
            </a:r>
          </a:p>
          <a:p>
            <a:pPr marL="171450" indent="-171450">
              <a:buFont typeface="Arial" panose="020B0604020202020204" pitchFamily="34" charset="0"/>
              <a:buChar char="•"/>
            </a:pPr>
            <a:r>
              <a:rPr lang="en-US" b="0" dirty="0"/>
              <a:t>Program participants also need to understand the options for reporting.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13552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It’s important that program participants know about the reporting mechanisms that are in place.</a:t>
            </a:r>
          </a:p>
          <a:p>
            <a:pPr marL="171450" indent="-171450">
              <a:buFont typeface="Arial" panose="020B0604020202020204" pitchFamily="34" charset="0"/>
              <a:buChar char="•"/>
            </a:pPr>
            <a:r>
              <a:rPr lang="en-US" b="0" dirty="0"/>
              <a:t>They should know about the five standards ways to report (which we previously reviewed) and any community-based reporting mechanisms that are established.</a:t>
            </a:r>
          </a:p>
          <a:p>
            <a:pPr marL="171450" indent="-171450">
              <a:buFont typeface="Arial" panose="020B0604020202020204" pitchFamily="34" charset="0"/>
              <a:buChar char="•"/>
            </a:pPr>
            <a:r>
              <a:rPr lang="en-US" b="0" dirty="0"/>
              <a:t>For projects just starting to integrate safeguarding activities into their projects, CBCMs may not be in place or determined to not be needed, and if that’s that case, it’s okay. </a:t>
            </a:r>
          </a:p>
          <a:p>
            <a:pPr marL="171450" indent="-171450">
              <a:buFont typeface="Arial" panose="020B0604020202020204" pitchFamily="34" charset="0"/>
              <a:buChar char="•"/>
            </a:pPr>
            <a:r>
              <a:rPr lang="en-US" b="0" dirty="0"/>
              <a:t>Just make sure that program participants know who they can reach out to if they need to make a report and how to do it.</a:t>
            </a:r>
          </a:p>
          <a:p>
            <a:pPr marL="171450" indent="-171450">
              <a:buFont typeface="Arial" panose="020B0604020202020204" pitchFamily="34" charset="0"/>
              <a:buChar char="•"/>
            </a:pPr>
            <a:r>
              <a:rPr lang="en-US" b="0" dirty="0"/>
              <a:t>You can do this by making sure that FHI 360’s OCIA posters are posted ad visible at all project sites/locations.</a:t>
            </a:r>
          </a:p>
          <a:p>
            <a:pPr marL="171450" indent="-171450">
              <a:buFont typeface="Arial" panose="020B0604020202020204" pitchFamily="34" charset="0"/>
              <a:buChar char="•"/>
            </a:pPr>
            <a:r>
              <a:rPr lang="en-US" b="0" dirty="0"/>
              <a:t>The project can also create printed materials that includes key messages. These materials do not replace OCIA posters; they should be in addition to the OCIA posters.</a:t>
            </a:r>
          </a:p>
          <a:p>
            <a:pPr marL="171450" indent="-171450">
              <a:buFont typeface="Arial" panose="020B0604020202020204" pitchFamily="34" charset="0"/>
              <a:buChar char="•"/>
            </a:pPr>
            <a:r>
              <a:rPr lang="en-US" b="0" dirty="0"/>
              <a:t>For any printed materials developed, it’s good to keep messaging simple and clear.</a:t>
            </a:r>
          </a:p>
          <a:p>
            <a:pPr marL="171450" indent="-171450">
              <a:buFont typeface="Arial" panose="020B0604020202020204" pitchFamily="34" charset="0"/>
              <a:buChar char="•"/>
            </a:pPr>
            <a:r>
              <a:rPr lang="en-US" b="0" dirty="0"/>
              <a:t>Here are the four key messages we want program participants to receive: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248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When we deliver messages and communications to program participants (whether printed or verbal), there are a few things to consider to make sure program participants receive and understand the information.</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Review Consideration on the slide.</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Then review example methods or platforms to deliver key information.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If there is time, ask: </a:t>
            </a:r>
            <a:r>
              <a:rPr lang="en-US" b="0" dirty="0"/>
              <a:t>Is anyone using other ways to communicate key messages to program participants or can you think of other methods or platforms? </a:t>
            </a:r>
            <a:r>
              <a:rPr lang="en-US" b="1" dirty="0"/>
              <a:t>Allow participants to brainstorm.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There is a link at the bottom of this slide to recent guidance about communicating safeguarding and PSEA messages to communities during COVID-19. I encourage you to review that when you have time.</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84914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To quickly mention, many project teams have asked for FHI 360 awareness-raising materials.</a:t>
            </a:r>
            <a:endParaRPr lang="en-US" b="1" dirty="0"/>
          </a:p>
          <a:p>
            <a:pPr marL="171450" indent="-171450">
              <a:buFont typeface="Arial" panose="020B0604020202020204" pitchFamily="34" charset="0"/>
              <a:buChar char="•"/>
            </a:pPr>
            <a:r>
              <a:rPr lang="en-US" b="0" dirty="0"/>
              <a:t>We have two options:</a:t>
            </a:r>
          </a:p>
          <a:p>
            <a:pPr marL="171450" indent="-171450">
              <a:buFont typeface="Arial" panose="020B0604020202020204" pitchFamily="34" charset="0"/>
              <a:buChar char="•"/>
            </a:pPr>
            <a:r>
              <a:rPr lang="en-US" b="0" dirty="0"/>
              <a:t>Option 1 is a set of 23 ready to use posters –with the same text but 23 different person images.</a:t>
            </a:r>
          </a:p>
          <a:p>
            <a:pPr marL="171450" indent="-171450">
              <a:buFont typeface="Arial" panose="020B0604020202020204" pitchFamily="34" charset="0"/>
              <a:buChar char="•"/>
            </a:pPr>
            <a:r>
              <a:rPr lang="en-US" b="0" dirty="0"/>
              <a:t>Note: these posters are text-heavy and may not be good to use in a context with lower-literacy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33706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Option 2: </a:t>
            </a:r>
            <a:r>
              <a:rPr lang="en-US" b="0" dirty="0"/>
              <a:t>FHI 360 also has a set of editable posters and pocket cards with key messages, standard reporting mechanisms, and space for projects to enter their local reporting mechanism information (such as a local project help line).</a:t>
            </a:r>
          </a:p>
          <a:p>
            <a:pPr marL="171450" indent="-171450">
              <a:buFont typeface="Arial" panose="020B0604020202020204" pitchFamily="34" charset="0"/>
              <a:buChar char="•"/>
            </a:pPr>
            <a:r>
              <a:rPr lang="en-US" b="0" dirty="0"/>
              <a:t>You will be able to easily edit these posters and pocket cards to change text and images that fit your context.</a:t>
            </a:r>
          </a:p>
          <a:p>
            <a:endParaRPr lang="en-US" dirty="0"/>
          </a:p>
        </p:txBody>
      </p:sp>
      <p:sp>
        <p:nvSpPr>
          <p:cNvPr id="4" name="Slide Number Placeholder 3"/>
          <p:cNvSpPr>
            <a:spLocks noGrp="1"/>
          </p:cNvSpPr>
          <p:nvPr>
            <p:ph type="sldNum" sz="quarter" idx="5"/>
          </p:nvPr>
        </p:nvSpPr>
        <p:spPr/>
        <p:txBody>
          <a:bodyPr/>
          <a:lstStyle/>
          <a:p>
            <a:fld id="{DAA4CBFB-44B5-4126-9BA8-B791653E7C33}" type="slidenum">
              <a:rPr lang="en-US" smtClean="0"/>
              <a:t>89</a:t>
            </a:fld>
            <a:endParaRPr lang="en-US" dirty="0"/>
          </a:p>
        </p:txBody>
      </p:sp>
    </p:spTree>
    <p:extLst>
      <p:ext uri="{BB962C8B-B14F-4D97-AF65-F5344CB8AC3E}">
        <p14:creationId xmlns:p14="http://schemas.microsoft.com/office/powerpoint/2010/main" val="110509793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Let’s look at another option, which is a visual toolkit for raising awareness about PSEA.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Here is a link to a visual toolkit that was developed by Interaction, WaterAid, Oxfam, and Habitat for Humanity.</a:t>
            </a:r>
          </a:p>
          <a:p>
            <a:pPr marL="171450" indent="-171450">
              <a:buFont typeface="Arial" panose="020B0604020202020204" pitchFamily="34" charset="0"/>
              <a:buChar char="•"/>
            </a:pPr>
            <a:r>
              <a:rPr lang="en-US" b="0" dirty="0"/>
              <a:t>It allows one to make edits to the materials, including spaces to include information about your local reporting mechanisms, etc.</a:t>
            </a:r>
          </a:p>
          <a:p>
            <a:pPr marL="171450" indent="-171450">
              <a:buFont typeface="Arial" panose="020B0604020202020204" pitchFamily="34" charset="0"/>
              <a:buChar char="•"/>
            </a:pPr>
            <a:r>
              <a:rPr lang="en-US" b="0" dirty="0"/>
              <a:t>We wanted to give you the link to this resource in case it’s helpful.</a:t>
            </a: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90</a:t>
            </a:fld>
            <a:endParaRPr lang="en-US" dirty="0"/>
          </a:p>
        </p:txBody>
      </p:sp>
    </p:spTree>
    <p:extLst>
      <p:ext uri="{BB962C8B-B14F-4D97-AF65-F5344CB8AC3E}">
        <p14:creationId xmlns:p14="http://schemas.microsoft.com/office/powerpoint/2010/main" val="2815244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cs typeface="Calibri" panose="020F0502020204030204"/>
              </a:rPr>
              <a:t>HIDDEN SLIDE - OPTIONAL: PRIOR TO TRAINING: CREATE A QUICK PRE-TRAINING POLL OR LINK TO PRE-TEST</a:t>
            </a:r>
          </a:p>
          <a:p>
            <a:pPr marL="171450" indent="-171450">
              <a:buFont typeface="Arial" panose="020B0604020202020204" pitchFamily="34" charset="0"/>
              <a:buChar char="•"/>
            </a:pPr>
            <a:r>
              <a:rPr lang="en-US" b="1" dirty="0">
                <a:cs typeface="Calibri" panose="020F0502020204030204"/>
              </a:rPr>
              <a:t>Explain: </a:t>
            </a:r>
            <a:r>
              <a:rPr lang="en-US" b="0" dirty="0">
                <a:cs typeface="Calibri" panose="020F0502020204030204"/>
              </a:rPr>
              <a:t>Since our training is only 2 hours and 45 minutes today, to save time, instead of doing a pre- and post test, which we always like to do in trainings so we can see if our training has been successful in increasing knowledge, we’re going to do a quick poll instead, which we will do now and also at then end of the training.</a:t>
            </a:r>
            <a:endParaRPr lang="en-US" b="1" dirty="0">
              <a:cs typeface="Calibri" panose="020F0502020204030204"/>
            </a:endParaRPr>
          </a:p>
          <a:p>
            <a:pPr marL="171450" indent="-171450">
              <a:buFont typeface="Arial" panose="020B0604020202020204" pitchFamily="34" charset="0"/>
              <a:buChar char="•"/>
            </a:pPr>
            <a:r>
              <a:rPr lang="en-US" b="1" dirty="0">
                <a:cs typeface="Calibri" panose="020F0502020204030204"/>
              </a:rPr>
              <a:t>Launch Poll.</a:t>
            </a:r>
          </a:p>
          <a:p>
            <a:pPr marL="171450" indent="-171450">
              <a:buFont typeface="Arial" panose="020B0604020202020204" pitchFamily="34" charset="0"/>
              <a:buChar char="•"/>
            </a:pPr>
            <a:r>
              <a:rPr lang="en-US" b="1" dirty="0">
                <a:cs typeface="Calibri" panose="020F0502020204030204"/>
              </a:rPr>
              <a:t>Give everyone two minutes to take the poll and launch results on the screen.</a:t>
            </a:r>
          </a:p>
          <a:p>
            <a:pPr marL="171450" indent="-171450">
              <a:buFont typeface="Arial" panose="020B0604020202020204" pitchFamily="34" charset="0"/>
              <a:buChar char="•"/>
            </a:pPr>
            <a:r>
              <a:rPr lang="en-US" b="1" dirty="0">
                <a:cs typeface="Calibri" panose="020F0502020204030204"/>
              </a:rPr>
              <a:t>Summarize: </a:t>
            </a:r>
            <a:r>
              <a:rPr lang="en-US" b="0" dirty="0">
                <a:cs typeface="Calibri" panose="020F0502020204030204"/>
              </a:rPr>
              <a:t>Our hope is that by the end of the training, we will all feel more confident in our ability to describe FHI 360’s approach to safeguarding, as well as the key elements of our safeguarding policies and reporting mechanisms.</a:t>
            </a:r>
          </a:p>
          <a:p>
            <a:pPr marL="171450" indent="-171450">
              <a:buFont typeface="Arial" panose="020B0604020202020204" pitchFamily="34" charset="0"/>
              <a:buChar char="•"/>
            </a:pPr>
            <a:r>
              <a:rPr lang="en-US" b="1" dirty="0">
                <a:cs typeface="Calibri" panose="020F0502020204030204"/>
              </a:rPr>
              <a:t>Explain: </a:t>
            </a:r>
            <a:r>
              <a:rPr lang="en-US" b="0" dirty="0">
                <a:cs typeface="Calibri" panose="020F0502020204030204"/>
              </a:rPr>
              <a:t>In the PPT training module that I share with you after this training, you will see instructions for how to create a longer  pre- and post test using Microsoft Forms</a:t>
            </a:r>
            <a:endParaRPr lang="en-US" b="1" dirty="0">
              <a:cs typeface="Calibri" panose="020F0502020204030204"/>
            </a:endParaRPr>
          </a:p>
          <a:p>
            <a:endParaRPr lang="en-US" b="1"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5370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This brings us to a close to the core topics in the training module.</a:t>
            </a:r>
          </a:p>
          <a:p>
            <a:pPr marL="171450" indent="-171450">
              <a:buFont typeface="Arial" panose="020B0604020202020204" pitchFamily="34" charset="0"/>
              <a:buChar char="•"/>
            </a:pPr>
            <a:r>
              <a:rPr lang="en-US" b="0" dirty="0"/>
              <a:t>This module can be used and adapted, if needed, to train other project staff, including partner staff.</a:t>
            </a:r>
          </a:p>
          <a:p>
            <a:pPr marL="171450" indent="-171450">
              <a:buFont typeface="Arial" panose="020B0604020202020204" pitchFamily="34" charset="0"/>
              <a:buChar char="•"/>
            </a:pPr>
            <a:r>
              <a:rPr lang="en-US" b="0" dirty="0"/>
              <a:t>We have a few more things to cover as we wrap-up our time together today.</a:t>
            </a: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38727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cs typeface="Calibri" panose="020F0502020204030204"/>
              </a:rPr>
              <a:t>HIDDEN SLIDE -OPTIONAL: PRIOR TO TRAINING: CREATE A QUICK POST-TRAINING POLL OR LINK TO POST-TEST</a:t>
            </a:r>
          </a:p>
          <a:p>
            <a:pPr marL="171450" indent="-171450">
              <a:buFont typeface="Arial" panose="020B0604020202020204" pitchFamily="34" charset="0"/>
              <a:buChar char="•"/>
            </a:pPr>
            <a:r>
              <a:rPr lang="en-US" b="1" dirty="0">
                <a:cs typeface="Calibri" panose="020F0502020204030204"/>
              </a:rPr>
              <a:t>Explain: </a:t>
            </a:r>
            <a:r>
              <a:rPr lang="en-US" b="0" dirty="0">
                <a:cs typeface="Calibri" panose="020F0502020204030204"/>
              </a:rPr>
              <a:t>As we wrap-up, let’s do our three quick polls again.</a:t>
            </a:r>
            <a:endParaRPr lang="en-US" b="1" dirty="0">
              <a:cs typeface="Calibri" panose="020F0502020204030204"/>
            </a:endParaRPr>
          </a:p>
          <a:p>
            <a:pPr marL="171450" indent="-171450">
              <a:buFont typeface="Arial" panose="020B0604020202020204" pitchFamily="34" charset="0"/>
              <a:buChar char="•"/>
            </a:pPr>
            <a:r>
              <a:rPr lang="en-US" b="1" dirty="0">
                <a:cs typeface="Calibri" panose="020F0502020204030204"/>
              </a:rPr>
              <a:t>Launch Poll and remind them that these polls are anonymous.</a:t>
            </a:r>
          </a:p>
          <a:p>
            <a:pPr marL="171450" indent="-171450">
              <a:buFont typeface="Arial" panose="020B0604020202020204" pitchFamily="34" charset="0"/>
              <a:buChar char="•"/>
            </a:pPr>
            <a:r>
              <a:rPr lang="en-US" b="1" dirty="0">
                <a:cs typeface="Calibri" panose="020F0502020204030204"/>
              </a:rPr>
              <a:t>Give everyone a minute to take the poll and launch results on the screen.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11095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HIDDEN SLIDE FOR SAFEGAURDING FOCAL POINTS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Explain: </a:t>
            </a:r>
            <a:r>
              <a:rPr lang="en-US" b="0" dirty="0"/>
              <a:t>Here are some potential next steps to think about as we close this training.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Review each step and encourage participants to explore the questions under each step with their project team after the training (e.g., discuss at next staff meeting)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p:txBody>
      </p:sp>
      <p:sp>
        <p:nvSpPr>
          <p:cNvPr id="4" name="Slide Number Placeholder 3"/>
          <p:cNvSpPr>
            <a:spLocks noGrp="1"/>
          </p:cNvSpPr>
          <p:nvPr>
            <p:ph type="sldNum" sz="quarter" idx="5"/>
          </p:nvPr>
        </p:nvSpPr>
        <p:spPr/>
        <p:txBody>
          <a:bodyPr/>
          <a:lstStyle/>
          <a:p>
            <a:fld id="{DAA4CBFB-44B5-4126-9BA8-B791653E7C33}" type="slidenum">
              <a:rPr lang="en-US" smtClean="0"/>
              <a:t>93</a:t>
            </a:fld>
            <a:endParaRPr lang="en-US" dirty="0"/>
          </a:p>
        </p:txBody>
      </p:sp>
    </p:spTree>
    <p:extLst>
      <p:ext uri="{BB962C8B-B14F-4D97-AF65-F5344CB8AC3E}">
        <p14:creationId xmlns:p14="http://schemas.microsoft.com/office/powerpoint/2010/main" val="24555408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a:solidFill>
                  <a:srgbClr val="009900"/>
                </a:solidFill>
              </a:rPr>
              <a:t>For FHI 360 staff only: (If training partner staff, skip this slide and go to next slide.)</a:t>
            </a:r>
            <a:endParaRPr lang="en-US" sz="1200" b="1" dirty="0">
              <a:solidFill>
                <a:srgbClr val="009900"/>
              </a:solidFill>
              <a:cs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dirty="0">
                <a:solidFill>
                  <a:srgbClr val="009900"/>
                </a:solidFill>
              </a:rPr>
              <a:t>Explain: </a:t>
            </a:r>
            <a:r>
              <a:rPr lang="en-US" sz="1200" b="0" dirty="0">
                <a:solidFill>
                  <a:srgbClr val="009900"/>
                </a:solidFill>
              </a:rPr>
              <a:t>Before we talk about next steps, I want to make sure everyone knows where you can find the safeguarding policies and other safeguarding resources.</a:t>
            </a:r>
            <a:endParaRPr lang="en-US" sz="1200" b="0" dirty="0">
              <a:solidFill>
                <a:srgbClr val="009900"/>
              </a:solidFill>
              <a:cs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solidFill>
                  <a:srgbClr val="009900"/>
                </a:solidFill>
              </a:rPr>
              <a:t>In the box at the bottom of this slide, where it says “FHI 360 safeguarding page,” –the text is hyperlinked to the place on FHI 360 Connect site where you can access all of our safeguarding information and resources, including all the safeguarding policies, which are available in English, Arabic, Portuguese, and Spanish.</a:t>
            </a:r>
            <a:endParaRPr lang="en-US" sz="1200" b="0" dirty="0">
              <a:solidFill>
                <a:srgbClr val="009900"/>
              </a:solidFill>
              <a:cs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solidFill>
                  <a:srgbClr val="009900"/>
                </a:solidFill>
              </a:rPr>
              <a:t>The Safeguarding page on Connect also include training resources, including the Code of Ethics online training that includes content related to safeguarding, which all staff are required to completed within 30 days of being hired.</a:t>
            </a:r>
            <a:endParaRPr lang="en-US" sz="1200" b="0" dirty="0">
              <a:solidFill>
                <a:srgbClr val="009900"/>
              </a:solidFill>
              <a:cs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solidFill>
                  <a:srgbClr val="009900"/>
                </a:solidFill>
              </a:rPr>
              <a:t>This is what the landing page looks like.</a:t>
            </a:r>
            <a:endParaRPr lang="en-US" sz="1200" b="0" dirty="0">
              <a:solidFill>
                <a:srgbClr val="009900"/>
              </a:solidFill>
              <a:cs typeface="Calibri"/>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Our partners do not have access to this page on Connect, but they can access the policies using the links on the next slide.</a:t>
            </a:r>
            <a:endParaRPr lang="en-US" b="1" dirty="0">
              <a:cs typeface="Calibri"/>
            </a:endParaRPr>
          </a:p>
          <a:p>
            <a:pPr marL="0" indent="0">
              <a:buFont typeface="Arial" panose="020B0604020202020204" pitchFamily="34" charset="0"/>
              <a:buNone/>
            </a:pP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2161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dirty="0"/>
              <a:t>Content on Connect can be viewed in other languages.</a:t>
            </a:r>
          </a:p>
          <a:p>
            <a:pPr marL="171450" indent="-171450">
              <a:buFont typeface="Arial" panose="020B0604020202020204" pitchFamily="34" charset="0"/>
              <a:buChar char="•"/>
            </a:pPr>
            <a:r>
              <a:rPr lang="en-US" b="1" dirty="0"/>
              <a:t>Review instructions for how to change language on Connect.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483705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Just a reminder that our safeguarding policies apply to all FHI 360 partners. </a:t>
            </a:r>
          </a:p>
          <a:p>
            <a:pPr marL="171450" indent="-171450">
              <a:buFont typeface="Arial" panose="020B0604020202020204" pitchFamily="34" charset="0"/>
              <a:buChar char="•"/>
            </a:pPr>
            <a:r>
              <a:rPr lang="en-US" b="0" dirty="0"/>
              <a:t>These are the links where partners can access and read our policies.</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4CBFB-44B5-4126-9BA8-B791653E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6698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Explain: </a:t>
            </a:r>
            <a:r>
              <a:rPr lang="en-US" b="0" dirty="0"/>
              <a:t>That brings us to a close for this session.</a:t>
            </a:r>
          </a:p>
          <a:p>
            <a:pPr marL="171450" indent="-171450">
              <a:buFont typeface="Arial" panose="020B0604020202020204" pitchFamily="34" charset="0"/>
              <a:buChar char="•"/>
            </a:pPr>
            <a:r>
              <a:rPr lang="en-US" b="1" dirty="0"/>
              <a:t>If there is time, ask participants if they have any questions.</a:t>
            </a:r>
          </a:p>
          <a:p>
            <a:pPr marL="171450" indent="-171450">
              <a:buFont typeface="Arial" panose="020B0604020202020204" pitchFamily="34" charset="0"/>
              <a:buChar char="•"/>
            </a:pPr>
            <a:r>
              <a:rPr lang="en-US" b="1" dirty="0"/>
              <a:t>Thank everyone for participating, encourage them to contact Kim Dixon with any questions or requests for support, and close the session.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If there is time: Ask everyone to turn their video on to say we can see everyone, take a “group photo,” if possible –and then go to next slide to introduce facilitation team</a:t>
            </a:r>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714732-2B68-4E00-9AB3-9EDF19491A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754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12F47-DC4A-4BB8-8F3A-F80CFBD44D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EDC651-7897-4D33-AF6E-65D40DBABE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CD9A76-9DAB-444E-93D7-965F085DFE3F}"/>
              </a:ext>
            </a:extLst>
          </p:cNvPr>
          <p:cNvSpPr>
            <a:spLocks noGrp="1"/>
          </p:cNvSpPr>
          <p:nvPr>
            <p:ph type="dt" sz="half" idx="10"/>
          </p:nvPr>
        </p:nvSpPr>
        <p:spPr/>
        <p:txBody>
          <a:bodyPr/>
          <a:lstStyle/>
          <a:p>
            <a:fld id="{332E372F-11A1-419B-B390-CEE455BF9200}" type="datetime1">
              <a:rPr lang="en-US" smtClean="0"/>
              <a:t>8/16/2022</a:t>
            </a:fld>
            <a:endParaRPr lang="en-US" dirty="0"/>
          </a:p>
        </p:txBody>
      </p:sp>
      <p:sp>
        <p:nvSpPr>
          <p:cNvPr id="5" name="Footer Placeholder 4">
            <a:extLst>
              <a:ext uri="{FF2B5EF4-FFF2-40B4-BE49-F238E27FC236}">
                <a16:creationId xmlns:a16="http://schemas.microsoft.com/office/drawing/2014/main" id="{0405BF98-10C0-44A2-9326-0A0BCB4046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A126B5-3160-4F22-A1EC-7B0058B20AFB}"/>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3149749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E1345-76B7-4220-9F21-1A3DD566E0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47829-81E8-4ACC-AE8F-8C6F10E58F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F14D6-47DD-43C0-8E9C-ED232C9CD959}"/>
              </a:ext>
            </a:extLst>
          </p:cNvPr>
          <p:cNvSpPr>
            <a:spLocks noGrp="1"/>
          </p:cNvSpPr>
          <p:nvPr>
            <p:ph type="dt" sz="half" idx="10"/>
          </p:nvPr>
        </p:nvSpPr>
        <p:spPr/>
        <p:txBody>
          <a:bodyPr/>
          <a:lstStyle/>
          <a:p>
            <a:fld id="{0ADD5F02-4276-4246-929A-2179EB50F3E8}" type="datetime1">
              <a:rPr lang="en-US" smtClean="0"/>
              <a:t>8/16/2022</a:t>
            </a:fld>
            <a:endParaRPr lang="en-US" dirty="0"/>
          </a:p>
        </p:txBody>
      </p:sp>
      <p:sp>
        <p:nvSpPr>
          <p:cNvPr id="5" name="Footer Placeholder 4">
            <a:extLst>
              <a:ext uri="{FF2B5EF4-FFF2-40B4-BE49-F238E27FC236}">
                <a16:creationId xmlns:a16="http://schemas.microsoft.com/office/drawing/2014/main" id="{2299E2DE-F9B3-4E07-AC6D-E5F86A2018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E11626E-BB56-46EC-A6DA-CB8A767AFD4F}"/>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2374168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E1723-F3D3-431F-8093-39F78E6384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3E079-C93B-468A-8A20-8AF2526BB2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4AF4C-C3E5-4FEF-A5FA-645644030FC7}"/>
              </a:ext>
            </a:extLst>
          </p:cNvPr>
          <p:cNvSpPr>
            <a:spLocks noGrp="1"/>
          </p:cNvSpPr>
          <p:nvPr>
            <p:ph type="dt" sz="half" idx="10"/>
          </p:nvPr>
        </p:nvSpPr>
        <p:spPr/>
        <p:txBody>
          <a:bodyPr/>
          <a:lstStyle/>
          <a:p>
            <a:fld id="{5DD83B8D-9748-4E4F-B4C7-403539303CF7}" type="datetime1">
              <a:rPr lang="en-US" smtClean="0"/>
              <a:t>8/16/2022</a:t>
            </a:fld>
            <a:endParaRPr lang="en-US" dirty="0"/>
          </a:p>
        </p:txBody>
      </p:sp>
      <p:sp>
        <p:nvSpPr>
          <p:cNvPr id="5" name="Footer Placeholder 4">
            <a:extLst>
              <a:ext uri="{FF2B5EF4-FFF2-40B4-BE49-F238E27FC236}">
                <a16:creationId xmlns:a16="http://schemas.microsoft.com/office/drawing/2014/main" id="{2558740B-E558-4589-A729-F2251A4568E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AAABD5D-FB1E-43B2-AAE8-A7CE170D9FF9}"/>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496752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2"/>
          <p:cNvSpPr>
            <a:spLocks noGrp="1"/>
          </p:cNvSpPr>
          <p:nvPr>
            <p:ph idx="1"/>
          </p:nvPr>
        </p:nvSpPr>
        <p:spPr bwMode="auto">
          <a:xfrm>
            <a:off x="609600" y="1101725"/>
            <a:ext cx="109728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p:txBody>
          <a:bodyPr/>
          <a:lstStyle>
            <a:lvl1pPr>
              <a:defRPr/>
            </a:lvl1pPr>
          </a:lstStyle>
          <a:p>
            <a:pPr>
              <a:defRPr/>
            </a:pPr>
            <a:fld id="{4C0A3798-3E55-40AD-888C-464D28038119}" type="slidenum">
              <a:rPr lang="en-US"/>
              <a:pPr>
                <a:defRPr/>
              </a:pPr>
              <a:t>‹#›</a:t>
            </a:fld>
            <a:endParaRPr lang="en-US" dirty="0"/>
          </a:p>
        </p:txBody>
      </p:sp>
    </p:spTree>
    <p:extLst>
      <p:ext uri="{BB962C8B-B14F-4D97-AF65-F5344CB8AC3E}">
        <p14:creationId xmlns:p14="http://schemas.microsoft.com/office/powerpoint/2010/main" val="3473740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9977-1C3D-4BF4-81C6-DF1B11C8CE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690A45-414A-450B-AFBE-32266F6848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95E3B0-1720-4FB5-8C88-43EBE0663B0A}"/>
              </a:ext>
            </a:extLst>
          </p:cNvPr>
          <p:cNvSpPr>
            <a:spLocks noGrp="1"/>
          </p:cNvSpPr>
          <p:nvPr>
            <p:ph type="dt" sz="half" idx="10"/>
          </p:nvPr>
        </p:nvSpPr>
        <p:spPr/>
        <p:txBody>
          <a:bodyPr/>
          <a:lstStyle/>
          <a:p>
            <a:fld id="{EF72FEF8-9A44-46BA-92BC-8459B1C701E9}" type="datetime1">
              <a:rPr lang="en-US" smtClean="0"/>
              <a:t>8/16/2022</a:t>
            </a:fld>
            <a:endParaRPr lang="en-US" dirty="0"/>
          </a:p>
        </p:txBody>
      </p:sp>
      <p:sp>
        <p:nvSpPr>
          <p:cNvPr id="5" name="Footer Placeholder 4">
            <a:extLst>
              <a:ext uri="{FF2B5EF4-FFF2-40B4-BE49-F238E27FC236}">
                <a16:creationId xmlns:a16="http://schemas.microsoft.com/office/drawing/2014/main" id="{74C55B08-E72A-430E-804C-AD2547E542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71EBD25-6F22-4D3D-8814-19B1FCB2571A}"/>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3097056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46EDA-6753-4978-BE46-C911408EA1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2533F0-4ECE-489C-A1C8-A4BD6DAC517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20836F-35EB-4C62-AFF4-31F8670EA11F}"/>
              </a:ext>
            </a:extLst>
          </p:cNvPr>
          <p:cNvSpPr>
            <a:spLocks noGrp="1"/>
          </p:cNvSpPr>
          <p:nvPr>
            <p:ph type="dt" sz="half" idx="10"/>
          </p:nvPr>
        </p:nvSpPr>
        <p:spPr/>
        <p:txBody>
          <a:bodyPr/>
          <a:lstStyle/>
          <a:p>
            <a:fld id="{D7C3AD0D-F0E3-4231-A89F-B8A456EC7922}" type="datetime1">
              <a:rPr lang="en-US" smtClean="0"/>
              <a:t>8/16/2022</a:t>
            </a:fld>
            <a:endParaRPr lang="en-US" dirty="0"/>
          </a:p>
        </p:txBody>
      </p:sp>
      <p:sp>
        <p:nvSpPr>
          <p:cNvPr id="5" name="Footer Placeholder 4">
            <a:extLst>
              <a:ext uri="{FF2B5EF4-FFF2-40B4-BE49-F238E27FC236}">
                <a16:creationId xmlns:a16="http://schemas.microsoft.com/office/drawing/2014/main" id="{02E4E1D4-3F25-40E9-8247-86036EB2DEC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92FC240-D23B-44DF-8D7B-2BD53246C069}"/>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10445711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F7F9C-1E67-4D1C-B841-ED206B042B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54AA87-8947-4C83-A9B4-71618DA9A6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6E55899-4BA2-4AFC-991F-691E1CCA529D}"/>
              </a:ext>
            </a:extLst>
          </p:cNvPr>
          <p:cNvSpPr>
            <a:spLocks noGrp="1"/>
          </p:cNvSpPr>
          <p:nvPr>
            <p:ph type="dt" sz="half" idx="10"/>
          </p:nvPr>
        </p:nvSpPr>
        <p:spPr/>
        <p:txBody>
          <a:bodyPr/>
          <a:lstStyle/>
          <a:p>
            <a:fld id="{2A7C56BC-FE14-49AC-9D2B-2E052E99C57E}" type="datetime1">
              <a:rPr lang="en-US" smtClean="0"/>
              <a:t>8/16/2022</a:t>
            </a:fld>
            <a:endParaRPr lang="en-US" dirty="0"/>
          </a:p>
        </p:txBody>
      </p:sp>
      <p:sp>
        <p:nvSpPr>
          <p:cNvPr id="5" name="Footer Placeholder 4">
            <a:extLst>
              <a:ext uri="{FF2B5EF4-FFF2-40B4-BE49-F238E27FC236}">
                <a16:creationId xmlns:a16="http://schemas.microsoft.com/office/drawing/2014/main" id="{73FB00E7-8B39-4061-82A9-19193C68A2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9404228-79DF-4FA7-8ECC-F7EA504D4876}"/>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1188109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332C6-09A8-48DB-BC17-920CCE335EC5}"/>
              </a:ext>
            </a:extLst>
          </p:cNvPr>
          <p:cNvSpPr>
            <a:spLocks noGrp="1"/>
          </p:cNvSpPr>
          <p:nvPr>
            <p:ph type="title"/>
          </p:nvPr>
        </p:nvSpPr>
        <p:spPr/>
        <p:txBody>
          <a:bodyPr/>
          <a:lstStyle>
            <a:lvl1pPr>
              <a:defRPr>
                <a:solidFill>
                  <a:schemeClr val="accent5">
                    <a:lumMod val="50000"/>
                  </a:schemeClr>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F3948D0-ECCE-4404-8882-40D71732B7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F69278-9C29-4E67-B7DF-803E5204E5C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E17992-6509-408A-836F-1181C3C12543}"/>
              </a:ext>
            </a:extLst>
          </p:cNvPr>
          <p:cNvSpPr>
            <a:spLocks noGrp="1"/>
          </p:cNvSpPr>
          <p:nvPr>
            <p:ph type="dt" sz="half" idx="10"/>
          </p:nvPr>
        </p:nvSpPr>
        <p:spPr/>
        <p:txBody>
          <a:bodyPr/>
          <a:lstStyle/>
          <a:p>
            <a:fld id="{0698CDBB-7F89-44D5-964F-9F14EE2400BC}" type="datetime1">
              <a:rPr lang="en-US" smtClean="0"/>
              <a:t>8/16/2022</a:t>
            </a:fld>
            <a:endParaRPr lang="en-US" dirty="0"/>
          </a:p>
        </p:txBody>
      </p:sp>
      <p:sp>
        <p:nvSpPr>
          <p:cNvPr id="6" name="Footer Placeholder 5">
            <a:extLst>
              <a:ext uri="{FF2B5EF4-FFF2-40B4-BE49-F238E27FC236}">
                <a16:creationId xmlns:a16="http://schemas.microsoft.com/office/drawing/2014/main" id="{787C15FA-51A8-4710-BA48-551157AA65B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199F601-F54E-4322-97E8-A77C1C738090}"/>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2718047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97859-CC87-4EBD-B1BB-D6221078C3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15592D-D7B2-45B9-80C2-AE863ECBA4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1114526-DA1E-401C-9708-BC20A955108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FDBBF8-7F05-472C-B542-C763C60CBE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2060969-0838-4DBF-AAA7-780DEEEFC18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72BA32-A6B9-4029-9AA9-7D6100808B1E}"/>
              </a:ext>
            </a:extLst>
          </p:cNvPr>
          <p:cNvSpPr>
            <a:spLocks noGrp="1"/>
          </p:cNvSpPr>
          <p:nvPr>
            <p:ph type="dt" sz="half" idx="10"/>
          </p:nvPr>
        </p:nvSpPr>
        <p:spPr/>
        <p:txBody>
          <a:bodyPr/>
          <a:lstStyle/>
          <a:p>
            <a:fld id="{D7C53A9D-7F4A-4BB2-94D8-676EA6C0EFCB}" type="datetime1">
              <a:rPr lang="en-US" smtClean="0"/>
              <a:t>8/16/2022</a:t>
            </a:fld>
            <a:endParaRPr lang="en-US" dirty="0"/>
          </a:p>
        </p:txBody>
      </p:sp>
      <p:sp>
        <p:nvSpPr>
          <p:cNvPr id="8" name="Footer Placeholder 7">
            <a:extLst>
              <a:ext uri="{FF2B5EF4-FFF2-40B4-BE49-F238E27FC236}">
                <a16:creationId xmlns:a16="http://schemas.microsoft.com/office/drawing/2014/main" id="{9C30F105-8102-4089-9A89-F363AF9CB90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02C8F3C-7192-47A1-9321-F8BAA1C0FD2D}"/>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29854185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A45D5-54BD-4065-A787-2830644217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7E6CE7-4A3E-471E-AC32-5DEDE2FA83F3}"/>
              </a:ext>
            </a:extLst>
          </p:cNvPr>
          <p:cNvSpPr>
            <a:spLocks noGrp="1"/>
          </p:cNvSpPr>
          <p:nvPr>
            <p:ph type="dt" sz="half" idx="10"/>
          </p:nvPr>
        </p:nvSpPr>
        <p:spPr/>
        <p:txBody>
          <a:bodyPr/>
          <a:lstStyle/>
          <a:p>
            <a:fld id="{79ED06D6-4B3B-4F62-92F9-D1F7D5EEA8BD}" type="datetime1">
              <a:rPr lang="en-US" smtClean="0"/>
              <a:t>8/16/2022</a:t>
            </a:fld>
            <a:endParaRPr lang="en-US" dirty="0"/>
          </a:p>
        </p:txBody>
      </p:sp>
      <p:sp>
        <p:nvSpPr>
          <p:cNvPr id="4" name="Footer Placeholder 3">
            <a:extLst>
              <a:ext uri="{FF2B5EF4-FFF2-40B4-BE49-F238E27FC236}">
                <a16:creationId xmlns:a16="http://schemas.microsoft.com/office/drawing/2014/main" id="{4DC24509-FD8F-4F90-BB73-8664F9E7F16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CF5388E4-8B34-4525-9909-6F006F658D37}"/>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3211408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4AFDE4-618C-4A92-861F-B2AD677D60FB}"/>
              </a:ext>
            </a:extLst>
          </p:cNvPr>
          <p:cNvSpPr>
            <a:spLocks noGrp="1"/>
          </p:cNvSpPr>
          <p:nvPr>
            <p:ph type="dt" sz="half" idx="10"/>
          </p:nvPr>
        </p:nvSpPr>
        <p:spPr/>
        <p:txBody>
          <a:bodyPr/>
          <a:lstStyle/>
          <a:p>
            <a:fld id="{D42574E3-A70E-4EF7-99DC-19163BD4E0DC}" type="datetime1">
              <a:rPr lang="en-US" smtClean="0"/>
              <a:t>8/16/2022</a:t>
            </a:fld>
            <a:endParaRPr lang="en-US" dirty="0"/>
          </a:p>
        </p:txBody>
      </p:sp>
      <p:sp>
        <p:nvSpPr>
          <p:cNvPr id="3" name="Footer Placeholder 2">
            <a:extLst>
              <a:ext uri="{FF2B5EF4-FFF2-40B4-BE49-F238E27FC236}">
                <a16:creationId xmlns:a16="http://schemas.microsoft.com/office/drawing/2014/main" id="{9EF2C263-26B9-438B-8A59-4613B99436C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8A3518D-001D-4836-B0AE-2C56393E0A34}"/>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2483697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A433-C7BF-4FAF-A04B-6FF79C912F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7E7F5A-F669-4D24-BE8E-1A7C969D97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29B35-AB1C-4D6D-8B83-1FA697D0FE5F}"/>
              </a:ext>
            </a:extLst>
          </p:cNvPr>
          <p:cNvSpPr>
            <a:spLocks noGrp="1"/>
          </p:cNvSpPr>
          <p:nvPr>
            <p:ph type="dt" sz="half" idx="10"/>
          </p:nvPr>
        </p:nvSpPr>
        <p:spPr/>
        <p:txBody>
          <a:bodyPr/>
          <a:lstStyle/>
          <a:p>
            <a:fld id="{9FF1B138-1A37-4B23-9713-FF25B956259C}" type="datetime1">
              <a:rPr lang="en-US" smtClean="0"/>
              <a:t>8/16/2022</a:t>
            </a:fld>
            <a:endParaRPr lang="en-US" dirty="0"/>
          </a:p>
        </p:txBody>
      </p:sp>
      <p:sp>
        <p:nvSpPr>
          <p:cNvPr id="5" name="Footer Placeholder 4">
            <a:extLst>
              <a:ext uri="{FF2B5EF4-FFF2-40B4-BE49-F238E27FC236}">
                <a16:creationId xmlns:a16="http://schemas.microsoft.com/office/drawing/2014/main" id="{E1937F28-F00A-4278-BE45-C52AC58E35F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6D2D2F9-7234-4FD5-B0D5-574716ADA424}"/>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32403168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138AE-4336-4FE1-B2BA-9EEA3A13C0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3587D1-2FDB-42BD-986B-7FFDBC805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2CF0DF-AE5D-4D05-B1D0-209463AB51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8DAA35-E7A7-4E6D-8687-70B450A4BF90}"/>
              </a:ext>
            </a:extLst>
          </p:cNvPr>
          <p:cNvSpPr>
            <a:spLocks noGrp="1"/>
          </p:cNvSpPr>
          <p:nvPr>
            <p:ph type="dt" sz="half" idx="10"/>
          </p:nvPr>
        </p:nvSpPr>
        <p:spPr/>
        <p:txBody>
          <a:bodyPr/>
          <a:lstStyle/>
          <a:p>
            <a:fld id="{19205F87-2482-475D-B44D-DA16A216E42E}" type="datetime1">
              <a:rPr lang="en-US" smtClean="0"/>
              <a:t>8/16/2022</a:t>
            </a:fld>
            <a:endParaRPr lang="en-US" dirty="0"/>
          </a:p>
        </p:txBody>
      </p:sp>
      <p:sp>
        <p:nvSpPr>
          <p:cNvPr id="6" name="Footer Placeholder 5">
            <a:extLst>
              <a:ext uri="{FF2B5EF4-FFF2-40B4-BE49-F238E27FC236}">
                <a16:creationId xmlns:a16="http://schemas.microsoft.com/office/drawing/2014/main" id="{72D64D0E-2EDB-45D5-8686-D407849786E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D53C600-828D-47C0-A97D-220BCBCAE65A}"/>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36454733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8AF3D-8777-4825-8B48-F4DE40211E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8DDE2B-20B1-481F-8B77-A6AAE377D8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4736919E-5DF2-472B-B6DB-D9E03DAD35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F89BE52-A63F-4F2C-A6F9-2F9B1F1DB491}"/>
              </a:ext>
            </a:extLst>
          </p:cNvPr>
          <p:cNvSpPr>
            <a:spLocks noGrp="1"/>
          </p:cNvSpPr>
          <p:nvPr>
            <p:ph type="dt" sz="half" idx="10"/>
          </p:nvPr>
        </p:nvSpPr>
        <p:spPr/>
        <p:txBody>
          <a:bodyPr/>
          <a:lstStyle/>
          <a:p>
            <a:fld id="{2E254233-0A83-42FD-AD84-EBA119CBB6A5}" type="datetime1">
              <a:rPr lang="en-US" smtClean="0"/>
              <a:t>8/16/2022</a:t>
            </a:fld>
            <a:endParaRPr lang="en-US" dirty="0"/>
          </a:p>
        </p:txBody>
      </p:sp>
      <p:sp>
        <p:nvSpPr>
          <p:cNvPr id="6" name="Footer Placeholder 5">
            <a:extLst>
              <a:ext uri="{FF2B5EF4-FFF2-40B4-BE49-F238E27FC236}">
                <a16:creationId xmlns:a16="http://schemas.microsoft.com/office/drawing/2014/main" id="{D03E5941-AF60-450D-B238-79B1E27C58A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C80CD12-AFC9-4FF6-81BD-885C61FF5F72}"/>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24572745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211C-D74E-4FC2-964B-90D518EFB13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B7983E-04C1-4546-BCCF-2DE2F21ACC3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7401F7-7E3A-4BE6-A492-823F6C56FA19}"/>
              </a:ext>
            </a:extLst>
          </p:cNvPr>
          <p:cNvSpPr>
            <a:spLocks noGrp="1"/>
          </p:cNvSpPr>
          <p:nvPr>
            <p:ph type="dt" sz="half" idx="10"/>
          </p:nvPr>
        </p:nvSpPr>
        <p:spPr/>
        <p:txBody>
          <a:bodyPr/>
          <a:lstStyle/>
          <a:p>
            <a:fld id="{4CDCB902-605F-40AC-BD1B-970712768E0A}" type="datetime1">
              <a:rPr lang="en-US" smtClean="0"/>
              <a:t>8/16/2022</a:t>
            </a:fld>
            <a:endParaRPr lang="en-US" dirty="0"/>
          </a:p>
        </p:txBody>
      </p:sp>
      <p:sp>
        <p:nvSpPr>
          <p:cNvPr id="5" name="Footer Placeholder 4">
            <a:extLst>
              <a:ext uri="{FF2B5EF4-FFF2-40B4-BE49-F238E27FC236}">
                <a16:creationId xmlns:a16="http://schemas.microsoft.com/office/drawing/2014/main" id="{EC3A3E0E-2C34-4EE0-A98D-12FDF5B848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F9EB2E1-1323-480B-87F8-AFB600A814EB}"/>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2195007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9AFFEC-09AC-4DA4-862A-84CB31D01E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813EDC-4255-4DA8-8D29-3DDFA67373B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AE23CB-1FF9-4716-9069-37D5B97C51A2}"/>
              </a:ext>
            </a:extLst>
          </p:cNvPr>
          <p:cNvSpPr>
            <a:spLocks noGrp="1"/>
          </p:cNvSpPr>
          <p:nvPr>
            <p:ph type="dt" sz="half" idx="10"/>
          </p:nvPr>
        </p:nvSpPr>
        <p:spPr/>
        <p:txBody>
          <a:bodyPr/>
          <a:lstStyle/>
          <a:p>
            <a:fld id="{5B061DB6-CDAF-4387-8D29-5D2D2DB5B028}" type="datetime1">
              <a:rPr lang="en-US" smtClean="0"/>
              <a:t>8/16/2022</a:t>
            </a:fld>
            <a:endParaRPr lang="en-US" dirty="0"/>
          </a:p>
        </p:txBody>
      </p:sp>
      <p:sp>
        <p:nvSpPr>
          <p:cNvPr id="5" name="Footer Placeholder 4">
            <a:extLst>
              <a:ext uri="{FF2B5EF4-FFF2-40B4-BE49-F238E27FC236}">
                <a16:creationId xmlns:a16="http://schemas.microsoft.com/office/drawing/2014/main" id="{D6A80762-B2A1-4C13-BC68-8DC0BD84DB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CEA4A4-ABB3-4E54-9C2E-27645925E878}"/>
              </a:ext>
            </a:extLst>
          </p:cNvPr>
          <p:cNvSpPr>
            <a:spLocks noGrp="1"/>
          </p:cNvSpPr>
          <p:nvPr>
            <p:ph type="sldNum" sz="quarter" idx="12"/>
          </p:nvPr>
        </p:nvSpPr>
        <p:spPr/>
        <p:txBody>
          <a:bodyPr/>
          <a:lstStyle/>
          <a:p>
            <a:fld id="{E1DF4C06-4BCE-431A-A5FC-FEE771961E6D}" type="slidenum">
              <a:rPr lang="en-US" smtClean="0"/>
              <a:t>‹#›</a:t>
            </a:fld>
            <a:endParaRPr lang="en-US" dirty="0"/>
          </a:p>
        </p:txBody>
      </p:sp>
    </p:spTree>
    <p:extLst>
      <p:ext uri="{BB962C8B-B14F-4D97-AF65-F5344CB8AC3E}">
        <p14:creationId xmlns:p14="http://schemas.microsoft.com/office/powerpoint/2010/main" val="3191058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8" name="Rectangle 7"/>
          <p:cNvSpPr/>
          <p:nvPr userDrawn="1"/>
        </p:nvSpPr>
        <p:spPr>
          <a:xfrm>
            <a:off x="3896748" y="6256370"/>
            <a:ext cx="4404903" cy="387788"/>
          </a:xfrm>
          <a:prstGeom prst="rect">
            <a:avLst/>
          </a:prstGeom>
        </p:spPr>
        <p:txBody>
          <a:bodyPr wrap="square" lIns="82285" tIns="41143" rIns="82285" bIns="41143">
            <a:spAutoFit/>
          </a:bodyPr>
          <a:lstStyle/>
          <a:p>
            <a:pPr algn="ctr"/>
            <a:r>
              <a:rPr lang="id-ID" sz="1080" dirty="0">
                <a:solidFill>
                  <a:schemeClr val="accent1"/>
                </a:solidFill>
                <a:latin typeface="Lato Light"/>
                <a:cs typeface="Lato Light"/>
              </a:rPr>
              <a:t>www.companyname.com</a:t>
            </a:r>
          </a:p>
          <a:p>
            <a:pPr algn="ctr"/>
            <a:r>
              <a:rPr lang="en-US" sz="900" dirty="0">
                <a:solidFill>
                  <a:schemeClr val="tx2"/>
                </a:solidFill>
                <a:latin typeface="Lato Light"/>
                <a:cs typeface="Lato Light"/>
              </a:rPr>
              <a:t>© 2016 </a:t>
            </a:r>
            <a:r>
              <a:rPr lang="en-US" sz="900" dirty="0" err="1">
                <a:solidFill>
                  <a:schemeClr val="tx2"/>
                </a:solidFill>
                <a:latin typeface="Lato Light"/>
                <a:cs typeface="Lato Light"/>
              </a:rPr>
              <a:t>Motagua</a:t>
            </a:r>
            <a:r>
              <a:rPr lang="en-US" sz="900" dirty="0">
                <a:solidFill>
                  <a:schemeClr val="tx2"/>
                </a:solidFill>
                <a:latin typeface="Lato Light"/>
                <a:cs typeface="Lato Light"/>
              </a:rPr>
              <a:t> </a:t>
            </a:r>
            <a:r>
              <a:rPr lang="id-ID" sz="900" dirty="0">
                <a:solidFill>
                  <a:schemeClr val="tx2"/>
                </a:solidFill>
                <a:latin typeface="Lato Light"/>
                <a:cs typeface="Lato Light"/>
              </a:rPr>
              <a:t>PowerPoint Multipurpose Theme</a:t>
            </a:r>
            <a:r>
              <a:rPr lang="en-US" sz="900" dirty="0">
                <a:solidFill>
                  <a:schemeClr val="tx2"/>
                </a:solidFill>
                <a:latin typeface="Lato Light"/>
                <a:cs typeface="Lato Light"/>
              </a:rPr>
              <a:t>. All Rights Reserved. </a:t>
            </a:r>
            <a:endParaRPr lang="id-ID" sz="900" dirty="0">
              <a:solidFill>
                <a:schemeClr val="tx2"/>
              </a:solidFill>
              <a:latin typeface="Lato Light"/>
              <a:cs typeface="Lato Light"/>
            </a:endParaRPr>
          </a:p>
        </p:txBody>
      </p:sp>
      <p:sp>
        <p:nvSpPr>
          <p:cNvPr id="5" name="Oval 4"/>
          <p:cNvSpPr/>
          <p:nvPr userDrawn="1"/>
        </p:nvSpPr>
        <p:spPr>
          <a:xfrm>
            <a:off x="11512878" y="248592"/>
            <a:ext cx="479630" cy="433426"/>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41150" tIns="20575" rIns="41150" bIns="20575" rtlCol="0" anchor="ctr"/>
          <a:lstStyle/>
          <a:p>
            <a:pPr algn="ctr"/>
            <a:endParaRPr lang="en-US" sz="1264">
              <a:latin typeface="Lato Light"/>
            </a:endParaRPr>
          </a:p>
        </p:txBody>
      </p:sp>
      <p:sp>
        <p:nvSpPr>
          <p:cNvPr id="6" name="TextBox 5"/>
          <p:cNvSpPr txBox="1"/>
          <p:nvPr userDrawn="1"/>
        </p:nvSpPr>
        <p:spPr>
          <a:xfrm>
            <a:off x="11570258" y="303535"/>
            <a:ext cx="379377" cy="277117"/>
          </a:xfrm>
          <a:prstGeom prst="rect">
            <a:avLst/>
          </a:prstGeom>
          <a:noFill/>
        </p:spPr>
        <p:txBody>
          <a:bodyPr wrap="none" lIns="82285" tIns="41143" rIns="82285" bIns="41143" rtlCol="0">
            <a:spAutoFit/>
          </a:bodyPr>
          <a:lstStyle/>
          <a:p>
            <a:pPr algn="ctr"/>
            <a:fld id="{260E2A6B-A809-4840-BF14-8648BC0BDF87}" type="slidenum">
              <a:rPr lang="id-ID" sz="1261" b="1" smtClean="0">
                <a:solidFill>
                  <a:schemeClr val="bg1"/>
                </a:solidFill>
                <a:latin typeface="Raleway Light"/>
                <a:cs typeface="Raleway Light"/>
              </a:rPr>
              <a:pPr algn="ctr"/>
              <a:t>‹#›</a:t>
            </a:fld>
            <a:endParaRPr lang="id-ID" sz="1261">
              <a:solidFill>
                <a:schemeClr val="bg1"/>
              </a:solidFill>
              <a:latin typeface="Raleway Light"/>
              <a:cs typeface="Raleway Light"/>
            </a:endParaRPr>
          </a:p>
        </p:txBody>
      </p:sp>
    </p:spTree>
    <p:extLst>
      <p:ext uri="{BB962C8B-B14F-4D97-AF65-F5344CB8AC3E}">
        <p14:creationId xmlns:p14="http://schemas.microsoft.com/office/powerpoint/2010/main" val="27648951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2"/>
          <p:cNvSpPr>
            <a:spLocks noGrp="1"/>
          </p:cNvSpPr>
          <p:nvPr>
            <p:ph idx="1"/>
          </p:nvPr>
        </p:nvSpPr>
        <p:spPr bwMode="auto">
          <a:xfrm>
            <a:off x="609600" y="1101725"/>
            <a:ext cx="109728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p:txBody>
          <a:bodyPr/>
          <a:lstStyle>
            <a:lvl1pPr>
              <a:defRPr/>
            </a:lvl1pPr>
          </a:lstStyle>
          <a:p>
            <a:pPr>
              <a:defRPr/>
            </a:pPr>
            <a:fld id="{4C0A3798-3E55-40AD-888C-464D28038119}" type="slidenum">
              <a:rPr lang="en-US"/>
              <a:pPr>
                <a:defRPr/>
              </a:pPr>
              <a:t>‹#›</a:t>
            </a:fld>
            <a:endParaRPr lang="en-US"/>
          </a:p>
        </p:txBody>
      </p:sp>
    </p:spTree>
    <p:extLst>
      <p:ext uri="{BB962C8B-B14F-4D97-AF65-F5344CB8AC3E}">
        <p14:creationId xmlns:p14="http://schemas.microsoft.com/office/powerpoint/2010/main" val="637592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11262785" y="6646863"/>
            <a:ext cx="637116"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fld id="{EEC855B7-2DD7-49F1-982D-EE9E3A688679}" type="slidenum">
              <a:rPr lang="en-US" altLang="en-US" sz="1200" smtClean="0">
                <a:solidFill>
                  <a:schemeClr val="bg1"/>
                </a:solidFill>
                <a:latin typeface="Calibri" panose="020F0502020204030204" pitchFamily="34" charset="0"/>
              </a:rPr>
              <a:pPr>
                <a:defRPr/>
              </a:pPr>
              <a:t>‹#›</a:t>
            </a:fld>
            <a:endParaRPr lang="en-US" alt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41659974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pPr>
              <a:defRPr/>
            </a:pPr>
            <a:fld id="{17F1F82B-EACD-44DD-B37E-7A7D49CC393D}" type="slidenum">
              <a:rPr lang="en-US"/>
              <a:pPr>
                <a:defRPr/>
              </a:pPr>
              <a:t>‹#›</a:t>
            </a:fld>
            <a:endParaRPr lang="en-US"/>
          </a:p>
        </p:txBody>
      </p:sp>
    </p:spTree>
    <p:extLst>
      <p:ext uri="{BB962C8B-B14F-4D97-AF65-F5344CB8AC3E}">
        <p14:creationId xmlns:p14="http://schemas.microsoft.com/office/powerpoint/2010/main" val="26696142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2"/>
          <p:cNvSpPr>
            <a:spLocks noGrp="1"/>
          </p:cNvSpPr>
          <p:nvPr>
            <p:ph idx="1"/>
          </p:nvPr>
        </p:nvSpPr>
        <p:spPr bwMode="auto">
          <a:xfrm>
            <a:off x="609600" y="1101725"/>
            <a:ext cx="109728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p:txBody>
          <a:bodyPr/>
          <a:lstStyle>
            <a:lvl1pPr>
              <a:defRPr/>
            </a:lvl1pPr>
          </a:lstStyle>
          <a:p>
            <a:pPr>
              <a:defRPr/>
            </a:pPr>
            <a:fld id="{4C0A3798-3E55-40AD-888C-464D28038119}" type="slidenum">
              <a:rPr lang="en-US"/>
              <a:pPr>
                <a:defRPr/>
              </a:pPr>
              <a:t>‹#›</a:t>
            </a:fld>
            <a:endParaRPr lang="en-US"/>
          </a:p>
        </p:txBody>
      </p:sp>
    </p:spTree>
    <p:extLst>
      <p:ext uri="{BB962C8B-B14F-4D97-AF65-F5344CB8AC3E}">
        <p14:creationId xmlns:p14="http://schemas.microsoft.com/office/powerpoint/2010/main" val="417160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buClr>
                <a:srgbClr val="279FCE"/>
              </a:buClr>
              <a:defRPr sz="2800"/>
            </a:lvl1pPr>
            <a:lvl2pPr>
              <a:buClr>
                <a:srgbClr val="279FCE"/>
              </a:buClr>
              <a:defRPr sz="2400"/>
            </a:lvl2pPr>
            <a:lvl3pPr>
              <a:buClr>
                <a:srgbClr val="279FCE"/>
              </a:buClr>
              <a:defRPr sz="2000"/>
            </a:lvl3pPr>
            <a:lvl4pPr>
              <a:buClr>
                <a:srgbClr val="279FCE"/>
              </a:buClr>
              <a:defRPr sz="1800"/>
            </a:lvl4pPr>
            <a:lvl5pPr>
              <a:buClr>
                <a:srgbClr val="279FCE"/>
              </a:buCl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buClr>
                <a:srgbClr val="279FCE"/>
              </a:buClr>
              <a:defRPr sz="2800"/>
            </a:lvl1pPr>
            <a:lvl2pPr>
              <a:buClr>
                <a:srgbClr val="279FCE"/>
              </a:buClr>
              <a:defRPr sz="2400"/>
            </a:lvl2pPr>
            <a:lvl3pPr>
              <a:buClr>
                <a:srgbClr val="279FCE"/>
              </a:buClr>
              <a:defRPr sz="2000"/>
            </a:lvl3pPr>
            <a:lvl4pPr>
              <a:buClr>
                <a:srgbClr val="279FCE"/>
              </a:buClr>
              <a:defRPr sz="1800"/>
            </a:lvl4pPr>
            <a:lvl5pPr>
              <a:buClr>
                <a:srgbClr val="279FCE"/>
              </a:buCl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2"/>
          <p:cNvSpPr>
            <a:spLocks noGrp="1"/>
          </p:cNvSpPr>
          <p:nvPr>
            <p:ph type="sldNum" sz="quarter" idx="10"/>
          </p:nvPr>
        </p:nvSpPr>
        <p:spPr/>
        <p:txBody>
          <a:bodyPr/>
          <a:lstStyle>
            <a:lvl1pPr>
              <a:defRPr/>
            </a:lvl1pPr>
          </a:lstStyle>
          <a:p>
            <a:pPr>
              <a:defRPr/>
            </a:pPr>
            <a:fld id="{FEF22BF4-E4CF-45A2-8CAB-2CEA7D4850F7}" type="slidenum">
              <a:rPr lang="en-US"/>
              <a:pPr>
                <a:defRPr/>
              </a:pPr>
              <a:t>‹#›</a:t>
            </a:fld>
            <a:endParaRPr lang="en-US"/>
          </a:p>
        </p:txBody>
      </p:sp>
    </p:spTree>
    <p:extLst>
      <p:ext uri="{BB962C8B-B14F-4D97-AF65-F5344CB8AC3E}">
        <p14:creationId xmlns:p14="http://schemas.microsoft.com/office/powerpoint/2010/main" val="2665326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938-1A31-4D7A-8CBA-7C49132761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5997D9-056D-42CD-90BE-2400F2E1EB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332E10-42DD-455F-BCC9-093ED15F326B}"/>
              </a:ext>
            </a:extLst>
          </p:cNvPr>
          <p:cNvSpPr>
            <a:spLocks noGrp="1"/>
          </p:cNvSpPr>
          <p:nvPr>
            <p:ph type="dt" sz="half" idx="10"/>
          </p:nvPr>
        </p:nvSpPr>
        <p:spPr/>
        <p:txBody>
          <a:bodyPr/>
          <a:lstStyle/>
          <a:p>
            <a:fld id="{9397EE9C-7F2F-4BCA-86C6-6D0BD162DBDD}" type="datetime1">
              <a:rPr lang="en-US" smtClean="0"/>
              <a:t>8/16/2022</a:t>
            </a:fld>
            <a:endParaRPr lang="en-US" dirty="0"/>
          </a:p>
        </p:txBody>
      </p:sp>
      <p:sp>
        <p:nvSpPr>
          <p:cNvPr id="5" name="Footer Placeholder 4">
            <a:extLst>
              <a:ext uri="{FF2B5EF4-FFF2-40B4-BE49-F238E27FC236}">
                <a16:creationId xmlns:a16="http://schemas.microsoft.com/office/drawing/2014/main" id="{215F6CEB-750D-4010-83B0-0812F1C6EBC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F61055F-3C5E-43EB-9DC3-808D8097A563}"/>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26958944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HI 360 Divider Slide">
    <p:spTree>
      <p:nvGrpSpPr>
        <p:cNvPr id="1" name=""/>
        <p:cNvGrpSpPr/>
        <p:nvPr/>
      </p:nvGrpSpPr>
      <p:grpSpPr>
        <a:xfrm>
          <a:off x="0" y="0"/>
          <a:ext cx="0" cy="0"/>
          <a:chOff x="0" y="0"/>
          <a:chExt cx="0" cy="0"/>
        </a:xfrm>
      </p:grpSpPr>
      <p:sp>
        <p:nvSpPr>
          <p:cNvPr id="3" name="Rectangle 2"/>
          <p:cNvSpPr/>
          <p:nvPr userDrawn="1"/>
        </p:nvSpPr>
        <p:spPr>
          <a:xfrm>
            <a:off x="0" y="-9525"/>
            <a:ext cx="12192000" cy="6888163"/>
          </a:xfrm>
          <a:prstGeom prst="rect">
            <a:avLst/>
          </a:prstGeom>
          <a:gradFill>
            <a:gsLst>
              <a:gs pos="1000">
                <a:schemeClr val="accent5"/>
              </a:gs>
              <a:gs pos="31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p>
        </p:txBody>
      </p:sp>
      <p:pic>
        <p:nvPicPr>
          <p:cNvPr id="4" name="Picture 6" descr="FHI360_Logo_Horiz_tag_4c.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3101" y="6173788"/>
            <a:ext cx="1090084"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flipV="1">
            <a:off x="0" y="6691313"/>
            <a:ext cx="12253384" cy="195262"/>
          </a:xfrm>
          <a:prstGeom prst="rect">
            <a:avLst/>
          </a:prstGeom>
          <a:solidFill>
            <a:srgbClr val="279FC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schemeClr val="bg1"/>
              </a:solidFill>
            </a:endParaRPr>
          </a:p>
        </p:txBody>
      </p:sp>
      <p:sp>
        <p:nvSpPr>
          <p:cNvPr id="6" name="Rectangle 5"/>
          <p:cNvSpPr/>
          <p:nvPr userDrawn="1"/>
        </p:nvSpPr>
        <p:spPr>
          <a:xfrm>
            <a:off x="0" y="984250"/>
            <a:ext cx="12192000" cy="63500"/>
          </a:xfrm>
          <a:prstGeom prst="rect">
            <a:avLst/>
          </a:prstGeom>
          <a:solidFill>
            <a:srgbClr val="279EC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p>
        </p:txBody>
      </p:sp>
      <p:sp>
        <p:nvSpPr>
          <p:cNvPr id="8" name="Title 1"/>
          <p:cNvSpPr>
            <a:spLocks noGrp="1"/>
          </p:cNvSpPr>
          <p:nvPr>
            <p:ph type="title"/>
          </p:nvPr>
        </p:nvSpPr>
        <p:spPr>
          <a:xfrm>
            <a:off x="609600" y="0"/>
            <a:ext cx="7571317" cy="992188"/>
          </a:xfrm>
          <a:prstGeom prst="rect">
            <a:avLst/>
          </a:prstGeom>
        </p:spPr>
        <p:txBody>
          <a:bodyPr/>
          <a:lstStyle>
            <a:lvl1pPr>
              <a:defRPr lang="en-US" sz="2800" b="1" kern="1200" dirty="0">
                <a:solidFill>
                  <a:srgbClr val="717074"/>
                </a:solidFill>
                <a:latin typeface="+mn-lt"/>
                <a:ea typeface="+mj-ea"/>
                <a:cs typeface="+mj-cs"/>
              </a:defRPr>
            </a:lvl1pPr>
          </a:lstStyle>
          <a:p>
            <a:pPr lvl="0"/>
            <a:r>
              <a:rPr lang="en-US"/>
              <a:t>Click to edit Master title style</a:t>
            </a:r>
          </a:p>
        </p:txBody>
      </p:sp>
      <p:sp>
        <p:nvSpPr>
          <p:cNvPr id="7" name="Slide Number Placeholder 3"/>
          <p:cNvSpPr>
            <a:spLocks noGrp="1"/>
          </p:cNvSpPr>
          <p:nvPr>
            <p:ph type="sldNum" sz="quarter" idx="10"/>
          </p:nvPr>
        </p:nvSpPr>
        <p:spPr>
          <a:xfrm>
            <a:off x="10938934" y="6678614"/>
            <a:ext cx="791633" cy="217487"/>
          </a:xfrm>
        </p:spPr>
        <p:txBody>
          <a:bodyPr/>
          <a:lstStyle>
            <a:lvl1pPr algn="r">
              <a:defRPr sz="1200" b="1">
                <a:solidFill>
                  <a:schemeClr val="bg1"/>
                </a:solidFill>
                <a:latin typeface="+mn-lt"/>
              </a:defRPr>
            </a:lvl1pPr>
          </a:lstStyle>
          <a:p>
            <a:pPr>
              <a:defRPr/>
            </a:pPr>
            <a:fld id="{8655BFEC-5ADD-47FB-B7ED-2CCFEAFDA482}" type="slidenum">
              <a:rPr lang="en-US"/>
              <a:pPr>
                <a:defRPr/>
              </a:pPr>
              <a:t>‹#›</a:t>
            </a:fld>
            <a:endParaRPr lang="en-US"/>
          </a:p>
        </p:txBody>
      </p:sp>
    </p:spTree>
    <p:extLst>
      <p:ext uri="{BB962C8B-B14F-4D97-AF65-F5344CB8AC3E}">
        <p14:creationId xmlns:p14="http://schemas.microsoft.com/office/powerpoint/2010/main" val="1444354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1171696"/>
            <a:ext cx="7315200" cy="355587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2"/>
          <p:cNvSpPr>
            <a:spLocks noGrp="1"/>
          </p:cNvSpPr>
          <p:nvPr>
            <p:ph type="sldNum" sz="quarter" idx="10"/>
          </p:nvPr>
        </p:nvSpPr>
        <p:spPr/>
        <p:txBody>
          <a:bodyPr/>
          <a:lstStyle>
            <a:lvl1pPr>
              <a:defRPr/>
            </a:lvl1pPr>
          </a:lstStyle>
          <a:p>
            <a:pPr>
              <a:defRPr/>
            </a:pPr>
            <a:fld id="{498FE2AC-756B-4028-B152-B8873C9E91D4}" type="slidenum">
              <a:rPr lang="en-US"/>
              <a:pPr>
                <a:defRPr/>
              </a:pPr>
              <a:t>‹#›</a:t>
            </a:fld>
            <a:endParaRPr lang="en-US"/>
          </a:p>
        </p:txBody>
      </p:sp>
    </p:spTree>
    <p:extLst>
      <p:ext uri="{BB962C8B-B14F-4D97-AF65-F5344CB8AC3E}">
        <p14:creationId xmlns:p14="http://schemas.microsoft.com/office/powerpoint/2010/main" val="5539468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C7A8C7E9-DBAF-4169-A19A-A1AE620D4DE8}" type="slidenum">
              <a:rPr lang="en-US"/>
              <a:pPr>
                <a:defRPr/>
              </a:pPr>
              <a:t>‹#›</a:t>
            </a:fld>
            <a:endParaRPr lang="en-US"/>
          </a:p>
        </p:txBody>
      </p:sp>
    </p:spTree>
    <p:extLst>
      <p:ext uri="{BB962C8B-B14F-4D97-AF65-F5344CB8AC3E}">
        <p14:creationId xmlns:p14="http://schemas.microsoft.com/office/powerpoint/2010/main" val="23751392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5499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6430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1" y="-1"/>
            <a:ext cx="12203143" cy="6858001"/>
          </a:xfrm>
        </p:spPr>
        <p:txBody>
          <a:bodyPr>
            <a:normAutofit/>
          </a:bodyPr>
          <a:lstStyle>
            <a:lvl1pPr marL="0" indent="0">
              <a:buNone/>
              <a:defRPr sz="1201">
                <a:latin typeface="Lato Light"/>
                <a:cs typeface="Lato Light"/>
              </a:defRPr>
            </a:lvl1pPr>
          </a:lstStyle>
          <a:p>
            <a:endParaRPr lang="id-ID"/>
          </a:p>
        </p:txBody>
      </p:sp>
    </p:spTree>
    <p:extLst>
      <p:ext uri="{BB962C8B-B14F-4D97-AF65-F5344CB8AC3E}">
        <p14:creationId xmlns:p14="http://schemas.microsoft.com/office/powerpoint/2010/main" val="36180483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4" descr="FHI360_Logo_Horiz_tag_4c.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3101" y="6083301"/>
            <a:ext cx="1657351"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1"/>
            <a:ext cx="12192000" cy="5925312"/>
          </a:xfrm>
          <a:prstGeom prst="rect">
            <a:avLst/>
          </a:prstGeom>
          <a:solidFill>
            <a:srgbClr val="279E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
        <p:nvSpPr>
          <p:cNvPr id="6" name="Rectangle 5"/>
          <p:cNvSpPr/>
          <p:nvPr userDrawn="1"/>
        </p:nvSpPr>
        <p:spPr>
          <a:xfrm>
            <a:off x="9821333" y="0"/>
            <a:ext cx="1761067" cy="1079500"/>
          </a:xfrm>
          <a:prstGeom prst="rect">
            <a:avLst/>
          </a:prstGeom>
          <a:solidFill>
            <a:srgbClr val="00486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446509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a:spLocks noChangeArrowheads="1"/>
          </p:cNvSpPr>
          <p:nvPr userDrawn="1"/>
        </p:nvSpPr>
        <p:spPr bwMode="auto">
          <a:xfrm>
            <a:off x="11262785" y="6646863"/>
            <a:ext cx="637116"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fld id="{EEC855B7-2DD7-49F1-982D-EE9E3A688679}" type="slidenum">
              <a:rPr lang="en-US" altLang="en-US" sz="1200" smtClean="0">
                <a:solidFill>
                  <a:schemeClr val="bg1"/>
                </a:solidFill>
                <a:latin typeface="Calibri" panose="020F0502020204030204" pitchFamily="34" charset="0"/>
              </a:rPr>
              <a:pPr>
                <a:defRPr/>
              </a:pPr>
              <a:t>‹#›</a:t>
            </a:fld>
            <a:endParaRPr lang="en-US" alt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14192758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33153" y="212652"/>
            <a:ext cx="10873563" cy="992188"/>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pPr>
              <a:defRPr/>
            </a:pPr>
            <a:fld id="{17F1F82B-EACD-44DD-B37E-7A7D49CC393D}" type="slidenum">
              <a:rPr lang="en-US"/>
              <a:pPr>
                <a:defRPr/>
              </a:pPr>
              <a:t>‹#›</a:t>
            </a:fld>
            <a:endParaRPr lang="en-US"/>
          </a:p>
        </p:txBody>
      </p:sp>
    </p:spTree>
    <p:extLst>
      <p:ext uri="{BB962C8B-B14F-4D97-AF65-F5344CB8AC3E}">
        <p14:creationId xmlns:p14="http://schemas.microsoft.com/office/powerpoint/2010/main" val="3224251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65814"/>
            <a:ext cx="10972800" cy="988827"/>
          </a:xfrm>
        </p:spPr>
        <p:txBody>
          <a:bodyPr/>
          <a:lstStyle/>
          <a:p>
            <a:r>
              <a:rPr lang="en-US"/>
              <a:t>Click to edit Master title style</a:t>
            </a:r>
          </a:p>
        </p:txBody>
      </p:sp>
      <p:sp>
        <p:nvSpPr>
          <p:cNvPr id="4" name="Text Placeholder 2"/>
          <p:cNvSpPr>
            <a:spLocks noGrp="1"/>
          </p:cNvSpPr>
          <p:nvPr>
            <p:ph idx="1"/>
          </p:nvPr>
        </p:nvSpPr>
        <p:spPr bwMode="auto">
          <a:xfrm>
            <a:off x="609600" y="1254642"/>
            <a:ext cx="10972800" cy="4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p:txBody>
          <a:bodyPr/>
          <a:lstStyle>
            <a:lvl1pPr>
              <a:defRPr/>
            </a:lvl1pPr>
          </a:lstStyle>
          <a:p>
            <a:pPr>
              <a:defRPr/>
            </a:pPr>
            <a:fld id="{4C0A3798-3E55-40AD-888C-464D28038119}" type="slidenum">
              <a:rPr lang="en-US"/>
              <a:pPr>
                <a:defRPr/>
              </a:pPr>
              <a:t>‹#›</a:t>
            </a:fld>
            <a:endParaRPr lang="en-US"/>
          </a:p>
        </p:txBody>
      </p:sp>
    </p:spTree>
    <p:extLst>
      <p:ext uri="{BB962C8B-B14F-4D97-AF65-F5344CB8AC3E}">
        <p14:creationId xmlns:p14="http://schemas.microsoft.com/office/powerpoint/2010/main" val="1752128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F056-54DB-47B1-971E-E4E6521DAC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177F9-CE99-45D8-9351-984E1DAA04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62C1DD-F653-4B80-8C84-B3955AF38CF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C1FA2-D10B-426E-A7FA-AD8BE4820390}"/>
              </a:ext>
            </a:extLst>
          </p:cNvPr>
          <p:cNvSpPr>
            <a:spLocks noGrp="1"/>
          </p:cNvSpPr>
          <p:nvPr>
            <p:ph type="dt" sz="half" idx="10"/>
          </p:nvPr>
        </p:nvSpPr>
        <p:spPr/>
        <p:txBody>
          <a:bodyPr/>
          <a:lstStyle/>
          <a:p>
            <a:fld id="{67DB7AA0-E11A-4DC4-9446-6BEE385917FE}" type="datetime1">
              <a:rPr lang="en-US" smtClean="0"/>
              <a:t>8/16/2022</a:t>
            </a:fld>
            <a:endParaRPr lang="en-US" dirty="0"/>
          </a:p>
        </p:txBody>
      </p:sp>
      <p:sp>
        <p:nvSpPr>
          <p:cNvPr id="6" name="Footer Placeholder 5">
            <a:extLst>
              <a:ext uri="{FF2B5EF4-FFF2-40B4-BE49-F238E27FC236}">
                <a16:creationId xmlns:a16="http://schemas.microsoft.com/office/drawing/2014/main" id="{45DF7BE0-8EE6-43FA-B2E3-3C95E79F74C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677282C-94BB-4925-95F1-405F925F1892}"/>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32258389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35743"/>
            <a:ext cx="10972800" cy="992188"/>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buClr>
                <a:srgbClr val="279FCE"/>
              </a:buClr>
              <a:defRPr sz="2800"/>
            </a:lvl1pPr>
            <a:lvl2pPr>
              <a:buClr>
                <a:srgbClr val="279FCE"/>
              </a:buClr>
              <a:defRPr sz="2400"/>
            </a:lvl2pPr>
            <a:lvl3pPr>
              <a:buClr>
                <a:srgbClr val="279FCE"/>
              </a:buClr>
              <a:defRPr sz="2000"/>
            </a:lvl3pPr>
            <a:lvl4pPr>
              <a:buClr>
                <a:srgbClr val="279FCE"/>
              </a:buClr>
              <a:defRPr sz="1800"/>
            </a:lvl4pPr>
            <a:lvl5pPr>
              <a:buClr>
                <a:srgbClr val="279FCE"/>
              </a:buCl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buClr>
                <a:srgbClr val="279FCE"/>
              </a:buClr>
              <a:defRPr sz="2800"/>
            </a:lvl1pPr>
            <a:lvl2pPr>
              <a:buClr>
                <a:srgbClr val="279FCE"/>
              </a:buClr>
              <a:defRPr sz="2400"/>
            </a:lvl2pPr>
            <a:lvl3pPr>
              <a:buClr>
                <a:srgbClr val="279FCE"/>
              </a:buClr>
              <a:defRPr sz="2000"/>
            </a:lvl3pPr>
            <a:lvl4pPr>
              <a:buClr>
                <a:srgbClr val="279FCE"/>
              </a:buClr>
              <a:defRPr sz="1800"/>
            </a:lvl4pPr>
            <a:lvl5pPr>
              <a:buClr>
                <a:srgbClr val="279FCE"/>
              </a:buCl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2"/>
          <p:cNvSpPr>
            <a:spLocks noGrp="1"/>
          </p:cNvSpPr>
          <p:nvPr>
            <p:ph type="sldNum" sz="quarter" idx="10"/>
          </p:nvPr>
        </p:nvSpPr>
        <p:spPr/>
        <p:txBody>
          <a:bodyPr/>
          <a:lstStyle>
            <a:lvl1pPr>
              <a:defRPr/>
            </a:lvl1pPr>
          </a:lstStyle>
          <a:p>
            <a:pPr>
              <a:defRPr/>
            </a:pPr>
            <a:fld id="{FEF22BF4-E4CF-45A2-8CAB-2CEA7D4850F7}" type="slidenum">
              <a:rPr lang="en-US"/>
              <a:pPr>
                <a:defRPr/>
              </a:pPr>
              <a:t>‹#›</a:t>
            </a:fld>
            <a:endParaRPr lang="en-US"/>
          </a:p>
        </p:txBody>
      </p:sp>
    </p:spTree>
    <p:extLst>
      <p:ext uri="{BB962C8B-B14F-4D97-AF65-F5344CB8AC3E}">
        <p14:creationId xmlns:p14="http://schemas.microsoft.com/office/powerpoint/2010/main" val="8539522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HI 360 Divider Slide">
    <p:spTree>
      <p:nvGrpSpPr>
        <p:cNvPr id="1" name=""/>
        <p:cNvGrpSpPr/>
        <p:nvPr/>
      </p:nvGrpSpPr>
      <p:grpSpPr>
        <a:xfrm>
          <a:off x="0" y="0"/>
          <a:ext cx="0" cy="0"/>
          <a:chOff x="0" y="0"/>
          <a:chExt cx="0" cy="0"/>
        </a:xfrm>
      </p:grpSpPr>
      <p:sp>
        <p:nvSpPr>
          <p:cNvPr id="3" name="Rectangle 2"/>
          <p:cNvSpPr/>
          <p:nvPr userDrawn="1"/>
        </p:nvSpPr>
        <p:spPr>
          <a:xfrm>
            <a:off x="0" y="7937"/>
            <a:ext cx="12192000" cy="6888163"/>
          </a:xfrm>
          <a:prstGeom prst="rect">
            <a:avLst/>
          </a:prstGeom>
          <a:gradFill>
            <a:gsLst>
              <a:gs pos="1000">
                <a:schemeClr val="accent5"/>
              </a:gs>
              <a:gs pos="31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p>
        </p:txBody>
      </p:sp>
      <p:sp>
        <p:nvSpPr>
          <p:cNvPr id="8" name="Title 1"/>
          <p:cNvSpPr>
            <a:spLocks noGrp="1"/>
          </p:cNvSpPr>
          <p:nvPr>
            <p:ph type="title"/>
          </p:nvPr>
        </p:nvSpPr>
        <p:spPr>
          <a:xfrm>
            <a:off x="2112334" y="2869350"/>
            <a:ext cx="7783033" cy="992188"/>
          </a:xfrm>
          <a:prstGeom prst="rect">
            <a:avLst/>
          </a:prstGeom>
        </p:spPr>
        <p:txBody>
          <a:bodyPr/>
          <a:lstStyle>
            <a:lvl1pPr algn="ctr">
              <a:defRPr lang="en-US" sz="2800" b="1" kern="1200" dirty="0">
                <a:solidFill>
                  <a:srgbClr val="717074"/>
                </a:solidFill>
                <a:latin typeface="+mn-lt"/>
                <a:ea typeface="+mj-ea"/>
                <a:cs typeface="+mj-cs"/>
              </a:defRPr>
            </a:lvl1pPr>
          </a:lstStyle>
          <a:p>
            <a:pPr lvl="0"/>
            <a:r>
              <a:rPr lang="en-US"/>
              <a:t>Click to edit Master title style</a:t>
            </a:r>
          </a:p>
        </p:txBody>
      </p:sp>
      <p:sp>
        <p:nvSpPr>
          <p:cNvPr id="7" name="Slide Number Placeholder 3"/>
          <p:cNvSpPr>
            <a:spLocks noGrp="1"/>
          </p:cNvSpPr>
          <p:nvPr>
            <p:ph type="sldNum" sz="quarter" idx="10"/>
          </p:nvPr>
        </p:nvSpPr>
        <p:spPr>
          <a:xfrm>
            <a:off x="10938934" y="6678614"/>
            <a:ext cx="791633" cy="217487"/>
          </a:xfrm>
        </p:spPr>
        <p:txBody>
          <a:bodyPr/>
          <a:lstStyle>
            <a:lvl1pPr algn="r">
              <a:defRPr sz="1200" b="1">
                <a:solidFill>
                  <a:schemeClr val="bg1"/>
                </a:solidFill>
                <a:latin typeface="+mn-lt"/>
              </a:defRPr>
            </a:lvl1pPr>
          </a:lstStyle>
          <a:p>
            <a:pPr>
              <a:defRPr/>
            </a:pPr>
            <a:fld id="{8655BFEC-5ADD-47FB-B7ED-2CCFEAFDA482}" type="slidenum">
              <a:rPr lang="en-US"/>
              <a:pPr>
                <a:defRPr/>
              </a:pPr>
              <a:t>‹#›</a:t>
            </a:fld>
            <a:endParaRPr lang="en-US"/>
          </a:p>
        </p:txBody>
      </p:sp>
    </p:spTree>
    <p:extLst>
      <p:ext uri="{BB962C8B-B14F-4D97-AF65-F5344CB8AC3E}">
        <p14:creationId xmlns:p14="http://schemas.microsoft.com/office/powerpoint/2010/main" val="25891287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1171696"/>
            <a:ext cx="7315200" cy="355587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2"/>
          <p:cNvSpPr>
            <a:spLocks noGrp="1"/>
          </p:cNvSpPr>
          <p:nvPr>
            <p:ph type="sldNum" sz="quarter" idx="10"/>
          </p:nvPr>
        </p:nvSpPr>
        <p:spPr/>
        <p:txBody>
          <a:bodyPr/>
          <a:lstStyle>
            <a:lvl1pPr>
              <a:defRPr/>
            </a:lvl1pPr>
          </a:lstStyle>
          <a:p>
            <a:pPr>
              <a:defRPr/>
            </a:pPr>
            <a:fld id="{498FE2AC-756B-4028-B152-B8873C9E91D4}" type="slidenum">
              <a:rPr lang="en-US"/>
              <a:pPr>
                <a:defRPr/>
              </a:pPr>
              <a:t>‹#›</a:t>
            </a:fld>
            <a:endParaRPr lang="en-US"/>
          </a:p>
        </p:txBody>
      </p:sp>
    </p:spTree>
    <p:extLst>
      <p:ext uri="{BB962C8B-B14F-4D97-AF65-F5344CB8AC3E}">
        <p14:creationId xmlns:p14="http://schemas.microsoft.com/office/powerpoint/2010/main" val="37832150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12F47-DC4A-4BB8-8F3A-F80CFBD44D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EDC651-7897-4D33-AF6E-65D40DBABE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CD9A76-9DAB-444E-93D7-965F085DFE3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05BF98-10C0-44A2-9326-0A0BCB404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A126B5-3160-4F22-A1EC-7B0058B20A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7510700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A433-C7BF-4FAF-A04B-6FF79C912F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7E7F5A-F669-4D24-BE8E-1A7C969D97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29B35-AB1C-4D6D-8B83-1FA697D0FE5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1937F28-F00A-4278-BE45-C52AC58E35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D2D2F9-7234-4FD5-B0D5-574716ADA424}"/>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1989739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938-1A31-4D7A-8CBA-7C49132761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5997D9-056D-42CD-90BE-2400F2E1EB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332E10-42DD-455F-BCC9-093ED15F326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15F6CEB-750D-4010-83B0-0812F1C6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1055F-3C5E-43EB-9DC3-808D8097A56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855674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F056-54DB-47B1-971E-E4E6521DAC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177F9-CE99-45D8-9351-984E1DAA04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62C1DD-F653-4B80-8C84-B3955AF38CF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C1FA2-D10B-426E-A7FA-AD8BE482039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5DF7BE0-8EE6-43FA-B2E3-3C95E79F7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7282C-94BB-4925-95F1-405F925F1892}"/>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8352951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98796-1414-49CA-B4A5-1EFAE8CE9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8D187E-C4B6-4C9A-B64A-0B4430AA3E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E0314A-DF49-4B4C-97E3-7CF5C1485AD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07521-8C52-4122-8F30-7818E9DF18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9F4563-5F79-45F1-B26D-88F4CA2316F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178383-F958-4BFA-9DFB-32099F8CAE4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F98381BC-A354-4EBF-B725-52458A6CFE8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C5BA89-181A-4055-9247-B46B158371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7194978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8B4-51E9-4AF0-A9F4-07DCD1A03C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6451F-8CD3-4309-8429-0A5BDE83C31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B40262E-1FC4-4C22-9E9B-C8AFA30679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24A29B-591F-4EF7-A6D1-7EE4641E451C}"/>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2094352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BF7BA-BB7F-4ED8-92F5-8BC01AB0DF7F}"/>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333BA16-0C10-4199-9549-B4B09E0F0C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861EB4-4B7A-4178-B2EB-4CDDA30FCE60}"/>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054004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98796-1414-49CA-B4A5-1EFAE8CE9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8D187E-C4B6-4C9A-B64A-0B4430AA3E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E0314A-DF49-4B4C-97E3-7CF5C1485AD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07521-8C52-4122-8F30-7818E9DF18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9F4563-5F79-45F1-B26D-88F4CA2316F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178383-F958-4BFA-9DFB-32099F8CAE40}"/>
              </a:ext>
            </a:extLst>
          </p:cNvPr>
          <p:cNvSpPr>
            <a:spLocks noGrp="1"/>
          </p:cNvSpPr>
          <p:nvPr>
            <p:ph type="dt" sz="half" idx="10"/>
          </p:nvPr>
        </p:nvSpPr>
        <p:spPr/>
        <p:txBody>
          <a:bodyPr/>
          <a:lstStyle/>
          <a:p>
            <a:fld id="{79E68555-8B0C-48FF-8AC6-F3ADB64EE093}" type="datetime1">
              <a:rPr lang="en-US" smtClean="0"/>
              <a:t>8/16/2022</a:t>
            </a:fld>
            <a:endParaRPr lang="en-US" dirty="0"/>
          </a:p>
        </p:txBody>
      </p:sp>
      <p:sp>
        <p:nvSpPr>
          <p:cNvPr id="8" name="Footer Placeholder 7">
            <a:extLst>
              <a:ext uri="{FF2B5EF4-FFF2-40B4-BE49-F238E27FC236}">
                <a16:creationId xmlns:a16="http://schemas.microsoft.com/office/drawing/2014/main" id="{F98381BC-A354-4EBF-B725-52458A6CFE8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8C5BA89-181A-4055-9247-B46B158371FB}"/>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8083920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79591-B0C7-48A1-A577-40D45DEAF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48952-D831-42D9-ACE5-B3B68BCEE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4119DE-A319-4F27-B9E1-6C58E102A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4446-B74E-49F8-891B-BB0C4A5B4FD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1870717-C2CD-496A-BD4A-BCC7B71817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FB7489-084D-4430-804B-24B72FC5243A}"/>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3101952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A983-7575-462E-B0F9-70E08034C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8BB9DA-02FE-4F57-B6FA-6C57BA953D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75C50A-DDA5-41EF-A2E3-9CB64D00A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C62058-79E9-4574-A1E1-278B5BB788F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320656C-601B-4D85-8EAC-3A8C50BDB2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1DE77F-E738-4226-9D68-AC83A9E3311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9801615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E1345-76B7-4220-9F21-1A3DD566E0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47829-81E8-4ACC-AE8F-8C6F10E58F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F14D6-47DD-43C0-8E9C-ED232C9CD95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299E2DE-F9B3-4E07-AC6D-E5F86A201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11626E-BB56-46EC-A6DA-CB8A767AFD4F}"/>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2152353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E1723-F3D3-431F-8093-39F78E6384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3E079-C93B-468A-8A20-8AF2526BB2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4AF4C-C3E5-4FEF-A5FA-645644030FC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558740B-E558-4589-A729-F2251A4568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ABD5D-FB1E-43B2-AAE8-A7CE170D9FF9}"/>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6186830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Body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2"/>
          <p:cNvSpPr>
            <a:spLocks noGrp="1"/>
          </p:cNvSpPr>
          <p:nvPr>
            <p:ph idx="1"/>
          </p:nvPr>
        </p:nvSpPr>
        <p:spPr bwMode="auto">
          <a:xfrm>
            <a:off x="609600" y="1101725"/>
            <a:ext cx="109728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5" name="Slide Number Placeholder 2"/>
          <p:cNvSpPr>
            <a:spLocks noGrp="1"/>
          </p:cNvSpPr>
          <p:nvPr>
            <p:ph type="sldNum" sz="quarter" idx="10"/>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C0A3798-3E55-40AD-888C-464D28038119}" type="slidenum">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85186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12F47-DC4A-4BB8-8F3A-F80CFBD44D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EDC651-7897-4D33-AF6E-65D40DBABE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CD9A76-9DAB-444E-93D7-965F085DFE3F}"/>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5" name="Footer Placeholder 4">
            <a:extLst>
              <a:ext uri="{FF2B5EF4-FFF2-40B4-BE49-F238E27FC236}">
                <a16:creationId xmlns:a16="http://schemas.microsoft.com/office/drawing/2014/main" id="{0405BF98-10C0-44A2-9326-0A0BCB404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A126B5-3160-4F22-A1EC-7B0058B20A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2197270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A433-C7BF-4FAF-A04B-6FF79C912F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7E7F5A-F669-4D24-BE8E-1A7C969D97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29B35-AB1C-4D6D-8B83-1FA697D0FE5F}"/>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5" name="Footer Placeholder 4">
            <a:extLst>
              <a:ext uri="{FF2B5EF4-FFF2-40B4-BE49-F238E27FC236}">
                <a16:creationId xmlns:a16="http://schemas.microsoft.com/office/drawing/2014/main" id="{E1937F28-F00A-4278-BE45-C52AC58E35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D2D2F9-7234-4FD5-B0D5-574716ADA424}"/>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0539492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938-1A31-4D7A-8CBA-7C49132761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5997D9-056D-42CD-90BE-2400F2E1EB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332E10-42DD-455F-BCC9-093ED15F326B}"/>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5" name="Footer Placeholder 4">
            <a:extLst>
              <a:ext uri="{FF2B5EF4-FFF2-40B4-BE49-F238E27FC236}">
                <a16:creationId xmlns:a16="http://schemas.microsoft.com/office/drawing/2014/main" id="{215F6CEB-750D-4010-83B0-0812F1C6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1055F-3C5E-43EB-9DC3-808D8097A56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982664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F056-54DB-47B1-971E-E4E6521DAC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177F9-CE99-45D8-9351-984E1DAA04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62C1DD-F653-4B80-8C84-B3955AF38CF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C1FA2-D10B-426E-A7FA-AD8BE4820390}"/>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6" name="Footer Placeholder 5">
            <a:extLst>
              <a:ext uri="{FF2B5EF4-FFF2-40B4-BE49-F238E27FC236}">
                <a16:creationId xmlns:a16="http://schemas.microsoft.com/office/drawing/2014/main" id="{45DF7BE0-8EE6-43FA-B2E3-3C95E79F7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7282C-94BB-4925-95F1-405F925F1892}"/>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2099110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98796-1414-49CA-B4A5-1EFAE8CE9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8D187E-C4B6-4C9A-B64A-0B4430AA3E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E0314A-DF49-4B4C-97E3-7CF5C1485AD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07521-8C52-4122-8F30-7818E9DF18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9F4563-5F79-45F1-B26D-88F4CA2316F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178383-F958-4BFA-9DFB-32099F8CAE40}"/>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8" name="Footer Placeholder 7">
            <a:extLst>
              <a:ext uri="{FF2B5EF4-FFF2-40B4-BE49-F238E27FC236}">
                <a16:creationId xmlns:a16="http://schemas.microsoft.com/office/drawing/2014/main" id="{F98381BC-A354-4EBF-B725-52458A6CFE8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C5BA89-181A-4055-9247-B46B158371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655196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8B4-51E9-4AF0-A9F4-07DCD1A03C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6451F-8CD3-4309-8429-0A5BDE83C31D}"/>
              </a:ext>
            </a:extLst>
          </p:cNvPr>
          <p:cNvSpPr>
            <a:spLocks noGrp="1"/>
          </p:cNvSpPr>
          <p:nvPr>
            <p:ph type="dt" sz="half" idx="10"/>
          </p:nvPr>
        </p:nvSpPr>
        <p:spPr/>
        <p:txBody>
          <a:bodyPr/>
          <a:lstStyle/>
          <a:p>
            <a:fld id="{C21B1AC0-49FD-4D69-A4EB-3E76BA6B59B1}" type="datetime1">
              <a:rPr lang="en-US" smtClean="0"/>
              <a:t>8/16/2022</a:t>
            </a:fld>
            <a:endParaRPr lang="en-US" dirty="0"/>
          </a:p>
        </p:txBody>
      </p:sp>
      <p:sp>
        <p:nvSpPr>
          <p:cNvPr id="4" name="Footer Placeholder 3">
            <a:extLst>
              <a:ext uri="{FF2B5EF4-FFF2-40B4-BE49-F238E27FC236}">
                <a16:creationId xmlns:a16="http://schemas.microsoft.com/office/drawing/2014/main" id="{4B40262E-1FC4-4C22-9E9B-C8AFA306799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524A29B-591F-4EF7-A6D1-7EE4641E451C}"/>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8690227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8B4-51E9-4AF0-A9F4-07DCD1A03C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6451F-8CD3-4309-8429-0A5BDE83C31D}"/>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4" name="Footer Placeholder 3">
            <a:extLst>
              <a:ext uri="{FF2B5EF4-FFF2-40B4-BE49-F238E27FC236}">
                <a16:creationId xmlns:a16="http://schemas.microsoft.com/office/drawing/2014/main" id="{4B40262E-1FC4-4C22-9E9B-C8AFA30679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24A29B-591F-4EF7-A6D1-7EE4641E451C}"/>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2408931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BF7BA-BB7F-4ED8-92F5-8BC01AB0DF7F}"/>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3" name="Footer Placeholder 2">
            <a:extLst>
              <a:ext uri="{FF2B5EF4-FFF2-40B4-BE49-F238E27FC236}">
                <a16:creationId xmlns:a16="http://schemas.microsoft.com/office/drawing/2014/main" id="{4333BA16-0C10-4199-9549-B4B09E0F0C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861EB4-4B7A-4178-B2EB-4CDDA30FCE60}"/>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8171428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79591-B0C7-48A1-A577-40D45DEAF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48952-D831-42D9-ACE5-B3B68BCEE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4119DE-A319-4F27-B9E1-6C58E102A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4446-B74E-49F8-891B-BB0C4A5B4FD3}"/>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6" name="Footer Placeholder 5">
            <a:extLst>
              <a:ext uri="{FF2B5EF4-FFF2-40B4-BE49-F238E27FC236}">
                <a16:creationId xmlns:a16="http://schemas.microsoft.com/office/drawing/2014/main" id="{51870717-C2CD-496A-BD4A-BCC7B71817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FB7489-084D-4430-804B-24B72FC5243A}"/>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7651842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A983-7575-462E-B0F9-70E08034C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8BB9DA-02FE-4F57-B6FA-6C57BA953D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75C50A-DDA5-41EF-A2E3-9CB64D00A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C62058-79E9-4574-A1E1-278B5BB788F9}"/>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6" name="Footer Placeholder 5">
            <a:extLst>
              <a:ext uri="{FF2B5EF4-FFF2-40B4-BE49-F238E27FC236}">
                <a16:creationId xmlns:a16="http://schemas.microsoft.com/office/drawing/2014/main" id="{B320656C-601B-4D85-8EAC-3A8C50BDB2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1DE77F-E738-4226-9D68-AC83A9E3311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4270235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E1345-76B7-4220-9F21-1A3DD566E0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47829-81E8-4ACC-AE8F-8C6F10E58F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F14D6-47DD-43C0-8E9C-ED232C9CD959}"/>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5" name="Footer Placeholder 4">
            <a:extLst>
              <a:ext uri="{FF2B5EF4-FFF2-40B4-BE49-F238E27FC236}">
                <a16:creationId xmlns:a16="http://schemas.microsoft.com/office/drawing/2014/main" id="{2299E2DE-F9B3-4E07-AC6D-E5F86A201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11626E-BB56-46EC-A6DA-CB8A767AFD4F}"/>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0664443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E1723-F3D3-431F-8093-39F78E6384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3E079-C93B-468A-8A20-8AF2526BB2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4AF4C-C3E5-4FEF-A5FA-645644030FC7}"/>
              </a:ext>
            </a:extLst>
          </p:cNvPr>
          <p:cNvSpPr>
            <a:spLocks noGrp="1"/>
          </p:cNvSpPr>
          <p:nvPr>
            <p:ph type="dt" sz="half" idx="10"/>
          </p:nvPr>
        </p:nvSpPr>
        <p:spPr/>
        <p:txBody>
          <a:bodyPr/>
          <a:lstStyle/>
          <a:p>
            <a:fld id="{441D24BF-1C10-4FF8-AC65-FAA8F1C57616}" type="datetimeFigureOut">
              <a:rPr lang="en-US" smtClean="0"/>
              <a:t>8/16/2022</a:t>
            </a:fld>
            <a:endParaRPr lang="en-US"/>
          </a:p>
        </p:txBody>
      </p:sp>
      <p:sp>
        <p:nvSpPr>
          <p:cNvPr id="5" name="Footer Placeholder 4">
            <a:extLst>
              <a:ext uri="{FF2B5EF4-FFF2-40B4-BE49-F238E27FC236}">
                <a16:creationId xmlns:a16="http://schemas.microsoft.com/office/drawing/2014/main" id="{2558740B-E558-4589-A729-F2251A4568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ABD5D-FB1E-43B2-AAE8-A7CE170D9FF9}"/>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5437093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12F47-DC4A-4BB8-8F3A-F80CFBD44D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EDC651-7897-4D33-AF6E-65D40DBABE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CD9A76-9DAB-444E-93D7-965F085DFE3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05BF98-10C0-44A2-9326-0A0BCB404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A126B5-3160-4F22-A1EC-7B0058B20A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9187868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A433-C7BF-4FAF-A04B-6FF79C912F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7E7F5A-F669-4D24-BE8E-1A7C969D97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29B35-AB1C-4D6D-8B83-1FA697D0FE5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1937F28-F00A-4278-BE45-C52AC58E35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D2D2F9-7234-4FD5-B0D5-574716ADA424}"/>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6953200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3938-1A31-4D7A-8CBA-7C49132761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5997D9-056D-42CD-90BE-2400F2E1EB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332E10-42DD-455F-BCC9-093ED15F326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15F6CEB-750D-4010-83B0-0812F1C6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1055F-3C5E-43EB-9DC3-808D8097A56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6014130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F056-54DB-47B1-971E-E4E6521DAC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F177F9-CE99-45D8-9351-984E1DAA046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62C1DD-F653-4B80-8C84-B3955AF38CF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C1FA2-D10B-426E-A7FA-AD8BE482039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5DF7BE0-8EE6-43FA-B2E3-3C95E79F7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7282C-94BB-4925-95F1-405F925F1892}"/>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683551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BF7BA-BB7F-4ED8-92F5-8BC01AB0DF7F}"/>
              </a:ext>
            </a:extLst>
          </p:cNvPr>
          <p:cNvSpPr>
            <a:spLocks noGrp="1"/>
          </p:cNvSpPr>
          <p:nvPr>
            <p:ph type="dt" sz="half" idx="10"/>
          </p:nvPr>
        </p:nvSpPr>
        <p:spPr/>
        <p:txBody>
          <a:bodyPr/>
          <a:lstStyle/>
          <a:p>
            <a:fld id="{B33867FA-06B1-472E-9599-D4C8C302775A}" type="datetime1">
              <a:rPr lang="en-US" smtClean="0"/>
              <a:t>8/16/2022</a:t>
            </a:fld>
            <a:endParaRPr lang="en-US" dirty="0"/>
          </a:p>
        </p:txBody>
      </p:sp>
      <p:sp>
        <p:nvSpPr>
          <p:cNvPr id="3" name="Footer Placeholder 2">
            <a:extLst>
              <a:ext uri="{FF2B5EF4-FFF2-40B4-BE49-F238E27FC236}">
                <a16:creationId xmlns:a16="http://schemas.microsoft.com/office/drawing/2014/main" id="{4333BA16-0C10-4199-9549-B4B09E0F0C5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2861EB4-4B7A-4178-B2EB-4CDDA30FCE60}"/>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27203995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98796-1414-49CA-B4A5-1EFAE8CE9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8D187E-C4B6-4C9A-B64A-0B4430AA3E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E0314A-DF49-4B4C-97E3-7CF5C1485AD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07521-8C52-4122-8F30-7818E9DF18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9F4563-5F79-45F1-B26D-88F4CA2316F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178383-F958-4BFA-9DFB-32099F8CAE4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F98381BC-A354-4EBF-B725-52458A6CFE8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C5BA89-181A-4055-9247-B46B158371FB}"/>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63721521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8B4-51E9-4AF0-A9F4-07DCD1A03C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66451F-8CD3-4309-8429-0A5BDE83C31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B40262E-1FC4-4C22-9E9B-C8AFA30679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24A29B-591F-4EF7-A6D1-7EE4641E451C}"/>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28769755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BF7BA-BB7F-4ED8-92F5-8BC01AB0DF7F}"/>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333BA16-0C10-4199-9549-B4B09E0F0C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861EB4-4B7A-4178-B2EB-4CDDA30FCE60}"/>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05033911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79591-B0C7-48A1-A577-40D45DEAF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48952-D831-42D9-ACE5-B3B68BCEE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4119DE-A319-4F27-B9E1-6C58E102A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4446-B74E-49F8-891B-BB0C4A5B4FD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1870717-C2CD-496A-BD4A-BCC7B71817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FB7489-084D-4430-804B-24B72FC5243A}"/>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0011139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A983-7575-462E-B0F9-70E08034C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8BB9DA-02FE-4F57-B6FA-6C57BA953D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75C50A-DDA5-41EF-A2E3-9CB64D00A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C62058-79E9-4574-A1E1-278B5BB788F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320656C-601B-4D85-8EAC-3A8C50BDB2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1DE77F-E738-4226-9D68-AC83A9E33113}"/>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42774940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E1345-76B7-4220-9F21-1A3DD566E0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47829-81E8-4ACC-AE8F-8C6F10E58FB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F14D6-47DD-43C0-8E9C-ED232C9CD95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299E2DE-F9B3-4E07-AC6D-E5F86A201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11626E-BB56-46EC-A6DA-CB8A767AFD4F}"/>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368011870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CE1723-F3D3-431F-8093-39F78E6384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3E079-C93B-468A-8A20-8AF2526BB2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4AF4C-C3E5-4FEF-A5FA-645644030FC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558740B-E558-4589-A729-F2251A4568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ABD5D-FB1E-43B2-AAE8-A7CE170D9FF9}"/>
              </a:ext>
            </a:extLst>
          </p:cNvPr>
          <p:cNvSpPr>
            <a:spLocks noGrp="1"/>
          </p:cNvSpPr>
          <p:nvPr>
            <p:ph type="sldNum" sz="quarter" idx="12"/>
          </p:nvPr>
        </p:nvSpPr>
        <p:spPr/>
        <p:txBody>
          <a:bodyPr/>
          <a:lstStyle/>
          <a:p>
            <a:fld id="{272DBD8C-4815-49A2-AC1D-7C5695E31DD8}" type="slidenum">
              <a:rPr lang="en-US" smtClean="0"/>
              <a:t>‹#›</a:t>
            </a:fld>
            <a:endParaRPr lang="en-US"/>
          </a:p>
        </p:txBody>
      </p:sp>
    </p:spTree>
    <p:extLst>
      <p:ext uri="{BB962C8B-B14F-4D97-AF65-F5344CB8AC3E}">
        <p14:creationId xmlns:p14="http://schemas.microsoft.com/office/powerpoint/2010/main" val="186180968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5" name="TextBox 24"/>
          <p:cNvSpPr txBox="1"/>
          <p:nvPr userDrawn="1"/>
        </p:nvSpPr>
        <p:spPr>
          <a:xfrm>
            <a:off x="10737539" y="6654664"/>
            <a:ext cx="1193428" cy="215444"/>
          </a:xfrm>
          <a:prstGeom prst="rect">
            <a:avLst/>
          </a:prstGeom>
          <a:noFill/>
        </p:spPr>
        <p:txBody>
          <a:bodyPr wrap="square" rtlCol="0">
            <a:spAutoFit/>
          </a:bodyPr>
          <a:lstStyle/>
          <a:p>
            <a:pPr algn="r"/>
            <a:fld id="{866A5236-44AD-2042-BEB4-E68B6DAEE093}" type="slidenum">
              <a:rPr lang="en-US" sz="800" smtClean="0">
                <a:solidFill>
                  <a:schemeClr val="bg1"/>
                </a:solidFill>
              </a:rPr>
              <a:pPr algn="r"/>
              <a:t>‹#›</a:t>
            </a:fld>
            <a:endParaRPr lang="en-US" sz="800">
              <a:solidFill>
                <a:schemeClr val="bg1"/>
              </a:solidFill>
            </a:endParaRPr>
          </a:p>
        </p:txBody>
      </p:sp>
      <p:pic>
        <p:nvPicPr>
          <p:cNvPr id="13" name="Picture 12" descr="FHI360_Logo_Horiz_tag_4c.png"/>
          <p:cNvPicPr>
            <a:picLocks noChangeAspect="1"/>
          </p:cNvPicPr>
          <p:nvPr userDrawn="1"/>
        </p:nvPicPr>
        <p:blipFill>
          <a:blip r:embed="rId2"/>
          <a:stretch>
            <a:fillRect/>
          </a:stretch>
        </p:blipFill>
        <p:spPr>
          <a:xfrm>
            <a:off x="672787" y="6174432"/>
            <a:ext cx="1090437" cy="362068"/>
          </a:xfrm>
          <a:prstGeom prst="rect">
            <a:avLst/>
          </a:prstGeom>
        </p:spPr>
      </p:pic>
      <p:sp>
        <p:nvSpPr>
          <p:cNvPr id="2" name="Title 1"/>
          <p:cNvSpPr>
            <a:spLocks noGrp="1"/>
          </p:cNvSpPr>
          <p:nvPr>
            <p:ph type="title"/>
          </p:nvPr>
        </p:nvSpPr>
        <p:spPr>
          <a:xfrm>
            <a:off x="609600" y="445197"/>
            <a:ext cx="10972800" cy="972441"/>
          </a:xfrm>
          <a:prstGeom prst="rect">
            <a:avLst/>
          </a:prstGeom>
        </p:spPr>
        <p:txBody>
          <a:bodyPr vert="horz"/>
          <a:lstStyle>
            <a:lvl1pPr>
              <a:defRPr sz="2800">
                <a:solidFill>
                  <a:srgbClr val="595959"/>
                </a:solidFill>
              </a:defRPr>
            </a:lvl1pPr>
          </a:lstStyle>
          <a:p>
            <a:r>
              <a:rPr lang="en-US"/>
              <a:t>Click to edit Master title style</a:t>
            </a:r>
          </a:p>
        </p:txBody>
      </p:sp>
      <p:sp>
        <p:nvSpPr>
          <p:cNvPr id="4" name="Text Placeholder 3"/>
          <p:cNvSpPr>
            <a:spLocks noGrp="1"/>
          </p:cNvSpPr>
          <p:nvPr>
            <p:ph type="body" sz="quarter" idx="10"/>
          </p:nvPr>
        </p:nvSpPr>
        <p:spPr>
          <a:xfrm>
            <a:off x="609600" y="1584325"/>
            <a:ext cx="10972800" cy="4360366"/>
          </a:xfrm>
          <a:prstGeom prst="rect">
            <a:avLst/>
          </a:prstGeom>
        </p:spPr>
        <p:txBody>
          <a:bodyPr vert="horz"/>
          <a:lstStyle>
            <a:lvl1pPr>
              <a:buClr>
                <a:schemeClr val="accent6"/>
              </a:buClr>
              <a:buSzPct val="100000"/>
              <a:buFont typeface="Arial"/>
              <a:buChar char="•"/>
              <a:defRPr sz="2800" b="0" spc="0">
                <a:solidFill>
                  <a:srgbClr val="535352"/>
                </a:solidFill>
                <a:latin typeface="Calibri"/>
                <a:cs typeface="Calibri"/>
              </a:defRPr>
            </a:lvl1pPr>
            <a:lvl2pPr>
              <a:defRPr>
                <a:solidFill>
                  <a:srgbClr val="535352"/>
                </a:solidFill>
                <a:latin typeface="Calibri"/>
                <a:cs typeface="Calibri"/>
              </a:defRPr>
            </a:lvl2pPr>
            <a:lvl3pPr marL="1143000" indent="-228600">
              <a:buSzPct val="83000"/>
              <a:buFont typeface="Courier New"/>
              <a:buChar char="o"/>
              <a:defRPr>
                <a:solidFill>
                  <a:srgbClr val="535352"/>
                </a:solidFill>
                <a:latin typeface="Calibri"/>
                <a:cs typeface="Calibri"/>
              </a:defRPr>
            </a:lvl3pPr>
            <a:lvl4pPr>
              <a:defRPr>
                <a:solidFill>
                  <a:srgbClr val="535352"/>
                </a:solidFill>
                <a:latin typeface="Calibri"/>
                <a:cs typeface="Calibri"/>
              </a:defRPr>
            </a:lvl4pPr>
            <a:lvl5pPr>
              <a:defRPr>
                <a:solidFill>
                  <a:srgbClr val="535352"/>
                </a:solidFill>
                <a:latin typeface="Calibri"/>
                <a:cs typeface="Calibri"/>
              </a:defRPr>
            </a:lvl5pPr>
          </a:lstStyle>
          <a:p>
            <a:pPr lvl="0"/>
            <a:r>
              <a:rPr lang="en-US"/>
              <a:t>Click to edit Master text styles</a:t>
            </a:r>
          </a:p>
          <a:p>
            <a:pPr lvl="1"/>
            <a:r>
              <a:rPr lang="en-US"/>
              <a:t>Second level</a:t>
            </a:r>
          </a:p>
          <a:p>
            <a:pPr lvl="2"/>
            <a:r>
              <a:rPr lang="en-US"/>
              <a:t>Third level</a:t>
            </a:r>
          </a:p>
        </p:txBody>
      </p:sp>
      <p:sp>
        <p:nvSpPr>
          <p:cNvPr id="7" name="Rectangle 6"/>
          <p:cNvSpPr/>
          <p:nvPr userDrawn="1"/>
        </p:nvSpPr>
        <p:spPr>
          <a:xfrm flipV="1">
            <a:off x="0" y="6654664"/>
            <a:ext cx="12192000" cy="232110"/>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bg1"/>
              </a:solidFill>
            </a:endParaRPr>
          </a:p>
        </p:txBody>
      </p:sp>
    </p:spTree>
    <p:extLst>
      <p:ext uri="{BB962C8B-B14F-4D97-AF65-F5344CB8AC3E}">
        <p14:creationId xmlns:p14="http://schemas.microsoft.com/office/powerpoint/2010/main" val="7450570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19D27-6E28-441D-96D5-4225807E2E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0BC410-99BD-4139-9E66-CA5A96ED24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DD320F-4F96-4A59-8E4E-7C3643639834}"/>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5" name="Footer Placeholder 4">
            <a:extLst>
              <a:ext uri="{FF2B5EF4-FFF2-40B4-BE49-F238E27FC236}">
                <a16:creationId xmlns:a16="http://schemas.microsoft.com/office/drawing/2014/main" id="{874CA03B-67B6-482B-AA32-5D2E2DD04F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BDF033-B7E8-404C-B018-BFC106721D27}"/>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3566868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D7257-9712-4C84-B825-791E967F73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DCFE61-A4DC-424F-AF56-A27783892B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3D8C36-263B-4BDC-9126-DFF4C8B3AD3F}"/>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5" name="Footer Placeholder 4">
            <a:extLst>
              <a:ext uri="{FF2B5EF4-FFF2-40B4-BE49-F238E27FC236}">
                <a16:creationId xmlns:a16="http://schemas.microsoft.com/office/drawing/2014/main" id="{18E7B0FB-841C-4772-8024-F72B413939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E5A7EB-0869-4E97-A989-23C6F00020DA}"/>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1657517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79591-B0C7-48A1-A577-40D45DEAF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248952-D831-42D9-ACE5-B3B68BCEE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4119DE-A319-4F27-B9E1-6C58E102A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144446-B74E-49F8-891B-BB0C4A5B4FD3}"/>
              </a:ext>
            </a:extLst>
          </p:cNvPr>
          <p:cNvSpPr>
            <a:spLocks noGrp="1"/>
          </p:cNvSpPr>
          <p:nvPr>
            <p:ph type="dt" sz="half" idx="10"/>
          </p:nvPr>
        </p:nvSpPr>
        <p:spPr/>
        <p:txBody>
          <a:bodyPr/>
          <a:lstStyle/>
          <a:p>
            <a:fld id="{4230889E-0E32-4832-9800-6BD59EF104FB}" type="datetime1">
              <a:rPr lang="en-US" smtClean="0"/>
              <a:t>8/16/2022</a:t>
            </a:fld>
            <a:endParaRPr lang="en-US" dirty="0"/>
          </a:p>
        </p:txBody>
      </p:sp>
      <p:sp>
        <p:nvSpPr>
          <p:cNvPr id="6" name="Footer Placeholder 5">
            <a:extLst>
              <a:ext uri="{FF2B5EF4-FFF2-40B4-BE49-F238E27FC236}">
                <a16:creationId xmlns:a16="http://schemas.microsoft.com/office/drawing/2014/main" id="{51870717-C2CD-496A-BD4A-BCC7B71817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CFB7489-084D-4430-804B-24B72FC5243A}"/>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29236694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71239-8AF0-447E-AD90-3BCCD50354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45C9590-DC74-4EA4-BB78-61760417A6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0F011A-D72B-47EE-A0BF-BC5CC3365A5A}"/>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5" name="Footer Placeholder 4">
            <a:extLst>
              <a:ext uri="{FF2B5EF4-FFF2-40B4-BE49-F238E27FC236}">
                <a16:creationId xmlns:a16="http://schemas.microsoft.com/office/drawing/2014/main" id="{0A6BB2AE-5C57-4D63-BD9D-5CF6585FD7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81141A-6321-456A-9FC7-33F7224AC2CD}"/>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11643091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E413A-BB5D-4ACF-8871-E66028F35C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53CF7A-B355-4018-9B91-F50B1C6A05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77EF71-95F8-43CF-B7BC-01AA91DFED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79BB5F-6822-4618-BAF2-672D4B4144C8}"/>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6" name="Footer Placeholder 5">
            <a:extLst>
              <a:ext uri="{FF2B5EF4-FFF2-40B4-BE49-F238E27FC236}">
                <a16:creationId xmlns:a16="http://schemas.microsoft.com/office/drawing/2014/main" id="{8B50A4BE-4854-4CFF-817B-E22FE33B38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DBC435-6C9F-4420-9067-B063BDD69BFF}"/>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4742196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BE16A-4A8A-45E1-9DF0-8F02CA9D517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538EE09-0C60-431B-8E4D-DB24401BB5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D54F2A-AEB4-4387-B7D5-7175FF2C4E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B45F84-CF13-4DB7-B577-1AC7843944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D5E40F-B713-4280-A1B5-AEE36A595A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C5E249-D44C-4C60-A42E-48E32B459F03}"/>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8" name="Footer Placeholder 7">
            <a:extLst>
              <a:ext uri="{FF2B5EF4-FFF2-40B4-BE49-F238E27FC236}">
                <a16:creationId xmlns:a16="http://schemas.microsoft.com/office/drawing/2014/main" id="{A475C24D-50A9-42CB-948C-CB9AFF14692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92D9B1-80D0-48CE-9F43-6BD1E8F20909}"/>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35174214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D800E-FDAE-4A98-9095-36A87ECF06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4DB016-EF72-46D5-8A6B-ADC2223779CF}"/>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4" name="Footer Placeholder 3">
            <a:extLst>
              <a:ext uri="{FF2B5EF4-FFF2-40B4-BE49-F238E27FC236}">
                <a16:creationId xmlns:a16="http://schemas.microsoft.com/office/drawing/2014/main" id="{B8CA41A2-961C-49B4-B326-4643135F7D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E00D3D-1BB4-481B-AF3D-E6C52DCD8933}"/>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15801609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9D925A-4F2A-4B05-A1C2-93EEE3CEE600}"/>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3" name="Footer Placeholder 2">
            <a:extLst>
              <a:ext uri="{FF2B5EF4-FFF2-40B4-BE49-F238E27FC236}">
                <a16:creationId xmlns:a16="http://schemas.microsoft.com/office/drawing/2014/main" id="{85F5DCF3-A213-4870-BBC9-07D1AA7706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DCD89B-C949-46CB-BEE3-258EEB5444C7}"/>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11964458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E3E7D-9711-4438-9C05-4A5854453C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EF8BEE0-908A-4DA4-ADF3-D6F188764A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1F53C3-1E1F-442B-A45B-9C148761EA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9D9F7F-0DCC-4F87-84FA-484AD562AD99}"/>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6" name="Footer Placeholder 5">
            <a:extLst>
              <a:ext uri="{FF2B5EF4-FFF2-40B4-BE49-F238E27FC236}">
                <a16:creationId xmlns:a16="http://schemas.microsoft.com/office/drawing/2014/main" id="{A5E7A94C-4374-4FCA-9785-7451FE8E1E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937CF2-FAE2-44A0-8F74-336154FDACFD}"/>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28456575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2B336-2B42-4DBD-B12B-B4ADDCAE71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5DA687-DEEE-488F-B6A3-193687AF0C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DEB04C-BA9E-407A-B4FE-80147F7A4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E9DABF-005F-41F7-90D1-5308D59F8118}"/>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6" name="Footer Placeholder 5">
            <a:extLst>
              <a:ext uri="{FF2B5EF4-FFF2-40B4-BE49-F238E27FC236}">
                <a16:creationId xmlns:a16="http://schemas.microsoft.com/office/drawing/2014/main" id="{FD37243E-B420-47C0-8053-3970C79051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9BDB58-477B-4679-AC29-77D1BFAEB98A}"/>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40407770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A2067-19FB-45C9-A7E2-4936E945059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6EAB48-A804-43A5-B9FE-A6EA72F0EF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E61E6D-7D1D-4AB4-96D0-71BF92D1C83E}"/>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5" name="Footer Placeholder 4">
            <a:extLst>
              <a:ext uri="{FF2B5EF4-FFF2-40B4-BE49-F238E27FC236}">
                <a16:creationId xmlns:a16="http://schemas.microsoft.com/office/drawing/2014/main" id="{9206C90C-5F6F-427D-8B25-12FB33E9DB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5EEFC2-8E25-4F79-BD00-1B00A200B02C}"/>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18819122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B2A982-5ED3-4EEB-83C0-460F1AA5CD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69C1E7-ECA1-48B3-A93A-98755D5054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BD7B6B-7604-4109-85E3-47F12D8D1EA9}"/>
              </a:ext>
            </a:extLst>
          </p:cNvPr>
          <p:cNvSpPr>
            <a:spLocks noGrp="1"/>
          </p:cNvSpPr>
          <p:nvPr>
            <p:ph type="dt" sz="half" idx="10"/>
          </p:nvPr>
        </p:nvSpPr>
        <p:spPr/>
        <p:txBody>
          <a:bodyPr/>
          <a:lstStyle/>
          <a:p>
            <a:fld id="{EFD42CAC-D4DA-47AF-994C-7376F6C6394B}" type="datetimeFigureOut">
              <a:rPr lang="en-US" smtClean="0"/>
              <a:t>8/16/2022</a:t>
            </a:fld>
            <a:endParaRPr lang="en-US"/>
          </a:p>
        </p:txBody>
      </p:sp>
      <p:sp>
        <p:nvSpPr>
          <p:cNvPr id="5" name="Footer Placeholder 4">
            <a:extLst>
              <a:ext uri="{FF2B5EF4-FFF2-40B4-BE49-F238E27FC236}">
                <a16:creationId xmlns:a16="http://schemas.microsoft.com/office/drawing/2014/main" id="{ED0C4729-6DC8-43C3-A1AF-F31E343B57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5DDBD2-2A1C-4CE6-A43C-5C9727A8C421}"/>
              </a:ext>
            </a:extLst>
          </p:cNvPr>
          <p:cNvSpPr>
            <a:spLocks noGrp="1"/>
          </p:cNvSpPr>
          <p:nvPr>
            <p:ph type="sldNum" sz="quarter" idx="12"/>
          </p:nvPr>
        </p:nvSpPr>
        <p:spPr/>
        <p:txBody>
          <a:bodyPr/>
          <a:lstStyle/>
          <a:p>
            <a:fld id="{7BD9A32B-737C-4160-BD5A-30515148E3E6}" type="slidenum">
              <a:rPr lang="en-US" smtClean="0"/>
              <a:t>‹#›</a:t>
            </a:fld>
            <a:endParaRPr lang="en-US"/>
          </a:p>
        </p:txBody>
      </p:sp>
    </p:spTree>
    <p:extLst>
      <p:ext uri="{BB962C8B-B14F-4D97-AF65-F5344CB8AC3E}">
        <p14:creationId xmlns:p14="http://schemas.microsoft.com/office/powerpoint/2010/main" val="946059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A983-7575-462E-B0F9-70E08034C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8BB9DA-02FE-4F57-B6FA-6C57BA953D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D75C50A-DDA5-41EF-A2E3-9CB64D00A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C62058-79E9-4574-A1E1-278B5BB788F9}"/>
              </a:ext>
            </a:extLst>
          </p:cNvPr>
          <p:cNvSpPr>
            <a:spLocks noGrp="1"/>
          </p:cNvSpPr>
          <p:nvPr>
            <p:ph type="dt" sz="half" idx="10"/>
          </p:nvPr>
        </p:nvSpPr>
        <p:spPr/>
        <p:txBody>
          <a:bodyPr/>
          <a:lstStyle/>
          <a:p>
            <a:fld id="{8622714B-4473-44EB-8328-7DF164114216}" type="datetime1">
              <a:rPr lang="en-US" smtClean="0"/>
              <a:t>8/16/2022</a:t>
            </a:fld>
            <a:endParaRPr lang="en-US" dirty="0"/>
          </a:p>
        </p:txBody>
      </p:sp>
      <p:sp>
        <p:nvSpPr>
          <p:cNvPr id="6" name="Footer Placeholder 5">
            <a:extLst>
              <a:ext uri="{FF2B5EF4-FFF2-40B4-BE49-F238E27FC236}">
                <a16:creationId xmlns:a16="http://schemas.microsoft.com/office/drawing/2014/main" id="{B320656C-601B-4D85-8EAC-3A8C50BDB2F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71DE77F-E738-4226-9D68-AC83A9E33113}"/>
              </a:ext>
            </a:extLst>
          </p:cNvPr>
          <p:cNvSpPr>
            <a:spLocks noGrp="1"/>
          </p:cNvSpPr>
          <p:nvPr>
            <p:ph type="sldNum" sz="quarter" idx="12"/>
          </p:nvPr>
        </p:nvSpPr>
        <p:spPr/>
        <p:txBody>
          <a:bodyPr/>
          <a:lstStyle/>
          <a:p>
            <a:fld id="{272DBD8C-4815-49A2-AC1D-7C5695E31DD8}" type="slidenum">
              <a:rPr lang="en-US" smtClean="0"/>
              <a:t>‹#›</a:t>
            </a:fld>
            <a:endParaRPr lang="en-US" dirty="0"/>
          </a:p>
        </p:txBody>
      </p:sp>
    </p:spTree>
    <p:extLst>
      <p:ext uri="{BB962C8B-B14F-4D97-AF65-F5344CB8AC3E}">
        <p14:creationId xmlns:p14="http://schemas.microsoft.com/office/powerpoint/2010/main" val="14965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image" Target="../media/image1.png"/><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3.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6.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A6A6B2-BECC-4F9C-88B4-4F3DBDF28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3D328F-19D1-4DFC-AD04-0E31E1806F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FDC35-A0BC-4AD5-9DF0-AA469873F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9DAEF9-7666-4D54-9D50-FC6E37BF69D7}" type="datetime1">
              <a:rPr lang="en-US" smtClean="0"/>
              <a:t>8/16/2022</a:t>
            </a:fld>
            <a:endParaRPr lang="en-US" dirty="0"/>
          </a:p>
        </p:txBody>
      </p:sp>
      <p:sp>
        <p:nvSpPr>
          <p:cNvPr id="5" name="Footer Placeholder 4">
            <a:extLst>
              <a:ext uri="{FF2B5EF4-FFF2-40B4-BE49-F238E27FC236}">
                <a16:creationId xmlns:a16="http://schemas.microsoft.com/office/drawing/2014/main" id="{57081555-A294-43EE-9D6F-CBBF1207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3A4749B-4F7C-4F71-84BF-31D5BE9A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2DBD8C-4815-49A2-AC1D-7C5695E31DD8}" type="slidenum">
              <a:rPr lang="en-US" smtClean="0"/>
              <a:t>‹#›</a:t>
            </a:fld>
            <a:endParaRPr lang="en-US" dirty="0"/>
          </a:p>
        </p:txBody>
      </p:sp>
    </p:spTree>
    <p:extLst>
      <p:ext uri="{BB962C8B-B14F-4D97-AF65-F5344CB8AC3E}">
        <p14:creationId xmlns:p14="http://schemas.microsoft.com/office/powerpoint/2010/main" val="14621250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38E297-FC53-4BB9-80F9-4D6FC825A7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AD8179-D3AF-457F-9DDA-B6ECD20CE7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9D955D-E6F1-4C88-B1E7-6EF0F35C7B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F45C50-FE1B-4C7F-81FF-980619855CA5}" type="datetime1">
              <a:rPr lang="en-US" smtClean="0"/>
              <a:t>8/16/2022</a:t>
            </a:fld>
            <a:endParaRPr lang="en-US" dirty="0"/>
          </a:p>
        </p:txBody>
      </p:sp>
      <p:sp>
        <p:nvSpPr>
          <p:cNvPr id="5" name="Footer Placeholder 4">
            <a:extLst>
              <a:ext uri="{FF2B5EF4-FFF2-40B4-BE49-F238E27FC236}">
                <a16:creationId xmlns:a16="http://schemas.microsoft.com/office/drawing/2014/main" id="{84620E6E-9D3E-4D46-AE21-D99BBCA7C0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C748E9E-E622-4214-AACD-4CE3185842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F4C06-4BCE-431A-A5FC-FEE771961E6D}" type="slidenum">
              <a:rPr lang="en-US" smtClean="0"/>
              <a:t>‹#›</a:t>
            </a:fld>
            <a:endParaRPr lang="en-US" dirty="0"/>
          </a:p>
        </p:txBody>
      </p:sp>
    </p:spTree>
    <p:extLst>
      <p:ext uri="{BB962C8B-B14F-4D97-AF65-F5344CB8AC3E}">
        <p14:creationId xmlns:p14="http://schemas.microsoft.com/office/powerpoint/2010/main" val="101379070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hdr="0" ftr="0" dt="0"/>
  <p:txStyles>
    <p:titleStyle>
      <a:lvl1pPr algn="l" defTabSz="914400" rtl="0" eaLnBrk="1" latinLnBrk="0" hangingPunct="1">
        <a:lnSpc>
          <a:spcPct val="90000"/>
        </a:lnSpc>
        <a:spcBef>
          <a:spcPct val="0"/>
        </a:spcBef>
        <a:buNone/>
        <a:defRPr sz="4400" kern="1200">
          <a:solidFill>
            <a:schemeClr val="accent5">
              <a:lumMod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0"/>
            <a:ext cx="7571317"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101725"/>
            <a:ext cx="109728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052" name="Picture 6" descr="FHI360_Logo_Horiz_tag_4c.png"/>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673101" y="6173788"/>
            <a:ext cx="1090084"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flipV="1">
            <a:off x="0" y="6691313"/>
            <a:ext cx="12253384" cy="195262"/>
          </a:xfrm>
          <a:prstGeom prst="rect">
            <a:avLst/>
          </a:prstGeom>
          <a:solidFill>
            <a:srgbClr val="279EC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chemeClr val="bg1"/>
              </a:solidFill>
            </a:endParaRPr>
          </a:p>
        </p:txBody>
      </p:sp>
      <p:sp>
        <p:nvSpPr>
          <p:cNvPr id="3" name="Slide Number Placeholder 2"/>
          <p:cNvSpPr>
            <a:spLocks noGrp="1"/>
          </p:cNvSpPr>
          <p:nvPr>
            <p:ph type="sldNum" sz="quarter" idx="4"/>
          </p:nvPr>
        </p:nvSpPr>
        <p:spPr>
          <a:xfrm>
            <a:off x="11078634" y="6689725"/>
            <a:ext cx="656167" cy="179388"/>
          </a:xfrm>
          <a:prstGeom prst="rect">
            <a:avLst/>
          </a:prstGeom>
        </p:spPr>
        <p:txBody>
          <a:bodyPr vert="horz" lIns="91440" tIns="0" rIns="91440" bIns="0" rtlCol="0" anchor="t" anchorCtr="0"/>
          <a:lstStyle>
            <a:lvl1pPr algn="r">
              <a:defRPr sz="1200" b="1">
                <a:solidFill>
                  <a:schemeClr val="bg1"/>
                </a:solidFill>
                <a:latin typeface="Calibri" panose="020F0502020204030204" pitchFamily="34" charset="0"/>
              </a:defRPr>
            </a:lvl1pPr>
          </a:lstStyle>
          <a:p>
            <a:pPr>
              <a:defRPr/>
            </a:pPr>
            <a:fld id="{3EE23A90-A035-47CE-A24B-D9E0E97B7F74}" type="slidenum">
              <a:rPr lang="en-US"/>
              <a:pPr>
                <a:defRPr/>
              </a:pPr>
              <a:t>‹#›</a:t>
            </a:fld>
            <a:endParaRPr lang="en-US" dirty="0"/>
          </a:p>
        </p:txBody>
      </p:sp>
    </p:spTree>
    <p:extLst>
      <p:ext uri="{BB962C8B-B14F-4D97-AF65-F5344CB8AC3E}">
        <p14:creationId xmlns:p14="http://schemas.microsoft.com/office/powerpoint/2010/main" val="340765498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Lst>
  <p:hf hdr="0" ftr="0" dt="0"/>
  <p:txStyles>
    <p:titleStyle>
      <a:lvl1pPr algn="l" defTabSz="457200" rtl="0" eaLnBrk="0" fontAlgn="base" hangingPunct="0">
        <a:spcBef>
          <a:spcPct val="0"/>
        </a:spcBef>
        <a:spcAft>
          <a:spcPct val="0"/>
        </a:spcAft>
        <a:defRPr sz="2800" b="1" kern="1200">
          <a:solidFill>
            <a:srgbClr val="717074"/>
          </a:solidFill>
          <a:latin typeface="+mj-lt"/>
          <a:ea typeface="+mj-ea"/>
          <a:cs typeface="+mj-cs"/>
        </a:defRPr>
      </a:lvl1pPr>
      <a:lvl2pPr algn="l" defTabSz="457200" rtl="0" eaLnBrk="0" fontAlgn="base" hangingPunct="0">
        <a:spcBef>
          <a:spcPct val="0"/>
        </a:spcBef>
        <a:spcAft>
          <a:spcPct val="0"/>
        </a:spcAft>
        <a:defRPr sz="2800" b="1">
          <a:solidFill>
            <a:srgbClr val="717074"/>
          </a:solidFill>
          <a:latin typeface="Calibri" pitchFamily="34" charset="0"/>
        </a:defRPr>
      </a:lvl2pPr>
      <a:lvl3pPr algn="l" defTabSz="457200" rtl="0" eaLnBrk="0" fontAlgn="base" hangingPunct="0">
        <a:spcBef>
          <a:spcPct val="0"/>
        </a:spcBef>
        <a:spcAft>
          <a:spcPct val="0"/>
        </a:spcAft>
        <a:defRPr sz="2800" b="1">
          <a:solidFill>
            <a:srgbClr val="717074"/>
          </a:solidFill>
          <a:latin typeface="Calibri" pitchFamily="34" charset="0"/>
        </a:defRPr>
      </a:lvl3pPr>
      <a:lvl4pPr algn="l" defTabSz="457200" rtl="0" eaLnBrk="0" fontAlgn="base" hangingPunct="0">
        <a:spcBef>
          <a:spcPct val="0"/>
        </a:spcBef>
        <a:spcAft>
          <a:spcPct val="0"/>
        </a:spcAft>
        <a:defRPr sz="2800" b="1">
          <a:solidFill>
            <a:srgbClr val="717074"/>
          </a:solidFill>
          <a:latin typeface="Calibri" pitchFamily="34" charset="0"/>
        </a:defRPr>
      </a:lvl4pPr>
      <a:lvl5pPr algn="l" defTabSz="457200" rtl="0" eaLnBrk="0" fontAlgn="base" hangingPunct="0">
        <a:spcBef>
          <a:spcPct val="0"/>
        </a:spcBef>
        <a:spcAft>
          <a:spcPct val="0"/>
        </a:spcAft>
        <a:defRPr sz="2800" b="1">
          <a:solidFill>
            <a:srgbClr val="717074"/>
          </a:solidFill>
          <a:latin typeface="Calibri" pitchFamily="34" charset="0"/>
        </a:defRPr>
      </a:lvl5pPr>
      <a:lvl6pPr marL="457200" algn="l" defTabSz="457200" rtl="0" fontAlgn="base">
        <a:spcBef>
          <a:spcPct val="0"/>
        </a:spcBef>
        <a:spcAft>
          <a:spcPct val="0"/>
        </a:spcAft>
        <a:defRPr sz="2800" b="1">
          <a:solidFill>
            <a:srgbClr val="5C6F7A"/>
          </a:solidFill>
          <a:latin typeface="Calibri" pitchFamily="34" charset="0"/>
        </a:defRPr>
      </a:lvl6pPr>
      <a:lvl7pPr marL="914400" algn="l" defTabSz="457200" rtl="0" fontAlgn="base">
        <a:spcBef>
          <a:spcPct val="0"/>
        </a:spcBef>
        <a:spcAft>
          <a:spcPct val="0"/>
        </a:spcAft>
        <a:defRPr sz="2800" b="1">
          <a:solidFill>
            <a:srgbClr val="5C6F7A"/>
          </a:solidFill>
          <a:latin typeface="Calibri" pitchFamily="34" charset="0"/>
        </a:defRPr>
      </a:lvl7pPr>
      <a:lvl8pPr marL="1371600" algn="l" defTabSz="457200" rtl="0" fontAlgn="base">
        <a:spcBef>
          <a:spcPct val="0"/>
        </a:spcBef>
        <a:spcAft>
          <a:spcPct val="0"/>
        </a:spcAft>
        <a:defRPr sz="2800" b="1">
          <a:solidFill>
            <a:srgbClr val="5C6F7A"/>
          </a:solidFill>
          <a:latin typeface="Calibri" pitchFamily="34" charset="0"/>
        </a:defRPr>
      </a:lvl8pPr>
      <a:lvl9pPr marL="1828800" algn="l" defTabSz="457200" rtl="0" fontAlgn="base">
        <a:spcBef>
          <a:spcPct val="0"/>
        </a:spcBef>
        <a:spcAft>
          <a:spcPct val="0"/>
        </a:spcAft>
        <a:defRPr sz="2800" b="1">
          <a:solidFill>
            <a:srgbClr val="5C6F7A"/>
          </a:solidFill>
          <a:latin typeface="Calibri" pitchFamily="34" charset="0"/>
        </a:defRPr>
      </a:lvl9pPr>
    </p:titleStyle>
    <p:bodyStyle>
      <a:lvl1pPr marL="342900" indent="-342900" algn="l" defTabSz="457200" rtl="0" eaLnBrk="0" fontAlgn="base" hangingPunct="0">
        <a:spcBef>
          <a:spcPct val="20000"/>
        </a:spcBef>
        <a:spcAft>
          <a:spcPct val="0"/>
        </a:spcAft>
        <a:buClr>
          <a:srgbClr val="279ECE"/>
        </a:buClr>
        <a:buFont typeface="Arial" panose="020B0604020202020204" pitchFamily="34" charset="0"/>
        <a:buChar char="•"/>
        <a:defRPr sz="28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Clr>
          <a:srgbClr val="279ECE"/>
        </a:buClr>
        <a:buFont typeface="Arial" panose="020B0604020202020204" pitchFamily="34" charset="0"/>
        <a:buChar char="–"/>
        <a:defRPr sz="2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Clr>
          <a:srgbClr val="279ECE"/>
        </a:buClr>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Clr>
          <a:srgbClr val="279ECE"/>
        </a:buClr>
        <a:buFont typeface="Arial" panose="020B0604020202020204" pitchFamily="34" charset="0"/>
        <a:buChar char="–"/>
        <a:defRPr sz="22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Clr>
          <a:srgbClr val="279ECE"/>
        </a:buClr>
        <a:buFont typeface="Arial" panose="020B0604020202020204" pitchFamily="34" charset="0"/>
        <a:buChar char="•"/>
        <a:defRPr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1" y="1"/>
            <a:ext cx="7548033"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090613"/>
            <a:ext cx="109728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11582400" y="6356350"/>
            <a:ext cx="609600" cy="50165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chemeClr val="bg1"/>
                </a:solidFill>
                <a:latin typeface="Calibri" panose="020F0502020204030204" pitchFamily="34" charset="0"/>
              </a:defRPr>
            </a:lvl1pPr>
          </a:lstStyle>
          <a:p>
            <a:pPr>
              <a:defRPr/>
            </a:pPr>
            <a:fld id="{91E40723-709F-4EA6-A582-CD5310569A36}" type="slidenum">
              <a:rPr lang="en-US" altLang="en-US"/>
              <a:pPr>
                <a:defRPr/>
              </a:pPr>
              <a:t>‹#›</a:t>
            </a:fld>
            <a:endParaRPr lang="en-US" altLang="en-US" dirty="0"/>
          </a:p>
        </p:txBody>
      </p:sp>
    </p:spTree>
    <p:extLst>
      <p:ext uri="{BB962C8B-B14F-4D97-AF65-F5344CB8AC3E}">
        <p14:creationId xmlns:p14="http://schemas.microsoft.com/office/powerpoint/2010/main" val="3141407206"/>
      </p:ext>
    </p:extLst>
  </p:cSld>
  <p:clrMap bg1="lt1" tx1="dk1" bg2="lt2" tx2="dk2" accent1="accent1" accent2="accent2" accent3="accent3" accent4="accent4" accent5="accent5" accent6="accent6" hlink="hlink" folHlink="folHlink"/>
  <p:sldLayoutIdLst>
    <p:sldLayoutId id="2147483692" r:id="rId1"/>
  </p:sldLayoutIdLst>
  <p:hf hdr="0" ftr="0" dt="0"/>
  <p:txStyles>
    <p:titleStyle>
      <a:lvl1pPr algn="l" defTabSz="457200" rtl="0" eaLnBrk="0" fontAlgn="base" hangingPunct="0">
        <a:spcBef>
          <a:spcPct val="0"/>
        </a:spcBef>
        <a:spcAft>
          <a:spcPct val="0"/>
        </a:spcAft>
        <a:defRPr sz="2800" b="1" kern="1200">
          <a:solidFill>
            <a:schemeClr val="bg1"/>
          </a:solidFill>
          <a:latin typeface="+mj-lt"/>
          <a:ea typeface="+mj-ea"/>
          <a:cs typeface="+mj-cs"/>
        </a:defRPr>
      </a:lvl1pPr>
      <a:lvl2pPr algn="l" defTabSz="457200" rtl="0" eaLnBrk="0" fontAlgn="base" hangingPunct="0">
        <a:spcBef>
          <a:spcPct val="0"/>
        </a:spcBef>
        <a:spcAft>
          <a:spcPct val="0"/>
        </a:spcAft>
        <a:defRPr sz="2800" b="1">
          <a:solidFill>
            <a:schemeClr val="bg1"/>
          </a:solidFill>
          <a:latin typeface="Calibri" pitchFamily="34" charset="0"/>
        </a:defRPr>
      </a:lvl2pPr>
      <a:lvl3pPr algn="l" defTabSz="457200" rtl="0" eaLnBrk="0" fontAlgn="base" hangingPunct="0">
        <a:spcBef>
          <a:spcPct val="0"/>
        </a:spcBef>
        <a:spcAft>
          <a:spcPct val="0"/>
        </a:spcAft>
        <a:defRPr sz="2800" b="1">
          <a:solidFill>
            <a:schemeClr val="bg1"/>
          </a:solidFill>
          <a:latin typeface="Calibri" pitchFamily="34" charset="0"/>
        </a:defRPr>
      </a:lvl3pPr>
      <a:lvl4pPr algn="l" defTabSz="457200" rtl="0" eaLnBrk="0" fontAlgn="base" hangingPunct="0">
        <a:spcBef>
          <a:spcPct val="0"/>
        </a:spcBef>
        <a:spcAft>
          <a:spcPct val="0"/>
        </a:spcAft>
        <a:defRPr sz="2800" b="1">
          <a:solidFill>
            <a:schemeClr val="bg1"/>
          </a:solidFill>
          <a:latin typeface="Calibri" pitchFamily="34" charset="0"/>
        </a:defRPr>
      </a:lvl4pPr>
      <a:lvl5pPr algn="l" defTabSz="457200" rtl="0" eaLnBrk="0" fontAlgn="base" hangingPunct="0">
        <a:spcBef>
          <a:spcPct val="0"/>
        </a:spcBef>
        <a:spcAft>
          <a:spcPct val="0"/>
        </a:spcAft>
        <a:defRPr sz="2800" b="1">
          <a:solidFill>
            <a:schemeClr val="bg1"/>
          </a:solidFill>
          <a:latin typeface="Calibri" pitchFamily="34" charset="0"/>
        </a:defRPr>
      </a:lvl5pPr>
      <a:lvl6pPr marL="457200" algn="l" defTabSz="457200" rtl="0" fontAlgn="base">
        <a:spcBef>
          <a:spcPct val="0"/>
        </a:spcBef>
        <a:spcAft>
          <a:spcPct val="0"/>
        </a:spcAft>
        <a:defRPr sz="2800" b="1">
          <a:solidFill>
            <a:schemeClr val="bg1"/>
          </a:solidFill>
          <a:latin typeface="Calibri" pitchFamily="34" charset="0"/>
        </a:defRPr>
      </a:lvl6pPr>
      <a:lvl7pPr marL="914400" algn="l" defTabSz="457200" rtl="0" fontAlgn="base">
        <a:spcBef>
          <a:spcPct val="0"/>
        </a:spcBef>
        <a:spcAft>
          <a:spcPct val="0"/>
        </a:spcAft>
        <a:defRPr sz="2800" b="1">
          <a:solidFill>
            <a:schemeClr val="bg1"/>
          </a:solidFill>
          <a:latin typeface="Calibri" pitchFamily="34" charset="0"/>
        </a:defRPr>
      </a:lvl7pPr>
      <a:lvl8pPr marL="1371600" algn="l" defTabSz="457200" rtl="0" fontAlgn="base">
        <a:spcBef>
          <a:spcPct val="0"/>
        </a:spcBef>
        <a:spcAft>
          <a:spcPct val="0"/>
        </a:spcAft>
        <a:defRPr sz="2800" b="1">
          <a:solidFill>
            <a:schemeClr val="bg1"/>
          </a:solidFill>
          <a:latin typeface="Calibri" pitchFamily="34" charset="0"/>
        </a:defRPr>
      </a:lvl8pPr>
      <a:lvl9pPr marL="1828800" algn="l" defTabSz="457200" rtl="0" fontAlgn="base">
        <a:spcBef>
          <a:spcPct val="0"/>
        </a:spcBef>
        <a:spcAft>
          <a:spcPct val="0"/>
        </a:spcAft>
        <a:defRPr sz="2800" b="1">
          <a:solidFill>
            <a:schemeClr val="bg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800" kern="1200">
          <a:solidFill>
            <a:schemeClr val="bg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600" kern="1200">
          <a:solidFill>
            <a:schemeClr val="bg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bg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200" kern="1200">
          <a:solidFill>
            <a:schemeClr val="bg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55180"/>
            <a:ext cx="10972800" cy="967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318437"/>
            <a:ext cx="10972800" cy="480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8" name="Rectangle 7"/>
          <p:cNvSpPr/>
          <p:nvPr userDrawn="1"/>
        </p:nvSpPr>
        <p:spPr>
          <a:xfrm flipV="1">
            <a:off x="0" y="6691313"/>
            <a:ext cx="12253384" cy="195262"/>
          </a:xfrm>
          <a:prstGeom prst="rect">
            <a:avLst/>
          </a:prstGeom>
          <a:solidFill>
            <a:srgbClr val="279EC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chemeClr val="bg1"/>
              </a:solidFill>
            </a:endParaRPr>
          </a:p>
        </p:txBody>
      </p:sp>
      <p:sp>
        <p:nvSpPr>
          <p:cNvPr id="3" name="Slide Number Placeholder 2"/>
          <p:cNvSpPr>
            <a:spLocks noGrp="1"/>
          </p:cNvSpPr>
          <p:nvPr>
            <p:ph type="sldNum" sz="quarter" idx="4"/>
          </p:nvPr>
        </p:nvSpPr>
        <p:spPr>
          <a:xfrm>
            <a:off x="11078634" y="6689725"/>
            <a:ext cx="656167" cy="179388"/>
          </a:xfrm>
          <a:prstGeom prst="rect">
            <a:avLst/>
          </a:prstGeom>
        </p:spPr>
        <p:txBody>
          <a:bodyPr vert="horz" lIns="91440" tIns="0" rIns="91440" bIns="0" rtlCol="0" anchor="t" anchorCtr="0"/>
          <a:lstStyle>
            <a:lvl1pPr algn="r">
              <a:defRPr sz="1200" b="1">
                <a:solidFill>
                  <a:schemeClr val="bg1"/>
                </a:solidFill>
                <a:latin typeface="Calibri" panose="020F0502020204030204" pitchFamily="34" charset="0"/>
              </a:defRPr>
            </a:lvl1pPr>
          </a:lstStyle>
          <a:p>
            <a:pPr>
              <a:defRPr/>
            </a:pPr>
            <a:fld id="{3EE23A90-A035-47CE-A24B-D9E0E97B7F74}" type="slidenum">
              <a:rPr lang="en-US"/>
              <a:pPr>
                <a:defRPr/>
              </a:pPr>
              <a:t>‹#›</a:t>
            </a:fld>
            <a:endParaRPr lang="en-US" dirty="0"/>
          </a:p>
        </p:txBody>
      </p:sp>
    </p:spTree>
    <p:extLst>
      <p:ext uri="{BB962C8B-B14F-4D97-AF65-F5344CB8AC3E}">
        <p14:creationId xmlns:p14="http://schemas.microsoft.com/office/powerpoint/2010/main" val="233269275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Lst>
  <p:hf hdr="0" ftr="0" dt="0"/>
  <p:txStyles>
    <p:titleStyle>
      <a:lvl1pPr algn="l" defTabSz="457200" rtl="0" eaLnBrk="0" fontAlgn="base" hangingPunct="0">
        <a:spcBef>
          <a:spcPct val="0"/>
        </a:spcBef>
        <a:spcAft>
          <a:spcPct val="0"/>
        </a:spcAft>
        <a:defRPr sz="2800" b="1" kern="1200">
          <a:solidFill>
            <a:srgbClr val="717074"/>
          </a:solidFill>
          <a:latin typeface="+mj-lt"/>
          <a:ea typeface="+mj-ea"/>
          <a:cs typeface="+mj-cs"/>
        </a:defRPr>
      </a:lvl1pPr>
      <a:lvl2pPr algn="l" defTabSz="457200" rtl="0" eaLnBrk="0" fontAlgn="base" hangingPunct="0">
        <a:spcBef>
          <a:spcPct val="0"/>
        </a:spcBef>
        <a:spcAft>
          <a:spcPct val="0"/>
        </a:spcAft>
        <a:defRPr sz="2800" b="1">
          <a:solidFill>
            <a:srgbClr val="717074"/>
          </a:solidFill>
          <a:latin typeface="Calibri" pitchFamily="34" charset="0"/>
        </a:defRPr>
      </a:lvl2pPr>
      <a:lvl3pPr algn="l" defTabSz="457200" rtl="0" eaLnBrk="0" fontAlgn="base" hangingPunct="0">
        <a:spcBef>
          <a:spcPct val="0"/>
        </a:spcBef>
        <a:spcAft>
          <a:spcPct val="0"/>
        </a:spcAft>
        <a:defRPr sz="2800" b="1">
          <a:solidFill>
            <a:srgbClr val="717074"/>
          </a:solidFill>
          <a:latin typeface="Calibri" pitchFamily="34" charset="0"/>
        </a:defRPr>
      </a:lvl3pPr>
      <a:lvl4pPr algn="l" defTabSz="457200" rtl="0" eaLnBrk="0" fontAlgn="base" hangingPunct="0">
        <a:spcBef>
          <a:spcPct val="0"/>
        </a:spcBef>
        <a:spcAft>
          <a:spcPct val="0"/>
        </a:spcAft>
        <a:defRPr sz="2800" b="1">
          <a:solidFill>
            <a:srgbClr val="717074"/>
          </a:solidFill>
          <a:latin typeface="Calibri" pitchFamily="34" charset="0"/>
        </a:defRPr>
      </a:lvl4pPr>
      <a:lvl5pPr algn="l" defTabSz="457200" rtl="0" eaLnBrk="0" fontAlgn="base" hangingPunct="0">
        <a:spcBef>
          <a:spcPct val="0"/>
        </a:spcBef>
        <a:spcAft>
          <a:spcPct val="0"/>
        </a:spcAft>
        <a:defRPr sz="2800" b="1">
          <a:solidFill>
            <a:srgbClr val="717074"/>
          </a:solidFill>
          <a:latin typeface="Calibri" pitchFamily="34" charset="0"/>
        </a:defRPr>
      </a:lvl5pPr>
      <a:lvl6pPr marL="457200" algn="l" defTabSz="457200" rtl="0" fontAlgn="base">
        <a:spcBef>
          <a:spcPct val="0"/>
        </a:spcBef>
        <a:spcAft>
          <a:spcPct val="0"/>
        </a:spcAft>
        <a:defRPr sz="2800" b="1">
          <a:solidFill>
            <a:srgbClr val="5C6F7A"/>
          </a:solidFill>
          <a:latin typeface="Calibri" pitchFamily="34" charset="0"/>
        </a:defRPr>
      </a:lvl6pPr>
      <a:lvl7pPr marL="914400" algn="l" defTabSz="457200" rtl="0" fontAlgn="base">
        <a:spcBef>
          <a:spcPct val="0"/>
        </a:spcBef>
        <a:spcAft>
          <a:spcPct val="0"/>
        </a:spcAft>
        <a:defRPr sz="2800" b="1">
          <a:solidFill>
            <a:srgbClr val="5C6F7A"/>
          </a:solidFill>
          <a:latin typeface="Calibri" pitchFamily="34" charset="0"/>
        </a:defRPr>
      </a:lvl7pPr>
      <a:lvl8pPr marL="1371600" algn="l" defTabSz="457200" rtl="0" fontAlgn="base">
        <a:spcBef>
          <a:spcPct val="0"/>
        </a:spcBef>
        <a:spcAft>
          <a:spcPct val="0"/>
        </a:spcAft>
        <a:defRPr sz="2800" b="1">
          <a:solidFill>
            <a:srgbClr val="5C6F7A"/>
          </a:solidFill>
          <a:latin typeface="Calibri" pitchFamily="34" charset="0"/>
        </a:defRPr>
      </a:lvl8pPr>
      <a:lvl9pPr marL="1828800" algn="l" defTabSz="457200" rtl="0" fontAlgn="base">
        <a:spcBef>
          <a:spcPct val="0"/>
        </a:spcBef>
        <a:spcAft>
          <a:spcPct val="0"/>
        </a:spcAft>
        <a:defRPr sz="2800" b="1">
          <a:solidFill>
            <a:srgbClr val="5C6F7A"/>
          </a:solidFill>
          <a:latin typeface="Calibri" pitchFamily="34" charset="0"/>
        </a:defRPr>
      </a:lvl9pPr>
    </p:titleStyle>
    <p:bodyStyle>
      <a:lvl1pPr marL="342900" indent="-342900" algn="l" defTabSz="457200" rtl="0" eaLnBrk="0" fontAlgn="base" hangingPunct="0">
        <a:spcBef>
          <a:spcPct val="20000"/>
        </a:spcBef>
        <a:spcAft>
          <a:spcPct val="0"/>
        </a:spcAft>
        <a:buClr>
          <a:srgbClr val="279ECE"/>
        </a:buClr>
        <a:buFont typeface="Arial" panose="020B0604020202020204" pitchFamily="34" charset="0"/>
        <a:buChar char="•"/>
        <a:defRPr sz="28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Clr>
          <a:srgbClr val="279ECE"/>
        </a:buClr>
        <a:buFont typeface="Arial" panose="020B0604020202020204" pitchFamily="34" charset="0"/>
        <a:buChar char="–"/>
        <a:defRPr sz="2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Clr>
          <a:srgbClr val="279ECE"/>
        </a:buClr>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Clr>
          <a:srgbClr val="279ECE"/>
        </a:buClr>
        <a:buFont typeface="Arial" panose="020B0604020202020204" pitchFamily="34" charset="0"/>
        <a:buChar char="–"/>
        <a:defRPr sz="22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Clr>
          <a:srgbClr val="279ECE"/>
        </a:buClr>
        <a:buFont typeface="Arial" panose="020B0604020202020204" pitchFamily="34" charset="0"/>
        <a:buChar char="•"/>
        <a:defRPr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A6A6B2-BECC-4F9C-88B4-4F3DBDF28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3D328F-19D1-4DFC-AD04-0E31E1806F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FDC35-A0BC-4AD5-9DF0-AA469873F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57081555-A294-43EE-9D6F-CBBF1207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3A4749B-4F7C-4F71-84BF-31D5BE9A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2DBD8C-4815-49A2-AC1D-7C5695E31DD8}" type="slidenum">
              <a:rPr lang="en-US" smtClean="0"/>
              <a:t>‹#›</a:t>
            </a:fld>
            <a:endParaRPr lang="en-US" dirty="0"/>
          </a:p>
        </p:txBody>
      </p:sp>
    </p:spTree>
    <p:extLst>
      <p:ext uri="{BB962C8B-B14F-4D97-AF65-F5344CB8AC3E}">
        <p14:creationId xmlns:p14="http://schemas.microsoft.com/office/powerpoint/2010/main" val="416091159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A6A6B2-BECC-4F9C-88B4-4F3DBDF28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3D328F-19D1-4DFC-AD04-0E31E1806F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FDC35-A0BC-4AD5-9DF0-AA469873F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1D24BF-1C10-4FF8-AC65-FAA8F1C57616}" type="datetimeFigureOut">
              <a:rPr lang="en-US" smtClean="0"/>
              <a:t>8/16/2022</a:t>
            </a:fld>
            <a:endParaRPr lang="en-US" dirty="0"/>
          </a:p>
        </p:txBody>
      </p:sp>
      <p:sp>
        <p:nvSpPr>
          <p:cNvPr id="5" name="Footer Placeholder 4">
            <a:extLst>
              <a:ext uri="{FF2B5EF4-FFF2-40B4-BE49-F238E27FC236}">
                <a16:creationId xmlns:a16="http://schemas.microsoft.com/office/drawing/2014/main" id="{57081555-A294-43EE-9D6F-CBBF1207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3A4749B-4F7C-4F71-84BF-31D5BE9A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2DBD8C-4815-49A2-AC1D-7C5695E31DD8}" type="slidenum">
              <a:rPr lang="en-US" smtClean="0"/>
              <a:t>‹#›</a:t>
            </a:fld>
            <a:endParaRPr lang="en-US" dirty="0"/>
          </a:p>
        </p:txBody>
      </p:sp>
    </p:spTree>
    <p:extLst>
      <p:ext uri="{BB962C8B-B14F-4D97-AF65-F5344CB8AC3E}">
        <p14:creationId xmlns:p14="http://schemas.microsoft.com/office/powerpoint/2010/main" val="3642955459"/>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A6A6B2-BECC-4F9C-88B4-4F3DBDF28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3D328F-19D1-4DFC-AD04-0E31E1806F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FDC35-A0BC-4AD5-9DF0-AA469873F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57081555-A294-43EE-9D6F-CBBF1207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3A4749B-4F7C-4F71-84BF-31D5BE9AA5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2DBD8C-4815-49A2-AC1D-7C5695E31DD8}" type="slidenum">
              <a:rPr lang="en-US" smtClean="0"/>
              <a:t>‹#›</a:t>
            </a:fld>
            <a:endParaRPr lang="en-US" dirty="0"/>
          </a:p>
        </p:txBody>
      </p:sp>
    </p:spTree>
    <p:extLst>
      <p:ext uri="{BB962C8B-B14F-4D97-AF65-F5344CB8AC3E}">
        <p14:creationId xmlns:p14="http://schemas.microsoft.com/office/powerpoint/2010/main" val="388260596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6722D5-FE59-48B2-9DDD-2EE20B3E3F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0D33D05-0D7B-4810-9232-BC5A3B8BB0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FC6E13-3704-40C4-9D18-10E1C09651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D42CAC-D4DA-47AF-994C-7376F6C6394B}" type="datetimeFigureOut">
              <a:rPr lang="en-US" smtClean="0"/>
              <a:t>8/16/2022</a:t>
            </a:fld>
            <a:endParaRPr lang="en-US" dirty="0"/>
          </a:p>
        </p:txBody>
      </p:sp>
      <p:sp>
        <p:nvSpPr>
          <p:cNvPr id="5" name="Footer Placeholder 4">
            <a:extLst>
              <a:ext uri="{FF2B5EF4-FFF2-40B4-BE49-F238E27FC236}">
                <a16:creationId xmlns:a16="http://schemas.microsoft.com/office/drawing/2014/main" id="{3DB7DDC0-0113-462E-9EBA-A4330EE087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589FE0A-2A08-4344-AD91-B8A9A98B95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D9A32B-737C-4160-BD5A-30515148E3E6}" type="slidenum">
              <a:rPr lang="en-US" smtClean="0"/>
              <a:t>‹#›</a:t>
            </a:fld>
            <a:endParaRPr lang="en-US" dirty="0"/>
          </a:p>
        </p:txBody>
      </p:sp>
    </p:spTree>
    <p:extLst>
      <p:ext uri="{BB962C8B-B14F-4D97-AF65-F5344CB8AC3E}">
        <p14:creationId xmlns:p14="http://schemas.microsoft.com/office/powerpoint/2010/main" val="182185157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8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54.xml"/><Relationship Id="rId6" Type="http://schemas.openxmlformats.org/officeDocument/2006/relationships/image" Target="../media/image1.png"/><Relationship Id="rId5" Type="http://schemas.openxmlformats.org/officeDocument/2006/relationships/hyperlink" Target="https://pixabay.com/en/arrow-green-down-download-sign-38128/" TargetMode="Externa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19.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4.xml"/><Relationship Id="rId1" Type="http://schemas.openxmlformats.org/officeDocument/2006/relationships/tags" Target="../tags/tag1.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1.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3.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6.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mailto:URhodes@fhi360.org" TargetMode="External"/><Relationship Id="rId7" Type="http://schemas.openxmlformats.org/officeDocument/2006/relationships/hyperlink" Target="http://www.fhi360.org/anonreportregistry" TargetMode="External"/><Relationship Id="rId2" Type="http://schemas.openxmlformats.org/officeDocument/2006/relationships/notesSlide" Target="../notesSlides/notesSlide67.xml"/><Relationship Id="rId1" Type="http://schemas.openxmlformats.org/officeDocument/2006/relationships/slideLayout" Target="../slideLayouts/slideLayout14.xml"/><Relationship Id="rId6" Type="http://schemas.openxmlformats.org/officeDocument/2006/relationships/hyperlink" Target="mailto:Compliance@fhi360.org" TargetMode="External"/><Relationship Id="rId5" Type="http://schemas.openxmlformats.org/officeDocument/2006/relationships/hyperlink" Target="mailto:Compliance@fhi360.or" TargetMode="External"/><Relationship Id="rId4" Type="http://schemas.openxmlformats.org/officeDocument/2006/relationships/hyperlink" Target="mailto:PMyers@fhi360.org"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9.xml"/><Relationship Id="rId1" Type="http://schemas.openxmlformats.org/officeDocument/2006/relationships/slideLayout" Target="../slideLayouts/slideLayout7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1.xml.rels><?xml version="1.0" encoding="UTF-8" standalone="yes"?>
<Relationships xmlns="http://schemas.openxmlformats.org/package/2006/relationships"><Relationship Id="rId3" Type="http://schemas.openxmlformats.org/officeDocument/2006/relationships/hyperlink" Target="mailto:kdixon@fhi360.org" TargetMode="External"/><Relationship Id="rId2" Type="http://schemas.openxmlformats.org/officeDocument/2006/relationships/notesSlide" Target="../notesSlides/notesSlide80.xml"/><Relationship Id="rId1" Type="http://schemas.openxmlformats.org/officeDocument/2006/relationships/slideLayout" Target="../slideLayouts/slideLayout79.xml"/></Relationships>
</file>

<file path=ppt/slides/_rels/slide82.xml.rels><?xml version="1.0" encoding="UTF-8" standalone="yes"?>
<Relationships xmlns="http://schemas.openxmlformats.org/package/2006/relationships"><Relationship Id="rId3" Type="http://schemas.openxmlformats.org/officeDocument/2006/relationships/hyperlink" Target="mailto:compliance@fhi360.org" TargetMode="External"/><Relationship Id="rId2" Type="http://schemas.openxmlformats.org/officeDocument/2006/relationships/notesSlide" Target="../notesSlides/notesSlide81.xml"/><Relationship Id="rId1" Type="http://schemas.openxmlformats.org/officeDocument/2006/relationships/slideLayout" Target="../slideLayouts/slideLayout7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9.xml"/></Relationships>
</file>

<file path=ppt/slides/_rels/slide84.xml.rels><?xml version="1.0" encoding="UTF-8" standalone="yes"?>
<Relationships xmlns="http://schemas.openxmlformats.org/package/2006/relationships"><Relationship Id="rId3" Type="http://schemas.openxmlformats.org/officeDocument/2006/relationships/hyperlink" Target="https://globalmodernslavery.org/" TargetMode="External"/><Relationship Id="rId2" Type="http://schemas.openxmlformats.org/officeDocument/2006/relationships/notesSlide" Target="../notesSlides/notesSlide83.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image" Target="../media/image59.jpeg"/><Relationship Id="rId4" Type="http://schemas.openxmlformats.org/officeDocument/2006/relationships/hyperlink" Target="mailto:help@befree.org"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87.xml.rels><?xml version="1.0" encoding="UTF-8" standalone="yes"?>
<Relationships xmlns="http://schemas.openxmlformats.org/package/2006/relationships"><Relationship Id="rId3" Type="http://schemas.openxmlformats.org/officeDocument/2006/relationships/hyperlink" Target="https://www.bond.org.uk/sites/default/files/communicating_psea_and_safeguarding_messages_to_communities_during_covid19_.pdf"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12"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hyperlink" Target="https://tinyurl.com/tpvvhzk5" TargetMode="Externa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9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https://www.fhi360.org/sites/default/files/media/documents/combat-trafficking-in-persons-pol01029.pdf" TargetMode="External"/><Relationship Id="rId2" Type="http://schemas.openxmlformats.org/officeDocument/2006/relationships/notesSlide" Target="../notesSlides/notesSlide9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hyperlink" Target="https://www.fhi360.org/sites/default/files/media/documents/safeguarding-children-pol01030.pdf" TargetMode="External"/><Relationship Id="rId4" Type="http://schemas.openxmlformats.org/officeDocument/2006/relationships/hyperlink" Target="https://www.fhi360.org/sites/default/files/media/documents/pol01032.pdf"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E9D5C96-0BE5-4044-9948-48750E6BA999}"/>
              </a:ext>
            </a:extLst>
          </p:cNvPr>
          <p:cNvSpPr>
            <a:spLocks noGrp="1"/>
          </p:cNvSpPr>
          <p:nvPr>
            <p:ph type="title"/>
          </p:nvPr>
        </p:nvSpPr>
        <p:spPr>
          <a:xfrm>
            <a:off x="978432" y="2708353"/>
            <a:ext cx="3641451" cy="1441294"/>
          </a:xfrm>
        </p:spPr>
        <p:txBody>
          <a:bodyPr>
            <a:normAutofit/>
          </a:bodyPr>
          <a:lstStyle/>
          <a:p>
            <a:pPr algn="ctr"/>
            <a:r>
              <a:rPr lang="en-US" dirty="0">
                <a:solidFill>
                  <a:srgbClr val="FFFFFF"/>
                </a:solidFill>
              </a:rPr>
              <a:t>Welcome! </a:t>
            </a:r>
          </a:p>
        </p:txBody>
      </p:sp>
      <p:sp>
        <p:nvSpPr>
          <p:cNvPr id="12" name="Arc 11">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FC60CD5-C2E7-4FAD-A16B-807DF45EF669}"/>
              </a:ext>
            </a:extLst>
          </p:cNvPr>
          <p:cNvSpPr>
            <a:spLocks noGrp="1"/>
          </p:cNvSpPr>
          <p:nvPr>
            <p:ph idx="1"/>
          </p:nvPr>
        </p:nvSpPr>
        <p:spPr>
          <a:xfrm>
            <a:off x="5140542" y="1164197"/>
            <a:ext cx="6796783" cy="4619938"/>
          </a:xfrm>
        </p:spPr>
        <p:txBody>
          <a:bodyPr>
            <a:noAutofit/>
          </a:bodyPr>
          <a:lstStyle/>
          <a:p>
            <a:endParaRPr lang="en-US" sz="3600" dirty="0"/>
          </a:p>
          <a:p>
            <a:pPr marL="0" indent="0">
              <a:buNone/>
            </a:pPr>
            <a:r>
              <a:rPr lang="en-US" sz="3400" dirty="0">
                <a:solidFill>
                  <a:schemeClr val="accent1"/>
                </a:solidFill>
              </a:rPr>
              <a:t>Please introduce yourself in the </a:t>
            </a:r>
          </a:p>
          <a:p>
            <a:pPr marL="0" indent="0">
              <a:buNone/>
            </a:pPr>
            <a:r>
              <a:rPr lang="en-US" sz="3400" dirty="0">
                <a:solidFill>
                  <a:schemeClr val="accent1"/>
                </a:solidFill>
              </a:rPr>
              <a:t>chat box to let us know you’re here</a:t>
            </a:r>
          </a:p>
          <a:p>
            <a:pPr marL="403225" lvl="1" indent="-295275">
              <a:buFont typeface="Courier New" panose="02070309020205020404" pitchFamily="49" charset="0"/>
              <a:buChar char="o"/>
            </a:pPr>
            <a:endParaRPr lang="en-US" sz="3000" dirty="0"/>
          </a:p>
          <a:p>
            <a:pPr marL="107950" lvl="1" indent="0">
              <a:buNone/>
            </a:pPr>
            <a:r>
              <a:rPr lang="en-US" sz="3000" dirty="0"/>
              <a:t>Name, country, project, title/role</a:t>
            </a:r>
          </a:p>
          <a:p>
            <a:pPr marL="107950" lvl="1" indent="0">
              <a:buNone/>
            </a:pPr>
            <a:endParaRPr lang="en-US" sz="3000" dirty="0"/>
          </a:p>
        </p:txBody>
      </p:sp>
      <p:sp>
        <p:nvSpPr>
          <p:cNvPr id="4" name="Rectangle 3">
            <a:extLst>
              <a:ext uri="{FF2B5EF4-FFF2-40B4-BE49-F238E27FC236}">
                <a16:creationId xmlns:a16="http://schemas.microsoft.com/office/drawing/2014/main" id="{51CC7073-ABD2-4D95-B97D-83C319137D95}"/>
              </a:ext>
            </a:extLst>
          </p:cNvPr>
          <p:cNvSpPr/>
          <p:nvPr/>
        </p:nvSpPr>
        <p:spPr>
          <a:xfrm flipV="1">
            <a:off x="-9239" y="6559550"/>
            <a:ext cx="12226226" cy="298450"/>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46B41641-4484-4B8C-B6AA-5A52839B7556}"/>
              </a:ext>
            </a:extLst>
          </p:cNvPr>
          <p:cNvPicPr/>
          <p:nvPr/>
        </p:nvPicPr>
        <p:blipFill>
          <a:blip r:embed="rId3">
            <a:extLst>
              <a:ext uri="{28A0092B-C50C-407E-A947-70E740481C1C}">
                <a14:useLocalDpi xmlns:a14="http://schemas.microsoft.com/office/drawing/2010/main" val="0"/>
              </a:ext>
            </a:extLst>
          </a:blip>
          <a:stretch>
            <a:fillRect/>
          </a:stretch>
        </p:blipFill>
        <p:spPr>
          <a:xfrm>
            <a:off x="28861" y="6134100"/>
            <a:ext cx="1090295" cy="361950"/>
          </a:xfrm>
          <a:prstGeom prst="rect">
            <a:avLst/>
          </a:prstGeom>
        </p:spPr>
      </p:pic>
      <p:sp>
        <p:nvSpPr>
          <p:cNvPr id="7" name="Slide Number Placeholder 6">
            <a:extLst>
              <a:ext uri="{FF2B5EF4-FFF2-40B4-BE49-F238E27FC236}">
                <a16:creationId xmlns:a16="http://schemas.microsoft.com/office/drawing/2014/main" id="{977A7721-9E74-49F0-B9CC-BF9F23220303}"/>
              </a:ext>
            </a:extLst>
          </p:cNvPr>
          <p:cNvSpPr>
            <a:spLocks noGrp="1"/>
          </p:cNvSpPr>
          <p:nvPr>
            <p:ph type="sldNum" sz="quarter" idx="12"/>
          </p:nvPr>
        </p:nvSpPr>
        <p:spPr>
          <a:xfrm>
            <a:off x="9314491" y="61944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BAE303B-14E2-4856-86DE-7C39EEE5EC9F}"/>
              </a:ext>
            </a:extLst>
          </p:cNvPr>
          <p:cNvSpPr txBox="1"/>
          <p:nvPr/>
        </p:nvSpPr>
        <p:spPr>
          <a:xfrm>
            <a:off x="486937" y="397478"/>
            <a:ext cx="840444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05F12"/>
                </a:solidFill>
                <a:effectLst/>
                <a:highlight>
                  <a:srgbClr val="FFFF00"/>
                </a:highlight>
                <a:uLnTx/>
                <a:uFillTx/>
                <a:latin typeface="Calibri" panose="020F0502020204030204"/>
                <a:ea typeface="+mn-ea"/>
                <a:cs typeface="+mn-cs"/>
              </a:rPr>
              <a:t>We are recording this training for your colleagues who could not attend today</a:t>
            </a:r>
          </a:p>
        </p:txBody>
      </p:sp>
    </p:spTree>
    <p:extLst>
      <p:ext uri="{BB962C8B-B14F-4D97-AF65-F5344CB8AC3E}">
        <p14:creationId xmlns:p14="http://schemas.microsoft.com/office/powerpoint/2010/main" val="4037148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Content Placeholder 4" descr="A picture containing drawing&#10;&#10;Description automatically generated">
            <a:extLst>
              <a:ext uri="{FF2B5EF4-FFF2-40B4-BE49-F238E27FC236}">
                <a16:creationId xmlns:a16="http://schemas.microsoft.com/office/drawing/2014/main" id="{DE65FF4F-5C9E-429B-9D6B-BF375851618F}"/>
              </a:ext>
            </a:extLst>
          </p:cNvPr>
          <p:cNvPicPr>
            <a:picLocks noChangeAspect="1"/>
          </p:cNvPicPr>
          <p:nvPr/>
        </p:nvPicPr>
        <p:blipFill rotWithShape="1">
          <a:blip r:embed="rId3">
            <a:extLst>
              <a:ext uri="{28A0092B-C50C-407E-A947-70E740481C1C}">
                <a14:useLocalDpi xmlns:a14="http://schemas.microsoft.com/office/drawing/2010/main" val="0"/>
              </a:ext>
            </a:extLst>
          </a:blip>
          <a:srcRect l="7663" r="3080"/>
          <a:stretch/>
        </p:blipFill>
        <p:spPr>
          <a:xfrm>
            <a:off x="2905280" y="233663"/>
            <a:ext cx="6046977" cy="5780843"/>
          </a:xfrm>
          <a:prstGeom prst="rect">
            <a:avLst/>
          </a:prstGeom>
          <a:effectLst/>
        </p:spPr>
      </p:pic>
      <p:sp>
        <p:nvSpPr>
          <p:cNvPr id="2" name="Rectangle 1">
            <a:extLst>
              <a:ext uri="{FF2B5EF4-FFF2-40B4-BE49-F238E27FC236}">
                <a16:creationId xmlns:a16="http://schemas.microsoft.com/office/drawing/2014/main" id="{332A0CF5-4A40-40BD-A29A-78611A5BD09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F30C680F-65C9-4101-BDC9-A29B19B5D52F}"/>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Slide Number Placeholder 5">
            <a:extLst>
              <a:ext uri="{FF2B5EF4-FFF2-40B4-BE49-F238E27FC236}">
                <a16:creationId xmlns:a16="http://schemas.microsoft.com/office/drawing/2014/main" id="{155357A2-F79A-4A90-9449-699A3297B6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041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5D3ACF-FCA2-448B-A352-5B3BCAB218B0}"/>
              </a:ext>
            </a:extLst>
          </p:cNvPr>
          <p:cNvSpPr>
            <a:spLocks noGrp="1"/>
          </p:cNvSpPr>
          <p:nvPr>
            <p:ph idx="1"/>
          </p:nvPr>
        </p:nvSpPr>
        <p:spPr>
          <a:xfrm>
            <a:off x="838200" y="1825625"/>
            <a:ext cx="10515600" cy="3250872"/>
          </a:xfrm>
        </p:spPr>
        <p:txBody>
          <a:bodyPr vert="horz" lIns="91440" tIns="45720" rIns="91440" bIns="45720" rtlCol="0" anchor="t">
            <a:normAutofit lnSpcReduction="10000"/>
          </a:bodyPr>
          <a:lstStyle/>
          <a:p>
            <a:pPr marL="0" indent="0" algn="ctr">
              <a:lnSpc>
                <a:spcPct val="100000"/>
              </a:lnSpc>
              <a:buNone/>
            </a:pPr>
            <a:r>
              <a:rPr lang="en-US" sz="5000" i="1" dirty="0"/>
              <a:t>This slide includes instructions in the “notes” section for facilitators about one option for creating an </a:t>
            </a:r>
            <a:endParaRPr lang="en-US" dirty="0"/>
          </a:p>
          <a:p>
            <a:pPr marL="0" indent="0" algn="ctr">
              <a:lnSpc>
                <a:spcPct val="100000"/>
              </a:lnSpc>
              <a:buNone/>
            </a:pPr>
            <a:r>
              <a:rPr lang="en-US" sz="5000" i="1" dirty="0"/>
              <a:t>on-line pre- and post-test.</a:t>
            </a:r>
            <a:endParaRPr lang="en-US" dirty="0"/>
          </a:p>
        </p:txBody>
      </p:sp>
      <p:sp>
        <p:nvSpPr>
          <p:cNvPr id="5" name="Title 4">
            <a:extLst>
              <a:ext uri="{FF2B5EF4-FFF2-40B4-BE49-F238E27FC236}">
                <a16:creationId xmlns:a16="http://schemas.microsoft.com/office/drawing/2014/main" id="{6BE4E9BD-E261-4BC7-8EAB-9FF70E3A0B00}"/>
              </a:ext>
            </a:extLst>
          </p:cNvPr>
          <p:cNvSpPr>
            <a:spLocks noGrp="1"/>
          </p:cNvSpPr>
          <p:nvPr>
            <p:ph type="title"/>
          </p:nvPr>
        </p:nvSpPr>
        <p:spPr/>
        <p:txBody>
          <a:bodyPr>
            <a:normAutofit/>
          </a:bodyPr>
          <a:lstStyle/>
          <a:p>
            <a:pPr algn="ctr"/>
            <a:r>
              <a:rPr lang="en-US" sz="5000" b="1" dirty="0">
                <a:solidFill>
                  <a:schemeClr val="accent2"/>
                </a:solidFill>
              </a:rPr>
              <a:t>Measure Changes in Knowledge</a:t>
            </a:r>
          </a:p>
        </p:txBody>
      </p:sp>
      <p:sp>
        <p:nvSpPr>
          <p:cNvPr id="2" name="Rectangle 1">
            <a:extLst>
              <a:ext uri="{FF2B5EF4-FFF2-40B4-BE49-F238E27FC236}">
                <a16:creationId xmlns:a16="http://schemas.microsoft.com/office/drawing/2014/main" id="{B4E9B5B8-3F68-4CB4-8079-E70EDF16137A}"/>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50B14AAA-F039-4879-AA64-1BE2C1DC04D2}"/>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Slide Number Placeholder 5">
            <a:extLst>
              <a:ext uri="{FF2B5EF4-FFF2-40B4-BE49-F238E27FC236}">
                <a16:creationId xmlns:a16="http://schemas.microsoft.com/office/drawing/2014/main" id="{91D88D02-15BA-44ED-B7E6-16C688946E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262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8040B-0404-438E-AC77-27306903EA60}"/>
              </a:ext>
            </a:extLst>
          </p:cNvPr>
          <p:cNvSpPr>
            <a:spLocks noGrp="1"/>
          </p:cNvSpPr>
          <p:nvPr>
            <p:ph type="title"/>
          </p:nvPr>
        </p:nvSpPr>
        <p:spPr>
          <a:xfrm>
            <a:off x="996696" y="75921"/>
            <a:ext cx="10515600" cy="996975"/>
          </a:xfrm>
        </p:spPr>
        <p:txBody>
          <a:bodyPr/>
          <a:lstStyle/>
          <a:p>
            <a:pPr algn="ctr"/>
            <a:r>
              <a:rPr lang="en-US" dirty="0"/>
              <a:t>Sign into your Microsoft Account</a:t>
            </a:r>
          </a:p>
        </p:txBody>
      </p:sp>
      <p:pic>
        <p:nvPicPr>
          <p:cNvPr id="4" name="Picture 3">
            <a:extLst>
              <a:ext uri="{FF2B5EF4-FFF2-40B4-BE49-F238E27FC236}">
                <a16:creationId xmlns:a16="http://schemas.microsoft.com/office/drawing/2014/main" id="{06944D17-CD8A-468E-8EF9-09FBB79AD795}"/>
              </a:ext>
            </a:extLst>
          </p:cNvPr>
          <p:cNvPicPr>
            <a:picLocks noChangeAspect="1"/>
          </p:cNvPicPr>
          <p:nvPr/>
        </p:nvPicPr>
        <p:blipFill>
          <a:blip r:embed="rId3"/>
          <a:stretch>
            <a:fillRect/>
          </a:stretch>
        </p:blipFill>
        <p:spPr>
          <a:xfrm>
            <a:off x="109728" y="1072896"/>
            <a:ext cx="11777472" cy="4308590"/>
          </a:xfrm>
          <a:prstGeom prst="rect">
            <a:avLst/>
          </a:prstGeom>
        </p:spPr>
      </p:pic>
      <p:sp>
        <p:nvSpPr>
          <p:cNvPr id="6" name="Oval 5">
            <a:extLst>
              <a:ext uri="{FF2B5EF4-FFF2-40B4-BE49-F238E27FC236}">
                <a16:creationId xmlns:a16="http://schemas.microsoft.com/office/drawing/2014/main" id="{F2BB2577-3DA1-4150-BEB6-E508284D56F1}"/>
              </a:ext>
            </a:extLst>
          </p:cNvPr>
          <p:cNvSpPr/>
          <p:nvPr/>
        </p:nvSpPr>
        <p:spPr>
          <a:xfrm>
            <a:off x="1499616" y="2670048"/>
            <a:ext cx="1755648" cy="646176"/>
          </a:xfrm>
          <a:prstGeom prst="ellipse">
            <a:avLst/>
          </a:prstGeom>
          <a:noFill/>
          <a:ln w="47625">
            <a:solidFill>
              <a:srgbClr val="D05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Arrow: Right 6">
            <a:extLst>
              <a:ext uri="{FF2B5EF4-FFF2-40B4-BE49-F238E27FC236}">
                <a16:creationId xmlns:a16="http://schemas.microsoft.com/office/drawing/2014/main" id="{5470A5C6-2283-40D6-952A-04DBC2BC97DA}"/>
              </a:ext>
            </a:extLst>
          </p:cNvPr>
          <p:cNvSpPr/>
          <p:nvPr/>
        </p:nvSpPr>
        <p:spPr>
          <a:xfrm>
            <a:off x="438912" y="2724912"/>
            <a:ext cx="902208" cy="536448"/>
          </a:xfrm>
          <a:prstGeom prst="rightArrow">
            <a:avLst/>
          </a:prstGeom>
          <a:solidFill>
            <a:srgbClr val="D05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FE8991D-7C57-45AD-A21B-33C531248A67}"/>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9955B28-F3B6-4FE1-B1AB-596FFB4CA8A0}"/>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9" name="Slide Number Placeholder 8">
            <a:extLst>
              <a:ext uri="{FF2B5EF4-FFF2-40B4-BE49-F238E27FC236}">
                <a16:creationId xmlns:a16="http://schemas.microsoft.com/office/drawing/2014/main" id="{4987BED7-A010-4B37-963F-C7501768DE8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252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F9FC7-3652-4A84-B2BB-148A6A945CC8}"/>
              </a:ext>
            </a:extLst>
          </p:cNvPr>
          <p:cNvSpPr>
            <a:spLocks noGrp="1"/>
          </p:cNvSpPr>
          <p:nvPr>
            <p:ph type="title"/>
          </p:nvPr>
        </p:nvSpPr>
        <p:spPr>
          <a:xfrm>
            <a:off x="740664" y="157862"/>
            <a:ext cx="10515600" cy="1214248"/>
          </a:xfrm>
        </p:spPr>
        <p:txBody>
          <a:bodyPr>
            <a:normAutofit fontScale="90000"/>
          </a:bodyPr>
          <a:lstStyle/>
          <a:p>
            <a:pPr algn="ctr"/>
            <a:r>
              <a:rPr lang="en-US" dirty="0"/>
              <a:t>Select “New Form” or “New Quiz” </a:t>
            </a:r>
            <a:br>
              <a:rPr lang="en-US" dirty="0"/>
            </a:br>
            <a:r>
              <a:rPr lang="en-US" dirty="0"/>
              <a:t>to create a new pre-test</a:t>
            </a:r>
          </a:p>
        </p:txBody>
      </p:sp>
      <p:pic>
        <p:nvPicPr>
          <p:cNvPr id="5" name="Picture 4">
            <a:extLst>
              <a:ext uri="{FF2B5EF4-FFF2-40B4-BE49-F238E27FC236}">
                <a16:creationId xmlns:a16="http://schemas.microsoft.com/office/drawing/2014/main" id="{EB7466A1-658A-46B3-845A-670A0950C3EC}"/>
              </a:ext>
            </a:extLst>
          </p:cNvPr>
          <p:cNvPicPr>
            <a:picLocks noChangeAspect="1"/>
          </p:cNvPicPr>
          <p:nvPr/>
        </p:nvPicPr>
        <p:blipFill>
          <a:blip r:embed="rId3"/>
          <a:stretch>
            <a:fillRect/>
          </a:stretch>
        </p:blipFill>
        <p:spPr>
          <a:xfrm>
            <a:off x="152400" y="1867519"/>
            <a:ext cx="11887200" cy="3122961"/>
          </a:xfrm>
          <a:prstGeom prst="rect">
            <a:avLst/>
          </a:prstGeom>
        </p:spPr>
      </p:pic>
      <p:sp>
        <p:nvSpPr>
          <p:cNvPr id="6" name="Arrow: Right 5">
            <a:extLst>
              <a:ext uri="{FF2B5EF4-FFF2-40B4-BE49-F238E27FC236}">
                <a16:creationId xmlns:a16="http://schemas.microsoft.com/office/drawing/2014/main" id="{EA3215E9-A15C-454D-926D-48B162B54B0D}"/>
              </a:ext>
            </a:extLst>
          </p:cNvPr>
          <p:cNvSpPr/>
          <p:nvPr/>
        </p:nvSpPr>
        <p:spPr>
          <a:xfrm>
            <a:off x="280416" y="3209544"/>
            <a:ext cx="460248" cy="7284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CF179DD-0B1F-424F-B5CC-877B7F3B2D8F}"/>
              </a:ext>
            </a:extLst>
          </p:cNvPr>
          <p:cNvSpPr txBox="1"/>
          <p:nvPr/>
        </p:nvSpPr>
        <p:spPr>
          <a:xfrm>
            <a:off x="510540" y="5104286"/>
            <a:ext cx="10658856" cy="4770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mn-cs"/>
              </a:rPr>
              <a:t>You can use either “New Form” or “New Quiz.” They have similar functions.</a:t>
            </a:r>
          </a:p>
        </p:txBody>
      </p:sp>
      <p:sp>
        <p:nvSpPr>
          <p:cNvPr id="3" name="Rectangle 2">
            <a:extLst>
              <a:ext uri="{FF2B5EF4-FFF2-40B4-BE49-F238E27FC236}">
                <a16:creationId xmlns:a16="http://schemas.microsoft.com/office/drawing/2014/main" id="{D408524F-6829-47E1-A831-7E6B0074A27C}"/>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6348209F-A0F0-4073-8B45-E55975BF862D}"/>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9" name="Slide Number Placeholder 8">
            <a:extLst>
              <a:ext uri="{FF2B5EF4-FFF2-40B4-BE49-F238E27FC236}">
                <a16:creationId xmlns:a16="http://schemas.microsoft.com/office/drawing/2014/main" id="{4A235061-6193-4770-8B12-96B19F97E1C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8005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113B5-B894-498C-8565-E1A44FA55F30}"/>
              </a:ext>
            </a:extLst>
          </p:cNvPr>
          <p:cNvSpPr>
            <a:spLocks noGrp="1"/>
          </p:cNvSpPr>
          <p:nvPr>
            <p:ph type="title"/>
          </p:nvPr>
        </p:nvSpPr>
        <p:spPr>
          <a:xfrm>
            <a:off x="838200" y="206629"/>
            <a:ext cx="10515600" cy="927227"/>
          </a:xfrm>
        </p:spPr>
        <p:txBody>
          <a:bodyPr/>
          <a:lstStyle/>
          <a:p>
            <a:pPr algn="ctr"/>
            <a:r>
              <a:rPr lang="en-US" dirty="0"/>
              <a:t>Create your Pre-Test</a:t>
            </a:r>
          </a:p>
        </p:txBody>
      </p:sp>
      <p:pic>
        <p:nvPicPr>
          <p:cNvPr id="4" name="Picture 3">
            <a:extLst>
              <a:ext uri="{FF2B5EF4-FFF2-40B4-BE49-F238E27FC236}">
                <a16:creationId xmlns:a16="http://schemas.microsoft.com/office/drawing/2014/main" id="{7C57C103-446A-4A31-996A-70737E3F07AF}"/>
              </a:ext>
            </a:extLst>
          </p:cNvPr>
          <p:cNvPicPr>
            <a:picLocks noChangeAspect="1"/>
          </p:cNvPicPr>
          <p:nvPr/>
        </p:nvPicPr>
        <p:blipFill>
          <a:blip r:embed="rId3"/>
          <a:stretch>
            <a:fillRect/>
          </a:stretch>
        </p:blipFill>
        <p:spPr>
          <a:xfrm>
            <a:off x="268224" y="1406679"/>
            <a:ext cx="11353800" cy="3419245"/>
          </a:xfrm>
          <a:prstGeom prst="rect">
            <a:avLst/>
          </a:prstGeom>
        </p:spPr>
      </p:pic>
      <p:sp>
        <p:nvSpPr>
          <p:cNvPr id="5" name="Arrow: Right 4">
            <a:extLst>
              <a:ext uri="{FF2B5EF4-FFF2-40B4-BE49-F238E27FC236}">
                <a16:creationId xmlns:a16="http://schemas.microsoft.com/office/drawing/2014/main" id="{4CC08ACF-E2FF-47DC-BD98-5B57CD082C1E}"/>
              </a:ext>
            </a:extLst>
          </p:cNvPr>
          <p:cNvSpPr/>
          <p:nvPr/>
        </p:nvSpPr>
        <p:spPr>
          <a:xfrm>
            <a:off x="2743200" y="3429000"/>
            <a:ext cx="707136" cy="633984"/>
          </a:xfrm>
          <a:prstGeom prst="rightArrow">
            <a:avLst/>
          </a:prstGeom>
          <a:solidFill>
            <a:srgbClr val="D05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Arrow: Up 5">
            <a:extLst>
              <a:ext uri="{FF2B5EF4-FFF2-40B4-BE49-F238E27FC236}">
                <a16:creationId xmlns:a16="http://schemas.microsoft.com/office/drawing/2014/main" id="{4BE08ED9-4835-4950-8222-EB23879AC5FA}"/>
              </a:ext>
            </a:extLst>
          </p:cNvPr>
          <p:cNvSpPr/>
          <p:nvPr/>
        </p:nvSpPr>
        <p:spPr>
          <a:xfrm rot="10800000">
            <a:off x="9953244" y="806795"/>
            <a:ext cx="384048" cy="855916"/>
          </a:xfrm>
          <a:prstGeom prst="upArrow">
            <a:avLst/>
          </a:prstGeom>
          <a:solidFill>
            <a:srgbClr val="D05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Arrow: Up 6">
            <a:extLst>
              <a:ext uri="{FF2B5EF4-FFF2-40B4-BE49-F238E27FC236}">
                <a16:creationId xmlns:a16="http://schemas.microsoft.com/office/drawing/2014/main" id="{77357A4A-0B44-423A-A2A8-A648DA0D28DF}"/>
              </a:ext>
            </a:extLst>
          </p:cNvPr>
          <p:cNvSpPr/>
          <p:nvPr/>
        </p:nvSpPr>
        <p:spPr>
          <a:xfrm>
            <a:off x="10674096" y="1901951"/>
            <a:ext cx="384048" cy="641643"/>
          </a:xfrm>
          <a:prstGeom prst="upArrow">
            <a:avLst/>
          </a:prstGeom>
          <a:solidFill>
            <a:srgbClr val="D05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1FF3B48B-6A74-4776-9969-A5C7948C3A94}"/>
              </a:ext>
            </a:extLst>
          </p:cNvPr>
          <p:cNvPicPr>
            <a:picLocks noChangeAspect="1"/>
          </p:cNvPicPr>
          <p:nvPr/>
        </p:nvPicPr>
        <p:blipFill>
          <a:blip r:embed="rId4"/>
          <a:stretch>
            <a:fillRect/>
          </a:stretch>
        </p:blipFill>
        <p:spPr>
          <a:xfrm>
            <a:off x="8237572" y="2718816"/>
            <a:ext cx="3384451" cy="3843908"/>
          </a:xfrm>
          <a:prstGeom prst="rect">
            <a:avLst/>
          </a:prstGeom>
        </p:spPr>
      </p:pic>
      <p:sp>
        <p:nvSpPr>
          <p:cNvPr id="9" name="Oval 8">
            <a:extLst>
              <a:ext uri="{FF2B5EF4-FFF2-40B4-BE49-F238E27FC236}">
                <a16:creationId xmlns:a16="http://schemas.microsoft.com/office/drawing/2014/main" id="{C3324A64-8117-495A-BA49-F3A59E4EB8AE}"/>
              </a:ext>
            </a:extLst>
          </p:cNvPr>
          <p:cNvSpPr/>
          <p:nvPr/>
        </p:nvSpPr>
        <p:spPr>
          <a:xfrm>
            <a:off x="8944708" y="3897058"/>
            <a:ext cx="2783996" cy="743712"/>
          </a:xfrm>
          <a:prstGeom prst="ellipse">
            <a:avLst/>
          </a:prstGeom>
          <a:noFill/>
          <a:ln w="41275">
            <a:solidFill>
              <a:srgbClr val="D05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AF6E7C32-EC33-4AFB-B07F-82E234F9D220}"/>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10C98C98-0895-414C-8F47-DCA7EC2E71B6}"/>
              </a:ext>
            </a:extLst>
          </p:cNvPr>
          <p:cNvPicPr/>
          <p:nvPr/>
        </p:nvPicPr>
        <p:blipFill>
          <a:blip r:embed="rId5">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11" name="Slide Number Placeholder 10">
            <a:extLst>
              <a:ext uri="{FF2B5EF4-FFF2-40B4-BE49-F238E27FC236}">
                <a16:creationId xmlns:a16="http://schemas.microsoft.com/office/drawing/2014/main" id="{FC3008CA-0B3A-442C-8E87-AEFCD2E6440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115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BEF24-6EF5-4723-8969-5EE7CD14F6A9}"/>
              </a:ext>
            </a:extLst>
          </p:cNvPr>
          <p:cNvSpPr>
            <a:spLocks noGrp="1"/>
          </p:cNvSpPr>
          <p:nvPr>
            <p:ph type="title"/>
          </p:nvPr>
        </p:nvSpPr>
        <p:spPr>
          <a:xfrm>
            <a:off x="618566" y="128883"/>
            <a:ext cx="10515600" cy="1024759"/>
          </a:xfrm>
        </p:spPr>
        <p:txBody>
          <a:bodyPr/>
          <a:lstStyle/>
          <a:p>
            <a:pPr algn="ctr"/>
            <a:r>
              <a:rPr lang="en-US" dirty="0"/>
              <a:t>Anonymous Pre- and Post-Test</a:t>
            </a:r>
          </a:p>
        </p:txBody>
      </p:sp>
      <p:pic>
        <p:nvPicPr>
          <p:cNvPr id="4" name="Picture 3">
            <a:extLst>
              <a:ext uri="{FF2B5EF4-FFF2-40B4-BE49-F238E27FC236}">
                <a16:creationId xmlns:a16="http://schemas.microsoft.com/office/drawing/2014/main" id="{AD5EA148-4410-48D3-A2CB-23A0B7ECDE6C}"/>
              </a:ext>
            </a:extLst>
          </p:cNvPr>
          <p:cNvPicPr>
            <a:picLocks noChangeAspect="1"/>
          </p:cNvPicPr>
          <p:nvPr/>
        </p:nvPicPr>
        <p:blipFill>
          <a:blip r:embed="rId3"/>
          <a:stretch>
            <a:fillRect/>
          </a:stretch>
        </p:blipFill>
        <p:spPr>
          <a:xfrm>
            <a:off x="1550149" y="887232"/>
            <a:ext cx="8652434" cy="5083535"/>
          </a:xfrm>
          <a:prstGeom prst="rect">
            <a:avLst/>
          </a:prstGeom>
        </p:spPr>
      </p:pic>
      <p:sp>
        <p:nvSpPr>
          <p:cNvPr id="5" name="Arrow: Left 4">
            <a:extLst>
              <a:ext uri="{FF2B5EF4-FFF2-40B4-BE49-F238E27FC236}">
                <a16:creationId xmlns:a16="http://schemas.microsoft.com/office/drawing/2014/main" id="{68F7F041-3281-45BD-9581-6B52AC2B80C2}"/>
              </a:ext>
            </a:extLst>
          </p:cNvPr>
          <p:cNvSpPr/>
          <p:nvPr/>
        </p:nvSpPr>
        <p:spPr>
          <a:xfrm rot="10800000">
            <a:off x="6370145" y="2679335"/>
            <a:ext cx="1534510" cy="882869"/>
          </a:xfrm>
          <a:prstGeom prst="leftArrow">
            <a:avLst/>
          </a:prstGeom>
          <a:solidFill>
            <a:srgbClr val="D05F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D05F12"/>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5DF9C1EF-9A74-4DC9-ABA6-C386CFF2EC26}"/>
              </a:ext>
            </a:extLst>
          </p:cNvPr>
          <p:cNvSpPr/>
          <p:nvPr/>
        </p:nvSpPr>
        <p:spPr>
          <a:xfrm>
            <a:off x="9235130" y="1055701"/>
            <a:ext cx="1576552" cy="425669"/>
          </a:xfrm>
          <a:prstGeom prst="ellipse">
            <a:avLst/>
          </a:prstGeom>
          <a:noFill/>
          <a:ln w="60325">
            <a:solidFill>
              <a:srgbClr val="D05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4CD3AE00-02C9-4FF4-A517-739D2863693A}"/>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293B3A7E-28CF-4FE0-8A71-6798B1F3A3AC}"/>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Slide Number Placeholder 7">
            <a:extLst>
              <a:ext uri="{FF2B5EF4-FFF2-40B4-BE49-F238E27FC236}">
                <a16:creationId xmlns:a16="http://schemas.microsoft.com/office/drawing/2014/main" id="{55A07E90-8A67-4E66-A113-3D60E46788E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5398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82FA7-205C-4F6C-8731-8F46D4EDF417}"/>
              </a:ext>
            </a:extLst>
          </p:cNvPr>
          <p:cNvSpPr>
            <a:spLocks noGrp="1"/>
          </p:cNvSpPr>
          <p:nvPr>
            <p:ph type="title"/>
          </p:nvPr>
        </p:nvSpPr>
        <p:spPr/>
        <p:txBody>
          <a:bodyPr/>
          <a:lstStyle/>
          <a:p>
            <a:pPr algn="ctr"/>
            <a:r>
              <a:rPr lang="en-US" dirty="0"/>
              <a:t>After the training, view responses and compare pre-test and post-test results</a:t>
            </a:r>
          </a:p>
        </p:txBody>
      </p:sp>
      <p:pic>
        <p:nvPicPr>
          <p:cNvPr id="4" name="Picture 3">
            <a:extLst>
              <a:ext uri="{FF2B5EF4-FFF2-40B4-BE49-F238E27FC236}">
                <a16:creationId xmlns:a16="http://schemas.microsoft.com/office/drawing/2014/main" id="{8AF99EC2-D6A4-46C3-80A9-A32D6F3A7C92}"/>
              </a:ext>
            </a:extLst>
          </p:cNvPr>
          <p:cNvPicPr>
            <a:picLocks noChangeAspect="1"/>
          </p:cNvPicPr>
          <p:nvPr/>
        </p:nvPicPr>
        <p:blipFill>
          <a:blip r:embed="rId3"/>
          <a:stretch>
            <a:fillRect/>
          </a:stretch>
        </p:blipFill>
        <p:spPr>
          <a:xfrm>
            <a:off x="1821180" y="1690688"/>
            <a:ext cx="9050020" cy="4402060"/>
          </a:xfrm>
          <a:prstGeom prst="rect">
            <a:avLst/>
          </a:prstGeom>
        </p:spPr>
      </p:pic>
      <p:sp>
        <p:nvSpPr>
          <p:cNvPr id="5" name="Oval 4">
            <a:extLst>
              <a:ext uri="{FF2B5EF4-FFF2-40B4-BE49-F238E27FC236}">
                <a16:creationId xmlns:a16="http://schemas.microsoft.com/office/drawing/2014/main" id="{73DD2A63-1480-42F7-8681-E7DD7D41416A}"/>
              </a:ext>
            </a:extLst>
          </p:cNvPr>
          <p:cNvSpPr/>
          <p:nvPr/>
        </p:nvSpPr>
        <p:spPr>
          <a:xfrm>
            <a:off x="6096000" y="2011680"/>
            <a:ext cx="2938272" cy="768096"/>
          </a:xfrm>
          <a:prstGeom prst="ellipse">
            <a:avLst/>
          </a:prstGeom>
          <a:noFill/>
          <a:ln w="63500">
            <a:solidFill>
              <a:srgbClr val="D05F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4E6A74F5-29D6-4D91-9E84-96217B2FBCF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2004FF97-68BB-4BE8-9E36-FFA02FCE76F0}"/>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88355DF2-2A8D-4E1F-B035-79D52F5144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5997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BEE50-C9A1-4CDE-9AB1-79077120ADBC}"/>
              </a:ext>
            </a:extLst>
          </p:cNvPr>
          <p:cNvSpPr>
            <a:spLocks noGrp="1"/>
          </p:cNvSpPr>
          <p:nvPr>
            <p:ph type="title"/>
          </p:nvPr>
        </p:nvSpPr>
        <p:spPr>
          <a:xfrm>
            <a:off x="223369" y="126591"/>
            <a:ext cx="10515600" cy="560377"/>
          </a:xfrm>
        </p:spPr>
        <p:txBody>
          <a:bodyPr>
            <a:normAutofit/>
          </a:bodyPr>
          <a:lstStyle/>
          <a:p>
            <a:r>
              <a:rPr lang="en-US" sz="3200" dirty="0"/>
              <a:t>Pre-Test Questions</a:t>
            </a:r>
          </a:p>
        </p:txBody>
      </p:sp>
      <p:sp>
        <p:nvSpPr>
          <p:cNvPr id="3" name="Content Placeholder 2">
            <a:extLst>
              <a:ext uri="{FF2B5EF4-FFF2-40B4-BE49-F238E27FC236}">
                <a16:creationId xmlns:a16="http://schemas.microsoft.com/office/drawing/2014/main" id="{EF817243-F7C8-46BA-B0DC-6FC79A67AFA5}"/>
              </a:ext>
            </a:extLst>
          </p:cNvPr>
          <p:cNvSpPr>
            <a:spLocks noGrp="1"/>
          </p:cNvSpPr>
          <p:nvPr>
            <p:ph idx="1"/>
          </p:nvPr>
        </p:nvSpPr>
        <p:spPr>
          <a:xfrm>
            <a:off x="430916" y="747482"/>
            <a:ext cx="11330168" cy="5333209"/>
          </a:xfrm>
        </p:spPr>
        <p:txBody>
          <a:bodyPr vert="horz" lIns="91440" tIns="45720" rIns="91440" bIns="45720" rtlCol="0" anchor="t">
            <a:noAutofit/>
          </a:bodyPr>
          <a:lstStyle/>
          <a:p>
            <a:pPr marL="342900" indent="-342900">
              <a:buFont typeface="+mj-lt"/>
              <a:buAutoNum type="arabicPeriod"/>
            </a:pPr>
            <a:r>
              <a:rPr lang="en-US" sz="1300" dirty="0"/>
              <a:t>Please think of a unique series of numbers or a date that is significant to you and enter it below. This will allow us to keep the pre- and post-test anonymous but still allow us to "pair" pre- and post-tests. (Make sure you remember this number or write it down so you can use it on your post-test. Do not use today's date!) My unique set of numbers/date is: ______________________________</a:t>
            </a:r>
          </a:p>
          <a:p>
            <a:pPr marL="342900" indent="-342900">
              <a:buFont typeface="+mj-lt"/>
              <a:buAutoNum type="arabicPeriod"/>
            </a:pPr>
            <a:r>
              <a:rPr lang="en-US" sz="1300" dirty="0"/>
              <a:t>In addition to the Code, what are the three stand-alone FHI 360 safeguarding policies that protect program participants?</a:t>
            </a:r>
          </a:p>
          <a:p>
            <a:pPr marL="857250" lvl="1" indent="-400050">
              <a:buFont typeface="+mj-lt"/>
              <a:buAutoNum type="alphaLcPeriod"/>
            </a:pPr>
            <a:r>
              <a:rPr lang="en-US" sz="900" dirty="0"/>
              <a:t>_____________________________________________________________________</a:t>
            </a:r>
          </a:p>
          <a:p>
            <a:pPr marL="857250" lvl="1" indent="-400050">
              <a:buFont typeface="+mj-lt"/>
              <a:buAutoNum type="alphaLcPeriod"/>
            </a:pPr>
            <a:r>
              <a:rPr lang="en-US" sz="900" dirty="0"/>
              <a:t>_____________________________________________________________________</a:t>
            </a:r>
          </a:p>
          <a:p>
            <a:pPr marL="857250" lvl="1" indent="-400050">
              <a:buFont typeface="+mj-lt"/>
              <a:buAutoNum type="alphaLcPeriod"/>
            </a:pPr>
            <a:r>
              <a:rPr lang="en-US" sz="900" dirty="0"/>
              <a:t>_____________________________________________________________________</a:t>
            </a:r>
          </a:p>
          <a:p>
            <a:pPr marL="342900" indent="-342900">
              <a:buFont typeface="+mj-lt"/>
              <a:buAutoNum type="arabicPeriod"/>
            </a:pPr>
            <a:r>
              <a:rPr lang="en-US" sz="1300" dirty="0"/>
              <a:t>What are some of the risk factors that increase vulnerability for violence, exploitation, and abuse? (Check all that apply)</a:t>
            </a:r>
          </a:p>
          <a:p>
            <a:pPr marL="800100" lvl="1" indent="-342900">
              <a:buFont typeface="+mj-lt"/>
              <a:buAutoNum type="alphaLcPeriod"/>
            </a:pPr>
            <a:r>
              <a:rPr lang="en-US" sz="1300" dirty="0"/>
              <a:t>Poverty</a:t>
            </a:r>
          </a:p>
          <a:p>
            <a:pPr marL="800100" lvl="1" indent="-342900">
              <a:buFont typeface="+mj-lt"/>
              <a:buAutoNum type="alphaLcPeriod"/>
            </a:pPr>
            <a:r>
              <a:rPr lang="en-US" sz="1300" dirty="0"/>
              <a:t>Mental health or disability concerns</a:t>
            </a:r>
          </a:p>
          <a:p>
            <a:pPr marL="800100" lvl="1" indent="-342900">
              <a:buFont typeface="+mj-lt"/>
              <a:buAutoNum type="alphaLcPeriod"/>
            </a:pPr>
            <a:r>
              <a:rPr lang="en-US" sz="1300" dirty="0"/>
              <a:t>Strong social connections</a:t>
            </a:r>
          </a:p>
          <a:p>
            <a:pPr marL="800100" lvl="1" indent="-342900">
              <a:buFont typeface="+mj-lt"/>
              <a:buAutoNum type="alphaLcPeriod"/>
            </a:pPr>
            <a:r>
              <a:rPr lang="en-US" sz="1300" dirty="0"/>
              <a:t>Weak government laws</a:t>
            </a:r>
          </a:p>
          <a:p>
            <a:pPr marL="800100" lvl="1" indent="-342900">
              <a:buFont typeface="+mj-lt"/>
              <a:buAutoNum type="alphaLcPeriod"/>
            </a:pPr>
            <a:r>
              <a:rPr lang="en-US" sz="1300" dirty="0"/>
              <a:t>Sex work or transactional sex</a:t>
            </a:r>
          </a:p>
          <a:p>
            <a:pPr marL="342900" indent="-342900">
              <a:buFont typeface="+mj-lt"/>
              <a:buAutoNum type="arabicPeriod"/>
            </a:pPr>
            <a:r>
              <a:rPr lang="en-US" sz="1300" dirty="0"/>
              <a:t>Sexual _______ is the actual or threatened physical intrusion of a sexual nature, whether by force or under unequal or coercive conditions (Check one answer)</a:t>
            </a:r>
            <a:endParaRPr lang="en-US" sz="1300" dirty="0">
              <a:cs typeface="Calibri"/>
            </a:endParaRPr>
          </a:p>
          <a:p>
            <a:pPr marL="800100" lvl="1" indent="-342900">
              <a:buAutoNum type="alphaLcPeriod"/>
            </a:pPr>
            <a:r>
              <a:rPr lang="en-US" sz="1300" dirty="0"/>
              <a:t>Abuse</a:t>
            </a:r>
          </a:p>
          <a:p>
            <a:pPr marL="800100" lvl="1" indent="-342900">
              <a:buAutoNum type="alphaLcPeriod"/>
            </a:pPr>
            <a:r>
              <a:rPr lang="en-US" sz="1300" dirty="0"/>
              <a:t>Exploitation</a:t>
            </a:r>
          </a:p>
          <a:p>
            <a:pPr marL="800100" lvl="1" indent="-342900">
              <a:buAutoNum type="alphaLcPeriod"/>
            </a:pPr>
            <a:r>
              <a:rPr lang="en-US" sz="1300" dirty="0">
                <a:cs typeface="Calibri"/>
              </a:rPr>
              <a:t>Activity</a:t>
            </a:r>
          </a:p>
          <a:p>
            <a:pPr marL="342900" indent="-342900">
              <a:buFont typeface="+mj-lt"/>
              <a:buAutoNum type="arabicPeriod"/>
            </a:pPr>
            <a:r>
              <a:rPr lang="en-US" sz="1300" dirty="0"/>
              <a:t>Sexual ___________ is any actual or attempted abuse of a position of vulnerability, differential power, or trust, for sexual purposes, including but not limited to, profiting monetarily, socially or politically from the abuse of another. (Check one answer)</a:t>
            </a:r>
            <a:endParaRPr lang="en-US" sz="1300" dirty="0">
              <a:cs typeface="Calibri"/>
            </a:endParaRPr>
          </a:p>
          <a:p>
            <a:pPr marL="800100" lvl="1" indent="-342900">
              <a:buAutoNum type="alphaLcPeriod"/>
            </a:pPr>
            <a:r>
              <a:rPr lang="en-US" sz="1300" dirty="0"/>
              <a:t>Abuse</a:t>
            </a:r>
          </a:p>
          <a:p>
            <a:pPr marL="800100" lvl="1" indent="-342900">
              <a:buAutoNum type="alphaLcPeriod"/>
            </a:pPr>
            <a:r>
              <a:rPr lang="en-US" sz="1300" dirty="0"/>
              <a:t>Exploitation</a:t>
            </a:r>
          </a:p>
          <a:p>
            <a:pPr marL="800100" lvl="1" indent="-342900">
              <a:buAutoNum type="alphaLcPeriod"/>
            </a:pPr>
            <a:r>
              <a:rPr lang="en-US" sz="1300" dirty="0"/>
              <a:t>Activity</a:t>
            </a:r>
            <a:endParaRPr lang="en-US" sz="1300" dirty="0">
              <a:solidFill>
                <a:srgbClr val="000000"/>
              </a:solidFill>
              <a:cs typeface="Calibri"/>
            </a:endParaRPr>
          </a:p>
          <a:p>
            <a:pPr marL="233045" indent="0">
              <a:buNone/>
            </a:pPr>
            <a:endParaRPr lang="en-US" sz="1300" dirty="0">
              <a:solidFill>
                <a:schemeClr val="accent1"/>
              </a:solidFill>
              <a:cs typeface="Calibri" panose="020F0502020204030204"/>
            </a:endParaRPr>
          </a:p>
          <a:p>
            <a:pPr marL="233045" indent="0">
              <a:buNone/>
            </a:pPr>
            <a:endParaRPr lang="en-US" sz="1300" dirty="0">
              <a:cs typeface="Calibri" panose="020F0502020204030204"/>
            </a:endParaRPr>
          </a:p>
        </p:txBody>
      </p:sp>
      <p:sp>
        <p:nvSpPr>
          <p:cNvPr id="4" name="Rectangle 3">
            <a:extLst>
              <a:ext uri="{FF2B5EF4-FFF2-40B4-BE49-F238E27FC236}">
                <a16:creationId xmlns:a16="http://schemas.microsoft.com/office/drawing/2014/main" id="{7A7BD3BE-9558-492E-B1B8-4829C39F6C2F}"/>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2FB279F8-6983-4D9C-9461-4FCF8CC956F9}"/>
              </a:ext>
            </a:extLst>
          </p:cNvPr>
          <p:cNvPicPr/>
          <p:nvPr/>
        </p:nvPicPr>
        <p:blipFill>
          <a:blip r:embed="rId3">
            <a:extLst>
              <a:ext uri="{28A0092B-C50C-407E-A947-70E740481C1C}">
                <a14:useLocalDpi xmlns:a14="http://schemas.microsoft.com/office/drawing/2010/main" val="0"/>
              </a:ext>
            </a:extLst>
          </a:blip>
          <a:stretch>
            <a:fillRect/>
          </a:stretch>
        </p:blipFill>
        <p:spPr>
          <a:xfrm>
            <a:off x="9973105" y="6025581"/>
            <a:ext cx="1090295" cy="361950"/>
          </a:xfrm>
          <a:prstGeom prst="rect">
            <a:avLst/>
          </a:prstGeom>
        </p:spPr>
      </p:pic>
      <p:sp>
        <p:nvSpPr>
          <p:cNvPr id="7" name="Slide Number Placeholder 6">
            <a:extLst>
              <a:ext uri="{FF2B5EF4-FFF2-40B4-BE49-F238E27FC236}">
                <a16:creationId xmlns:a16="http://schemas.microsoft.com/office/drawing/2014/main" id="{FFD53785-47F3-4892-9256-B3399F9A339D}"/>
              </a:ext>
            </a:extLst>
          </p:cNvPr>
          <p:cNvSpPr>
            <a:spLocks noGrp="1"/>
          </p:cNvSpPr>
          <p:nvPr>
            <p:ph type="sldNum" sz="quarter" idx="12"/>
          </p:nvPr>
        </p:nvSpPr>
        <p:spPr>
          <a:xfrm>
            <a:off x="8854001" y="608609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784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BEE50-C9A1-4CDE-9AB1-79077120ADBC}"/>
              </a:ext>
            </a:extLst>
          </p:cNvPr>
          <p:cNvSpPr>
            <a:spLocks noGrp="1"/>
          </p:cNvSpPr>
          <p:nvPr>
            <p:ph type="title"/>
          </p:nvPr>
        </p:nvSpPr>
        <p:spPr>
          <a:xfrm>
            <a:off x="321564" y="103231"/>
            <a:ext cx="10515600" cy="560377"/>
          </a:xfrm>
        </p:spPr>
        <p:txBody>
          <a:bodyPr>
            <a:normAutofit/>
          </a:bodyPr>
          <a:lstStyle/>
          <a:p>
            <a:r>
              <a:rPr lang="en-US" sz="3200" dirty="0"/>
              <a:t>Pre-Test Questions (continued)</a:t>
            </a:r>
          </a:p>
        </p:txBody>
      </p:sp>
      <p:sp>
        <p:nvSpPr>
          <p:cNvPr id="3" name="Content Placeholder 2">
            <a:extLst>
              <a:ext uri="{FF2B5EF4-FFF2-40B4-BE49-F238E27FC236}">
                <a16:creationId xmlns:a16="http://schemas.microsoft.com/office/drawing/2014/main" id="{EF817243-F7C8-46BA-B0DC-6FC79A67AFA5}"/>
              </a:ext>
            </a:extLst>
          </p:cNvPr>
          <p:cNvSpPr>
            <a:spLocks noGrp="1"/>
          </p:cNvSpPr>
          <p:nvPr>
            <p:ph idx="1"/>
          </p:nvPr>
        </p:nvSpPr>
        <p:spPr>
          <a:xfrm>
            <a:off x="181213" y="553208"/>
            <a:ext cx="11829574" cy="5602511"/>
          </a:xfrm>
        </p:spPr>
        <p:txBody>
          <a:bodyPr>
            <a:noAutofit/>
          </a:bodyPr>
          <a:lstStyle/>
          <a:p>
            <a:pPr>
              <a:buFont typeface="+mj-lt"/>
              <a:buAutoNum type="arabicPeriod" startAt="6"/>
            </a:pPr>
            <a:r>
              <a:rPr lang="en-US" sz="1100" dirty="0"/>
              <a:t>Why is purchasing commercial sex prohibited conduct under FHI 360’s Policies? (Check all that apply)</a:t>
            </a:r>
          </a:p>
          <a:p>
            <a:pPr marL="800100" lvl="1" indent="-342900">
              <a:buFont typeface="+mj-lt"/>
              <a:buAutoNum type="alphaLcPeriod"/>
            </a:pPr>
            <a:r>
              <a:rPr lang="en-US" sz="1100" dirty="0"/>
              <a:t>It is immoral</a:t>
            </a:r>
          </a:p>
          <a:p>
            <a:pPr marL="800100" lvl="1" indent="-342900">
              <a:buFont typeface="+mj-lt"/>
              <a:buAutoNum type="alphaLcPeriod"/>
            </a:pPr>
            <a:r>
              <a:rPr lang="en-US" sz="1100" dirty="0"/>
              <a:t>It is impossible to know the age of the person selling sex</a:t>
            </a:r>
          </a:p>
          <a:p>
            <a:pPr marL="800100" lvl="1" indent="-342900">
              <a:buFont typeface="+mj-lt"/>
              <a:buAutoNum type="alphaLcPeriod"/>
            </a:pPr>
            <a:r>
              <a:rPr lang="en-US" sz="1100" dirty="0"/>
              <a:t>It is impossible to know whether they are being forced/coerced into selling sex</a:t>
            </a:r>
          </a:p>
          <a:p>
            <a:pPr marL="342900" indent="-342900">
              <a:buFont typeface="+mj-lt"/>
              <a:buAutoNum type="arabicPeriod" startAt="6"/>
            </a:pPr>
            <a:r>
              <a:rPr lang="en-US" sz="1100" dirty="0"/>
              <a:t>Why is taking and holding someone’s identification or immigration documents considered trafficking-related activity? (Check one answer)</a:t>
            </a:r>
          </a:p>
          <a:p>
            <a:pPr marL="800100" lvl="1" indent="-342900">
              <a:buFont typeface="+mj-lt"/>
              <a:buAutoNum type="alphaLcPeriod"/>
            </a:pPr>
            <a:r>
              <a:rPr lang="en-US" sz="1100" dirty="0"/>
              <a:t>It prevents a person from being able to get a driver’s license</a:t>
            </a:r>
          </a:p>
          <a:p>
            <a:pPr marL="800100" lvl="1" indent="-342900">
              <a:buFont typeface="+mj-lt"/>
              <a:buAutoNum type="alphaLcPeriod"/>
            </a:pPr>
            <a:r>
              <a:rPr lang="en-US" sz="1100" dirty="0"/>
              <a:t>It limits or restricts a person’s freedom of movement</a:t>
            </a:r>
          </a:p>
          <a:p>
            <a:pPr marL="800100" lvl="1" indent="-342900">
              <a:buFont typeface="+mj-lt"/>
              <a:buAutoNum type="alphaLcPeriod"/>
            </a:pPr>
            <a:r>
              <a:rPr lang="en-US" sz="1100" dirty="0"/>
              <a:t>All of the above</a:t>
            </a:r>
          </a:p>
          <a:p>
            <a:pPr marL="342900" indent="-342900">
              <a:buFont typeface="+mj-lt"/>
              <a:buAutoNum type="arabicPeriod" startAt="6"/>
            </a:pPr>
            <a:r>
              <a:rPr lang="en-US" sz="1100" dirty="0"/>
              <a:t>The term “grooming” means: (Check all that apply)</a:t>
            </a:r>
          </a:p>
          <a:p>
            <a:pPr marL="800100" lvl="1" indent="-342900">
              <a:buFont typeface="+mj-lt"/>
              <a:buAutoNum type="alphaLcPeriod"/>
            </a:pPr>
            <a:r>
              <a:rPr lang="en-US" sz="1100" dirty="0"/>
              <a:t>Preparing for a meeting with other staff</a:t>
            </a:r>
          </a:p>
          <a:p>
            <a:pPr marL="800100" lvl="1" indent="-342900">
              <a:buFont typeface="+mj-lt"/>
              <a:buAutoNum type="alphaLcPeriod"/>
            </a:pPr>
            <a:r>
              <a:rPr lang="en-US" sz="1100" dirty="0"/>
              <a:t>Completing work tasks in a timely manner</a:t>
            </a:r>
          </a:p>
          <a:p>
            <a:pPr marL="800100" lvl="1" indent="-342900">
              <a:buFont typeface="+mj-lt"/>
              <a:buAutoNum type="alphaLcPeriod"/>
            </a:pPr>
            <a:r>
              <a:rPr lang="en-US" sz="1100" dirty="0"/>
              <a:t>Using trust and an emotional connection to build a relationship with a person in order to manipulate, exploit, or abuse them</a:t>
            </a:r>
          </a:p>
          <a:p>
            <a:pPr marL="342900" indent="-342900">
              <a:buFont typeface="+mj-lt"/>
              <a:buAutoNum type="arabicPeriod" startAt="6"/>
            </a:pPr>
            <a:r>
              <a:rPr lang="en-US" sz="1100" dirty="0"/>
              <a:t>FHI 360 employees, volunteers, and partner staff are allowed to engage in sexual activity with a person under 18 if the host country’s laws allow it. (Check one answer)</a:t>
            </a:r>
          </a:p>
          <a:p>
            <a:pPr marL="800100" lvl="1" indent="-342900">
              <a:buFont typeface="+mj-lt"/>
              <a:buAutoNum type="alphaLcPeriod"/>
            </a:pPr>
            <a:r>
              <a:rPr lang="en-US" sz="1100" dirty="0"/>
              <a:t>True</a:t>
            </a:r>
          </a:p>
          <a:p>
            <a:pPr marL="800100" lvl="1" indent="-342900">
              <a:buFont typeface="+mj-lt"/>
              <a:buAutoNum type="alphaLcPeriod"/>
            </a:pPr>
            <a:r>
              <a:rPr lang="en-US" sz="1100" dirty="0"/>
              <a:t>False</a:t>
            </a:r>
          </a:p>
          <a:p>
            <a:pPr marL="800100" lvl="1" indent="-342900">
              <a:buFont typeface="+mj-lt"/>
              <a:buAutoNum type="alphaLcPeriod"/>
            </a:pPr>
            <a:r>
              <a:rPr lang="en-US" sz="1100" dirty="0"/>
              <a:t>I’m not sure</a:t>
            </a:r>
          </a:p>
          <a:p>
            <a:pPr marL="342900" indent="-342900">
              <a:buFont typeface="+mj-lt"/>
              <a:buAutoNum type="arabicPeriod" startAt="6"/>
            </a:pPr>
            <a:r>
              <a:rPr lang="en-US" sz="1100" dirty="0"/>
              <a:t>FHI 360 staff, volunteers, and partner staff are required to report suspected or known trafficking -related activity within ______ hours? (Check one answer)</a:t>
            </a:r>
          </a:p>
          <a:p>
            <a:pPr marL="800100" lvl="1" indent="-342900">
              <a:buFont typeface="+mj-lt"/>
              <a:buAutoNum type="alphaLcPeriod"/>
            </a:pPr>
            <a:r>
              <a:rPr lang="en-US" sz="1100" dirty="0"/>
              <a:t>12 hours</a:t>
            </a:r>
          </a:p>
          <a:p>
            <a:pPr marL="800100" lvl="1" indent="-342900">
              <a:buFont typeface="+mj-lt"/>
              <a:buAutoNum type="alphaLcPeriod"/>
            </a:pPr>
            <a:r>
              <a:rPr lang="en-US" sz="1100" dirty="0"/>
              <a:t>24 hours</a:t>
            </a:r>
          </a:p>
          <a:p>
            <a:pPr marL="800100" lvl="1" indent="-342900">
              <a:buFont typeface="+mj-lt"/>
              <a:buAutoNum type="alphaLcPeriod"/>
            </a:pPr>
            <a:r>
              <a:rPr lang="en-US" sz="1100" dirty="0"/>
              <a:t>36 hours</a:t>
            </a:r>
          </a:p>
          <a:p>
            <a:pPr marL="800100" lvl="1" indent="-342900">
              <a:buFont typeface="+mj-lt"/>
              <a:buAutoNum type="alphaLcPeriod"/>
            </a:pPr>
            <a:r>
              <a:rPr lang="en-US" sz="1100" dirty="0"/>
              <a:t>72 hours</a:t>
            </a:r>
          </a:p>
          <a:p>
            <a:pPr marL="342900" indent="-342900">
              <a:buFont typeface="+mj-lt"/>
              <a:buAutoNum type="arabicPeriod" startAt="6"/>
            </a:pPr>
            <a:r>
              <a:rPr lang="en-US" sz="1100" dirty="0"/>
              <a:t>Supervisors and directors or above are required to report any actual or suspected abuse of a program participant by an FHI 360 staff, volunteer, or partner to which of the following? (Check one answer)</a:t>
            </a:r>
          </a:p>
          <a:p>
            <a:pPr marL="800100" lvl="1" indent="-342900">
              <a:buFont typeface="+mj-lt"/>
              <a:buAutoNum type="alphaLcPeriod"/>
            </a:pPr>
            <a:r>
              <a:rPr lang="en-US" sz="1100" dirty="0"/>
              <a:t>Office of the CEO</a:t>
            </a:r>
          </a:p>
          <a:p>
            <a:pPr marL="800100" lvl="1" indent="-342900">
              <a:buFont typeface="+mj-lt"/>
              <a:buAutoNum type="alphaLcPeriod"/>
            </a:pPr>
            <a:r>
              <a:rPr lang="en-US" sz="1100" dirty="0"/>
              <a:t>Local HR staff</a:t>
            </a:r>
          </a:p>
          <a:p>
            <a:pPr marL="800100" lvl="1" indent="-342900">
              <a:buFont typeface="+mj-lt"/>
              <a:buAutoNum type="alphaLcPeriod"/>
            </a:pPr>
            <a:r>
              <a:rPr lang="en-US" sz="1100" dirty="0"/>
              <a:t>Country Director</a:t>
            </a:r>
          </a:p>
          <a:p>
            <a:pPr marL="800100" lvl="1" indent="-342900">
              <a:buFont typeface="+mj-lt"/>
              <a:buAutoNum type="alphaLcPeriod"/>
            </a:pPr>
            <a:r>
              <a:rPr lang="en-US" sz="1100" dirty="0"/>
              <a:t>OCIA or HQ HR</a:t>
            </a:r>
          </a:p>
          <a:p>
            <a:pPr marL="233363" indent="0">
              <a:buNone/>
            </a:pPr>
            <a:endParaRPr lang="en-US" sz="1100" dirty="0">
              <a:solidFill>
                <a:schemeClr val="accent1"/>
              </a:solidFill>
            </a:endParaRPr>
          </a:p>
          <a:p>
            <a:pPr marL="233363" indent="0">
              <a:buNone/>
            </a:pPr>
            <a:endParaRPr lang="en-US" sz="1100" dirty="0"/>
          </a:p>
        </p:txBody>
      </p:sp>
      <p:sp>
        <p:nvSpPr>
          <p:cNvPr id="4" name="Rectangle 3">
            <a:extLst>
              <a:ext uri="{FF2B5EF4-FFF2-40B4-BE49-F238E27FC236}">
                <a16:creationId xmlns:a16="http://schemas.microsoft.com/office/drawing/2014/main" id="{FBA4EB2C-E553-4D72-931F-AAEDCD7F0995}"/>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D7A70CE1-73FF-4538-9A56-056DA0FEB271}"/>
              </a:ext>
            </a:extLst>
          </p:cNvPr>
          <p:cNvPicPr/>
          <p:nvPr/>
        </p:nvPicPr>
        <p:blipFill>
          <a:blip r:embed="rId3">
            <a:extLst>
              <a:ext uri="{28A0092B-C50C-407E-A947-70E740481C1C}">
                <a14:useLocalDpi xmlns:a14="http://schemas.microsoft.com/office/drawing/2010/main" val="0"/>
              </a:ext>
            </a:extLst>
          </a:blip>
          <a:stretch>
            <a:fillRect/>
          </a:stretch>
        </p:blipFill>
        <p:spPr>
          <a:xfrm>
            <a:off x="10101854" y="6077387"/>
            <a:ext cx="1090295" cy="361950"/>
          </a:xfrm>
          <a:prstGeom prst="rect">
            <a:avLst/>
          </a:prstGeom>
        </p:spPr>
      </p:pic>
      <p:sp>
        <p:nvSpPr>
          <p:cNvPr id="7" name="Slide Number Placeholder 6">
            <a:extLst>
              <a:ext uri="{FF2B5EF4-FFF2-40B4-BE49-F238E27FC236}">
                <a16:creationId xmlns:a16="http://schemas.microsoft.com/office/drawing/2014/main" id="{61598E01-1B5C-45ED-88CE-ABCB47F63B30}"/>
              </a:ext>
            </a:extLst>
          </p:cNvPr>
          <p:cNvSpPr>
            <a:spLocks noGrp="1"/>
          </p:cNvSpPr>
          <p:nvPr>
            <p:ph type="sldNum" sz="quarter" idx="12"/>
          </p:nvPr>
        </p:nvSpPr>
        <p:spPr>
          <a:xfrm>
            <a:off x="8913209" y="610945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4371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2" name="Arc 41">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846AF71-D328-4D9E-B7CB-C1806A216D75}"/>
              </a:ext>
            </a:extLst>
          </p:cNvPr>
          <p:cNvSpPr>
            <a:spLocks noGrp="1"/>
          </p:cNvSpPr>
          <p:nvPr>
            <p:ph type="title"/>
          </p:nvPr>
        </p:nvSpPr>
        <p:spPr>
          <a:xfrm>
            <a:off x="5626100" y="479493"/>
            <a:ext cx="5727700" cy="1325563"/>
          </a:xfrm>
        </p:spPr>
        <p:txBody>
          <a:bodyPr>
            <a:normAutofit/>
          </a:bodyPr>
          <a:lstStyle/>
          <a:p>
            <a:r>
              <a:rPr lang="en-US" b="1" dirty="0"/>
              <a:t>Opening Reflection</a:t>
            </a:r>
          </a:p>
        </p:txBody>
      </p:sp>
      <p:sp>
        <p:nvSpPr>
          <p:cNvPr id="44" name="Freeform: Shape 43">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Graphic 6" descr="Thought bubble">
            <a:extLst>
              <a:ext uri="{FF2B5EF4-FFF2-40B4-BE49-F238E27FC236}">
                <a16:creationId xmlns:a16="http://schemas.microsoft.com/office/drawing/2014/main" id="{F1D0A681-FAE0-4D85-A12C-661702F550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3182" y="955437"/>
            <a:ext cx="4777381" cy="4777381"/>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997CFF7D-1E3D-441F-BE93-D38A6F6600E3}"/>
              </a:ext>
            </a:extLst>
          </p:cNvPr>
          <p:cNvSpPr>
            <a:spLocks noGrp="1"/>
          </p:cNvSpPr>
          <p:nvPr>
            <p:ph idx="1"/>
          </p:nvPr>
        </p:nvSpPr>
        <p:spPr>
          <a:xfrm>
            <a:off x="5626100" y="1984443"/>
            <a:ext cx="5969000" cy="4192520"/>
          </a:xfrm>
        </p:spPr>
        <p:txBody>
          <a:bodyPr>
            <a:noAutofit/>
          </a:bodyPr>
          <a:lstStyle/>
          <a:p>
            <a:pPr marL="0" indent="0">
              <a:buNone/>
            </a:pPr>
            <a:r>
              <a:rPr lang="en-US" sz="4000" dirty="0"/>
              <a:t>When you think about </a:t>
            </a:r>
            <a:r>
              <a:rPr lang="en-US" sz="4000" b="1" dirty="0">
                <a:solidFill>
                  <a:schemeClr val="accent2"/>
                </a:solidFill>
              </a:rPr>
              <a:t>Safeguarding </a:t>
            </a:r>
            <a:r>
              <a:rPr lang="en-US" sz="4000" dirty="0"/>
              <a:t>in the context of humanitarian and development work, what words come to mind?</a:t>
            </a:r>
          </a:p>
          <a:p>
            <a:pPr marL="0" indent="0">
              <a:buNone/>
            </a:pPr>
            <a:endParaRPr lang="en-US" sz="4000" dirty="0"/>
          </a:p>
        </p:txBody>
      </p:sp>
      <p:sp>
        <p:nvSpPr>
          <p:cNvPr id="4" name="Rectangle 3">
            <a:extLst>
              <a:ext uri="{FF2B5EF4-FFF2-40B4-BE49-F238E27FC236}">
                <a16:creationId xmlns:a16="http://schemas.microsoft.com/office/drawing/2014/main" id="{A1D07C97-B8FD-493B-B728-0E4BBB9CA9D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D5B0BEED-5467-4C66-98A9-8D1314839568}"/>
              </a:ext>
            </a:extLst>
          </p:cNvPr>
          <p:cNvPicPr/>
          <p:nvPr/>
        </p:nvPicPr>
        <p:blipFill>
          <a:blip r:embed="rId5">
            <a:extLst>
              <a:ext uri="{28A0092B-C50C-407E-A947-70E740481C1C}">
                <a14:useLocalDpi xmlns:a14="http://schemas.microsoft.com/office/drawing/2010/main" val="0"/>
              </a:ext>
            </a:extLst>
          </a:blip>
          <a:stretch>
            <a:fillRect/>
          </a:stretch>
        </p:blipFill>
        <p:spPr>
          <a:xfrm>
            <a:off x="55770" y="6185452"/>
            <a:ext cx="1090295" cy="361950"/>
          </a:xfrm>
          <a:prstGeom prst="rect">
            <a:avLst/>
          </a:prstGeom>
        </p:spPr>
      </p:pic>
      <p:sp>
        <p:nvSpPr>
          <p:cNvPr id="8" name="Slide Number Placeholder 7">
            <a:extLst>
              <a:ext uri="{FF2B5EF4-FFF2-40B4-BE49-F238E27FC236}">
                <a16:creationId xmlns:a16="http://schemas.microsoft.com/office/drawing/2014/main" id="{ECC6113B-CED4-4BE6-B1B0-5268BD1FE103}"/>
              </a:ext>
            </a:extLst>
          </p:cNvPr>
          <p:cNvSpPr>
            <a:spLocks noGrp="1"/>
          </p:cNvSpPr>
          <p:nvPr>
            <p:ph type="sldNum" sz="quarter" idx="12"/>
          </p:nvPr>
        </p:nvSpPr>
        <p:spPr/>
        <p:txBody>
          <a:bodyPr/>
          <a:lstStyle/>
          <a:p>
            <a:fld id="{272DBD8C-4815-49A2-AC1D-7C5695E31DD8}" type="slidenum">
              <a:rPr lang="en-US" smtClean="0"/>
              <a:t>19</a:t>
            </a:fld>
            <a:endParaRPr lang="en-US" dirty="0"/>
          </a:p>
        </p:txBody>
      </p:sp>
    </p:spTree>
    <p:extLst>
      <p:ext uri="{BB962C8B-B14F-4D97-AF65-F5344CB8AC3E}">
        <p14:creationId xmlns:p14="http://schemas.microsoft.com/office/powerpoint/2010/main" val="767346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6" name="TextBox 9"/>
          <p:cNvSpPr txBox="1">
            <a:spLocks noChangeArrowheads="1"/>
          </p:cNvSpPr>
          <p:nvPr/>
        </p:nvSpPr>
        <p:spPr bwMode="auto">
          <a:xfrm>
            <a:off x="318158" y="2227635"/>
            <a:ext cx="11424665" cy="237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800">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600">
                <a:solidFill>
                  <a:schemeClr val="bg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bg1"/>
                </a:solidFill>
                <a:latin typeface="Calibri" panose="020F0502020204030204" pitchFamily="34" charset="0"/>
              </a:defRPr>
            </a:lvl3pPr>
            <a:lvl4pPr marL="1600200" indent="-228600">
              <a:spcBef>
                <a:spcPct val="20000"/>
              </a:spcBef>
              <a:buFont typeface="Arial" panose="020B0604020202020204" pitchFamily="34" charset="0"/>
              <a:buChar char="–"/>
              <a:defRPr sz="2200">
                <a:solidFill>
                  <a:schemeClr val="bg1"/>
                </a:solidFill>
                <a:latin typeface="Calibri" panose="020F0502020204030204" pitchFamily="34" charset="0"/>
              </a:defRPr>
            </a:lvl4pPr>
            <a:lvl5pPr marL="2057400" indent="-228600">
              <a:spcBef>
                <a:spcPct val="20000"/>
              </a:spcBef>
              <a:buFont typeface="Arial" panose="020B0604020202020204" pitchFamily="34" charset="0"/>
              <a:buChar char="•"/>
              <a:defRPr>
                <a:solidFill>
                  <a:schemeClr val="bg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bg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bg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bg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bg1"/>
                </a:solidFill>
                <a:latin typeface="Calibri" panose="020F0502020204030204" pitchFamily="34" charset="0"/>
              </a:defRPr>
            </a:lvl9pPr>
          </a:lstStyle>
          <a:p>
            <a:pPr defTabSz="457200" eaLnBrk="0" fontAlgn="base" hangingPunct="0">
              <a:lnSpc>
                <a:spcPts val="4375"/>
              </a:lnSpc>
              <a:spcBef>
                <a:spcPct val="0"/>
              </a:spcBef>
              <a:spcAft>
                <a:spcPct val="0"/>
              </a:spcAft>
              <a:buNone/>
            </a:pPr>
            <a:r>
              <a:rPr lang="en-US" sz="4500" b="1" dirty="0"/>
              <a:t>TRAINING MODULE</a:t>
            </a:r>
          </a:p>
          <a:p>
            <a:pPr defTabSz="457200" eaLnBrk="0" fontAlgn="base" hangingPunct="0">
              <a:lnSpc>
                <a:spcPts val="4375"/>
              </a:lnSpc>
              <a:spcBef>
                <a:spcPct val="0"/>
              </a:spcBef>
              <a:spcAft>
                <a:spcPct val="0"/>
              </a:spcAft>
              <a:buNone/>
            </a:pPr>
            <a:r>
              <a:rPr lang="en-US" sz="4200" dirty="0"/>
              <a:t>Introduction to Safeguarding Program Participants: </a:t>
            </a:r>
            <a:br>
              <a:rPr lang="en-US" sz="4200" dirty="0"/>
            </a:br>
            <a:r>
              <a:rPr lang="en-US" sz="4200" dirty="0"/>
              <a:t>Building Core Knowledge</a:t>
            </a:r>
            <a:br>
              <a:rPr lang="en-US" sz="4800" dirty="0">
                <a:solidFill>
                  <a:srgbClr val="FFFFFF"/>
                </a:solidFill>
              </a:rPr>
            </a:br>
            <a:endParaRPr lang="en-US" sz="4800" dirty="0">
              <a:solidFill>
                <a:srgbClr val="FFFFFF"/>
              </a:solidFill>
            </a:endParaRPr>
          </a:p>
        </p:txBody>
      </p:sp>
      <p:cxnSp>
        <p:nvCxnSpPr>
          <p:cNvPr id="13" name="Straight Connector 12"/>
          <p:cNvCxnSpPr>
            <a:cxnSpLocks/>
          </p:cNvCxnSpPr>
          <p:nvPr/>
        </p:nvCxnSpPr>
        <p:spPr>
          <a:xfrm>
            <a:off x="318158" y="4630365"/>
            <a:ext cx="5569686" cy="0"/>
          </a:xfrm>
          <a:prstGeom prst="line">
            <a:avLst/>
          </a:prstGeom>
          <a:ln w="76200" cap="flat" cmpd="sng" algn="ctr">
            <a:solidFill>
              <a:srgbClr val="53535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Subtitle 5">
            <a:extLst>
              <a:ext uri="{FF2B5EF4-FFF2-40B4-BE49-F238E27FC236}">
                <a16:creationId xmlns:a16="http://schemas.microsoft.com/office/drawing/2014/main" id="{227D4DD6-AFBD-45BF-A92F-55B221F57495}"/>
              </a:ext>
            </a:extLst>
          </p:cNvPr>
          <p:cNvSpPr txBox="1">
            <a:spLocks/>
          </p:cNvSpPr>
          <p:nvPr/>
        </p:nvSpPr>
        <p:spPr>
          <a:xfrm>
            <a:off x="318158" y="4934333"/>
            <a:ext cx="11323945" cy="864112"/>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srgbClr val="FFFFFF"/>
                </a:solidFill>
                <a:latin typeface="Calibri" panose="020F0502020204030204"/>
              </a:rPr>
              <a:t>For FHI 360 Personnel and Partner Personnel</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sz="2800" dirty="0">
              <a:solidFill>
                <a:srgbClr val="FFFFFF"/>
              </a:solidFill>
              <a:latin typeface="Calibri" panose="020F0502020204030204"/>
            </a:endParaRPr>
          </a:p>
        </p:txBody>
      </p:sp>
      <p:sp>
        <p:nvSpPr>
          <p:cNvPr id="2" name="TextBox 1">
            <a:extLst>
              <a:ext uri="{FF2B5EF4-FFF2-40B4-BE49-F238E27FC236}">
                <a16:creationId xmlns:a16="http://schemas.microsoft.com/office/drawing/2014/main" id="{EB755C0D-6690-4502-8021-816F7D75144E}"/>
              </a:ext>
            </a:extLst>
          </p:cNvPr>
          <p:cNvSpPr txBox="1"/>
          <p:nvPr/>
        </p:nvSpPr>
        <p:spPr>
          <a:xfrm>
            <a:off x="9737889" y="119328"/>
            <a:ext cx="1904214" cy="646331"/>
          </a:xfrm>
          <a:prstGeom prst="rect">
            <a:avLst/>
          </a:prstGeom>
          <a:noFill/>
        </p:spPr>
        <p:txBody>
          <a:bodyPr wrap="square" rtlCol="0">
            <a:spAutoFit/>
          </a:bodyPr>
          <a:lstStyle/>
          <a:p>
            <a:pPr algn="ctr"/>
            <a:r>
              <a:rPr lang="en-US" dirty="0">
                <a:solidFill>
                  <a:schemeClr val="bg1"/>
                </a:solidFill>
              </a:rPr>
              <a:t>3 Hours</a:t>
            </a:r>
          </a:p>
          <a:p>
            <a:pPr algn="ctr"/>
            <a:r>
              <a:rPr lang="en-US" dirty="0">
                <a:solidFill>
                  <a:schemeClr val="bg1"/>
                </a:solidFill>
              </a:rPr>
              <a:t>Virtual Session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E0FAE94-0E5F-4A6A-B25B-C6E7069EFBBB}"/>
              </a:ext>
            </a:extLst>
          </p:cNvPr>
          <p:cNvSpPr>
            <a:spLocks noGrp="1"/>
          </p:cNvSpPr>
          <p:nvPr>
            <p:ph type="title"/>
          </p:nvPr>
        </p:nvSpPr>
        <p:spPr>
          <a:xfrm>
            <a:off x="838200" y="365125"/>
            <a:ext cx="10515600" cy="1325563"/>
          </a:xfrm>
        </p:spPr>
        <p:txBody>
          <a:bodyPr>
            <a:normAutofit/>
          </a:bodyPr>
          <a:lstStyle/>
          <a:p>
            <a:r>
              <a:rPr lang="en-US" dirty="0"/>
              <a:t>What is safeguarding?</a:t>
            </a:r>
          </a:p>
        </p:txBody>
      </p:sp>
      <p:sp>
        <p:nvSpPr>
          <p:cNvPr id="23" name="Arc 22">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4F66A45-E818-4CDC-A228-01B9D68D785F}"/>
              </a:ext>
            </a:extLst>
          </p:cNvPr>
          <p:cNvSpPr>
            <a:spLocks noGrp="1"/>
          </p:cNvSpPr>
          <p:nvPr>
            <p:ph idx="1"/>
          </p:nvPr>
        </p:nvSpPr>
        <p:spPr>
          <a:xfrm>
            <a:off x="838199" y="1501979"/>
            <a:ext cx="10982093" cy="3854041"/>
          </a:xfrm>
        </p:spPr>
        <p:txBody>
          <a:bodyPr vert="horz" lIns="91440" tIns="45720" rIns="91440" bIns="45720" rtlCol="0" anchor="t">
            <a:normAutofit fontScale="85000" lnSpcReduction="10000"/>
          </a:bodyPr>
          <a:lstStyle/>
          <a:p>
            <a:pPr marL="0" indent="0">
              <a:buNone/>
            </a:pPr>
            <a:r>
              <a:rPr lang="en-US" sz="2600" b="1" dirty="0"/>
              <a:t>Safeguarding</a:t>
            </a:r>
            <a:r>
              <a:rPr lang="en-US" sz="2600" dirty="0"/>
              <a:t> broadly means preventing harm to people –especially children, young people, and vulnerable adults –during the delivery of development and humanitarian assistance.</a:t>
            </a:r>
          </a:p>
          <a:p>
            <a:pPr marL="0" indent="0">
              <a:buNone/>
            </a:pPr>
            <a:endParaRPr lang="en-US" sz="2600" dirty="0"/>
          </a:p>
          <a:p>
            <a:pPr marL="0" indent="0">
              <a:buNone/>
            </a:pPr>
            <a:r>
              <a:rPr lang="en-US" sz="2600" b="1" dirty="0"/>
              <a:t>At FHI 360, this includes:​</a:t>
            </a:r>
            <a:endParaRPr lang="en-US" sz="2600" b="1" dirty="0">
              <a:cs typeface="Calibri"/>
            </a:endParaRPr>
          </a:p>
          <a:p>
            <a:r>
              <a:rPr lang="en-US" sz="2600" dirty="0"/>
              <a:t>Protecting </a:t>
            </a:r>
            <a:r>
              <a:rPr lang="en-US" sz="2600" b="1" dirty="0">
                <a:solidFill>
                  <a:schemeClr val="accent2"/>
                </a:solidFill>
              </a:rPr>
              <a:t>our staff</a:t>
            </a:r>
            <a:r>
              <a:rPr lang="en-US" sz="2600" b="1" dirty="0"/>
              <a:t> </a:t>
            </a:r>
            <a:r>
              <a:rPr lang="en-US" sz="2600" dirty="0"/>
              <a:t>from harassment and violence, including sexual harassment and assault.</a:t>
            </a:r>
            <a:endParaRPr lang="en-US" sz="2600" dirty="0">
              <a:cs typeface="Calibri"/>
            </a:endParaRPr>
          </a:p>
          <a:p>
            <a:r>
              <a:rPr lang="en-US" sz="2600" dirty="0"/>
              <a:t>Protecting </a:t>
            </a:r>
            <a:r>
              <a:rPr lang="en-US" sz="2600" b="1" dirty="0">
                <a:solidFill>
                  <a:schemeClr val="accent2"/>
                </a:solidFill>
              </a:rPr>
              <a:t>program participants</a:t>
            </a:r>
            <a:r>
              <a:rPr lang="en-US" sz="2600" b="1" dirty="0"/>
              <a:t> </a:t>
            </a:r>
            <a:r>
              <a:rPr lang="en-US" sz="2600" dirty="0"/>
              <a:t>from any type of harm, including sexual exploitation and abuse (SEA), child abuse, and human trafficking –</a:t>
            </a:r>
            <a:r>
              <a:rPr lang="en-US" sz="2600" u="sng" dirty="0"/>
              <a:t>committed by FHI 360 staff, volunteers, or partner staff</a:t>
            </a:r>
            <a:r>
              <a:rPr lang="en-US" sz="2600" dirty="0"/>
              <a:t>.</a:t>
            </a:r>
          </a:p>
          <a:p>
            <a:endParaRPr lang="en-US" sz="2600" dirty="0">
              <a:cs typeface="Calibri"/>
            </a:endParaRPr>
          </a:p>
          <a:p>
            <a:pPr marL="0" indent="0" algn="ctr">
              <a:buNone/>
            </a:pPr>
            <a:r>
              <a:rPr lang="en-US" b="1" dirty="0">
                <a:solidFill>
                  <a:srgbClr val="00B050"/>
                </a:solidFill>
                <a:cs typeface="Calibri"/>
              </a:rPr>
              <a:t>This training focuses on safeguarding of program participants, specifically.</a:t>
            </a:r>
          </a:p>
          <a:p>
            <a:endParaRPr lang="en-US" sz="2600" dirty="0"/>
          </a:p>
        </p:txBody>
      </p:sp>
      <p:sp>
        <p:nvSpPr>
          <p:cNvPr id="4" name="Rectangle 3">
            <a:extLst>
              <a:ext uri="{FF2B5EF4-FFF2-40B4-BE49-F238E27FC236}">
                <a16:creationId xmlns:a16="http://schemas.microsoft.com/office/drawing/2014/main" id="{758D45A9-EE0E-4383-BB03-65150D8AEE6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FB010A70-EACC-4C25-A030-C1D16BF16945}"/>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95D6DF41-6C5B-42FD-B36B-EA7C21AFBA0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636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59B9524-81A1-4D5D-A3E3-317AED842FDE}"/>
              </a:ext>
            </a:extLst>
          </p:cNvPr>
          <p:cNvSpPr>
            <a:spLocks noGrp="1"/>
          </p:cNvSpPr>
          <p:nvPr>
            <p:ph type="title"/>
          </p:nvPr>
        </p:nvSpPr>
        <p:spPr>
          <a:xfrm>
            <a:off x="808638" y="386930"/>
            <a:ext cx="9236700" cy="1188950"/>
          </a:xfrm>
        </p:spPr>
        <p:txBody>
          <a:bodyPr anchor="b">
            <a:normAutofit/>
          </a:bodyPr>
          <a:lstStyle/>
          <a:p>
            <a:r>
              <a:rPr lang="en-US" sz="5400" dirty="0"/>
              <a:t>Who is a program participant?</a:t>
            </a:r>
          </a:p>
        </p:txBody>
      </p:sp>
      <p:grpSp>
        <p:nvGrpSpPr>
          <p:cNvPr id="35" name="Group 34">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36" name="Rectangle 35">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9" name="Rectangle 38">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9DDE912A-4E56-46B7-9EEC-BBF8309D36EB}"/>
              </a:ext>
            </a:extLst>
          </p:cNvPr>
          <p:cNvSpPr>
            <a:spLocks noGrp="1"/>
          </p:cNvSpPr>
          <p:nvPr>
            <p:ph idx="1"/>
          </p:nvPr>
        </p:nvSpPr>
        <p:spPr>
          <a:xfrm>
            <a:off x="634046" y="2262378"/>
            <a:ext cx="10749315" cy="3435531"/>
          </a:xfrm>
        </p:spPr>
        <p:txBody>
          <a:bodyPr anchor="ctr">
            <a:normAutofit fontScale="92500" lnSpcReduction="20000"/>
          </a:bodyPr>
          <a:lstStyle/>
          <a:p>
            <a:r>
              <a:rPr lang="en-US" sz="2400" dirty="0"/>
              <a:t>Community members (children, adults, marginalized/vulnerable populations, etc.)</a:t>
            </a:r>
          </a:p>
          <a:p>
            <a:r>
              <a:rPr lang="en-US" sz="2400" dirty="0"/>
              <a:t>NGO staff</a:t>
            </a:r>
          </a:p>
          <a:p>
            <a:r>
              <a:rPr lang="en-US" sz="2400" dirty="0"/>
              <a:t>Health care workers</a:t>
            </a:r>
          </a:p>
          <a:p>
            <a:r>
              <a:rPr lang="en-US" sz="2400" dirty="0"/>
              <a:t>Government staff</a:t>
            </a:r>
          </a:p>
          <a:p>
            <a:r>
              <a:rPr lang="en-US" sz="2400" b="1" dirty="0"/>
              <a:t>Anyone who receives support or services through an FHI 360-supported project or has contact with FHI 360 or our partners/suppliers in connection with our programs or business activities.</a:t>
            </a:r>
          </a:p>
          <a:p>
            <a:pPr marL="0" indent="0">
              <a:buNone/>
            </a:pPr>
            <a:endParaRPr lang="en-US" sz="2400" b="1" dirty="0">
              <a:solidFill>
                <a:srgbClr val="00B050"/>
              </a:solidFill>
            </a:endParaRPr>
          </a:p>
          <a:p>
            <a:pPr marL="0" indent="0">
              <a:buNone/>
            </a:pPr>
            <a:r>
              <a:rPr lang="en-US" sz="2100" b="1" dirty="0">
                <a:solidFill>
                  <a:srgbClr val="00B050"/>
                </a:solidFill>
              </a:rPr>
              <a:t>Some program participants are more vulnerable to harm than others. Projects should tailor safeguarding efforts based on the vulnerability of the program participants and the potential risk of harm.</a:t>
            </a:r>
          </a:p>
        </p:txBody>
      </p:sp>
      <p:sp>
        <p:nvSpPr>
          <p:cNvPr id="4" name="Rectangle 3">
            <a:extLst>
              <a:ext uri="{FF2B5EF4-FFF2-40B4-BE49-F238E27FC236}">
                <a16:creationId xmlns:a16="http://schemas.microsoft.com/office/drawing/2014/main" id="{76CE89D6-1D20-42E7-A921-9988A17B678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B2DD549-86D2-47C2-BD77-417B07312C56}"/>
              </a:ext>
            </a:extLst>
          </p:cNvPr>
          <p:cNvPicPr/>
          <p:nvPr/>
        </p:nvPicPr>
        <p:blipFill>
          <a:blip r:embed="rId3">
            <a:extLst>
              <a:ext uri="{28A0092B-C50C-407E-A947-70E740481C1C}">
                <a14:useLocalDpi xmlns:a14="http://schemas.microsoft.com/office/drawing/2010/main" val="0"/>
              </a:ext>
            </a:extLst>
          </a:blip>
          <a:stretch>
            <a:fillRect/>
          </a:stretch>
        </p:blipFill>
        <p:spPr>
          <a:xfrm>
            <a:off x="88900" y="5907157"/>
            <a:ext cx="1090295" cy="361950"/>
          </a:xfrm>
          <a:prstGeom prst="rect">
            <a:avLst/>
          </a:prstGeom>
        </p:spPr>
      </p:pic>
      <p:sp>
        <p:nvSpPr>
          <p:cNvPr id="7" name="Slide Number Placeholder 6">
            <a:extLst>
              <a:ext uri="{FF2B5EF4-FFF2-40B4-BE49-F238E27FC236}">
                <a16:creationId xmlns:a16="http://schemas.microsoft.com/office/drawing/2014/main" id="{914132AA-3EA9-454F-BC70-9BE360FC65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97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B5C42AE-42EC-42F7-9032-FED669C5160E}"/>
              </a:ext>
            </a:extLst>
          </p:cNvPr>
          <p:cNvSpPr>
            <a:spLocks noGrp="1"/>
          </p:cNvSpPr>
          <p:nvPr>
            <p:ph idx="1"/>
          </p:nvPr>
        </p:nvSpPr>
        <p:spPr>
          <a:xfrm>
            <a:off x="6525689" y="1529384"/>
            <a:ext cx="5316541" cy="3972006"/>
          </a:xfrm>
        </p:spPr>
        <p:txBody>
          <a:bodyPr anchor="t">
            <a:noAutofit/>
          </a:bodyPr>
          <a:lstStyle/>
          <a:p>
            <a:pPr marL="0" indent="0">
              <a:buNone/>
            </a:pPr>
            <a:r>
              <a:rPr lang="en-US" sz="3500" i="1" dirty="0"/>
              <a:t>No person – child or adult – should be harmed in any way as a result of their engagement with an </a:t>
            </a:r>
          </a:p>
          <a:p>
            <a:pPr marL="0" indent="0">
              <a:buNone/>
            </a:pPr>
            <a:r>
              <a:rPr lang="en-US" sz="3500" i="1" dirty="0"/>
              <a:t>FHI 360-supported program</a:t>
            </a:r>
            <a:endParaRPr lang="en-US" sz="3500" dirty="0"/>
          </a:p>
        </p:txBody>
      </p:sp>
      <p:sp>
        <p:nvSpPr>
          <p:cNvPr id="5" name="Rectangle 4">
            <a:extLst>
              <a:ext uri="{FF2B5EF4-FFF2-40B4-BE49-F238E27FC236}">
                <a16:creationId xmlns:a16="http://schemas.microsoft.com/office/drawing/2014/main" id="{3AD8F166-47BC-412B-B6AA-40D4759458FD}"/>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7" name="Picture 6">
            <a:extLst>
              <a:ext uri="{FF2B5EF4-FFF2-40B4-BE49-F238E27FC236}">
                <a16:creationId xmlns:a16="http://schemas.microsoft.com/office/drawing/2014/main" id="{1172C24A-FEE1-4A7D-996F-B05674DD0D74}"/>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4" name="Slide Number Placeholder 3">
            <a:extLst>
              <a:ext uri="{FF2B5EF4-FFF2-40B4-BE49-F238E27FC236}">
                <a16:creationId xmlns:a16="http://schemas.microsoft.com/office/drawing/2014/main" id="{25DC3473-EED7-4B9C-B881-2DB93774528F}"/>
              </a:ext>
            </a:extLst>
          </p:cNvPr>
          <p:cNvSpPr>
            <a:spLocks noGrp="1"/>
          </p:cNvSpPr>
          <p:nvPr>
            <p:ph type="sldNum" sz="quarter" idx="12"/>
          </p:nvPr>
        </p:nvSpPr>
        <p:spPr/>
        <p:txBody>
          <a:bodyPr/>
          <a:lstStyle/>
          <a:p>
            <a:fld id="{272DBD8C-4815-49A2-AC1D-7C5695E31DD8}" type="slidenum">
              <a:rPr lang="en-US" smtClean="0"/>
              <a:t>22</a:t>
            </a:fld>
            <a:endParaRPr lang="en-US" dirty="0"/>
          </a:p>
        </p:txBody>
      </p:sp>
    </p:spTree>
    <p:extLst>
      <p:ext uri="{BB962C8B-B14F-4D97-AF65-F5344CB8AC3E}">
        <p14:creationId xmlns:p14="http://schemas.microsoft.com/office/powerpoint/2010/main" val="2551831636"/>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C7FA33FF-088D-4F16-95A2-2C64D353D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A376EFB1-01CF-419F-ABF1-2AF02BBFC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709160" cy="6858000"/>
          </a:xfrm>
          <a:prstGeom prst="rect">
            <a:avLst/>
          </a:prstGeom>
          <a:solidFill>
            <a:schemeClr val="tx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FF9DEA15-78BD-4750-AA18-B9F28A6D5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84331"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7F4095-B54E-419F-84D9-BB2F8CE3329D}"/>
              </a:ext>
            </a:extLst>
          </p:cNvPr>
          <p:cNvSpPr>
            <a:spLocks noGrp="1"/>
          </p:cNvSpPr>
          <p:nvPr>
            <p:ph type="title"/>
          </p:nvPr>
        </p:nvSpPr>
        <p:spPr>
          <a:xfrm>
            <a:off x="308851" y="640080"/>
            <a:ext cx="3778517" cy="5257800"/>
          </a:xfrm>
        </p:spPr>
        <p:txBody>
          <a:bodyPr>
            <a:normAutofit/>
          </a:bodyPr>
          <a:lstStyle/>
          <a:p>
            <a:r>
              <a:rPr lang="en-US" b="1" dirty="0">
                <a:solidFill>
                  <a:schemeClr val="bg1"/>
                </a:solidFill>
                <a:latin typeface="+mn-lt"/>
              </a:rPr>
              <a:t>Motivation behind FHI 360’s increased safeguarding efforts</a:t>
            </a:r>
          </a:p>
        </p:txBody>
      </p:sp>
      <p:sp>
        <p:nvSpPr>
          <p:cNvPr id="3" name="Text Placeholder 2">
            <a:extLst>
              <a:ext uri="{FF2B5EF4-FFF2-40B4-BE49-F238E27FC236}">
                <a16:creationId xmlns:a16="http://schemas.microsoft.com/office/drawing/2014/main" id="{A2DD2710-96EB-45D6-8B70-312B39FACA71}"/>
              </a:ext>
            </a:extLst>
          </p:cNvPr>
          <p:cNvSpPr>
            <a:spLocks noGrp="1"/>
          </p:cNvSpPr>
          <p:nvPr>
            <p:ph idx="1"/>
          </p:nvPr>
        </p:nvSpPr>
        <p:spPr>
          <a:xfrm>
            <a:off x="5202820" y="640081"/>
            <a:ext cx="6458674" cy="5257800"/>
          </a:xfrm>
        </p:spPr>
        <p:txBody>
          <a:bodyPr anchor="ctr">
            <a:normAutofit/>
          </a:bodyPr>
          <a:lstStyle/>
          <a:p>
            <a:r>
              <a:rPr lang="en-US" sz="2400" dirty="0"/>
              <a:t>Safeguarding program participants aligns with our values. It’s in line with </a:t>
            </a:r>
            <a:r>
              <a:rPr lang="en-US" sz="2400" i="1" dirty="0"/>
              <a:t>Do No Harm </a:t>
            </a:r>
            <a:r>
              <a:rPr lang="en-US" sz="2400" dirty="0"/>
              <a:t>principle.</a:t>
            </a:r>
          </a:p>
          <a:p>
            <a:r>
              <a:rPr lang="en-US" sz="2400" dirty="0"/>
              <a:t>Increased exposure of horrific violations against program participants by humanitarian and development workers has led to a widespread international response.</a:t>
            </a:r>
          </a:p>
          <a:p>
            <a:r>
              <a:rPr lang="en-US" sz="2400" dirty="0"/>
              <a:t>Guidance and policies from the United Nations, U.S., U.K., and other governments.</a:t>
            </a:r>
          </a:p>
          <a:p>
            <a:r>
              <a:rPr lang="en-US" sz="2400" dirty="0"/>
              <a:t>Donor requirements (UN, USG/USAID, FCDO/DFID).</a:t>
            </a:r>
          </a:p>
          <a:p>
            <a:pPr marL="0" indent="0">
              <a:buNone/>
            </a:pPr>
            <a:endParaRPr lang="en-US" sz="2400" dirty="0"/>
          </a:p>
        </p:txBody>
      </p:sp>
      <p:sp>
        <p:nvSpPr>
          <p:cNvPr id="7" name="Slide Number Placeholder 6">
            <a:extLst>
              <a:ext uri="{FF2B5EF4-FFF2-40B4-BE49-F238E27FC236}">
                <a16:creationId xmlns:a16="http://schemas.microsoft.com/office/drawing/2014/main" id="{8B0DF97A-8D30-4912-9022-E2B4EF2B5987}"/>
              </a:ext>
            </a:extLst>
          </p:cNvPr>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1B81D272-6048-48D1-914C-2DABAAF00AB2}"/>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7D6BE2D3-1463-4724-BA3B-DDEEB2B3F372}"/>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Tree>
    <p:extLst>
      <p:ext uri="{BB962C8B-B14F-4D97-AF65-F5344CB8AC3E}">
        <p14:creationId xmlns:p14="http://schemas.microsoft.com/office/powerpoint/2010/main" val="11510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5" name="Rectangle 94">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97" name="Freeform: Shape 96">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99" name="Freeform: Shape 98">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6D097DB-C9CE-4C03-BA55-1FD3ADE07468}"/>
              </a:ext>
            </a:extLst>
          </p:cNvPr>
          <p:cNvSpPr>
            <a:spLocks noGrp="1"/>
          </p:cNvSpPr>
          <p:nvPr>
            <p:ph type="title"/>
          </p:nvPr>
        </p:nvSpPr>
        <p:spPr>
          <a:xfrm>
            <a:off x="1440872" y="1536953"/>
            <a:ext cx="9144000" cy="3182240"/>
          </a:xfrm>
        </p:spPr>
        <p:txBody>
          <a:bodyPr vert="horz" lIns="91440" tIns="45720" rIns="91440" bIns="45720" rtlCol="0" anchor="ctr">
            <a:normAutofit fontScale="90000"/>
          </a:bodyPr>
          <a:lstStyle/>
          <a:p>
            <a:pPr algn="ctr"/>
            <a:r>
              <a:rPr lang="en-US" b="1" kern="1200" dirty="0">
                <a:solidFill>
                  <a:schemeClr val="accent1"/>
                </a:solidFill>
                <a:latin typeface="+mj-lt"/>
                <a:ea typeface="+mj-ea"/>
                <a:cs typeface="+mj-cs"/>
              </a:rPr>
              <a:t>Safeguarding Program Participants</a:t>
            </a:r>
            <a:br>
              <a:rPr lang="en-US" b="1" kern="1200" dirty="0">
                <a:solidFill>
                  <a:schemeClr val="accent1"/>
                </a:solidFill>
                <a:latin typeface="+mj-lt"/>
                <a:ea typeface="+mj-ea"/>
                <a:cs typeface="+mj-cs"/>
              </a:rPr>
            </a:br>
            <a:br>
              <a:rPr lang="en-US" sz="4000" b="1" kern="1200" dirty="0">
                <a:solidFill>
                  <a:schemeClr val="tx1"/>
                </a:solidFill>
                <a:latin typeface="+mj-lt"/>
                <a:ea typeface="+mj-ea"/>
                <a:cs typeface="+mj-cs"/>
              </a:rPr>
            </a:br>
            <a:br>
              <a:rPr lang="en-US" sz="4000" b="1" kern="1200" dirty="0">
                <a:solidFill>
                  <a:schemeClr val="tx1"/>
                </a:solidFill>
                <a:latin typeface="+mj-lt"/>
                <a:ea typeface="+mj-ea"/>
                <a:cs typeface="+mj-cs"/>
              </a:rPr>
            </a:br>
            <a:br>
              <a:rPr lang="en-US" sz="4000" b="1" kern="1200" dirty="0">
                <a:solidFill>
                  <a:schemeClr val="tx1"/>
                </a:solidFill>
                <a:latin typeface="+mj-lt"/>
                <a:ea typeface="+mj-ea"/>
                <a:cs typeface="+mj-cs"/>
              </a:rPr>
            </a:br>
            <a:r>
              <a:rPr lang="en-US" sz="4000" b="1" kern="1200" dirty="0">
                <a:solidFill>
                  <a:schemeClr val="tx1"/>
                </a:solidFill>
                <a:latin typeface="+mj-lt"/>
                <a:ea typeface="+mj-ea"/>
                <a:cs typeface="+mj-cs"/>
              </a:rPr>
              <a:t>FHI 360 is working to integrate safeguarding into everything we do –from our policies and proposal development -- to project planning, implementation, and monitoring</a:t>
            </a:r>
          </a:p>
        </p:txBody>
      </p:sp>
      <p:sp>
        <p:nvSpPr>
          <p:cNvPr id="101" name="Rectangle 100">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8708529-58AD-4271-A21C-5F7535033C5A}"/>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811929BD-334C-4A5E-A5FC-44B604DC4088}"/>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Slide Number Placeholder 5">
            <a:extLst>
              <a:ext uri="{FF2B5EF4-FFF2-40B4-BE49-F238E27FC236}">
                <a16:creationId xmlns:a16="http://schemas.microsoft.com/office/drawing/2014/main" id="{D2984B29-CDBB-4A9C-9727-5F520501C5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55E2B39-92F2-4AB4-804E-D69FCFC164F7}"/>
              </a:ext>
            </a:extLst>
          </p:cNvPr>
          <p:cNvSpPr txBox="1"/>
          <p:nvPr/>
        </p:nvSpPr>
        <p:spPr>
          <a:xfrm>
            <a:off x="1844909" y="1968046"/>
            <a:ext cx="8335926" cy="7571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D05F12"/>
                </a:solidFill>
                <a:effectLst/>
                <a:uLnTx/>
                <a:uFillTx/>
                <a:latin typeface="Calibri" panose="020F0502020204030204"/>
                <a:ea typeface="+mn-ea"/>
                <a:cs typeface="+mn-cs"/>
              </a:rPr>
              <a:t>Major donors require partners to demonstrate how they address safeguarding at the organizational and project levels.</a:t>
            </a:r>
          </a:p>
        </p:txBody>
      </p:sp>
    </p:spTree>
    <p:extLst>
      <p:ext uri="{BB962C8B-B14F-4D97-AF65-F5344CB8AC3E}">
        <p14:creationId xmlns:p14="http://schemas.microsoft.com/office/powerpoint/2010/main" val="36201204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20F0904-AA54-498E-A76B-07278B470F8B}"/>
              </a:ext>
            </a:extLst>
          </p:cNvPr>
          <p:cNvSpPr>
            <a:spLocks noGrp="1"/>
          </p:cNvSpPr>
          <p:nvPr>
            <p:ph type="title" idx="4294967295"/>
          </p:nvPr>
        </p:nvSpPr>
        <p:spPr>
          <a:xfrm>
            <a:off x="2555631" y="1441938"/>
            <a:ext cx="7080738" cy="3974124"/>
          </a:xfrm>
        </p:spPr>
        <p:txBody>
          <a:bodyPr vert="horz" lIns="91440" tIns="45720" rIns="91440" bIns="45720" rtlCol="0" anchor="ctr">
            <a:normAutofit/>
          </a:bodyPr>
          <a:lstStyle/>
          <a:p>
            <a:pPr algn="ctr"/>
            <a:r>
              <a:rPr lang="en-US" sz="6600" b="1" dirty="0">
                <a:solidFill>
                  <a:schemeClr val="bg1">
                    <a:lumMod val="95000"/>
                    <a:lumOff val="5000"/>
                  </a:schemeClr>
                </a:solidFill>
              </a:rPr>
              <a:t>Group Brainstorm</a:t>
            </a:r>
            <a:br>
              <a:rPr lang="en-US" sz="4600" b="1" dirty="0">
                <a:solidFill>
                  <a:schemeClr val="bg1">
                    <a:lumMod val="95000"/>
                    <a:lumOff val="5000"/>
                  </a:schemeClr>
                </a:solidFill>
              </a:rPr>
            </a:br>
            <a:r>
              <a:rPr lang="en-US" sz="4600" dirty="0">
                <a:solidFill>
                  <a:schemeClr val="bg1">
                    <a:lumMod val="95000"/>
                    <a:lumOff val="5000"/>
                  </a:schemeClr>
                </a:solidFill>
              </a:rPr>
              <a:t>What concrete steps can we take to prevent harm against program participants?</a:t>
            </a:r>
          </a:p>
        </p:txBody>
      </p:sp>
    </p:spTree>
    <p:extLst>
      <p:ext uri="{BB962C8B-B14F-4D97-AF65-F5344CB8AC3E}">
        <p14:creationId xmlns:p14="http://schemas.microsoft.com/office/powerpoint/2010/main" val="267218019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5" name="Rectangle 57">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Rectangle 59">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7" name="Rectangle 61">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FA315BB8-D3B4-4292-AD25-BA219D05ACEB}"/>
              </a:ext>
            </a:extLst>
          </p:cNvPr>
          <p:cNvSpPr>
            <a:spLocks noGrp="1"/>
          </p:cNvSpPr>
          <p:nvPr>
            <p:ph type="title"/>
          </p:nvPr>
        </p:nvSpPr>
        <p:spPr>
          <a:xfrm>
            <a:off x="279133" y="2767106"/>
            <a:ext cx="3628724" cy="3071906"/>
          </a:xfrm>
        </p:spPr>
        <p:txBody>
          <a:bodyPr vert="horz" lIns="91440" tIns="45720" rIns="91440" bIns="45720" rtlCol="0" anchor="t">
            <a:normAutofit/>
          </a:bodyPr>
          <a:lstStyle/>
          <a:p>
            <a:r>
              <a:rPr lang="en-US" sz="3100" kern="1200" dirty="0">
                <a:solidFill>
                  <a:srgbClr val="FFFFFF"/>
                </a:solidFill>
                <a:latin typeface="+mj-lt"/>
                <a:ea typeface="+mj-ea"/>
                <a:cs typeface="+mj-cs"/>
              </a:rPr>
              <a:t>How do we align our efforts with international standards and funder requirements?</a:t>
            </a:r>
          </a:p>
        </p:txBody>
      </p:sp>
      <p:pic>
        <p:nvPicPr>
          <p:cNvPr id="10" name="Picture 9">
            <a:extLst>
              <a:ext uri="{FF2B5EF4-FFF2-40B4-BE49-F238E27FC236}">
                <a16:creationId xmlns:a16="http://schemas.microsoft.com/office/drawing/2014/main" id="{8D3CA162-EC3B-4E33-9D2E-BA7474E6BF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22259" y="8909"/>
            <a:ext cx="6858000" cy="6858000"/>
          </a:xfrm>
          <a:prstGeom prst="rect">
            <a:avLst/>
          </a:prstGeom>
        </p:spPr>
      </p:pic>
      <p:sp>
        <p:nvSpPr>
          <p:cNvPr id="2" name="Arrow: Right 1">
            <a:extLst>
              <a:ext uri="{FF2B5EF4-FFF2-40B4-BE49-F238E27FC236}">
                <a16:creationId xmlns:a16="http://schemas.microsoft.com/office/drawing/2014/main" id="{CF92B430-6F93-8A70-F45B-836FE055DBAE}"/>
              </a:ext>
            </a:extLst>
          </p:cNvPr>
          <p:cNvSpPr/>
          <p:nvPr/>
        </p:nvSpPr>
        <p:spPr>
          <a:xfrm rot="19399463">
            <a:off x="4466078" y="5473205"/>
            <a:ext cx="1367374" cy="11198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57C4C6F-A893-D2A6-D78F-3767CE10EE63}"/>
              </a:ext>
            </a:extLst>
          </p:cNvPr>
          <p:cNvSpPr txBox="1"/>
          <p:nvPr/>
        </p:nvSpPr>
        <p:spPr>
          <a:xfrm>
            <a:off x="236232" y="925111"/>
            <a:ext cx="346239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Calibri" panose="020F0502020204030204"/>
                <a:ea typeface="+mn-ea"/>
                <a:cs typeface="+mn-cs"/>
              </a:rPr>
              <a:t>Rolled out July 2022</a:t>
            </a:r>
          </a:p>
        </p:txBody>
      </p:sp>
    </p:spTree>
    <p:extLst>
      <p:ext uri="{BB962C8B-B14F-4D97-AF65-F5344CB8AC3E}">
        <p14:creationId xmlns:p14="http://schemas.microsoft.com/office/powerpoint/2010/main" val="2493722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02E612C7-B066-4023-9D0A-7C54D1E330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F753E89-F4AD-4B28-A33D-5CBEF63748A3}"/>
              </a:ext>
            </a:extLst>
          </p:cNvPr>
          <p:cNvSpPr>
            <a:spLocks noGrp="1"/>
          </p:cNvSpPr>
          <p:nvPr>
            <p:ph type="title"/>
          </p:nvPr>
        </p:nvSpPr>
        <p:spPr>
          <a:xfrm>
            <a:off x="191990" y="343913"/>
            <a:ext cx="6771908" cy="761113"/>
          </a:xfrm>
        </p:spPr>
        <p:txBody>
          <a:bodyPr vert="horz" lIns="91440" tIns="45720" rIns="91440" bIns="45720" rtlCol="0" anchor="b">
            <a:normAutofit/>
          </a:bodyPr>
          <a:lstStyle/>
          <a:p>
            <a:r>
              <a:rPr lang="en-US" sz="3000" b="1" dirty="0">
                <a:solidFill>
                  <a:schemeClr val="accent6">
                    <a:lumMod val="75000"/>
                  </a:schemeClr>
                </a:solidFill>
              </a:rPr>
              <a:t>Role of FHI 360 Safeguarding Focal Points</a:t>
            </a:r>
          </a:p>
        </p:txBody>
      </p:sp>
      <p:pic>
        <p:nvPicPr>
          <p:cNvPr id="2052" name="Picture 4" descr="Roles and Responsibilities of Internet Intermediaries: the Council ...">
            <a:extLst>
              <a:ext uri="{FF2B5EF4-FFF2-40B4-BE49-F238E27FC236}">
                <a16:creationId xmlns:a16="http://schemas.microsoft.com/office/drawing/2014/main" id="{6D3BDE54-3E11-478C-8F30-6241F0B66CAC}"/>
              </a:ext>
            </a:extLst>
          </p:cNvPr>
          <p:cNvPicPr>
            <a:picLocks noChangeAspect="1" noChangeArrowheads="1"/>
          </p:cNvPicPr>
          <p:nvPr/>
        </p:nvPicPr>
        <p:blipFill rotWithShape="1">
          <a:blip r:embed="rId3">
            <a:duotone>
              <a:prstClr val="black"/>
              <a:prstClr val="white"/>
            </a:duotone>
            <a:extLst>
              <a:ext uri="{28A0092B-C50C-407E-A947-70E740481C1C}">
                <a14:useLocalDpi xmlns:a14="http://schemas.microsoft.com/office/drawing/2010/main" val="0"/>
              </a:ext>
            </a:extLst>
          </a:blip>
          <a:srcRect l="27912" r="22088"/>
          <a:stretch/>
        </p:blipFill>
        <p:spPr bwMode="auto">
          <a:xfrm>
            <a:off x="6096000" y="10"/>
            <a:ext cx="6096000" cy="6857990"/>
          </a:xfrm>
          <a:custGeom>
            <a:avLst/>
            <a:gdLst/>
            <a:ahLst/>
            <a:cxnLst/>
            <a:rect l="l" t="t" r="r" b="b"/>
            <a:pathLst>
              <a:path w="6096000" h="6858000">
                <a:moveTo>
                  <a:pt x="3068432" y="0"/>
                </a:moveTo>
                <a:lnTo>
                  <a:pt x="6096000" y="0"/>
                </a:lnTo>
                <a:lnTo>
                  <a:pt x="6096000" y="6858000"/>
                </a:lnTo>
                <a:lnTo>
                  <a:pt x="3068431" y="6858000"/>
                </a:lnTo>
                <a:lnTo>
                  <a:pt x="3064426" y="6854853"/>
                </a:lnTo>
                <a:cubicBezTo>
                  <a:pt x="2077725" y="6040555"/>
                  <a:pt x="1448804" y="4808224"/>
                  <a:pt x="1448804" y="3429000"/>
                </a:cubicBezTo>
                <a:cubicBezTo>
                  <a:pt x="1448804" y="2049777"/>
                  <a:pt x="2077725" y="817446"/>
                  <a:pt x="3064426" y="3148"/>
                </a:cubicBezTo>
                <a:close/>
                <a:moveTo>
                  <a:pt x="1056707" y="0"/>
                </a:moveTo>
                <a:lnTo>
                  <a:pt x="2472663" y="0"/>
                </a:lnTo>
                <a:lnTo>
                  <a:pt x="2400426" y="75768"/>
                </a:lnTo>
                <a:cubicBezTo>
                  <a:pt x="1595468" y="961418"/>
                  <a:pt x="1104860" y="2137915"/>
                  <a:pt x="1104860" y="3429000"/>
                </a:cubicBezTo>
                <a:cubicBezTo>
                  <a:pt x="1104860" y="4720086"/>
                  <a:pt x="1595468" y="5896583"/>
                  <a:pt x="2400426" y="6782233"/>
                </a:cubicBezTo>
                <a:lnTo>
                  <a:pt x="2472663" y="6858000"/>
                </a:lnTo>
                <a:lnTo>
                  <a:pt x="1056707" y="6858000"/>
                </a:lnTo>
                <a:lnTo>
                  <a:pt x="1040415" y="6835090"/>
                </a:lnTo>
                <a:cubicBezTo>
                  <a:pt x="383550" y="5862802"/>
                  <a:pt x="0" y="4690693"/>
                  <a:pt x="0" y="3429000"/>
                </a:cubicBezTo>
                <a:cubicBezTo>
                  <a:pt x="0" y="2167308"/>
                  <a:pt x="383550" y="995199"/>
                  <a:pt x="1040415" y="22911"/>
                </a:cubicBezTo>
                <a:close/>
              </a:path>
            </a:pathLst>
          </a:custGeom>
          <a:noFill/>
          <a:extLst>
            <a:ext uri="{909E8E84-426E-40DD-AFC4-6F175D3DCCD1}">
              <a14:hiddenFill xmlns:a14="http://schemas.microsoft.com/office/drawing/2010/main">
                <a:solidFill>
                  <a:srgbClr val="FFFFFF"/>
                </a:solidFill>
              </a14:hiddenFill>
            </a:ext>
          </a:extLst>
        </p:spPr>
      </p:pic>
      <p:sp>
        <p:nvSpPr>
          <p:cNvPr id="75" name="Freeform: Shape 74">
            <a:extLst>
              <a:ext uri="{FF2B5EF4-FFF2-40B4-BE49-F238E27FC236}">
                <a16:creationId xmlns:a16="http://schemas.microsoft.com/office/drawing/2014/main" id="{34CFA7DE-DC24-4883-9E7E-838305755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2472664" cy="6858000"/>
          </a:xfrm>
          <a:custGeom>
            <a:avLst/>
            <a:gdLst>
              <a:gd name="connsiteX0" fmla="*/ 1056708 w 2472664"/>
              <a:gd name="connsiteY0" fmla="*/ 0 h 6858000"/>
              <a:gd name="connsiteX1" fmla="*/ 2472664 w 2472664"/>
              <a:gd name="connsiteY1" fmla="*/ 0 h 6858000"/>
              <a:gd name="connsiteX2" fmla="*/ 2400427 w 2472664"/>
              <a:gd name="connsiteY2" fmla="*/ 75768 h 6858000"/>
              <a:gd name="connsiteX3" fmla="*/ 1104861 w 2472664"/>
              <a:gd name="connsiteY3" fmla="*/ 3429000 h 6858000"/>
              <a:gd name="connsiteX4" fmla="*/ 2400427 w 2472664"/>
              <a:gd name="connsiteY4" fmla="*/ 6782233 h 6858000"/>
              <a:gd name="connsiteX5" fmla="*/ 2472664 w 2472664"/>
              <a:gd name="connsiteY5" fmla="*/ 6858000 h 6858000"/>
              <a:gd name="connsiteX6" fmla="*/ 1056708 w 2472664"/>
              <a:gd name="connsiteY6" fmla="*/ 6858000 h 6858000"/>
              <a:gd name="connsiteX7" fmla="*/ 1040416 w 2472664"/>
              <a:gd name="connsiteY7" fmla="*/ 6835090 h 6858000"/>
              <a:gd name="connsiteX8" fmla="*/ 0 w 2472664"/>
              <a:gd name="connsiteY8" fmla="*/ 3429000 h 6858000"/>
              <a:gd name="connsiteX9" fmla="*/ 1040416 w 2472664"/>
              <a:gd name="connsiteY9" fmla="*/ 229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2664" h="6858000">
                <a:moveTo>
                  <a:pt x="1056708" y="0"/>
                </a:moveTo>
                <a:lnTo>
                  <a:pt x="2472664" y="0"/>
                </a:lnTo>
                <a:lnTo>
                  <a:pt x="2400427" y="75768"/>
                </a:lnTo>
                <a:cubicBezTo>
                  <a:pt x="1595469" y="961418"/>
                  <a:pt x="1104861" y="2137915"/>
                  <a:pt x="1104861" y="3429000"/>
                </a:cubicBezTo>
                <a:cubicBezTo>
                  <a:pt x="1104861" y="4720086"/>
                  <a:pt x="1595469" y="5896583"/>
                  <a:pt x="2400427" y="6782233"/>
                </a:cubicBezTo>
                <a:lnTo>
                  <a:pt x="2472664" y="6858000"/>
                </a:lnTo>
                <a:lnTo>
                  <a:pt x="1056708" y="6858000"/>
                </a:lnTo>
                <a:lnTo>
                  <a:pt x="1040416" y="6835090"/>
                </a:lnTo>
                <a:cubicBezTo>
                  <a:pt x="383551" y="5862802"/>
                  <a:pt x="0" y="4690693"/>
                  <a:pt x="0" y="3429000"/>
                </a:cubicBezTo>
                <a:cubicBezTo>
                  <a:pt x="0" y="2167308"/>
                  <a:pt x="383551" y="995199"/>
                  <a:pt x="1040416" y="22911"/>
                </a:cubicBezTo>
                <a:close/>
              </a:path>
            </a:pathLst>
          </a:cu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9B8C602F-E0C0-490B-BF5E-0D7B9AB98C0E}"/>
              </a:ext>
            </a:extLst>
          </p:cNvPr>
          <p:cNvSpPr>
            <a:spLocks noGrp="1"/>
          </p:cNvSpPr>
          <p:nvPr>
            <p:ph idx="1"/>
          </p:nvPr>
        </p:nvSpPr>
        <p:spPr>
          <a:xfrm>
            <a:off x="191990" y="1400648"/>
            <a:ext cx="5904010" cy="4458285"/>
          </a:xfrm>
        </p:spPr>
        <p:txBody>
          <a:bodyPr vert="horz" lIns="91440" tIns="45720" rIns="91440" bIns="45720" rtlCol="0">
            <a:noAutofit/>
          </a:bodyPr>
          <a:lstStyle/>
          <a:p>
            <a:r>
              <a:rPr lang="en-US" sz="1800" b="1" dirty="0">
                <a:solidFill>
                  <a:schemeClr val="tx1">
                    <a:lumMod val="85000"/>
                    <a:lumOff val="15000"/>
                  </a:schemeClr>
                </a:solidFill>
              </a:rPr>
              <a:t>Coordinate with Project Director/Chief of Party to complete required safeguarding tools.</a:t>
            </a:r>
            <a:endParaRPr lang="en-US" sz="1800" dirty="0">
              <a:solidFill>
                <a:schemeClr val="tx1">
                  <a:lumMod val="85000"/>
                  <a:lumOff val="15000"/>
                </a:schemeClr>
              </a:solidFill>
            </a:endParaRPr>
          </a:p>
          <a:p>
            <a:r>
              <a:rPr lang="en-US" sz="1800" b="1" dirty="0">
                <a:solidFill>
                  <a:schemeClr val="tx1">
                    <a:lumMod val="85000"/>
                    <a:lumOff val="15000"/>
                  </a:schemeClr>
                </a:solidFill>
              </a:rPr>
              <a:t>Train </a:t>
            </a:r>
            <a:r>
              <a:rPr lang="en-US" sz="1800" dirty="0">
                <a:solidFill>
                  <a:schemeClr val="tx1">
                    <a:lumMod val="85000"/>
                    <a:lumOff val="15000"/>
                  </a:schemeClr>
                </a:solidFill>
              </a:rPr>
              <a:t>project staff, volunteers, partners.</a:t>
            </a:r>
          </a:p>
          <a:p>
            <a:r>
              <a:rPr lang="en-US" sz="1800" b="1" dirty="0">
                <a:solidFill>
                  <a:schemeClr val="tx1">
                    <a:lumMod val="85000"/>
                    <a:lumOff val="15000"/>
                  </a:schemeClr>
                </a:solidFill>
              </a:rPr>
              <a:t>Collaborate with project </a:t>
            </a:r>
            <a:r>
              <a:rPr lang="en-US" sz="1800" b="1">
                <a:solidFill>
                  <a:schemeClr val="tx1">
                    <a:lumMod val="85000"/>
                    <a:lumOff val="15000"/>
                  </a:schemeClr>
                </a:solidFill>
              </a:rPr>
              <a:t>team to establish </a:t>
            </a:r>
            <a:r>
              <a:rPr lang="en-US" sz="1800" b="1" dirty="0">
                <a:solidFill>
                  <a:schemeClr val="tx1">
                    <a:lumMod val="85000"/>
                    <a:lumOff val="15000"/>
                  </a:schemeClr>
                </a:solidFill>
              </a:rPr>
              <a:t>community-based complaint mechanisms (CBCMs)</a:t>
            </a:r>
            <a:r>
              <a:rPr lang="en-US" sz="1800" dirty="0">
                <a:solidFill>
                  <a:schemeClr val="tx1">
                    <a:lumMod val="85000"/>
                    <a:lumOff val="15000"/>
                  </a:schemeClr>
                </a:solidFill>
              </a:rPr>
              <a:t>, where needed, that are safe, confidential and accessible.</a:t>
            </a:r>
          </a:p>
          <a:p>
            <a:r>
              <a:rPr lang="en-US" sz="1800" b="1" dirty="0">
                <a:solidFill>
                  <a:schemeClr val="tx1">
                    <a:lumMod val="85000"/>
                    <a:lumOff val="15000"/>
                  </a:schemeClr>
                </a:solidFill>
              </a:rPr>
              <a:t>Work with project staff to increase awareness among program participants </a:t>
            </a:r>
            <a:r>
              <a:rPr lang="en-US" sz="1800" dirty="0">
                <a:solidFill>
                  <a:schemeClr val="tx1">
                    <a:lumMod val="85000"/>
                    <a:lumOff val="15000"/>
                  </a:schemeClr>
                </a:solidFill>
              </a:rPr>
              <a:t>about how to report harm.</a:t>
            </a:r>
            <a:endParaRPr lang="en-US" sz="1800" b="1" dirty="0">
              <a:solidFill>
                <a:schemeClr val="tx1">
                  <a:lumMod val="85000"/>
                  <a:lumOff val="15000"/>
                </a:schemeClr>
              </a:solidFill>
            </a:endParaRPr>
          </a:p>
          <a:p>
            <a:r>
              <a:rPr lang="en-US" sz="1800" b="1" dirty="0">
                <a:solidFill>
                  <a:schemeClr val="tx1">
                    <a:lumMod val="85000"/>
                    <a:lumOff val="15000"/>
                  </a:schemeClr>
                </a:solidFill>
              </a:rPr>
              <a:t>Support complaints from program participants:</a:t>
            </a:r>
            <a:r>
              <a:rPr lang="en-US" sz="1800" dirty="0">
                <a:solidFill>
                  <a:schemeClr val="tx1">
                    <a:lumMod val="85000"/>
                    <a:lumOff val="15000"/>
                  </a:schemeClr>
                </a:solidFill>
              </a:rPr>
              <a:t> provide survivor-centered support and make referrals.</a:t>
            </a:r>
          </a:p>
          <a:p>
            <a:r>
              <a:rPr lang="en-US" sz="1800" b="1" dirty="0">
                <a:solidFill>
                  <a:schemeClr val="tx1">
                    <a:lumMod val="85000"/>
                    <a:lumOff val="15000"/>
                  </a:schemeClr>
                </a:solidFill>
              </a:rPr>
              <a:t>Liaise with OCIA </a:t>
            </a:r>
            <a:r>
              <a:rPr lang="en-US" sz="1800" dirty="0">
                <a:solidFill>
                  <a:schemeClr val="tx1">
                    <a:lumMod val="85000"/>
                    <a:lumOff val="15000"/>
                  </a:schemeClr>
                </a:solidFill>
              </a:rPr>
              <a:t>to </a:t>
            </a:r>
            <a:r>
              <a:rPr lang="en-US" sz="1800" u="sng" dirty="0">
                <a:solidFill>
                  <a:schemeClr val="tx1">
                    <a:lumMod val="85000"/>
                    <a:lumOff val="15000"/>
                  </a:schemeClr>
                </a:solidFill>
              </a:rPr>
              <a:t>coordinate</a:t>
            </a:r>
            <a:r>
              <a:rPr lang="en-US" sz="1800" dirty="0">
                <a:solidFill>
                  <a:schemeClr val="tx1">
                    <a:lumMod val="85000"/>
                    <a:lumOff val="15000"/>
                  </a:schemeClr>
                </a:solidFill>
              </a:rPr>
              <a:t> in-country investigation activities (not investigating cases!)</a:t>
            </a:r>
          </a:p>
          <a:p>
            <a:r>
              <a:rPr lang="en-US" sz="1800" b="1" dirty="0">
                <a:solidFill>
                  <a:schemeClr val="tx1">
                    <a:lumMod val="85000"/>
                    <a:lumOff val="15000"/>
                  </a:schemeClr>
                </a:solidFill>
              </a:rPr>
              <a:t>Participate in inter-agency coordination and regular meetings </a:t>
            </a:r>
            <a:r>
              <a:rPr lang="en-US" sz="1800" dirty="0">
                <a:solidFill>
                  <a:schemeClr val="tx1">
                    <a:lumMod val="85000"/>
                    <a:lumOff val="15000"/>
                  </a:schemeClr>
                </a:solidFill>
              </a:rPr>
              <a:t>with regional FHI 360 Focal Points to build knowledge and share information.</a:t>
            </a:r>
          </a:p>
        </p:txBody>
      </p:sp>
      <p:sp>
        <p:nvSpPr>
          <p:cNvPr id="3" name="Rectangle 2">
            <a:extLst>
              <a:ext uri="{FF2B5EF4-FFF2-40B4-BE49-F238E27FC236}">
                <a16:creationId xmlns:a16="http://schemas.microsoft.com/office/drawing/2014/main" id="{66EFF715-B182-43B2-92AF-CC19D78F51DB}"/>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74510B23-D2A3-4B3C-B101-E134A90EA895}"/>
              </a:ext>
            </a:extLst>
          </p:cNvPr>
          <p:cNvPicPr/>
          <p:nvPr/>
        </p:nvPicPr>
        <p:blipFill>
          <a:blip r:embed="rId4">
            <a:extLst>
              <a:ext uri="{28A0092B-C50C-407E-A947-70E740481C1C}">
                <a14:useLocalDpi xmlns:a14="http://schemas.microsoft.com/office/drawing/2010/main" val="0"/>
              </a:ext>
            </a:extLst>
          </a:blip>
          <a:stretch>
            <a:fillRect/>
          </a:stretch>
        </p:blipFill>
        <p:spPr>
          <a:xfrm>
            <a:off x="191990" y="6176962"/>
            <a:ext cx="1090295" cy="361950"/>
          </a:xfrm>
          <a:prstGeom prst="rect">
            <a:avLst/>
          </a:prstGeom>
        </p:spPr>
      </p:pic>
      <p:sp>
        <p:nvSpPr>
          <p:cNvPr id="6" name="Slide Number Placeholder 5">
            <a:extLst>
              <a:ext uri="{FF2B5EF4-FFF2-40B4-BE49-F238E27FC236}">
                <a16:creationId xmlns:a16="http://schemas.microsoft.com/office/drawing/2014/main" id="{C1788D83-6F4F-4318-9081-B8820AAC7698}"/>
              </a:ext>
            </a:extLst>
          </p:cNvPr>
          <p:cNvSpPr>
            <a:spLocks noGrp="1"/>
          </p:cNvSpPr>
          <p:nvPr>
            <p:ph type="sldNum" sz="quarter" idx="10"/>
          </p:nvPr>
        </p:nvSpPr>
        <p:spPr/>
        <p:txBody>
          <a:bodyPr/>
          <a:lstStyle/>
          <a:p>
            <a:pPr>
              <a:defRPr/>
            </a:pPr>
            <a:fld id="{4C0A3798-3E55-40AD-888C-464D28038119}" type="slidenum">
              <a:rPr lang="en-US" smtClean="0"/>
              <a:pPr>
                <a:defRPr/>
              </a:pPr>
              <a:t>27</a:t>
            </a:fld>
            <a:endParaRPr lang="en-US" dirty="0"/>
          </a:p>
        </p:txBody>
      </p:sp>
      <p:sp>
        <p:nvSpPr>
          <p:cNvPr id="10" name="Arrow: Left 9">
            <a:extLst>
              <a:ext uri="{FF2B5EF4-FFF2-40B4-BE49-F238E27FC236}">
                <a16:creationId xmlns:a16="http://schemas.microsoft.com/office/drawing/2014/main" id="{E0FCAFFA-59E2-E205-E3CF-F9C3F6B85753}"/>
              </a:ext>
            </a:extLst>
          </p:cNvPr>
          <p:cNvSpPr/>
          <p:nvPr/>
        </p:nvSpPr>
        <p:spPr>
          <a:xfrm>
            <a:off x="4346845" y="1953636"/>
            <a:ext cx="2280863" cy="459916"/>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8535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BD55E05-51A2-4173-A7FA-869DE4F71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1345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C2DD990B-6DE7-4C09-A88D-3A6A57A603CE}"/>
              </a:ext>
            </a:extLst>
          </p:cNvPr>
          <p:cNvSpPr>
            <a:spLocks noGrp="1"/>
          </p:cNvSpPr>
          <p:nvPr>
            <p:ph type="title"/>
          </p:nvPr>
        </p:nvSpPr>
        <p:spPr>
          <a:xfrm>
            <a:off x="240371" y="323850"/>
            <a:ext cx="5698017" cy="5413248"/>
          </a:xfrm>
        </p:spPr>
        <p:txBody>
          <a:bodyPr>
            <a:normAutofit/>
          </a:bodyPr>
          <a:lstStyle/>
          <a:p>
            <a:r>
              <a:rPr lang="en-US" sz="4800" b="1" dirty="0">
                <a:solidFill>
                  <a:schemeClr val="bg1"/>
                </a:solidFill>
              </a:rPr>
              <a:t>Program Participants</a:t>
            </a:r>
            <a:br>
              <a:rPr lang="en-US" sz="4000" dirty="0">
                <a:solidFill>
                  <a:schemeClr val="bg1"/>
                </a:solidFill>
              </a:rPr>
            </a:br>
            <a:r>
              <a:rPr lang="en-US" sz="3600" dirty="0">
                <a:solidFill>
                  <a:schemeClr val="bg1"/>
                </a:solidFill>
              </a:rPr>
              <a:t>Priorities for integrating safeguarding information and activities into </a:t>
            </a:r>
            <a:r>
              <a:rPr lang="en-US" sz="3600" b="1" dirty="0">
                <a:solidFill>
                  <a:schemeClr val="bg1"/>
                </a:solidFill>
              </a:rPr>
              <a:t>existing projects that have direct interaction with program participants</a:t>
            </a:r>
          </a:p>
        </p:txBody>
      </p:sp>
      <p:sp>
        <p:nvSpPr>
          <p:cNvPr id="6" name="Content Placeholder 5">
            <a:extLst>
              <a:ext uri="{FF2B5EF4-FFF2-40B4-BE49-F238E27FC236}">
                <a16:creationId xmlns:a16="http://schemas.microsoft.com/office/drawing/2014/main" id="{C1875ED0-BD9A-40AF-8493-AE048584F76F}"/>
              </a:ext>
            </a:extLst>
          </p:cNvPr>
          <p:cNvSpPr>
            <a:spLocks noGrp="1"/>
          </p:cNvSpPr>
          <p:nvPr>
            <p:ph idx="1"/>
          </p:nvPr>
        </p:nvSpPr>
        <p:spPr>
          <a:xfrm>
            <a:off x="6178552" y="323850"/>
            <a:ext cx="5698015" cy="6029325"/>
          </a:xfrm>
        </p:spPr>
        <p:txBody>
          <a:bodyPr anchor="ctr">
            <a:normAutofit/>
          </a:bodyPr>
          <a:lstStyle/>
          <a:p>
            <a:r>
              <a:rPr lang="en-US" sz="1900" b="1" dirty="0">
                <a:solidFill>
                  <a:srgbClr val="D05F12"/>
                </a:solidFill>
              </a:rPr>
              <a:t>Train FHI 360 staff, volunteers, and partner staff </a:t>
            </a:r>
            <a:r>
              <a:rPr lang="en-US" sz="1900" dirty="0"/>
              <a:t>about key issues related to safeguarding and FHI 360’s Safeguarding Policies.</a:t>
            </a:r>
          </a:p>
          <a:p>
            <a:r>
              <a:rPr lang="en-US" sz="1900" b="1" dirty="0">
                <a:solidFill>
                  <a:srgbClr val="D05F12"/>
                </a:solidFill>
              </a:rPr>
              <a:t>Raise awareness among program participants </a:t>
            </a:r>
            <a:r>
              <a:rPr lang="en-US" sz="1900" dirty="0"/>
              <a:t>about their rights to receive harassment/violence-free services/assistance and how report if they experience harm by FHI 360 staff, volunteers, or partners.</a:t>
            </a:r>
          </a:p>
          <a:p>
            <a:r>
              <a:rPr lang="en-US" sz="1900" b="1" dirty="0">
                <a:solidFill>
                  <a:srgbClr val="D05F12"/>
                </a:solidFill>
              </a:rPr>
              <a:t>Ensure FHI 360’s reporting mechanisms are trusted by and accessible to program participants,</a:t>
            </a:r>
            <a:r>
              <a:rPr lang="en-US" sz="1900" b="1" dirty="0"/>
              <a:t> </a:t>
            </a:r>
            <a:r>
              <a:rPr lang="en-US" sz="1900" dirty="0"/>
              <a:t>and when that is not the case, establish community-based reporting mechanisms to ensure they have a way to report harm.</a:t>
            </a:r>
          </a:p>
          <a:p>
            <a:pPr marL="0" indent="0">
              <a:buNone/>
            </a:pPr>
            <a:endParaRPr lang="en-US" sz="1900" b="1" dirty="0"/>
          </a:p>
          <a:p>
            <a:pPr marL="0" indent="0">
              <a:buNone/>
            </a:pPr>
            <a:r>
              <a:rPr lang="en-US" sz="2200" b="1" dirty="0">
                <a:solidFill>
                  <a:schemeClr val="accent1"/>
                </a:solidFill>
              </a:rPr>
              <a:t>FHI 360’s Safeguarding Focal Points </a:t>
            </a:r>
            <a:r>
              <a:rPr lang="en-US" sz="2200" b="1" dirty="0"/>
              <a:t>play a key role in helping us accomplish these priorities.</a:t>
            </a:r>
          </a:p>
          <a:p>
            <a:pPr marL="0" indent="0">
              <a:buNone/>
            </a:pPr>
            <a:endParaRPr lang="en-US" sz="1900" b="1" dirty="0"/>
          </a:p>
        </p:txBody>
      </p:sp>
      <p:sp>
        <p:nvSpPr>
          <p:cNvPr id="4" name="Slide Number Placeholder 3">
            <a:extLst>
              <a:ext uri="{FF2B5EF4-FFF2-40B4-BE49-F238E27FC236}">
                <a16:creationId xmlns:a16="http://schemas.microsoft.com/office/drawing/2014/main" id="{8687D630-8C7A-4099-9F23-7E019F8A9693}"/>
              </a:ext>
            </a:extLst>
          </p:cNvPr>
          <p:cNvSpPr>
            <a:spLocks noGrp="1"/>
          </p:cNvSpPr>
          <p:nvPr>
            <p:ph type="sldNum" sz="quarter" idx="12"/>
          </p:nvPr>
        </p:nvSpPr>
        <p:spPr>
          <a:xfrm>
            <a:off x="10579100" y="6356350"/>
            <a:ext cx="7747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6E6D2F33-A8E0-4E2A-AE25-A56089CB2C46}"/>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0AA5BD2C-A173-4CA0-A57B-B11A49590AEA}"/>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Tree>
    <p:extLst>
      <p:ext uri="{BB962C8B-B14F-4D97-AF65-F5344CB8AC3E}">
        <p14:creationId xmlns:p14="http://schemas.microsoft.com/office/powerpoint/2010/main" val="728009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814ACD-7DBB-4143-AC99-FBFF0405D515}"/>
              </a:ext>
            </a:extLst>
          </p:cNvPr>
          <p:cNvSpPr>
            <a:spLocks noGrp="1"/>
          </p:cNvSpPr>
          <p:nvPr>
            <p:ph idx="1"/>
          </p:nvPr>
        </p:nvSpPr>
        <p:spPr>
          <a:xfrm>
            <a:off x="2860805" y="3429000"/>
            <a:ext cx="8931145" cy="2743200"/>
          </a:xfrm>
        </p:spPr>
        <p:txBody>
          <a:bodyPr vert="horz" lIns="91440" tIns="45720" rIns="91440" bIns="45720" rtlCol="0" anchor="t">
            <a:normAutofit/>
          </a:bodyPr>
          <a:lstStyle/>
          <a:p>
            <a:pPr marL="0" indent="0">
              <a:buNone/>
            </a:pPr>
            <a:endParaRPr lang="en-US" sz="2000" dirty="0">
              <a:solidFill>
                <a:srgbClr val="279ECE"/>
              </a:solidFill>
            </a:endParaRPr>
          </a:p>
          <a:p>
            <a:pPr marL="914400" lvl="1" indent="-457200">
              <a:buFont typeface="+mj-lt"/>
              <a:buAutoNum type="arabicPeriod"/>
            </a:pPr>
            <a:r>
              <a:rPr lang="en-US" sz="2000" dirty="0">
                <a:solidFill>
                  <a:srgbClr val="7030A0"/>
                </a:solidFill>
              </a:rPr>
              <a:t>Code of Ethics and Conduct</a:t>
            </a:r>
            <a:endParaRPr lang="en-US" sz="2000" dirty="0">
              <a:solidFill>
                <a:srgbClr val="7030A0"/>
              </a:solidFill>
              <a:cs typeface="Calibri" panose="020F0502020204030204"/>
            </a:endParaRPr>
          </a:p>
          <a:p>
            <a:pPr marL="914400" lvl="1" indent="-457200">
              <a:buFont typeface="+mj-lt"/>
              <a:buAutoNum type="arabicPeriod"/>
            </a:pPr>
            <a:r>
              <a:rPr lang="en-US" sz="2000" dirty="0">
                <a:solidFill>
                  <a:srgbClr val="0070C0"/>
                </a:solidFill>
              </a:rPr>
              <a:t>Protecting Program Participants from Sexual Exploitation and Abuse (PSEA)</a:t>
            </a:r>
          </a:p>
          <a:p>
            <a:pPr marL="914400" lvl="1" indent="-457200">
              <a:buFont typeface="+mj-lt"/>
              <a:buAutoNum type="arabicPeriod"/>
            </a:pPr>
            <a:r>
              <a:rPr lang="en-US" sz="2000" dirty="0">
                <a:solidFill>
                  <a:srgbClr val="0070C0"/>
                </a:solidFill>
              </a:rPr>
              <a:t>Safeguarding of Children​ </a:t>
            </a:r>
            <a:endParaRPr lang="en-US" dirty="0">
              <a:solidFill>
                <a:srgbClr val="0070C0"/>
              </a:solidFill>
              <a:cs typeface="Calibri" panose="020F0502020204030204"/>
            </a:endParaRPr>
          </a:p>
          <a:p>
            <a:pPr marL="914400" lvl="1" indent="-457200">
              <a:buFont typeface="+mj-lt"/>
              <a:buAutoNum type="arabicPeriod"/>
            </a:pPr>
            <a:r>
              <a:rPr lang="en-US" sz="2000" dirty="0">
                <a:solidFill>
                  <a:srgbClr val="0070C0"/>
                </a:solidFill>
              </a:rPr>
              <a:t>Combating Trafficking in Persons</a:t>
            </a:r>
            <a:r>
              <a:rPr lang="en-US" sz="2000" dirty="0">
                <a:solidFill>
                  <a:schemeClr val="accent2">
                    <a:lumMod val="75000"/>
                  </a:schemeClr>
                </a:solidFill>
              </a:rPr>
              <a:t> </a:t>
            </a:r>
          </a:p>
          <a:p>
            <a:pPr marL="914400" lvl="1" indent="-457200">
              <a:buFont typeface="+mj-lt"/>
              <a:buAutoNum type="arabicPeriod"/>
            </a:pPr>
            <a:r>
              <a:rPr lang="en-US" sz="2000" dirty="0">
                <a:solidFill>
                  <a:schemeClr val="accent6">
                    <a:lumMod val="75000"/>
                  </a:schemeClr>
                </a:solidFill>
              </a:rPr>
              <a:t>Harassment-free Work Environment </a:t>
            </a:r>
          </a:p>
          <a:p>
            <a:pPr marL="914400" lvl="1" indent="-457200">
              <a:buFont typeface="+mj-lt"/>
              <a:buAutoNum type="arabicPeriod"/>
            </a:pPr>
            <a:r>
              <a:rPr lang="en-US" sz="2000" dirty="0">
                <a:solidFill>
                  <a:schemeClr val="accent6">
                    <a:lumMod val="75000"/>
                  </a:schemeClr>
                </a:solidFill>
              </a:rPr>
              <a:t>Violence-free Work Environment</a:t>
            </a:r>
          </a:p>
          <a:p>
            <a:pPr marL="914400" lvl="1" indent="-457200">
              <a:buAutoNum type="arabicPeriod"/>
            </a:pPr>
            <a:r>
              <a:rPr lang="en-US" sz="2000" dirty="0"/>
              <a:t>Open</a:t>
            </a:r>
            <a:r>
              <a:rPr lang="en-US" sz="2000" dirty="0">
                <a:ea typeface="+mn-lt"/>
                <a:cs typeface="+mn-lt"/>
              </a:rPr>
              <a:t> Door and No Retaliation Policy</a:t>
            </a:r>
            <a:endParaRPr lang="en-US" dirty="0"/>
          </a:p>
          <a:p>
            <a:pPr marL="914400" lvl="1" indent="-457200">
              <a:buAutoNum type="arabicPeriod"/>
            </a:pPr>
            <a:endParaRPr lang="en-US" sz="2000" dirty="0">
              <a:cs typeface="Calibri" panose="020F0502020204030204"/>
            </a:endParaRPr>
          </a:p>
        </p:txBody>
      </p:sp>
      <p:sp>
        <p:nvSpPr>
          <p:cNvPr id="4" name="Slide Number Placeholder 3">
            <a:extLst>
              <a:ext uri="{FF2B5EF4-FFF2-40B4-BE49-F238E27FC236}">
                <a16:creationId xmlns:a16="http://schemas.microsoft.com/office/drawing/2014/main" id="{486E1B98-3DD9-4F67-95D9-FF71F4FCFDE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0A3798-3E55-40AD-888C-464D2803811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DA069F18-7516-4527-968D-EB95484D1A02}"/>
              </a:ext>
            </a:extLst>
          </p:cNvPr>
          <p:cNvSpPr/>
          <p:nvPr/>
        </p:nvSpPr>
        <p:spPr>
          <a:xfrm>
            <a:off x="5974813" y="3244334"/>
            <a:ext cx="24237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6B850771-DC94-4D99-A284-E15E867C34A8}"/>
              </a:ext>
            </a:extLst>
          </p:cNvPr>
          <p:cNvSpPr txBox="1"/>
          <p:nvPr/>
        </p:nvSpPr>
        <p:spPr>
          <a:xfrm>
            <a:off x="189651" y="4162892"/>
            <a:ext cx="236436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4472C4"/>
                </a:solidFill>
                <a:effectLst/>
                <a:uLnTx/>
                <a:uFillTx/>
                <a:latin typeface="Calibri" panose="020F0502020204030204"/>
                <a:ea typeface="+mn-ea"/>
                <a:cs typeface="+mn-cs"/>
              </a:rPr>
              <a:t>Relate to protecting program participants</a:t>
            </a:r>
          </a:p>
        </p:txBody>
      </p:sp>
      <p:sp>
        <p:nvSpPr>
          <p:cNvPr id="13" name="object 5">
            <a:extLst>
              <a:ext uri="{FF2B5EF4-FFF2-40B4-BE49-F238E27FC236}">
                <a16:creationId xmlns:a16="http://schemas.microsoft.com/office/drawing/2014/main" id="{50F03800-3E91-48F7-925D-7EBF4561D887}"/>
              </a:ext>
            </a:extLst>
          </p:cNvPr>
          <p:cNvSpPr/>
          <p:nvPr/>
        </p:nvSpPr>
        <p:spPr>
          <a:xfrm>
            <a:off x="498707" y="737470"/>
            <a:ext cx="11194586" cy="2552624"/>
          </a:xfrm>
          <a:prstGeom prst="rect">
            <a:avLst/>
          </a:prstGeom>
          <a:solidFill>
            <a:schemeClr val="tx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prstClr val="black"/>
              </a:solidFill>
              <a:effectLst/>
              <a:uLnTx/>
              <a:uFillTx/>
              <a:latin typeface="Calibri"/>
              <a:ea typeface="+mn-ea"/>
              <a:cs typeface="+mn-cs"/>
            </a:endParaRPr>
          </a:p>
        </p:txBody>
      </p:sp>
      <p:sp>
        <p:nvSpPr>
          <p:cNvPr id="2" name="Title 1">
            <a:extLst>
              <a:ext uri="{FF2B5EF4-FFF2-40B4-BE49-F238E27FC236}">
                <a16:creationId xmlns:a16="http://schemas.microsoft.com/office/drawing/2014/main" id="{F4A90BD6-55C9-40F4-A69A-57937FE1D509}"/>
              </a:ext>
            </a:extLst>
          </p:cNvPr>
          <p:cNvSpPr>
            <a:spLocks noGrp="1"/>
          </p:cNvSpPr>
          <p:nvPr>
            <p:ph type="title"/>
          </p:nvPr>
        </p:nvSpPr>
        <p:spPr>
          <a:xfrm>
            <a:off x="1054100" y="1374423"/>
            <a:ext cx="10299700" cy="992188"/>
          </a:xfrm>
        </p:spPr>
        <p:txBody>
          <a:bodyPr>
            <a:noAutofit/>
          </a:bodyPr>
          <a:lstStyle/>
          <a:p>
            <a:pPr algn="ctr"/>
            <a:r>
              <a:rPr lang="en-US" sz="4500" b="1" dirty="0">
                <a:solidFill>
                  <a:schemeClr val="bg1"/>
                </a:solidFill>
              </a:rPr>
              <a:t>FHI 360  has</a:t>
            </a:r>
            <a:br>
              <a:rPr lang="en-US" sz="4500" b="1" dirty="0">
                <a:solidFill>
                  <a:schemeClr val="bg1"/>
                </a:solidFill>
              </a:rPr>
            </a:br>
            <a:r>
              <a:rPr lang="en-US" sz="4500" b="1" dirty="0">
                <a:solidFill>
                  <a:schemeClr val="bg1"/>
                </a:solidFill>
              </a:rPr>
              <a:t>Several Safeguarding-Related Policies</a:t>
            </a:r>
          </a:p>
        </p:txBody>
      </p:sp>
      <p:sp>
        <p:nvSpPr>
          <p:cNvPr id="11" name="TextBox 10">
            <a:extLst>
              <a:ext uri="{FF2B5EF4-FFF2-40B4-BE49-F238E27FC236}">
                <a16:creationId xmlns:a16="http://schemas.microsoft.com/office/drawing/2014/main" id="{9FCBC549-6FDC-4B8E-8EB2-5544D0BE5167}"/>
              </a:ext>
            </a:extLst>
          </p:cNvPr>
          <p:cNvSpPr txBox="1"/>
          <p:nvPr/>
        </p:nvSpPr>
        <p:spPr>
          <a:xfrm>
            <a:off x="189651" y="5021371"/>
            <a:ext cx="236436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Relate to protecting FHI 360 personnel</a:t>
            </a:r>
          </a:p>
        </p:txBody>
      </p:sp>
      <p:sp>
        <p:nvSpPr>
          <p:cNvPr id="14" name="Arrow: Right 13">
            <a:extLst>
              <a:ext uri="{FF2B5EF4-FFF2-40B4-BE49-F238E27FC236}">
                <a16:creationId xmlns:a16="http://schemas.microsoft.com/office/drawing/2014/main" id="{56555F1F-AA4A-4D6B-B05C-16F2B752CE07}"/>
              </a:ext>
            </a:extLst>
          </p:cNvPr>
          <p:cNvSpPr/>
          <p:nvPr/>
        </p:nvSpPr>
        <p:spPr>
          <a:xfrm>
            <a:off x="2689999" y="4122058"/>
            <a:ext cx="552025" cy="8695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7C07EA2D-E063-4E60-8404-1E96305615F3}"/>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5ADB2236-2E2E-4410-A995-166D607FFD76}"/>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Tree>
    <p:extLst>
      <p:ext uri="{BB962C8B-B14F-4D97-AF65-F5344CB8AC3E}">
        <p14:creationId xmlns:p14="http://schemas.microsoft.com/office/powerpoint/2010/main" val="2059571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9DE501A2-4D56-4E5E-9817-12A4BA05F923}"/>
              </a:ext>
            </a:extLst>
          </p:cNvPr>
          <p:cNvSpPr>
            <a:spLocks noGrp="1"/>
          </p:cNvSpPr>
          <p:nvPr>
            <p:ph type="sldNum" sz="quarter" idx="12"/>
          </p:nvPr>
        </p:nvSpPr>
        <p:spPr>
          <a:xfrm>
            <a:off x="9248707" y="61912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30" name="Picture 6" descr="world map">
            <a:extLst>
              <a:ext uri="{FF2B5EF4-FFF2-40B4-BE49-F238E27FC236}">
                <a16:creationId xmlns:a16="http://schemas.microsoft.com/office/drawing/2014/main" id="{9B5DBAC9-38A5-4670-81F9-FA801BAFC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37205" cy="648497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D04C3F4-946C-467F-B5F0-06828D63E39D}"/>
              </a:ext>
            </a:extLst>
          </p:cNvPr>
          <p:cNvSpPr txBox="1"/>
          <p:nvPr/>
        </p:nvSpPr>
        <p:spPr>
          <a:xfrm>
            <a:off x="0" y="6484976"/>
            <a:ext cx="12237205"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Calibri" panose="020F0502020204030204"/>
              </a:rPr>
              <a:t>Where in the world are you? Enter your country in the chat box!</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324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6C8D4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F753E89-F4AD-4B28-A33D-5CBEF63748A3}"/>
              </a:ext>
            </a:extLst>
          </p:cNvPr>
          <p:cNvSpPr>
            <a:spLocks noGrp="1"/>
          </p:cNvSpPr>
          <p:nvPr>
            <p:ph type="title"/>
          </p:nvPr>
        </p:nvSpPr>
        <p:spPr>
          <a:xfrm>
            <a:off x="524256" y="491260"/>
            <a:ext cx="6594189" cy="1625210"/>
          </a:xfrm>
        </p:spPr>
        <p:txBody>
          <a:bodyPr vert="horz" lIns="91440" tIns="45720" rIns="91440" bIns="45720" rtlCol="0" anchor="ctr">
            <a:normAutofit/>
          </a:bodyPr>
          <a:lstStyle/>
          <a:p>
            <a:pPr algn="ctr"/>
            <a:r>
              <a:rPr lang="en-US" b="1" dirty="0">
                <a:solidFill>
                  <a:srgbClr val="FFFFFF"/>
                </a:solidFill>
              </a:rPr>
              <a:t>To whom do our Safeguarding Policies apply?</a:t>
            </a:r>
            <a:endParaRPr lang="en-US" dirty="0">
              <a:solidFill>
                <a:srgbClr val="FFFFFF"/>
              </a:solidFill>
            </a:endParaRPr>
          </a:p>
        </p:txBody>
      </p:sp>
      <p:pic>
        <p:nvPicPr>
          <p:cNvPr id="11" name="Picture 10" descr="A picture containing computer&#10;&#10;Description automatically generated">
            <a:extLst>
              <a:ext uri="{FF2B5EF4-FFF2-40B4-BE49-F238E27FC236}">
                <a16:creationId xmlns:a16="http://schemas.microsoft.com/office/drawing/2014/main" id="{FD895A68-8304-4773-8C5B-2B8EE5ACE1D9}"/>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rcRect t="16313" r="-1" b="28480"/>
          <a:stretch/>
        </p:blipFill>
        <p:spPr>
          <a:xfrm>
            <a:off x="327547" y="2454903"/>
            <a:ext cx="7058306" cy="4080254"/>
          </a:xfrm>
          <a:prstGeom prst="rect">
            <a:avLst/>
          </a:prstGeom>
        </p:spPr>
      </p:pic>
      <p:sp>
        <p:nvSpPr>
          <p:cNvPr id="59" name="Rectangle 58">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E398E48-6998-456F-AFF8-828DA34C341D}"/>
              </a:ext>
            </a:extLst>
          </p:cNvPr>
          <p:cNvSpPr>
            <a:spLocks noGrp="1"/>
          </p:cNvSpPr>
          <p:nvPr>
            <p:ph idx="1"/>
          </p:nvPr>
        </p:nvSpPr>
        <p:spPr>
          <a:xfrm>
            <a:off x="7817365" y="812454"/>
            <a:ext cx="3792511" cy="5233089"/>
          </a:xfrm>
        </p:spPr>
        <p:txBody>
          <a:bodyPr vert="horz" lIns="91440" tIns="45720" rIns="91440" bIns="45720" rtlCol="0" anchor="ctr">
            <a:noAutofit/>
          </a:bodyPr>
          <a:lstStyle/>
          <a:p>
            <a:pPr marL="0" indent="0">
              <a:buNone/>
            </a:pPr>
            <a:r>
              <a:rPr lang="en-US" sz="2500" dirty="0">
                <a:solidFill>
                  <a:srgbClr val="FFFFFF"/>
                </a:solidFill>
              </a:rPr>
              <a:t>FHI 360’s </a:t>
            </a:r>
            <a:r>
              <a:rPr lang="en-US" sz="2500" u="sng" dirty="0">
                <a:solidFill>
                  <a:srgbClr val="FFFFFF"/>
                </a:solidFill>
              </a:rPr>
              <a:t>Safeguarding Policies apply and flow out to all </a:t>
            </a:r>
            <a:r>
              <a:rPr lang="en-US" sz="2500" dirty="0">
                <a:solidFill>
                  <a:srgbClr val="FFFFFF"/>
                </a:solidFill>
              </a:rPr>
              <a:t>FHI 360 staff, board members, volunteers, and partner staff (subcontractors, consultants, vendors, and subrecipients), regardless of the funding mechanism or amount of contract, agreement, or purchase order.</a:t>
            </a:r>
          </a:p>
        </p:txBody>
      </p:sp>
      <p:sp>
        <p:nvSpPr>
          <p:cNvPr id="4" name="Rectangle 3">
            <a:extLst>
              <a:ext uri="{FF2B5EF4-FFF2-40B4-BE49-F238E27FC236}">
                <a16:creationId xmlns:a16="http://schemas.microsoft.com/office/drawing/2014/main" id="{14584799-F92C-4B5D-84B7-077CD50989B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8D3B88FE-F93A-43AF-BA0B-5F238868781E}"/>
              </a:ext>
            </a:extLst>
          </p:cNvPr>
          <p:cNvPicPr/>
          <p:nvPr/>
        </p:nvPicPr>
        <p:blipFill>
          <a:blip r:embed="rId6">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259DE815-F117-4BF5-86CD-B644A43CA49D}"/>
              </a:ext>
            </a:extLst>
          </p:cNvPr>
          <p:cNvSpPr>
            <a:spLocks noGrp="1"/>
          </p:cNvSpPr>
          <p:nvPr>
            <p:ph type="sldNum" sz="quarter" idx="10"/>
          </p:nvPr>
        </p:nvSpPr>
        <p:spPr>
          <a:xfrm>
            <a:off x="8972413" y="6215062"/>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0A3798-3E55-40AD-888C-464D28038119}"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889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29" name="Rectangle 7">
            <a:extLst>
              <a:ext uri="{FF2B5EF4-FFF2-40B4-BE49-F238E27FC236}">
                <a16:creationId xmlns:a16="http://schemas.microsoft.com/office/drawing/2014/main" id="{87A57295-2710-4920-B99A-4D1FA03A62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9">
            <a:extLst>
              <a:ext uri="{FF2B5EF4-FFF2-40B4-BE49-F238E27FC236}">
                <a16:creationId xmlns:a16="http://schemas.microsoft.com/office/drawing/2014/main" id="{78067929-4D33-4306-9E2F-67C49CDDB5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3400" y="465745"/>
            <a:ext cx="11125200" cy="5639435"/>
          </a:xfrm>
          <a:prstGeom prst="rect">
            <a:avLst/>
          </a:prstGeom>
          <a:solidFill>
            <a:schemeClr val="tx1">
              <a:alpha val="9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0A2A-A89A-4D08-B637-A33D7FA4DACB}"/>
              </a:ext>
            </a:extLst>
          </p:cNvPr>
          <p:cNvSpPr>
            <a:spLocks noGrp="1"/>
          </p:cNvSpPr>
          <p:nvPr>
            <p:ph type="title"/>
          </p:nvPr>
        </p:nvSpPr>
        <p:spPr>
          <a:xfrm>
            <a:off x="838200" y="894027"/>
            <a:ext cx="3494362" cy="4782873"/>
          </a:xfrm>
        </p:spPr>
        <p:txBody>
          <a:bodyPr>
            <a:normAutofit/>
          </a:bodyPr>
          <a:lstStyle/>
          <a:p>
            <a:pPr algn="r"/>
            <a:r>
              <a:rPr lang="en-US" b="1" dirty="0">
                <a:solidFill>
                  <a:schemeClr val="bg1"/>
                </a:solidFill>
              </a:rPr>
              <a:t>Quick Knowledge Check!</a:t>
            </a:r>
          </a:p>
        </p:txBody>
      </p:sp>
      <p:cxnSp>
        <p:nvCxnSpPr>
          <p:cNvPr id="31" name="Straight Connector 1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96D3C71-5499-470B-86EF-EFA32FF40EC6}"/>
              </a:ext>
            </a:extLst>
          </p:cNvPr>
          <p:cNvSpPr>
            <a:spLocks noGrp="1"/>
          </p:cNvSpPr>
          <p:nvPr>
            <p:ph idx="1"/>
          </p:nvPr>
        </p:nvSpPr>
        <p:spPr>
          <a:xfrm>
            <a:off x="4976032" y="894027"/>
            <a:ext cx="6377768" cy="4782873"/>
          </a:xfrm>
        </p:spPr>
        <p:txBody>
          <a:bodyPr anchor="ctr">
            <a:normAutofit/>
          </a:bodyPr>
          <a:lstStyle/>
          <a:p>
            <a:pPr marL="0" indent="0">
              <a:buNone/>
            </a:pPr>
            <a:r>
              <a:rPr lang="en-US" sz="3600" b="1" dirty="0">
                <a:solidFill>
                  <a:schemeClr val="bg1"/>
                </a:solidFill>
              </a:rPr>
              <a:t>What are the three FHI 360 stand-alone safeguarding policies that protect program participants?</a:t>
            </a:r>
          </a:p>
          <a:p>
            <a:pPr marL="690563" indent="-457200">
              <a:buAutoNum type="arabicPeriod"/>
            </a:pPr>
            <a:r>
              <a:rPr lang="en-US" sz="2400" dirty="0">
                <a:solidFill>
                  <a:srgbClr val="D05F12"/>
                </a:solidFill>
              </a:rPr>
              <a:t>Protecting Program Participants from Sexual Exploitation and Abuse (PSEA Policy)</a:t>
            </a:r>
          </a:p>
          <a:p>
            <a:pPr marL="690563" indent="-457200">
              <a:buAutoNum type="arabicPeriod"/>
            </a:pPr>
            <a:r>
              <a:rPr lang="en-US" sz="2400" dirty="0">
                <a:solidFill>
                  <a:srgbClr val="D05F12"/>
                </a:solidFill>
              </a:rPr>
              <a:t>Child Safeguarding Policy</a:t>
            </a:r>
          </a:p>
          <a:p>
            <a:pPr marL="690563" indent="-457200">
              <a:buAutoNum type="arabicPeriod"/>
            </a:pPr>
            <a:r>
              <a:rPr lang="en-US" sz="2400" dirty="0">
                <a:solidFill>
                  <a:srgbClr val="D05F12"/>
                </a:solidFill>
              </a:rPr>
              <a:t>Combating Trafficking in Persons Policy</a:t>
            </a:r>
          </a:p>
          <a:p>
            <a:endParaRPr lang="en-US" sz="2400" dirty="0">
              <a:solidFill>
                <a:schemeClr val="bg1"/>
              </a:solidFill>
            </a:endParaRPr>
          </a:p>
        </p:txBody>
      </p:sp>
      <p:sp>
        <p:nvSpPr>
          <p:cNvPr id="4" name="Rectangle 3">
            <a:extLst>
              <a:ext uri="{FF2B5EF4-FFF2-40B4-BE49-F238E27FC236}">
                <a16:creationId xmlns:a16="http://schemas.microsoft.com/office/drawing/2014/main" id="{359866CD-FE22-4A1B-A705-2CC10D03937C}"/>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E064390D-5EF7-4E91-B44A-0D9409182595}"/>
              </a:ext>
            </a:extLst>
          </p:cNvPr>
          <p:cNvPicPr/>
          <p:nvPr/>
        </p:nvPicPr>
        <p:blipFill>
          <a:blip r:embed="rId3">
            <a:extLst>
              <a:ext uri="{28A0092B-C50C-407E-A947-70E740481C1C}">
                <a14:useLocalDpi xmlns:a14="http://schemas.microsoft.com/office/drawing/2010/main" val="0"/>
              </a:ext>
            </a:extLst>
          </a:blip>
          <a:stretch>
            <a:fillRect/>
          </a:stretch>
        </p:blipFill>
        <p:spPr>
          <a:xfrm>
            <a:off x="652117" y="5602357"/>
            <a:ext cx="1090295" cy="361950"/>
          </a:xfrm>
          <a:prstGeom prst="rect">
            <a:avLst/>
          </a:prstGeom>
        </p:spPr>
      </p:pic>
      <p:sp>
        <p:nvSpPr>
          <p:cNvPr id="7" name="Slide Number Placeholder 6">
            <a:extLst>
              <a:ext uri="{FF2B5EF4-FFF2-40B4-BE49-F238E27FC236}">
                <a16:creationId xmlns:a16="http://schemas.microsoft.com/office/drawing/2014/main" id="{6D6F45EB-DB27-44A5-A2B5-F9C25BCD567D}"/>
              </a:ext>
            </a:extLst>
          </p:cNvPr>
          <p:cNvSpPr>
            <a:spLocks noGrp="1"/>
          </p:cNvSpPr>
          <p:nvPr>
            <p:ph type="sldNum" sz="quarter" idx="12"/>
          </p:nvPr>
        </p:nvSpPr>
        <p:spPr/>
        <p:txBody>
          <a:bodyPr/>
          <a:lstStyle/>
          <a:p>
            <a:fld id="{272DBD8C-4815-49A2-AC1D-7C5695E31DD8}" type="slidenum">
              <a:rPr lang="en-US" smtClean="0"/>
              <a:t>31</a:t>
            </a:fld>
            <a:endParaRPr lang="en-US" dirty="0"/>
          </a:p>
        </p:txBody>
      </p:sp>
    </p:spTree>
    <p:extLst>
      <p:ext uri="{BB962C8B-B14F-4D97-AF65-F5344CB8AC3E}">
        <p14:creationId xmlns:p14="http://schemas.microsoft.com/office/powerpoint/2010/main" val="221966915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 name="Rectangle 74">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8000" b="1" kern="1200" dirty="0">
                <a:solidFill>
                  <a:srgbClr val="FFFFFF"/>
                </a:solidFill>
                <a:latin typeface="+mj-lt"/>
                <a:ea typeface="+mj-ea"/>
                <a:cs typeface="+mj-cs"/>
              </a:rPr>
              <a:t>Key Definitions</a:t>
            </a:r>
            <a:br>
              <a:rPr lang="en-US" sz="8000" b="1" dirty="0">
                <a:solidFill>
                  <a:srgbClr val="FFFFFF"/>
                </a:solidFill>
              </a:rPr>
            </a:br>
            <a:r>
              <a:rPr lang="en-US" sz="3600" b="1" dirty="0">
                <a:solidFill>
                  <a:srgbClr val="FFFFFF"/>
                </a:solidFill>
              </a:rPr>
              <a:t>(Different Types of Abuse)</a:t>
            </a:r>
            <a:endParaRPr lang="en-US" sz="3600" b="1" kern="1200" dirty="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8D404828-D309-441A-894B-5A205A7ADA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307790A8-35A9-43C9-957E-743405DB8838}"/>
              </a:ext>
            </a:extLst>
          </p:cNvPr>
          <p:cNvSpPr txBox="1"/>
          <p:nvPr/>
        </p:nvSpPr>
        <p:spPr>
          <a:xfrm>
            <a:off x="3952775" y="5122035"/>
            <a:ext cx="38417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15 minutes</a:t>
            </a:r>
          </a:p>
        </p:txBody>
      </p:sp>
      <p:pic>
        <p:nvPicPr>
          <p:cNvPr id="7" name="Picture 6">
            <a:extLst>
              <a:ext uri="{FF2B5EF4-FFF2-40B4-BE49-F238E27FC236}">
                <a16:creationId xmlns:a16="http://schemas.microsoft.com/office/drawing/2014/main" id="{AB8DDFE4-4CAE-4901-9834-A6E88D48512F}"/>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13177236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FB835AC-1B0A-457B-995E-26FE31504EED}"/>
              </a:ext>
            </a:extLst>
          </p:cNvPr>
          <p:cNvSpPr>
            <a:spLocks noGrp="1"/>
          </p:cNvSpPr>
          <p:nvPr>
            <p:ph type="title"/>
          </p:nvPr>
        </p:nvSpPr>
        <p:spPr>
          <a:xfrm>
            <a:off x="85344" y="1214533"/>
            <a:ext cx="3560063" cy="3808572"/>
          </a:xfrm>
        </p:spPr>
        <p:txBody>
          <a:bodyPr>
            <a:normAutofit/>
          </a:bodyPr>
          <a:lstStyle/>
          <a:p>
            <a:r>
              <a:rPr lang="en-US" sz="4500" b="1" dirty="0">
                <a:solidFill>
                  <a:srgbClr val="FFFFFF"/>
                </a:solidFill>
              </a:rPr>
              <a:t>Understanding different types of abuse</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A89E405-D298-46A6-A603-6E06413ABA28}"/>
              </a:ext>
            </a:extLst>
          </p:cNvPr>
          <p:cNvSpPr>
            <a:spLocks noGrp="1"/>
          </p:cNvSpPr>
          <p:nvPr>
            <p:ph idx="1"/>
          </p:nvPr>
        </p:nvSpPr>
        <p:spPr>
          <a:xfrm>
            <a:off x="4273952" y="532637"/>
            <a:ext cx="7710784" cy="6006275"/>
          </a:xfrm>
        </p:spPr>
        <p:txBody>
          <a:bodyPr anchor="ctr">
            <a:noAutofit/>
          </a:bodyPr>
          <a:lstStyle/>
          <a:p>
            <a:pPr marL="0" indent="0">
              <a:buNone/>
            </a:pPr>
            <a:r>
              <a:rPr lang="en-US" sz="2400" b="1" dirty="0"/>
              <a:t>FHI 360’s </a:t>
            </a:r>
            <a:r>
              <a:rPr lang="en-US" sz="2400" b="1" dirty="0">
                <a:solidFill>
                  <a:schemeClr val="accent1"/>
                </a:solidFill>
              </a:rPr>
              <a:t>Code of Ethics &amp; Conduct </a:t>
            </a:r>
            <a:r>
              <a:rPr lang="en-US" sz="2400" b="1" dirty="0"/>
              <a:t>prohibits any type of exploitive, violent, harassing, demeaning, or other abusive behavior towards program participants.</a:t>
            </a:r>
          </a:p>
          <a:p>
            <a:pPr marL="0" indent="0">
              <a:buNone/>
            </a:pPr>
            <a:endParaRPr lang="en-US" sz="2400" b="1" dirty="0"/>
          </a:p>
          <a:p>
            <a:pPr marL="0" indent="0">
              <a:buNone/>
            </a:pPr>
            <a:r>
              <a:rPr lang="en-US" sz="2400" b="1" dirty="0">
                <a:solidFill>
                  <a:srgbClr val="D05F12"/>
                </a:solidFill>
              </a:rPr>
              <a:t>Let’s start with examples of </a:t>
            </a:r>
            <a:r>
              <a:rPr lang="en-US" sz="2400" b="1" u="sng" dirty="0">
                <a:solidFill>
                  <a:srgbClr val="D05F12"/>
                </a:solidFill>
              </a:rPr>
              <a:t>physical</a:t>
            </a:r>
            <a:r>
              <a:rPr lang="en-US" sz="2400" b="1" dirty="0">
                <a:solidFill>
                  <a:srgbClr val="D05F12"/>
                </a:solidFill>
              </a:rPr>
              <a:t> and </a:t>
            </a:r>
            <a:r>
              <a:rPr lang="en-US" sz="2400" b="1" u="sng" dirty="0">
                <a:solidFill>
                  <a:srgbClr val="D05F12"/>
                </a:solidFill>
              </a:rPr>
              <a:t>verbal/emotional </a:t>
            </a:r>
            <a:r>
              <a:rPr lang="en-US" sz="2400" b="1" dirty="0">
                <a:solidFill>
                  <a:srgbClr val="D05F12"/>
                </a:solidFill>
              </a:rPr>
              <a:t>abuse </a:t>
            </a:r>
            <a:r>
              <a:rPr lang="en-US" sz="2400" b="1" i="1" dirty="0">
                <a:solidFill>
                  <a:srgbClr val="D05F12"/>
                </a:solidFill>
              </a:rPr>
              <a:t>(We’ll talk about sexual exploitation/abuse next)</a:t>
            </a:r>
          </a:p>
          <a:p>
            <a:r>
              <a:rPr lang="en-US" sz="2400" dirty="0">
                <a:solidFill>
                  <a:schemeClr val="accent1"/>
                </a:solidFill>
              </a:rPr>
              <a:t>What are examples of physical abuse?</a:t>
            </a:r>
          </a:p>
          <a:p>
            <a:pPr marL="457200" lvl="1" indent="0">
              <a:buNone/>
            </a:pPr>
            <a:r>
              <a:rPr lang="en-US" dirty="0"/>
              <a:t>(hitting, pinching, punching, poking, grabbing, spitting, shaking, slamming, throwing objects at a person, burning, poisoning, cutting, choking, etc.)</a:t>
            </a:r>
          </a:p>
          <a:p>
            <a:r>
              <a:rPr lang="en-US" sz="2400" dirty="0">
                <a:solidFill>
                  <a:schemeClr val="accent1"/>
                </a:solidFill>
              </a:rPr>
              <a:t>What are examples of verbal/emotional abuse?</a:t>
            </a:r>
          </a:p>
          <a:p>
            <a:pPr marL="457200" lvl="1" indent="0">
              <a:buNone/>
            </a:pPr>
            <a:r>
              <a:rPr lang="en-US" dirty="0"/>
              <a:t>(yelling, screaming, calling names, insults, blaming, threats, manipulating, intimidating, humiliating, mocking, bullying, offensive jokes, etc.)</a:t>
            </a:r>
          </a:p>
          <a:p>
            <a:pPr marL="457200" lvl="1" indent="0">
              <a:buNone/>
            </a:pPr>
            <a:endParaRPr lang="en-US" dirty="0"/>
          </a:p>
        </p:txBody>
      </p:sp>
      <p:sp>
        <p:nvSpPr>
          <p:cNvPr id="4" name="Rectangle 3">
            <a:extLst>
              <a:ext uri="{FF2B5EF4-FFF2-40B4-BE49-F238E27FC236}">
                <a16:creationId xmlns:a16="http://schemas.microsoft.com/office/drawing/2014/main" id="{88532372-0B9E-4956-B289-148E497E7B3F}"/>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A3F8B04C-474F-428D-BB65-7C7DF43811D0}"/>
              </a:ext>
            </a:extLst>
          </p:cNvPr>
          <p:cNvPicPr/>
          <p:nvPr/>
        </p:nvPicPr>
        <p:blipFill>
          <a:blip r:embed="rId3">
            <a:extLst>
              <a:ext uri="{28A0092B-C50C-407E-A947-70E740481C1C}">
                <a14:useLocalDpi xmlns:a14="http://schemas.microsoft.com/office/drawing/2010/main" val="0"/>
              </a:ext>
            </a:extLst>
          </a:blip>
          <a:stretch>
            <a:fillRect/>
          </a:stretch>
        </p:blipFill>
        <p:spPr>
          <a:xfrm>
            <a:off x="10660190" y="6256160"/>
            <a:ext cx="1090295" cy="361950"/>
          </a:xfrm>
          <a:prstGeom prst="rect">
            <a:avLst/>
          </a:prstGeom>
        </p:spPr>
      </p:pic>
      <p:sp>
        <p:nvSpPr>
          <p:cNvPr id="7" name="Slide Number Placeholder 6">
            <a:extLst>
              <a:ext uri="{FF2B5EF4-FFF2-40B4-BE49-F238E27FC236}">
                <a16:creationId xmlns:a16="http://schemas.microsoft.com/office/drawing/2014/main" id="{72567FF3-1932-43ED-8B0B-E6049ED7633F}"/>
              </a:ext>
            </a:extLst>
          </p:cNvPr>
          <p:cNvSpPr>
            <a:spLocks noGrp="1"/>
          </p:cNvSpPr>
          <p:nvPr>
            <p:ph type="sldNum" sz="quarter" idx="12"/>
          </p:nvPr>
        </p:nvSpPr>
        <p:spPr>
          <a:xfrm>
            <a:off x="9419224" y="6244869"/>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4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FB835AC-1B0A-457B-995E-26FE31504EED}"/>
              </a:ext>
            </a:extLst>
          </p:cNvPr>
          <p:cNvSpPr>
            <a:spLocks noGrp="1"/>
          </p:cNvSpPr>
          <p:nvPr>
            <p:ph type="title"/>
          </p:nvPr>
        </p:nvSpPr>
        <p:spPr>
          <a:xfrm>
            <a:off x="664308" y="731519"/>
            <a:ext cx="2958123" cy="3237579"/>
          </a:xfrm>
        </p:spPr>
        <p:txBody>
          <a:bodyPr>
            <a:normAutofit/>
          </a:bodyPr>
          <a:lstStyle/>
          <a:p>
            <a:pPr algn="ctr"/>
            <a:r>
              <a:rPr lang="en-US" sz="4200" b="1" dirty="0">
                <a:solidFill>
                  <a:srgbClr val="FFFFFF"/>
                </a:solidFill>
              </a:rPr>
              <a:t>Definitions</a:t>
            </a:r>
            <a:br>
              <a:rPr lang="en-US" sz="3800" b="1" dirty="0">
                <a:solidFill>
                  <a:srgbClr val="FFFFFF"/>
                </a:solidFill>
              </a:rPr>
            </a:br>
            <a:endParaRPr lang="en-US" sz="3800" b="1" dirty="0">
              <a:solidFill>
                <a:srgbClr val="FFFFFF"/>
              </a:solidFill>
            </a:endParaRPr>
          </a:p>
        </p:txBody>
      </p:sp>
      <p:sp>
        <p:nvSpPr>
          <p:cNvPr id="19" name="Rectangle 18">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A89E405-D298-46A6-A603-6E06413ABA28}"/>
              </a:ext>
            </a:extLst>
          </p:cNvPr>
          <p:cNvSpPr>
            <a:spLocks noGrp="1"/>
          </p:cNvSpPr>
          <p:nvPr>
            <p:ph idx="1"/>
          </p:nvPr>
        </p:nvSpPr>
        <p:spPr>
          <a:xfrm>
            <a:off x="4178301" y="731519"/>
            <a:ext cx="7442200" cy="5667559"/>
          </a:xfrm>
        </p:spPr>
        <p:txBody>
          <a:bodyPr anchor="ctr">
            <a:normAutofit/>
          </a:bodyPr>
          <a:lstStyle/>
          <a:p>
            <a:pPr marL="0" indent="0">
              <a:buNone/>
            </a:pPr>
            <a:r>
              <a:rPr lang="en-US" sz="2600" b="1" dirty="0">
                <a:solidFill>
                  <a:srgbClr val="D05F12"/>
                </a:solidFill>
              </a:rPr>
              <a:t>Sexual abuse</a:t>
            </a:r>
          </a:p>
          <a:p>
            <a:pPr marL="457200" lvl="1" indent="0">
              <a:buNone/>
            </a:pPr>
            <a:r>
              <a:rPr lang="en-US" sz="2600" dirty="0"/>
              <a:t>The actual or threatened physical intrusion of a sexual nature, whether by force or under unequal or coercive conditions. </a:t>
            </a:r>
          </a:p>
          <a:p>
            <a:pPr lvl="1"/>
            <a:r>
              <a:rPr lang="en-US" sz="2200" dirty="0"/>
              <a:t>Any sexual activity between an adult and child under the age of 18 is considered sexual abuse of a child, regardless of the local age of majority or consent.</a:t>
            </a:r>
            <a:endParaRPr lang="en-US" sz="2200" b="1" dirty="0"/>
          </a:p>
          <a:p>
            <a:pPr marL="0" indent="0">
              <a:buNone/>
            </a:pPr>
            <a:r>
              <a:rPr lang="en-US" sz="2600" b="1" dirty="0">
                <a:solidFill>
                  <a:srgbClr val="D05F12"/>
                </a:solidFill>
              </a:rPr>
              <a:t>Sexual exploitation</a:t>
            </a:r>
          </a:p>
          <a:p>
            <a:pPr marL="457200" lvl="1" indent="0">
              <a:buNone/>
            </a:pPr>
            <a:r>
              <a:rPr lang="en-US" sz="2600" dirty="0"/>
              <a:t>Any actual or attempted abuse of a position of vulnerability, differential power, or trust, for sexual purposes, including but not limited to, </a:t>
            </a:r>
            <a:r>
              <a:rPr lang="en-US" sz="2600" b="1" dirty="0">
                <a:solidFill>
                  <a:srgbClr val="D05F12"/>
                </a:solidFill>
              </a:rPr>
              <a:t>profiting monetarily, socially or politically from the sexual abuse of another.</a:t>
            </a:r>
            <a:endParaRPr lang="en-US" sz="2600" dirty="0"/>
          </a:p>
          <a:p>
            <a:pPr marL="457200" lvl="1" indent="0">
              <a:buNone/>
            </a:pPr>
            <a:endParaRPr lang="en-US" sz="2600" dirty="0"/>
          </a:p>
        </p:txBody>
      </p:sp>
      <p:sp>
        <p:nvSpPr>
          <p:cNvPr id="4" name="Rectangle 3">
            <a:extLst>
              <a:ext uri="{FF2B5EF4-FFF2-40B4-BE49-F238E27FC236}">
                <a16:creationId xmlns:a16="http://schemas.microsoft.com/office/drawing/2014/main" id="{55766B54-9876-41E5-BD0D-63F5500B0DC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34D4457A-60E8-48BD-8672-B6CE95456171}"/>
              </a:ext>
            </a:extLst>
          </p:cNvPr>
          <p:cNvPicPr/>
          <p:nvPr/>
        </p:nvPicPr>
        <p:blipFill>
          <a:blip r:embed="rId3">
            <a:extLst>
              <a:ext uri="{28A0092B-C50C-407E-A947-70E740481C1C}">
                <a14:useLocalDpi xmlns:a14="http://schemas.microsoft.com/office/drawing/2010/main" val="0"/>
              </a:ext>
            </a:extLst>
          </a:blip>
          <a:stretch>
            <a:fillRect/>
          </a:stretch>
        </p:blipFill>
        <p:spPr>
          <a:xfrm>
            <a:off x="571500" y="5945506"/>
            <a:ext cx="1090295" cy="361950"/>
          </a:xfrm>
          <a:prstGeom prst="rect">
            <a:avLst/>
          </a:prstGeom>
        </p:spPr>
      </p:pic>
      <p:sp>
        <p:nvSpPr>
          <p:cNvPr id="7" name="Slide Number Placeholder 6">
            <a:extLst>
              <a:ext uri="{FF2B5EF4-FFF2-40B4-BE49-F238E27FC236}">
                <a16:creationId xmlns:a16="http://schemas.microsoft.com/office/drawing/2014/main" id="{C3672F9D-FDB7-4BC7-867F-62FE9ED8D0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042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fontScale="90000"/>
          </a:bodyPr>
          <a:lstStyle/>
          <a:p>
            <a:r>
              <a:rPr lang="en-US" sz="8000" b="1" kern="1200" dirty="0">
                <a:solidFill>
                  <a:srgbClr val="FFFFFF"/>
                </a:solidFill>
                <a:latin typeface="+mj-lt"/>
                <a:ea typeface="+mj-ea"/>
                <a:cs typeface="+mj-cs"/>
              </a:rPr>
              <a:t>Understanding </a:t>
            </a:r>
            <a:br>
              <a:rPr lang="en-US" sz="8000" b="1" kern="1200" dirty="0">
                <a:solidFill>
                  <a:srgbClr val="FFFFFF"/>
                </a:solidFill>
                <a:latin typeface="+mj-lt"/>
                <a:ea typeface="+mj-ea"/>
                <a:cs typeface="+mj-cs"/>
              </a:rPr>
            </a:br>
            <a:r>
              <a:rPr lang="en-US" sz="8000" b="1" kern="1200" dirty="0">
                <a:solidFill>
                  <a:srgbClr val="FFFFFF"/>
                </a:solidFill>
                <a:latin typeface="+mj-lt"/>
                <a:ea typeface="+mj-ea"/>
                <a:cs typeface="+mj-cs"/>
              </a:rPr>
              <a:t>Power Dynamics &amp; </a:t>
            </a:r>
            <a:br>
              <a:rPr lang="en-US" sz="8000" b="1" kern="1200" dirty="0">
                <a:solidFill>
                  <a:srgbClr val="FFFFFF"/>
                </a:solidFill>
                <a:latin typeface="+mj-lt"/>
                <a:ea typeface="+mj-ea"/>
                <a:cs typeface="+mj-cs"/>
              </a:rPr>
            </a:br>
            <a:r>
              <a:rPr lang="en-US" sz="8000" b="1" kern="1200" dirty="0">
                <a:solidFill>
                  <a:srgbClr val="FFFFFF"/>
                </a:solidFill>
                <a:latin typeface="+mj-lt"/>
                <a:ea typeface="+mj-ea"/>
                <a:cs typeface="+mj-cs"/>
              </a:rPr>
              <a:t>Risk Factors</a:t>
            </a:r>
          </a:p>
        </p:txBody>
      </p:sp>
      <p:sp>
        <p:nvSpPr>
          <p:cNvPr id="3" name="Slide Number Placeholder 2">
            <a:extLst>
              <a:ext uri="{FF2B5EF4-FFF2-40B4-BE49-F238E27FC236}">
                <a16:creationId xmlns:a16="http://schemas.microsoft.com/office/drawing/2014/main" id="{C8441C1F-414B-4E40-90F6-214EFCD91817}"/>
              </a:ext>
            </a:extLst>
          </p:cNvPr>
          <p:cNvSpPr>
            <a:spLocks noGrp="1"/>
          </p:cNvSpPr>
          <p:nvPr>
            <p:ph type="sldNum" sz="quarter" idx="12"/>
          </p:nvPr>
        </p:nvSpPr>
        <p:spPr/>
        <p:txBody>
          <a:bodyPr/>
          <a:lstStyle/>
          <a:p>
            <a:fld id="{272DBD8C-4815-49A2-AC1D-7C5695E31DD8}" type="slidenum">
              <a:rPr lang="en-US" smtClean="0"/>
              <a:t>35</a:t>
            </a:fld>
            <a:endParaRPr lang="en-US" dirty="0"/>
          </a:p>
        </p:txBody>
      </p:sp>
      <p:sp>
        <p:nvSpPr>
          <p:cNvPr id="6" name="TextBox 5">
            <a:extLst>
              <a:ext uri="{FF2B5EF4-FFF2-40B4-BE49-F238E27FC236}">
                <a16:creationId xmlns:a16="http://schemas.microsoft.com/office/drawing/2014/main" id="{E95B0BFE-C1B5-41F8-8420-411163F7203E}"/>
              </a:ext>
            </a:extLst>
          </p:cNvPr>
          <p:cNvSpPr txBox="1"/>
          <p:nvPr/>
        </p:nvSpPr>
        <p:spPr>
          <a:xfrm>
            <a:off x="4175102" y="4987364"/>
            <a:ext cx="3841796" cy="369332"/>
          </a:xfrm>
          <a:prstGeom prst="rect">
            <a:avLst/>
          </a:prstGeom>
          <a:noFill/>
        </p:spPr>
        <p:txBody>
          <a:bodyPr wrap="square" rtlCol="0">
            <a:spAutoFit/>
          </a:bodyPr>
          <a:lstStyle/>
          <a:p>
            <a:pPr algn="ctr"/>
            <a:r>
              <a:rPr lang="en-US" b="1" dirty="0"/>
              <a:t>20 minutes</a:t>
            </a:r>
          </a:p>
        </p:txBody>
      </p:sp>
      <p:pic>
        <p:nvPicPr>
          <p:cNvPr id="7" name="Picture 6">
            <a:extLst>
              <a:ext uri="{FF2B5EF4-FFF2-40B4-BE49-F238E27FC236}">
                <a16:creationId xmlns:a16="http://schemas.microsoft.com/office/drawing/2014/main" id="{DC55BC75-DC12-4A10-B471-947A7DA71B3D}"/>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829349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6F93AF-31F6-4672-BC18-6266DABF5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45" y="953556"/>
            <a:ext cx="7602901" cy="4950887"/>
          </a:xfrm>
          <a:prstGeom prst="rect">
            <a:avLst/>
          </a:prstGeom>
        </p:spPr>
      </p:pic>
      <p:sp>
        <p:nvSpPr>
          <p:cNvPr id="4" name="TextBox 3">
            <a:extLst>
              <a:ext uri="{FF2B5EF4-FFF2-40B4-BE49-F238E27FC236}">
                <a16:creationId xmlns:a16="http://schemas.microsoft.com/office/drawing/2014/main" id="{821990F9-EE41-422B-A213-42E321B21653}"/>
              </a:ext>
            </a:extLst>
          </p:cNvPr>
          <p:cNvSpPr txBox="1"/>
          <p:nvPr/>
        </p:nvSpPr>
        <p:spPr>
          <a:xfrm>
            <a:off x="838200" y="5904443"/>
            <a:ext cx="26017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EQUALITY</a:t>
            </a:r>
          </a:p>
        </p:txBody>
      </p:sp>
      <p:sp>
        <p:nvSpPr>
          <p:cNvPr id="5" name="TextBox 4">
            <a:extLst>
              <a:ext uri="{FF2B5EF4-FFF2-40B4-BE49-F238E27FC236}">
                <a16:creationId xmlns:a16="http://schemas.microsoft.com/office/drawing/2014/main" id="{8F89817B-D75A-459A-9201-74B999B982E3}"/>
              </a:ext>
            </a:extLst>
          </p:cNvPr>
          <p:cNvSpPr txBox="1"/>
          <p:nvPr/>
        </p:nvSpPr>
        <p:spPr>
          <a:xfrm>
            <a:off x="5127786" y="5904443"/>
            <a:ext cx="193642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EQUITY</a:t>
            </a:r>
          </a:p>
        </p:txBody>
      </p:sp>
      <p:sp>
        <p:nvSpPr>
          <p:cNvPr id="6" name="Title 1">
            <a:extLst>
              <a:ext uri="{FF2B5EF4-FFF2-40B4-BE49-F238E27FC236}">
                <a16:creationId xmlns:a16="http://schemas.microsoft.com/office/drawing/2014/main" id="{AF18DCAB-DA72-491D-9C0F-79F97CAE9BFC}"/>
              </a:ext>
            </a:extLst>
          </p:cNvPr>
          <p:cNvSpPr txBox="1">
            <a:spLocks/>
          </p:cNvSpPr>
          <p:nvPr/>
        </p:nvSpPr>
        <p:spPr>
          <a:xfrm>
            <a:off x="838200" y="178167"/>
            <a:ext cx="10515600" cy="515754"/>
          </a:xfrm>
          <a:prstGeom prst="rect">
            <a:avLst/>
          </a:prstGeom>
        </p:spPr>
        <p:txBody>
          <a:bodyPr/>
          <a:lstStyle>
            <a:lvl1pPr algn="l" defTabSz="914400" rtl="0" eaLnBrk="1" latinLnBrk="0" hangingPunct="1">
              <a:lnSpc>
                <a:spcPct val="90000"/>
              </a:lnSpc>
              <a:spcBef>
                <a:spcPct val="0"/>
              </a:spcBef>
              <a:buNone/>
              <a:defRPr sz="4400" kern="1200">
                <a:solidFill>
                  <a:schemeClr val="accent5">
                    <a:lumMod val="50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5B9BD5">
                    <a:lumMod val="50000"/>
                  </a:srgbClr>
                </a:solidFill>
                <a:effectLst/>
                <a:uLnTx/>
                <a:uFillTx/>
                <a:latin typeface="Calibri Light" panose="020F0302020204030204"/>
                <a:ea typeface="+mj-ea"/>
                <a:cs typeface="+mj-cs"/>
              </a:rPr>
              <a:t>What’s happening in the picture?</a:t>
            </a:r>
          </a:p>
        </p:txBody>
      </p:sp>
      <p:pic>
        <p:nvPicPr>
          <p:cNvPr id="7" name="Picture 6">
            <a:extLst>
              <a:ext uri="{FF2B5EF4-FFF2-40B4-BE49-F238E27FC236}">
                <a16:creationId xmlns:a16="http://schemas.microsoft.com/office/drawing/2014/main" id="{4E834044-F9FD-4C7D-8664-E27337333E56}"/>
              </a:ext>
            </a:extLst>
          </p:cNvPr>
          <p:cNvPicPr>
            <a:picLocks noChangeAspect="1"/>
          </p:cNvPicPr>
          <p:nvPr/>
        </p:nvPicPr>
        <p:blipFill>
          <a:blip r:embed="rId4"/>
          <a:stretch>
            <a:fillRect/>
          </a:stretch>
        </p:blipFill>
        <p:spPr>
          <a:xfrm>
            <a:off x="8057388" y="953555"/>
            <a:ext cx="3901594" cy="4950887"/>
          </a:xfrm>
          <a:prstGeom prst="rect">
            <a:avLst/>
          </a:prstGeom>
        </p:spPr>
      </p:pic>
      <p:sp>
        <p:nvSpPr>
          <p:cNvPr id="8" name="TextBox 7">
            <a:extLst>
              <a:ext uri="{FF2B5EF4-FFF2-40B4-BE49-F238E27FC236}">
                <a16:creationId xmlns:a16="http://schemas.microsoft.com/office/drawing/2014/main" id="{1188963F-4C4C-4DB8-806B-F278061BFBD1}"/>
              </a:ext>
            </a:extLst>
          </p:cNvPr>
          <p:cNvSpPr txBox="1"/>
          <p:nvPr/>
        </p:nvSpPr>
        <p:spPr>
          <a:xfrm>
            <a:off x="8241792" y="5907957"/>
            <a:ext cx="363076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Barriers Removed</a:t>
            </a:r>
          </a:p>
        </p:txBody>
      </p:sp>
      <p:sp>
        <p:nvSpPr>
          <p:cNvPr id="9" name="Slide Number Placeholder 8">
            <a:extLst>
              <a:ext uri="{FF2B5EF4-FFF2-40B4-BE49-F238E27FC236}">
                <a16:creationId xmlns:a16="http://schemas.microsoft.com/office/drawing/2014/main" id="{4D89F91B-E517-4D82-911B-BBAC930E3D0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712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Content Placeholder 6">
            <a:extLst>
              <a:ext uri="{FF2B5EF4-FFF2-40B4-BE49-F238E27FC236}">
                <a16:creationId xmlns:a16="http://schemas.microsoft.com/office/drawing/2014/main" id="{D7FA16B4-3744-40CF-9653-90214DFF75FF}"/>
              </a:ext>
            </a:extLst>
          </p:cNvPr>
          <p:cNvPicPr>
            <a:picLocks noChangeAspect="1"/>
          </p:cNvPicPr>
          <p:nvPr/>
        </p:nvPicPr>
        <p:blipFill rotWithShape="1">
          <a:blip r:embed="rId3">
            <a:extLst>
              <a:ext uri="{28A0092B-C50C-407E-A947-70E740481C1C}">
                <a14:useLocalDpi xmlns:a14="http://schemas.microsoft.com/office/drawing/2010/main" val="0"/>
              </a:ext>
            </a:extLst>
          </a:blip>
          <a:srcRect l="11834" r="11070"/>
          <a:stretch/>
        </p:blipFill>
        <p:spPr>
          <a:xfrm>
            <a:off x="548639" y="2528968"/>
            <a:ext cx="6638356" cy="3896215"/>
          </a:xfrm>
          <a:prstGeom prst="rect">
            <a:avLst/>
          </a:prstGeom>
        </p:spPr>
      </p:pic>
      <p:sp>
        <p:nvSpPr>
          <p:cNvPr id="3" name="Content Placeholder 2">
            <a:extLst>
              <a:ext uri="{FF2B5EF4-FFF2-40B4-BE49-F238E27FC236}">
                <a16:creationId xmlns:a16="http://schemas.microsoft.com/office/drawing/2014/main" id="{520BAC28-8F70-4E25-8F85-BE05F1D3AF4D}"/>
              </a:ext>
            </a:extLst>
          </p:cNvPr>
          <p:cNvSpPr>
            <a:spLocks noGrp="1"/>
          </p:cNvSpPr>
          <p:nvPr>
            <p:ph idx="1"/>
          </p:nvPr>
        </p:nvSpPr>
        <p:spPr>
          <a:xfrm>
            <a:off x="7186995" y="2397238"/>
            <a:ext cx="4572000" cy="4086875"/>
          </a:xfrm>
        </p:spPr>
        <p:txBody>
          <a:bodyPr anchor="ctr">
            <a:noAutofit/>
          </a:bodyPr>
          <a:lstStyle/>
          <a:p>
            <a:r>
              <a:rPr lang="en-US" sz="1600" dirty="0"/>
              <a:t>Police</a:t>
            </a:r>
          </a:p>
          <a:p>
            <a:r>
              <a:rPr lang="en-US" sz="1600" dirty="0"/>
              <a:t>Religious leaders</a:t>
            </a:r>
          </a:p>
          <a:p>
            <a:r>
              <a:rPr lang="en-US" sz="1600" dirty="0"/>
              <a:t>NGO workers (humanitarian/development)</a:t>
            </a:r>
          </a:p>
          <a:p>
            <a:r>
              <a:rPr lang="en-US" sz="1600" dirty="0"/>
              <a:t>Health care workers</a:t>
            </a:r>
          </a:p>
          <a:p>
            <a:r>
              <a:rPr lang="en-US" sz="1600" dirty="0"/>
              <a:t>Judges</a:t>
            </a:r>
          </a:p>
          <a:p>
            <a:r>
              <a:rPr lang="en-US" sz="1600" dirty="0"/>
              <a:t>Military/armed groups</a:t>
            </a:r>
          </a:p>
          <a:p>
            <a:r>
              <a:rPr lang="en-US" sz="1600" dirty="0"/>
              <a:t>Teachers</a:t>
            </a:r>
          </a:p>
          <a:p>
            <a:r>
              <a:rPr lang="en-US" sz="1600" dirty="0"/>
              <a:t>Certain ethnic, racial, or religious group(s)</a:t>
            </a:r>
          </a:p>
          <a:p>
            <a:r>
              <a:rPr lang="en-US" sz="1600" dirty="0"/>
              <a:t>Wealthy people</a:t>
            </a:r>
          </a:p>
          <a:p>
            <a:r>
              <a:rPr lang="en-US" sz="1600" dirty="0"/>
              <a:t>Politicians</a:t>
            </a:r>
          </a:p>
          <a:p>
            <a:r>
              <a:rPr lang="en-US" sz="1600" dirty="0"/>
              <a:t>Employers</a:t>
            </a:r>
          </a:p>
          <a:p>
            <a:r>
              <a:rPr lang="en-US" sz="1600" dirty="0"/>
              <a:t>Men</a:t>
            </a:r>
          </a:p>
        </p:txBody>
      </p:sp>
      <p:sp>
        <p:nvSpPr>
          <p:cNvPr id="4" name="Rectangle 3">
            <a:extLst>
              <a:ext uri="{FF2B5EF4-FFF2-40B4-BE49-F238E27FC236}">
                <a16:creationId xmlns:a16="http://schemas.microsoft.com/office/drawing/2014/main" id="{F1C50B15-077D-4189-9DCB-9494958E763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4C95E150-2D49-47CA-B774-1403D26B02F4}"/>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Slide Number Placeholder 7">
            <a:extLst>
              <a:ext uri="{FF2B5EF4-FFF2-40B4-BE49-F238E27FC236}">
                <a16:creationId xmlns:a16="http://schemas.microsoft.com/office/drawing/2014/main" id="{4720E5EC-2EBD-44A5-83A1-3A1D49AF9E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88CBA261-A385-481E-BD1B-AB1BD675A180}"/>
              </a:ext>
            </a:extLst>
          </p:cNvPr>
          <p:cNvSpPr txBox="1">
            <a:spLocks/>
          </p:cNvSpPr>
          <p:nvPr/>
        </p:nvSpPr>
        <p:spPr>
          <a:xfrm>
            <a:off x="676656" y="585373"/>
            <a:ext cx="108386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5">
                    <a:lumMod val="50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Light" panose="020F0302020204030204"/>
                <a:ea typeface="+mj-ea"/>
                <a:cs typeface="+mj-cs"/>
              </a:rPr>
              <a:t>Who are the power holders in your community?</a:t>
            </a:r>
          </a:p>
        </p:txBody>
      </p:sp>
    </p:spTree>
    <p:extLst>
      <p:ext uri="{BB962C8B-B14F-4D97-AF65-F5344CB8AC3E}">
        <p14:creationId xmlns:p14="http://schemas.microsoft.com/office/powerpoint/2010/main" val="367533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395912" y="2043119"/>
            <a:ext cx="3969271" cy="3954387"/>
            <a:chOff x="1387928" y="2433294"/>
            <a:chExt cx="3058885" cy="3683711"/>
          </a:xfrm>
        </p:grpSpPr>
        <p:sp>
          <p:nvSpPr>
            <p:cNvPr id="7" name="Rectangle 6"/>
            <p:cNvSpPr/>
            <p:nvPr/>
          </p:nvSpPr>
          <p:spPr>
            <a:xfrm>
              <a:off x="1387928" y="2453014"/>
              <a:ext cx="3058885" cy="3663991"/>
            </a:xfrm>
            <a:prstGeom prst="rect">
              <a:avLst/>
            </a:prstGeom>
            <a:solidFill>
              <a:schemeClr val="accent1">
                <a:lumMod val="20000"/>
                <a:lumOff val="80000"/>
              </a:schemeClr>
            </a:solidFill>
            <a:ln w="38100" cap="sq" cmpd="sng">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8" name="Rectangle 7"/>
            <p:cNvSpPr/>
            <p:nvPr/>
          </p:nvSpPr>
          <p:spPr>
            <a:xfrm>
              <a:off x="1387928" y="2781637"/>
              <a:ext cx="3058885" cy="1306828"/>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10" name="Rectangle 9"/>
            <p:cNvSpPr/>
            <p:nvPr/>
          </p:nvSpPr>
          <p:spPr>
            <a:xfrm>
              <a:off x="1387928" y="4706903"/>
              <a:ext cx="3058885" cy="646962"/>
            </a:xfrm>
            <a:prstGeom prst="rect">
              <a:avLst/>
            </a:prstGeom>
            <a:solidFill>
              <a:srgbClr val="FDFDFD"/>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13" name="Rectangle 12"/>
            <p:cNvSpPr/>
            <p:nvPr/>
          </p:nvSpPr>
          <p:spPr>
            <a:xfrm>
              <a:off x="1387928" y="2453014"/>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14" name="Rectangle 13"/>
            <p:cNvSpPr/>
            <p:nvPr/>
          </p:nvSpPr>
          <p:spPr>
            <a:xfrm>
              <a:off x="1387928" y="2433294"/>
              <a:ext cx="3058885" cy="348343"/>
            </a:xfrm>
            <a:prstGeom prst="rect">
              <a:avLst/>
            </a:prstGeom>
            <a:solidFill>
              <a:schemeClr val="accent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15" name="TextBox 14"/>
            <p:cNvSpPr txBox="1"/>
            <p:nvPr/>
          </p:nvSpPr>
          <p:spPr>
            <a:xfrm>
              <a:off x="2846198" y="2453013"/>
              <a:ext cx="142361" cy="2732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06" b="0" i="0" u="none" strike="noStrike" kern="1200" cap="none" spc="0" normalizeH="0" baseline="0" noProof="0">
                <a:ln>
                  <a:noFill/>
                </a:ln>
                <a:solidFill>
                  <a:prstClr val="white"/>
                </a:solidFill>
                <a:effectLst/>
                <a:uLnTx/>
                <a:uFillTx/>
                <a:latin typeface="Lato Light"/>
                <a:ea typeface="+mn-ea"/>
                <a:cs typeface="+mn-cs"/>
              </a:endParaRPr>
            </a:p>
          </p:txBody>
        </p:sp>
        <p:sp>
          <p:nvSpPr>
            <p:cNvPr id="16" name="TextBox 15"/>
            <p:cNvSpPr txBox="1"/>
            <p:nvPr/>
          </p:nvSpPr>
          <p:spPr>
            <a:xfrm>
              <a:off x="1863770" y="2995185"/>
              <a:ext cx="2118610" cy="7167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Lato Light"/>
                  <a:ea typeface="+mn-ea"/>
                  <a:cs typeface="+mn-cs"/>
                </a:rPr>
                <a:t>Power Up</a:t>
              </a:r>
              <a:endParaRPr kumimoji="0" lang="id-ID" sz="4400" b="1" i="0" u="none" strike="noStrike" kern="1200" cap="none" spc="0" normalizeH="0" baseline="0" noProof="0">
                <a:ln>
                  <a:noFill/>
                </a:ln>
                <a:solidFill>
                  <a:prstClr val="white"/>
                </a:solidFill>
                <a:effectLst/>
                <a:uLnTx/>
                <a:uFillTx/>
                <a:latin typeface="Lato Light"/>
                <a:ea typeface="+mn-ea"/>
                <a:cs typeface="+mn-cs"/>
              </a:endParaRPr>
            </a:p>
          </p:txBody>
        </p:sp>
        <p:sp>
          <p:nvSpPr>
            <p:cNvPr id="19" name="TextBox 18"/>
            <p:cNvSpPr txBox="1"/>
            <p:nvPr/>
          </p:nvSpPr>
          <p:spPr>
            <a:xfrm>
              <a:off x="1568946" y="4266554"/>
              <a:ext cx="2696847" cy="40139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rPr>
                <a:t>Define Reality and “Truth”</a:t>
              </a:r>
              <a:endParaRPr kumimoji="0" lang="id-ID" sz="2200" b="0" i="0" u="none" strike="noStrike" kern="1200" cap="none" spc="0" normalizeH="0" baseline="0" noProof="0">
                <a:ln>
                  <a:noFill/>
                </a:ln>
                <a:solidFill>
                  <a:prstClr val="black">
                    <a:lumMod val="75000"/>
                    <a:lumOff val="25000"/>
                  </a:prstClr>
                </a:solidFill>
                <a:effectLst/>
                <a:uLnTx/>
                <a:uFillTx/>
                <a:latin typeface="Lato Light"/>
                <a:ea typeface="+mn-ea"/>
                <a:cs typeface="+mn-cs"/>
              </a:endParaRPr>
            </a:p>
          </p:txBody>
        </p:sp>
        <p:sp>
          <p:nvSpPr>
            <p:cNvPr id="20" name="TextBox 19"/>
            <p:cNvSpPr txBox="1"/>
            <p:nvPr/>
          </p:nvSpPr>
          <p:spPr>
            <a:xfrm>
              <a:off x="1651168" y="4877472"/>
              <a:ext cx="2543814" cy="40139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rPr>
                <a:t>Set Rules and Standards</a:t>
              </a:r>
              <a:endParaRPr kumimoji="0" lang="id-ID"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endParaRPr>
            </a:p>
          </p:txBody>
        </p:sp>
        <p:sp>
          <p:nvSpPr>
            <p:cNvPr id="2" name="Rectangle 1"/>
            <p:cNvSpPr/>
            <p:nvPr/>
          </p:nvSpPr>
          <p:spPr>
            <a:xfrm>
              <a:off x="1387928" y="2433294"/>
              <a:ext cx="3058885" cy="367787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64" b="0" i="0" u="none" strike="noStrike" kern="1200" cap="none" spc="0" normalizeH="0" baseline="0" noProof="0" dirty="0">
                <a:ln>
                  <a:noFill/>
                </a:ln>
                <a:solidFill>
                  <a:prstClr val="white"/>
                </a:solidFill>
                <a:effectLst/>
                <a:uLnTx/>
                <a:uFillTx/>
                <a:latin typeface="Lato Light"/>
                <a:ea typeface="+mn-ea"/>
                <a:cs typeface="+mn-cs"/>
              </a:endParaRPr>
            </a:p>
          </p:txBody>
        </p:sp>
      </p:grpSp>
      <p:grpSp>
        <p:nvGrpSpPr>
          <p:cNvPr id="84" name="Group 83"/>
          <p:cNvGrpSpPr/>
          <p:nvPr/>
        </p:nvGrpSpPr>
        <p:grpSpPr>
          <a:xfrm>
            <a:off x="429126" y="631317"/>
            <a:ext cx="11333747" cy="864027"/>
            <a:chOff x="4737547" y="642544"/>
            <a:chExt cx="14866066" cy="1919560"/>
          </a:xfrm>
        </p:grpSpPr>
        <p:sp>
          <p:nvSpPr>
            <p:cNvPr id="85" name="TextBox 84"/>
            <p:cNvSpPr txBox="1"/>
            <p:nvPr/>
          </p:nvSpPr>
          <p:spPr>
            <a:xfrm>
              <a:off x="4737547" y="642544"/>
              <a:ext cx="14866066" cy="1446463"/>
            </a:xfrm>
            <a:prstGeom prst="rect">
              <a:avLst/>
            </a:prstGeom>
            <a:noFill/>
          </p:spPr>
          <p:txBody>
            <a:bodyPr wrap="square" lIns="41150" tIns="20575" rIns="41150" bIns="2057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961" b="1" i="0" u="none" strike="noStrike" kern="1200" cap="none" spc="0" normalizeH="0" baseline="0" noProof="0" dirty="0">
                  <a:ln>
                    <a:noFill/>
                  </a:ln>
                  <a:solidFill>
                    <a:srgbClr val="44546A"/>
                  </a:solidFill>
                  <a:effectLst/>
                  <a:uLnTx/>
                  <a:uFillTx/>
                  <a:latin typeface="Lato Regular"/>
                  <a:ea typeface="+mn-ea"/>
                  <a:cs typeface="Lato Regular"/>
                </a:rPr>
                <a:t>Power Dynamics</a:t>
              </a:r>
              <a:endParaRPr kumimoji="0" lang="id-ID" sz="3961" b="1" i="0" u="none" strike="noStrike" kern="1200" cap="none" spc="0" normalizeH="0" baseline="0" noProof="0">
                <a:ln>
                  <a:noFill/>
                </a:ln>
                <a:solidFill>
                  <a:srgbClr val="44546A"/>
                </a:solidFill>
                <a:effectLst/>
                <a:uLnTx/>
                <a:uFillTx/>
                <a:latin typeface="Lato Regular"/>
                <a:ea typeface="+mn-ea"/>
                <a:cs typeface="Lato Regular"/>
              </a:endParaRPr>
            </a:p>
          </p:txBody>
        </p:sp>
        <p:sp>
          <p:nvSpPr>
            <p:cNvPr id="86" name="Rectangle 85"/>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41113" tIns="20558" rIns="41113" bIns="2055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64" b="0" i="0" u="none" strike="noStrike" kern="1200" cap="none" spc="0" normalizeH="0" baseline="0" noProof="0" dirty="0">
                <a:ln>
                  <a:noFill/>
                </a:ln>
                <a:solidFill>
                  <a:srgbClr val="ED7D31"/>
                </a:solidFill>
                <a:effectLst/>
                <a:uLnTx/>
                <a:uFillTx/>
                <a:latin typeface="Open Sans Light"/>
                <a:ea typeface="+mn-ea"/>
                <a:cs typeface="+mn-cs"/>
              </a:endParaRPr>
            </a:p>
          </p:txBody>
        </p:sp>
        <p:sp>
          <p:nvSpPr>
            <p:cNvPr id="87" name="Subtitle 2"/>
            <p:cNvSpPr txBox="1">
              <a:spLocks/>
            </p:cNvSpPr>
            <p:nvPr/>
          </p:nvSpPr>
          <p:spPr>
            <a:xfrm>
              <a:off x="6361236" y="1634834"/>
              <a:ext cx="11655185" cy="839116"/>
            </a:xfrm>
            <a:prstGeom prst="rect">
              <a:avLst/>
            </a:prstGeom>
          </p:spPr>
          <p:txBody>
            <a:bodyPr vert="horz" lIns="97896" tIns="48948" rIns="97896" bIns="48948"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ct val="120000"/>
                </a:lnSpc>
                <a:spcBef>
                  <a:spcPct val="20000"/>
                </a:spcBef>
                <a:spcAft>
                  <a:spcPts val="0"/>
                </a:spcAft>
                <a:buClrTx/>
                <a:buSzTx/>
                <a:buFont typeface="Arial"/>
                <a:buNone/>
                <a:tabLst/>
                <a:defRPr/>
              </a:pPr>
              <a:endParaRPr kumimoji="0" lang="en-US" sz="1396" b="0" i="0" u="none" strike="noStrike" kern="1200" cap="none" spc="0" normalizeH="0" baseline="0" noProof="0" dirty="0">
                <a:ln>
                  <a:noFill/>
                </a:ln>
                <a:solidFill>
                  <a:srgbClr val="4472C4"/>
                </a:solidFill>
                <a:effectLst/>
                <a:uLnTx/>
                <a:uFillTx/>
                <a:latin typeface="Lato Light"/>
                <a:ea typeface="+mn-ea"/>
                <a:cs typeface="Lato Light"/>
              </a:endParaRPr>
            </a:p>
          </p:txBody>
        </p:sp>
      </p:grpSp>
      <p:sp>
        <p:nvSpPr>
          <p:cNvPr id="4" name="TextBox 3">
            <a:extLst>
              <a:ext uri="{FF2B5EF4-FFF2-40B4-BE49-F238E27FC236}">
                <a16:creationId xmlns:a16="http://schemas.microsoft.com/office/drawing/2014/main" id="{8BB632B8-8DE1-41DC-ACCA-3E39AA0FCAFF}"/>
              </a:ext>
            </a:extLst>
          </p:cNvPr>
          <p:cNvSpPr txBox="1"/>
          <p:nvPr/>
        </p:nvSpPr>
        <p:spPr>
          <a:xfrm>
            <a:off x="11174819" y="202019"/>
            <a:ext cx="893134" cy="57415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22FF3FF-3C8C-4623-A0BC-8D1C3987BED7}"/>
              </a:ext>
            </a:extLst>
          </p:cNvPr>
          <p:cNvSpPr txBox="1"/>
          <p:nvPr/>
        </p:nvSpPr>
        <p:spPr>
          <a:xfrm>
            <a:off x="4008474" y="6166884"/>
            <a:ext cx="4348717" cy="69111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Group 70">
            <a:extLst>
              <a:ext uri="{FF2B5EF4-FFF2-40B4-BE49-F238E27FC236}">
                <a16:creationId xmlns:a16="http://schemas.microsoft.com/office/drawing/2014/main" id="{4A817C39-B27E-418A-B712-19AFB79E0E32}"/>
              </a:ext>
            </a:extLst>
          </p:cNvPr>
          <p:cNvGrpSpPr/>
          <p:nvPr/>
        </p:nvGrpSpPr>
        <p:grpSpPr>
          <a:xfrm>
            <a:off x="6836401" y="2019128"/>
            <a:ext cx="3969271" cy="3954387"/>
            <a:chOff x="1387928" y="2433294"/>
            <a:chExt cx="3058885" cy="3683711"/>
          </a:xfrm>
        </p:grpSpPr>
        <p:sp>
          <p:nvSpPr>
            <p:cNvPr id="72" name="Rectangle 71">
              <a:extLst>
                <a:ext uri="{FF2B5EF4-FFF2-40B4-BE49-F238E27FC236}">
                  <a16:creationId xmlns:a16="http://schemas.microsoft.com/office/drawing/2014/main" id="{B4222633-39FA-40DA-B6CC-A2B4EFD6390E}"/>
                </a:ext>
              </a:extLst>
            </p:cNvPr>
            <p:cNvSpPr/>
            <p:nvPr/>
          </p:nvSpPr>
          <p:spPr>
            <a:xfrm>
              <a:off x="1387928" y="2453014"/>
              <a:ext cx="3058885" cy="3663991"/>
            </a:xfrm>
            <a:prstGeom prst="rect">
              <a:avLst/>
            </a:prstGeom>
            <a:solidFill>
              <a:schemeClr val="accent6">
                <a:lumMod val="40000"/>
                <a:lumOff val="60000"/>
              </a:schemeClr>
            </a:solidFill>
            <a:ln w="38100" cap="sq" cmpd="sng">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73" name="Rectangle 72">
              <a:extLst>
                <a:ext uri="{FF2B5EF4-FFF2-40B4-BE49-F238E27FC236}">
                  <a16:creationId xmlns:a16="http://schemas.microsoft.com/office/drawing/2014/main" id="{748C7178-A95A-49AB-A4E7-D5FC835DECFD}"/>
                </a:ext>
              </a:extLst>
            </p:cNvPr>
            <p:cNvSpPr/>
            <p:nvPr/>
          </p:nvSpPr>
          <p:spPr>
            <a:xfrm>
              <a:off x="1387928" y="2781637"/>
              <a:ext cx="3058885" cy="1306828"/>
            </a:xfrm>
            <a:prstGeom prst="rect">
              <a:avLst/>
            </a:prstGeom>
            <a:solidFill>
              <a:schemeClr val="accent6">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74" name="Rectangle 73">
              <a:extLst>
                <a:ext uri="{FF2B5EF4-FFF2-40B4-BE49-F238E27FC236}">
                  <a16:creationId xmlns:a16="http://schemas.microsoft.com/office/drawing/2014/main" id="{2C1A4A9D-0106-4EB7-BF74-2C183C03D0B9}"/>
                </a:ext>
              </a:extLst>
            </p:cNvPr>
            <p:cNvSpPr/>
            <p:nvPr/>
          </p:nvSpPr>
          <p:spPr>
            <a:xfrm>
              <a:off x="1387928" y="4706903"/>
              <a:ext cx="3058885" cy="646962"/>
            </a:xfrm>
            <a:prstGeom prst="rect">
              <a:avLst/>
            </a:prstGeom>
            <a:solidFill>
              <a:srgbClr val="FDFDFD"/>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75" name="Rectangle 74">
              <a:extLst>
                <a:ext uri="{FF2B5EF4-FFF2-40B4-BE49-F238E27FC236}">
                  <a16:creationId xmlns:a16="http://schemas.microsoft.com/office/drawing/2014/main" id="{8725321E-FEEF-4966-87FA-7AF3274EC021}"/>
                </a:ext>
              </a:extLst>
            </p:cNvPr>
            <p:cNvSpPr/>
            <p:nvPr/>
          </p:nvSpPr>
          <p:spPr>
            <a:xfrm>
              <a:off x="1387928" y="2453014"/>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76" name="Rectangle 75">
              <a:extLst>
                <a:ext uri="{FF2B5EF4-FFF2-40B4-BE49-F238E27FC236}">
                  <a16:creationId xmlns:a16="http://schemas.microsoft.com/office/drawing/2014/main" id="{2B6F43E7-24AF-4629-BD10-48CCD3FD41BC}"/>
                </a:ext>
              </a:extLst>
            </p:cNvPr>
            <p:cNvSpPr/>
            <p:nvPr/>
          </p:nvSpPr>
          <p:spPr>
            <a:xfrm>
              <a:off x="1387928" y="2433294"/>
              <a:ext cx="3058885" cy="348343"/>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161" b="0" i="0" u="none" strike="noStrike" kern="1200" cap="none" spc="0" normalizeH="0" baseline="0" noProof="0">
                <a:ln>
                  <a:noFill/>
                </a:ln>
                <a:solidFill>
                  <a:prstClr val="white"/>
                </a:solidFill>
                <a:effectLst/>
                <a:uLnTx/>
                <a:uFillTx/>
                <a:latin typeface="Lato Light"/>
                <a:ea typeface="+mn-ea"/>
                <a:cs typeface="+mn-cs"/>
              </a:endParaRPr>
            </a:p>
          </p:txBody>
        </p:sp>
        <p:sp>
          <p:nvSpPr>
            <p:cNvPr id="78" name="TextBox 77">
              <a:extLst>
                <a:ext uri="{FF2B5EF4-FFF2-40B4-BE49-F238E27FC236}">
                  <a16:creationId xmlns:a16="http://schemas.microsoft.com/office/drawing/2014/main" id="{995BF91A-456C-4B45-8B7D-93F76C485566}"/>
                </a:ext>
              </a:extLst>
            </p:cNvPr>
            <p:cNvSpPr txBox="1"/>
            <p:nvPr/>
          </p:nvSpPr>
          <p:spPr>
            <a:xfrm>
              <a:off x="1557407" y="2995185"/>
              <a:ext cx="2731338" cy="71677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Lato Light"/>
                  <a:ea typeface="+mn-ea"/>
                  <a:cs typeface="+mn-cs"/>
                </a:rPr>
                <a:t>Power Down</a:t>
              </a:r>
              <a:endParaRPr kumimoji="0" lang="id-ID" sz="4400" b="1" i="0" u="none" strike="noStrike" kern="1200" cap="none" spc="0" normalizeH="0" baseline="0" noProof="0">
                <a:ln>
                  <a:noFill/>
                </a:ln>
                <a:solidFill>
                  <a:prstClr val="white"/>
                </a:solidFill>
                <a:effectLst/>
                <a:uLnTx/>
                <a:uFillTx/>
                <a:latin typeface="Lato Light"/>
                <a:ea typeface="+mn-ea"/>
                <a:cs typeface="+mn-cs"/>
              </a:endParaRPr>
            </a:p>
          </p:txBody>
        </p:sp>
        <p:sp>
          <p:nvSpPr>
            <p:cNvPr id="79" name="TextBox 78">
              <a:extLst>
                <a:ext uri="{FF2B5EF4-FFF2-40B4-BE49-F238E27FC236}">
                  <a16:creationId xmlns:a16="http://schemas.microsoft.com/office/drawing/2014/main" id="{50E4237C-4B95-4DE7-A0AF-83EF5F572B33}"/>
                </a:ext>
              </a:extLst>
            </p:cNvPr>
            <p:cNvSpPr txBox="1"/>
            <p:nvPr/>
          </p:nvSpPr>
          <p:spPr>
            <a:xfrm>
              <a:off x="1864120" y="4266554"/>
              <a:ext cx="2106504" cy="40139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rPr>
                <a:t>Adhere to the reality</a:t>
              </a:r>
              <a:endParaRPr kumimoji="0" lang="id-ID" sz="2200" b="0" i="0" u="none" strike="noStrike" kern="1200" cap="none" spc="0" normalizeH="0" baseline="0" noProof="0">
                <a:ln>
                  <a:noFill/>
                </a:ln>
                <a:solidFill>
                  <a:prstClr val="black">
                    <a:lumMod val="75000"/>
                    <a:lumOff val="25000"/>
                  </a:prstClr>
                </a:solidFill>
                <a:effectLst/>
                <a:uLnTx/>
                <a:uFillTx/>
                <a:latin typeface="Lato Light"/>
                <a:ea typeface="+mn-ea"/>
                <a:cs typeface="+mn-cs"/>
              </a:endParaRPr>
            </a:p>
          </p:txBody>
        </p:sp>
        <p:sp>
          <p:nvSpPr>
            <p:cNvPr id="80" name="TextBox 79">
              <a:extLst>
                <a:ext uri="{FF2B5EF4-FFF2-40B4-BE49-F238E27FC236}">
                  <a16:creationId xmlns:a16="http://schemas.microsoft.com/office/drawing/2014/main" id="{65B71F29-4B7F-4FDD-A154-62D93B719391}"/>
                </a:ext>
              </a:extLst>
            </p:cNvPr>
            <p:cNvSpPr txBox="1"/>
            <p:nvPr/>
          </p:nvSpPr>
          <p:spPr>
            <a:xfrm>
              <a:off x="2068716" y="4877472"/>
              <a:ext cx="1708724" cy="40139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rPr>
                <a:t>Follow the Rules</a:t>
              </a:r>
              <a:endParaRPr kumimoji="0" lang="id-ID" sz="2200" b="0" i="0" u="none" strike="noStrike" kern="1200" cap="none" spc="0" normalizeH="0" baseline="0" noProof="0">
                <a:ln>
                  <a:noFill/>
                </a:ln>
                <a:solidFill>
                  <a:prstClr val="black">
                    <a:lumMod val="75000"/>
                    <a:lumOff val="25000"/>
                  </a:prstClr>
                </a:solidFill>
                <a:effectLst/>
                <a:uLnTx/>
                <a:uFillTx/>
                <a:latin typeface="Lato Light"/>
                <a:ea typeface="+mn-ea"/>
                <a:cs typeface="+mn-cs"/>
              </a:endParaRPr>
            </a:p>
          </p:txBody>
        </p:sp>
        <p:sp>
          <p:nvSpPr>
            <p:cNvPr id="82" name="Rectangle 81">
              <a:extLst>
                <a:ext uri="{FF2B5EF4-FFF2-40B4-BE49-F238E27FC236}">
                  <a16:creationId xmlns:a16="http://schemas.microsoft.com/office/drawing/2014/main" id="{A5F7FBE5-05B7-42AA-825C-357FDE71856F}"/>
                </a:ext>
              </a:extLst>
            </p:cNvPr>
            <p:cNvSpPr/>
            <p:nvPr/>
          </p:nvSpPr>
          <p:spPr>
            <a:xfrm>
              <a:off x="1387928" y="2433294"/>
              <a:ext cx="3058885" cy="367787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64" b="0" i="0" u="none" strike="noStrike" kern="1200" cap="none" spc="0" normalizeH="0" baseline="0" noProof="0" dirty="0">
                <a:ln>
                  <a:noFill/>
                </a:ln>
                <a:solidFill>
                  <a:prstClr val="white"/>
                </a:solidFill>
                <a:effectLst/>
                <a:uLnTx/>
                <a:uFillTx/>
                <a:latin typeface="Lato Light"/>
                <a:ea typeface="+mn-ea"/>
                <a:cs typeface="+mn-cs"/>
              </a:endParaRPr>
            </a:p>
          </p:txBody>
        </p:sp>
      </p:grpSp>
      <p:sp>
        <p:nvSpPr>
          <p:cNvPr id="6" name="Arrow: Striped Right 5">
            <a:extLst>
              <a:ext uri="{FF2B5EF4-FFF2-40B4-BE49-F238E27FC236}">
                <a16:creationId xmlns:a16="http://schemas.microsoft.com/office/drawing/2014/main" id="{1AAAC2BD-62C7-4B10-A3EC-50E1CEC487A2}"/>
              </a:ext>
            </a:extLst>
          </p:cNvPr>
          <p:cNvSpPr/>
          <p:nvPr/>
        </p:nvSpPr>
        <p:spPr>
          <a:xfrm rot="16200000">
            <a:off x="3198485" y="2074227"/>
            <a:ext cx="378928" cy="311721"/>
          </a:xfrm>
          <a:prstGeom prst="striped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Arrow: Striped Right 87">
            <a:extLst>
              <a:ext uri="{FF2B5EF4-FFF2-40B4-BE49-F238E27FC236}">
                <a16:creationId xmlns:a16="http://schemas.microsoft.com/office/drawing/2014/main" id="{5468D8E2-7A19-48E1-8FB6-4D1A49F4D8D8}"/>
              </a:ext>
            </a:extLst>
          </p:cNvPr>
          <p:cNvSpPr/>
          <p:nvPr/>
        </p:nvSpPr>
        <p:spPr>
          <a:xfrm rot="5400000">
            <a:off x="8638974" y="2067592"/>
            <a:ext cx="378928" cy="311721"/>
          </a:xfrm>
          <a:prstGeom prst="striped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25328E10-A6EC-4035-BC1B-CEBB91ADCBC1}"/>
              </a:ext>
            </a:extLst>
          </p:cNvPr>
          <p:cNvSpPr/>
          <p:nvPr/>
        </p:nvSpPr>
        <p:spPr>
          <a:xfrm flipV="1">
            <a:off x="0" y="6678852"/>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DE6B00C5-C6FF-4396-B658-A9751A86AF19}"/>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33" name="TextBox 32">
            <a:extLst>
              <a:ext uri="{FF2B5EF4-FFF2-40B4-BE49-F238E27FC236}">
                <a16:creationId xmlns:a16="http://schemas.microsoft.com/office/drawing/2014/main" id="{C2CBB781-7976-4D71-A3CA-7106D9D0EB7A}"/>
              </a:ext>
            </a:extLst>
          </p:cNvPr>
          <p:cNvSpPr txBox="1"/>
          <p:nvPr/>
        </p:nvSpPr>
        <p:spPr>
          <a:xfrm>
            <a:off x="1472505" y="5336118"/>
            <a:ext cx="3689921" cy="4308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a:solidFill>
                  <a:prstClr val="black">
                    <a:lumMod val="75000"/>
                    <a:lumOff val="25000"/>
                  </a:prstClr>
                </a:solidFill>
                <a:latin typeface="Lato Light"/>
              </a:rPr>
              <a:t>Controls access to resources</a:t>
            </a:r>
            <a:endParaRPr kumimoji="0" lang="id-ID"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endParaRPr>
          </a:p>
        </p:txBody>
      </p:sp>
      <p:sp>
        <p:nvSpPr>
          <p:cNvPr id="34" name="TextBox 33">
            <a:extLst>
              <a:ext uri="{FF2B5EF4-FFF2-40B4-BE49-F238E27FC236}">
                <a16:creationId xmlns:a16="http://schemas.microsoft.com/office/drawing/2014/main" id="{199793E9-C4FE-4B0A-BBDC-4373BF7C071D}"/>
              </a:ext>
            </a:extLst>
          </p:cNvPr>
          <p:cNvSpPr txBox="1"/>
          <p:nvPr/>
        </p:nvSpPr>
        <p:spPr>
          <a:xfrm>
            <a:off x="7151466" y="5299002"/>
            <a:ext cx="3568029" cy="4308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a:solidFill>
                  <a:prstClr val="black">
                    <a:lumMod val="75000"/>
                    <a:lumOff val="25000"/>
                  </a:prstClr>
                </a:solidFill>
                <a:latin typeface="Lato Light"/>
              </a:rPr>
              <a:t>Limited access to resources</a:t>
            </a:r>
            <a:endParaRPr kumimoji="0" lang="id-ID" sz="2200" b="0" i="0" u="none" strike="noStrike" kern="1200" cap="none" spc="0" normalizeH="0" baseline="0" noProof="0" dirty="0">
              <a:ln>
                <a:noFill/>
              </a:ln>
              <a:solidFill>
                <a:prstClr val="black">
                  <a:lumMod val="75000"/>
                  <a:lumOff val="25000"/>
                </a:prstClr>
              </a:solidFill>
              <a:effectLst/>
              <a:uLnTx/>
              <a:uFillTx/>
              <a:latin typeface="Lato Light"/>
              <a:ea typeface="+mn-ea"/>
              <a:cs typeface="+mn-cs"/>
            </a:endParaRPr>
          </a:p>
        </p:txBody>
      </p:sp>
    </p:spTree>
    <p:custDataLst>
      <p:tags r:id="rId1"/>
    </p:custDataLst>
    <p:extLst>
      <p:ext uri="{BB962C8B-B14F-4D97-AF65-F5344CB8AC3E}">
        <p14:creationId xmlns:p14="http://schemas.microsoft.com/office/powerpoint/2010/main" val="53651092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900" decel="100000" fill="hold"/>
                                        <p:tgtEl>
                                          <p:spTgt spid="8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circle(in)">
                                      <p:cBhvr>
                                        <p:cTn id="15" dur="2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34">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5F5E4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05F1BBFC-53D0-4A61-8AD0-4361CC9B52A1}"/>
              </a:ext>
            </a:extLst>
          </p:cNvPr>
          <p:cNvSpPr>
            <a:spLocks noGrp="1"/>
          </p:cNvSpPr>
          <p:nvPr>
            <p:ph type="title"/>
          </p:nvPr>
        </p:nvSpPr>
        <p:spPr>
          <a:xfrm>
            <a:off x="524256" y="4598080"/>
            <a:ext cx="6594189" cy="1625210"/>
          </a:xfrm>
        </p:spPr>
        <p:txBody>
          <a:bodyPr>
            <a:normAutofit fontScale="90000"/>
          </a:bodyPr>
          <a:lstStyle/>
          <a:p>
            <a:pPr algn="ctr"/>
            <a:br>
              <a:rPr lang="en-US" b="1" dirty="0">
                <a:solidFill>
                  <a:srgbClr val="FFFFFF"/>
                </a:solidFill>
              </a:rPr>
            </a:br>
            <a:r>
              <a:rPr kumimoji="0" lang="en-US" sz="4400" b="1" i="0" u="none" strike="noStrike" kern="1200" cap="none" spc="0" normalizeH="0" baseline="0" noProof="0" dirty="0">
                <a:ln>
                  <a:noFill/>
                </a:ln>
                <a:solidFill>
                  <a:schemeClr val="bg1"/>
                </a:solidFill>
                <a:effectLst/>
                <a:uLnTx/>
                <a:uFillTx/>
                <a:latin typeface="Calibri" panose="020F0502020204030204"/>
                <a:ea typeface="+mn-ea"/>
                <a:cs typeface="+mn-cs"/>
              </a:rPr>
              <a:t>Risk Factors </a:t>
            </a:r>
            <a:br>
              <a:rPr kumimoji="0" lang="en-US" sz="4400" b="1" i="0" u="none" strike="noStrike" kern="1200" cap="none" spc="0" normalizeH="0" baseline="0" noProof="0" dirty="0">
                <a:ln>
                  <a:noFill/>
                </a:ln>
                <a:solidFill>
                  <a:schemeClr val="bg1"/>
                </a:solidFill>
                <a:effectLst/>
                <a:uLnTx/>
                <a:uFillTx/>
                <a:latin typeface="Calibri" panose="020F0502020204030204"/>
                <a:ea typeface="+mn-ea"/>
                <a:cs typeface="+mn-cs"/>
              </a:rPr>
            </a:br>
            <a:r>
              <a:rPr kumimoji="0" lang="en-US" sz="3900" b="1" i="0" u="none" strike="noStrike" kern="1200" cap="none" spc="0" normalizeH="0" baseline="0" noProof="0" dirty="0">
                <a:ln>
                  <a:noFill/>
                </a:ln>
                <a:solidFill>
                  <a:schemeClr val="bg1"/>
                </a:solidFill>
                <a:effectLst/>
                <a:uLnTx/>
                <a:uFillTx/>
                <a:latin typeface="Calibri" panose="020F0502020204030204"/>
                <a:ea typeface="+mn-ea"/>
                <a:cs typeface="+mn-cs"/>
              </a:rPr>
              <a:t>(conditions that increase risk)</a:t>
            </a:r>
            <a:br>
              <a:rPr lang="en-US" sz="4400" b="1" i="0" u="none" strike="noStrike" kern="1200" cap="none" spc="0" normalizeH="0" baseline="0" noProof="0" dirty="0">
                <a:ln>
                  <a:noFill/>
                </a:ln>
                <a:solidFill>
                  <a:srgbClr val="4472C4"/>
                </a:solidFill>
                <a:effectLst/>
                <a:uLnTx/>
                <a:uFillTx/>
                <a:latin typeface="Calibri" panose="020F0502020204030204"/>
                <a:cs typeface="Calibri"/>
              </a:rPr>
            </a:br>
            <a:endParaRPr lang="en-US" b="1" dirty="0">
              <a:solidFill>
                <a:srgbClr val="FFFFFF"/>
              </a:solidFill>
            </a:endParaRPr>
          </a:p>
        </p:txBody>
      </p:sp>
      <p:pic>
        <p:nvPicPr>
          <p:cNvPr id="1026" name="Picture 2">
            <a:extLst>
              <a:ext uri="{FF2B5EF4-FFF2-40B4-BE49-F238E27FC236}">
                <a16:creationId xmlns:a16="http://schemas.microsoft.com/office/drawing/2014/main" id="{985A370B-34EC-40C4-90BC-74DB11D635A6}"/>
              </a:ext>
            </a:extLst>
          </p:cNvPr>
          <p:cNvPicPr>
            <a:picLocks noChangeAspect="1" noChangeArrowheads="1"/>
          </p:cNvPicPr>
          <p:nvPr/>
        </p:nvPicPr>
        <p:blipFill>
          <a:blip r:embed="rId3">
            <a:alphaModFix amt="53000"/>
            <a:extLst>
              <a:ext uri="{28A0092B-C50C-407E-A947-70E740481C1C}">
                <a14:useLocalDpi xmlns:a14="http://schemas.microsoft.com/office/drawing/2010/main" val="0"/>
              </a:ext>
            </a:extLst>
          </a:blip>
          <a:srcRect/>
          <a:stretch/>
        </p:blipFill>
        <p:spPr bwMode="auto">
          <a:xfrm>
            <a:off x="321733" y="282856"/>
            <a:ext cx="7064120" cy="4116932"/>
          </a:xfrm>
          <a:prstGeom prst="rect">
            <a:avLst/>
          </a:prstGeom>
          <a:noFill/>
          <a:extLst>
            <a:ext uri="{909E8E84-426E-40DD-AFC4-6F175D3DCCD1}">
              <a14:hiddenFill xmlns:a14="http://schemas.microsoft.com/office/drawing/2010/main">
                <a:solidFill>
                  <a:srgbClr val="FFFFFF"/>
                </a:solidFill>
              </a14:hiddenFill>
            </a:ext>
          </a:extLst>
        </p:spPr>
      </p:pic>
      <p:sp>
        <p:nvSpPr>
          <p:cNvPr id="1035" name="Rectangle 136">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EA2E0A22-55AD-4402-8BCB-B9C93784CF53}"/>
              </a:ext>
            </a:extLst>
          </p:cNvPr>
          <p:cNvSpPr>
            <a:spLocks noGrp="1"/>
          </p:cNvSpPr>
          <p:nvPr>
            <p:ph idx="1"/>
          </p:nvPr>
        </p:nvSpPr>
        <p:spPr>
          <a:xfrm>
            <a:off x="7708043" y="520505"/>
            <a:ext cx="4073735" cy="5838780"/>
          </a:xfrm>
        </p:spPr>
        <p:txBody>
          <a:bodyPr anchor="ctr">
            <a:noAutofit/>
          </a:bodyPr>
          <a:lstStyle/>
          <a:p>
            <a:pPr marL="0" indent="0">
              <a:buNone/>
            </a:pPr>
            <a:r>
              <a:rPr lang="en-US" sz="1800" b="1" dirty="0">
                <a:solidFill>
                  <a:srgbClr val="FFFFFF"/>
                </a:solidFill>
              </a:rPr>
              <a:t>What are some risk factors (conditions) that increase a person’s vulnerability to violence, exploitation, and abuse?</a:t>
            </a:r>
          </a:p>
          <a:p>
            <a:r>
              <a:rPr lang="en-US" sz="1800" dirty="0">
                <a:solidFill>
                  <a:srgbClr val="FFFFFF"/>
                </a:solidFill>
              </a:rPr>
              <a:t>living in disaster, conflict, or post-conflict areas </a:t>
            </a:r>
          </a:p>
          <a:p>
            <a:r>
              <a:rPr lang="en-US" sz="1800" dirty="0">
                <a:solidFill>
                  <a:srgbClr val="FFFFFF"/>
                </a:solidFill>
              </a:rPr>
              <a:t>recent migration or relocation </a:t>
            </a:r>
          </a:p>
          <a:p>
            <a:r>
              <a:rPr lang="en-US" sz="1800" dirty="0">
                <a:solidFill>
                  <a:srgbClr val="FFFFFF"/>
                </a:solidFill>
              </a:rPr>
              <a:t>substance use </a:t>
            </a:r>
          </a:p>
          <a:p>
            <a:r>
              <a:rPr lang="en-US" sz="1800" dirty="0">
                <a:solidFill>
                  <a:srgbClr val="FFFFFF"/>
                </a:solidFill>
              </a:rPr>
              <a:t>poverty</a:t>
            </a:r>
          </a:p>
          <a:p>
            <a:r>
              <a:rPr lang="en-US" sz="1800" dirty="0">
                <a:solidFill>
                  <a:srgbClr val="FFFFFF"/>
                </a:solidFill>
              </a:rPr>
              <a:t>engaging in sex work/transactional sex</a:t>
            </a:r>
          </a:p>
          <a:p>
            <a:r>
              <a:rPr lang="en-US" sz="1800" dirty="0">
                <a:solidFill>
                  <a:srgbClr val="FFFFFF"/>
                </a:solidFill>
              </a:rPr>
              <a:t>mental health concerns or disabilities  </a:t>
            </a:r>
          </a:p>
          <a:p>
            <a:r>
              <a:rPr lang="en-US" sz="1800" dirty="0">
                <a:solidFill>
                  <a:srgbClr val="FFFFFF"/>
                </a:solidFill>
              </a:rPr>
              <a:t>involvement with the child welfare system and/or being a runaway or homeless youth</a:t>
            </a:r>
          </a:p>
          <a:p>
            <a:r>
              <a:rPr lang="en-US" sz="1800" dirty="0">
                <a:solidFill>
                  <a:srgbClr val="FFFFFF"/>
                </a:solidFill>
              </a:rPr>
              <a:t>weak governments, laws, and/or policies to protect people and hold offenders accountable</a:t>
            </a:r>
          </a:p>
          <a:p>
            <a:r>
              <a:rPr lang="en-US" sz="1800" dirty="0">
                <a:solidFill>
                  <a:srgbClr val="FFFFFF"/>
                </a:solidFill>
              </a:rPr>
              <a:t>Identification with marginalized group</a:t>
            </a:r>
          </a:p>
        </p:txBody>
      </p:sp>
      <p:sp>
        <p:nvSpPr>
          <p:cNvPr id="6" name="TextBox 5">
            <a:extLst>
              <a:ext uri="{FF2B5EF4-FFF2-40B4-BE49-F238E27FC236}">
                <a16:creationId xmlns:a16="http://schemas.microsoft.com/office/drawing/2014/main" id="{DA18460C-B9DE-40F0-BC51-6D2605B0A319}"/>
              </a:ext>
            </a:extLst>
          </p:cNvPr>
          <p:cNvSpPr txBox="1"/>
          <p:nvPr/>
        </p:nvSpPr>
        <p:spPr>
          <a:xfrm>
            <a:off x="321732" y="282856"/>
            <a:ext cx="7120468" cy="707886"/>
          </a:xfrm>
          <a:prstGeom prst="rect">
            <a:avLst/>
          </a:prstGeom>
          <a:solidFill>
            <a:schemeClr val="bg1">
              <a:alpha val="74000"/>
            </a:schemeClr>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rPr>
              <a:t>Some people are at higher risk</a:t>
            </a:r>
            <a:endParaRPr kumimoji="0" lang="en-US" sz="3000" b="1"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2" name="Rectangle 1">
            <a:extLst>
              <a:ext uri="{FF2B5EF4-FFF2-40B4-BE49-F238E27FC236}">
                <a16:creationId xmlns:a16="http://schemas.microsoft.com/office/drawing/2014/main" id="{CB667266-E37E-4BC1-A360-8E55D7D47A0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5054E77C-A1A1-4EFC-B701-EDA5372EF599}"/>
              </a:ext>
            </a:extLst>
          </p:cNvPr>
          <p:cNvPicPr/>
          <p:nvPr/>
        </p:nvPicPr>
        <p:blipFill>
          <a:blip r:embed="rId4">
            <a:extLst>
              <a:ext uri="{28A0092B-C50C-407E-A947-70E740481C1C}">
                <a14:useLocalDpi xmlns:a14="http://schemas.microsoft.com/office/drawing/2010/main" val="0"/>
              </a:ext>
            </a:extLst>
          </a:blip>
          <a:stretch>
            <a:fillRect/>
          </a:stretch>
        </p:blipFill>
        <p:spPr>
          <a:xfrm>
            <a:off x="410222" y="6042315"/>
            <a:ext cx="1090295" cy="361950"/>
          </a:xfrm>
          <a:prstGeom prst="rect">
            <a:avLst/>
          </a:prstGeom>
        </p:spPr>
      </p:pic>
      <p:sp>
        <p:nvSpPr>
          <p:cNvPr id="8" name="Slide Number Placeholder 7">
            <a:extLst>
              <a:ext uri="{FF2B5EF4-FFF2-40B4-BE49-F238E27FC236}">
                <a16:creationId xmlns:a16="http://schemas.microsoft.com/office/drawing/2014/main" id="{A5A62569-0EFF-4D20-977A-6B1A3ADD78F1}"/>
              </a:ext>
            </a:extLst>
          </p:cNvPr>
          <p:cNvSpPr>
            <a:spLocks noGrp="1"/>
          </p:cNvSpPr>
          <p:nvPr>
            <p:ph type="sldNum" sz="quarter" idx="12"/>
          </p:nvPr>
        </p:nvSpPr>
        <p:spPr>
          <a:xfrm>
            <a:off x="9073346" y="617114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3149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D55E05-51A2-4173-A7FA-869DE4F71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1345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508F84C-A407-4424-860F-E0D0CF215BD3}"/>
              </a:ext>
            </a:extLst>
          </p:cNvPr>
          <p:cNvSpPr>
            <a:spLocks noGrp="1"/>
          </p:cNvSpPr>
          <p:nvPr>
            <p:ph type="title"/>
          </p:nvPr>
        </p:nvSpPr>
        <p:spPr>
          <a:xfrm>
            <a:off x="698500" y="456692"/>
            <a:ext cx="4795157" cy="5413248"/>
          </a:xfrm>
        </p:spPr>
        <p:txBody>
          <a:bodyPr>
            <a:normAutofit/>
          </a:bodyPr>
          <a:lstStyle/>
          <a:p>
            <a:pPr defTabSz="457200" eaLnBrk="0" fontAlgn="base" hangingPunct="0">
              <a:lnSpc>
                <a:spcPts val="4375"/>
              </a:lnSpc>
              <a:spcBef>
                <a:spcPct val="0"/>
              </a:spcBef>
              <a:spcAft>
                <a:spcPct val="0"/>
              </a:spcAft>
              <a:buNone/>
            </a:pPr>
            <a:r>
              <a:rPr lang="en-US" sz="5200" b="1" dirty="0">
                <a:solidFill>
                  <a:schemeClr val="bg1"/>
                </a:solidFill>
              </a:rPr>
              <a:t>Facilitation Team</a:t>
            </a:r>
          </a:p>
        </p:txBody>
      </p:sp>
      <p:sp>
        <p:nvSpPr>
          <p:cNvPr id="3" name="Content Placeholder 2">
            <a:extLst>
              <a:ext uri="{FF2B5EF4-FFF2-40B4-BE49-F238E27FC236}">
                <a16:creationId xmlns:a16="http://schemas.microsoft.com/office/drawing/2014/main" id="{B8B54A46-C697-472F-9EC1-E9DA96221905}"/>
              </a:ext>
            </a:extLst>
          </p:cNvPr>
          <p:cNvSpPr>
            <a:spLocks noGrp="1"/>
          </p:cNvSpPr>
          <p:nvPr>
            <p:ph idx="1"/>
          </p:nvPr>
        </p:nvSpPr>
        <p:spPr>
          <a:xfrm>
            <a:off x="6103874" y="456692"/>
            <a:ext cx="5874400" cy="5413248"/>
          </a:xfrm>
        </p:spPr>
        <p:txBody>
          <a:bodyPr anchor="ctr">
            <a:normAutofit/>
          </a:bodyPr>
          <a:lstStyle/>
          <a:p>
            <a:pPr marL="0" indent="0">
              <a:buNone/>
            </a:pPr>
            <a:r>
              <a:rPr lang="en-US" sz="2200" b="1" dirty="0">
                <a:solidFill>
                  <a:schemeClr val="accent2"/>
                </a:solidFill>
              </a:rPr>
              <a:t>Facilitator Name</a:t>
            </a:r>
          </a:p>
          <a:p>
            <a:pPr marL="0" indent="0">
              <a:buNone/>
            </a:pPr>
            <a:r>
              <a:rPr lang="en-US" sz="2200" dirty="0"/>
              <a:t>Organization, Title, Location</a:t>
            </a:r>
          </a:p>
          <a:p>
            <a:pPr marL="0" indent="0">
              <a:buNone/>
            </a:pPr>
            <a:endParaRPr lang="en-US" sz="2200" dirty="0"/>
          </a:p>
          <a:p>
            <a:pPr marL="0" indent="0">
              <a:buNone/>
            </a:pPr>
            <a:r>
              <a:rPr lang="en-US" sz="2200" b="1" dirty="0">
                <a:solidFill>
                  <a:schemeClr val="accent2"/>
                </a:solidFill>
              </a:rPr>
              <a:t>Facilitator Name</a:t>
            </a:r>
          </a:p>
          <a:p>
            <a:pPr marL="0" indent="0">
              <a:buNone/>
            </a:pPr>
            <a:r>
              <a:rPr lang="en-US" sz="2200" dirty="0"/>
              <a:t>Organization, Title, Location</a:t>
            </a:r>
          </a:p>
          <a:p>
            <a:pPr marL="0" indent="0">
              <a:buNone/>
            </a:pPr>
            <a:endParaRPr lang="en-US" sz="2200" b="1" dirty="0">
              <a:solidFill>
                <a:schemeClr val="accent2"/>
              </a:solidFill>
            </a:endParaRPr>
          </a:p>
          <a:p>
            <a:pPr marL="0" indent="0">
              <a:buNone/>
            </a:pPr>
            <a:r>
              <a:rPr lang="en-US" sz="2200" b="1" dirty="0">
                <a:solidFill>
                  <a:schemeClr val="accent2"/>
                </a:solidFill>
              </a:rPr>
              <a:t>Facilitator Name</a:t>
            </a:r>
          </a:p>
          <a:p>
            <a:pPr marL="0" indent="0">
              <a:buNone/>
            </a:pPr>
            <a:r>
              <a:rPr lang="en-US" sz="2200" dirty="0"/>
              <a:t>Organization, Title, Location</a:t>
            </a:r>
          </a:p>
        </p:txBody>
      </p:sp>
      <p:sp>
        <p:nvSpPr>
          <p:cNvPr id="4" name="Rectangle 3">
            <a:extLst>
              <a:ext uri="{FF2B5EF4-FFF2-40B4-BE49-F238E27FC236}">
                <a16:creationId xmlns:a16="http://schemas.microsoft.com/office/drawing/2014/main" id="{7842AF11-D0D9-42DA-AA4E-075E2F5F915B}"/>
              </a:ext>
            </a:extLst>
          </p:cNvPr>
          <p:cNvSpPr/>
          <p:nvPr/>
        </p:nvSpPr>
        <p:spPr>
          <a:xfrm flipV="1">
            <a:off x="-9239" y="6605599"/>
            <a:ext cx="12226226" cy="298450"/>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BFBC0FCB-A839-466B-9903-00787240480C}"/>
              </a:ext>
            </a:extLst>
          </p:cNvPr>
          <p:cNvPicPr/>
          <p:nvPr/>
        </p:nvPicPr>
        <p:blipFill>
          <a:blip r:embed="rId3">
            <a:extLst>
              <a:ext uri="{28A0092B-C50C-407E-A947-70E740481C1C}">
                <a14:useLocalDpi xmlns:a14="http://schemas.microsoft.com/office/drawing/2010/main" val="0"/>
              </a:ext>
            </a:extLst>
          </a:blip>
          <a:stretch>
            <a:fillRect/>
          </a:stretch>
        </p:blipFill>
        <p:spPr>
          <a:xfrm>
            <a:off x="153352" y="6073140"/>
            <a:ext cx="1090295" cy="361950"/>
          </a:xfrm>
          <a:prstGeom prst="rect">
            <a:avLst/>
          </a:prstGeom>
        </p:spPr>
      </p:pic>
      <p:sp>
        <p:nvSpPr>
          <p:cNvPr id="7" name="Slide Number Placeholder 6">
            <a:extLst>
              <a:ext uri="{FF2B5EF4-FFF2-40B4-BE49-F238E27FC236}">
                <a16:creationId xmlns:a16="http://schemas.microsoft.com/office/drawing/2014/main" id="{3738112D-0724-4431-A31A-AD0FE313FDE9}"/>
              </a:ext>
            </a:extLst>
          </p:cNvPr>
          <p:cNvSpPr>
            <a:spLocks noGrp="1"/>
          </p:cNvSpPr>
          <p:nvPr>
            <p:ph type="sldNum" sz="quarter" idx="12"/>
          </p:nvPr>
        </p:nvSpPr>
        <p:spPr>
          <a:xfrm>
            <a:off x="9342475" y="624034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4628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125B034-A138-4CA6-8E18-24D909337F73}"/>
              </a:ext>
            </a:extLst>
          </p:cNvPr>
          <p:cNvSpPr>
            <a:spLocks noGrp="1"/>
          </p:cNvSpPr>
          <p:nvPr>
            <p:ph type="title"/>
          </p:nvPr>
        </p:nvSpPr>
        <p:spPr>
          <a:xfrm>
            <a:off x="640080" y="325369"/>
            <a:ext cx="4368602" cy="1956841"/>
          </a:xfrm>
        </p:spPr>
        <p:txBody>
          <a:bodyPr anchor="b">
            <a:normAutofit/>
          </a:bodyPr>
          <a:lstStyle/>
          <a:p>
            <a:r>
              <a:rPr lang="en-US" sz="5400" dirty="0"/>
              <a:t>5-Minute Break!</a:t>
            </a:r>
          </a:p>
        </p:txBody>
      </p:sp>
      <p:sp>
        <p:nvSpPr>
          <p:cNvPr id="7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A138FF2-AA00-44E8-9F7C-CD922D07C244}"/>
              </a:ext>
            </a:extLst>
          </p:cNvPr>
          <p:cNvSpPr>
            <a:spLocks noGrp="1"/>
          </p:cNvSpPr>
          <p:nvPr>
            <p:ph idx="1"/>
          </p:nvPr>
        </p:nvSpPr>
        <p:spPr>
          <a:xfrm>
            <a:off x="640080" y="2872899"/>
            <a:ext cx="4243589" cy="3320668"/>
          </a:xfrm>
        </p:spPr>
        <p:txBody>
          <a:bodyPr>
            <a:normAutofit/>
          </a:bodyPr>
          <a:lstStyle/>
          <a:p>
            <a:pPr marL="0" indent="0">
              <a:buNone/>
            </a:pPr>
            <a:endParaRPr lang="en-US" sz="2200" dirty="0"/>
          </a:p>
          <a:p>
            <a:pPr marL="0" indent="0">
              <a:buNone/>
            </a:pPr>
            <a:endParaRPr lang="en-US" sz="2200" dirty="0"/>
          </a:p>
        </p:txBody>
      </p:sp>
      <p:pic>
        <p:nvPicPr>
          <p:cNvPr id="1026" name="Picture 2" descr="162,902 BEST Break Time IMAGES, STOCK PHOTOS &amp;amp; VECTORS | Adobe Stock">
            <a:extLst>
              <a:ext uri="{FF2B5EF4-FFF2-40B4-BE49-F238E27FC236}">
                <a16:creationId xmlns:a16="http://schemas.microsoft.com/office/drawing/2014/main" id="{3867FF84-B876-459D-8C4D-BE19958A5F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126" r="14921"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BFA48545-5F7B-4F96-8912-F353CDAF420A}"/>
              </a:ext>
            </a:extLst>
          </p:cNvPr>
          <p:cNvSpPr>
            <a:spLocks noGrp="1"/>
          </p:cNvSpPr>
          <p:nvPr>
            <p:ph type="sldNum" sz="quarter" idx="12"/>
          </p:nvPr>
        </p:nvSpPr>
        <p:spPr>
          <a:xfrm>
            <a:off x="10439400" y="6356350"/>
            <a:ext cx="914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40</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7981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6200" b="1" kern="1200" dirty="0">
                <a:solidFill>
                  <a:srgbClr val="FFFFFF"/>
                </a:solidFill>
                <a:latin typeface="+mj-lt"/>
                <a:ea typeface="+mj-ea"/>
                <a:cs typeface="+mj-cs"/>
              </a:rPr>
              <a:t>Protecting Program Participants from Sexual Exploitation and Abuse (PSEA) Policy</a:t>
            </a:r>
          </a:p>
        </p:txBody>
      </p:sp>
      <p:sp>
        <p:nvSpPr>
          <p:cNvPr id="3" name="Slide Number Placeholder 2">
            <a:extLst>
              <a:ext uri="{FF2B5EF4-FFF2-40B4-BE49-F238E27FC236}">
                <a16:creationId xmlns:a16="http://schemas.microsoft.com/office/drawing/2014/main" id="{AC9871EE-B2C4-4F15-825B-0C91CE4E9D8B}"/>
              </a:ext>
            </a:extLst>
          </p:cNvPr>
          <p:cNvSpPr>
            <a:spLocks noGrp="1"/>
          </p:cNvSpPr>
          <p:nvPr>
            <p:ph type="sldNum" sz="quarter" idx="12"/>
          </p:nvPr>
        </p:nvSpPr>
        <p:spPr/>
        <p:txBody>
          <a:bodyPr/>
          <a:lstStyle/>
          <a:p>
            <a:fld id="{272DBD8C-4815-49A2-AC1D-7C5695E31DD8}" type="slidenum">
              <a:rPr lang="en-US" smtClean="0"/>
              <a:t>41</a:t>
            </a:fld>
            <a:endParaRPr lang="en-US" dirty="0"/>
          </a:p>
        </p:txBody>
      </p:sp>
      <p:sp>
        <p:nvSpPr>
          <p:cNvPr id="6" name="TextBox 5">
            <a:extLst>
              <a:ext uri="{FF2B5EF4-FFF2-40B4-BE49-F238E27FC236}">
                <a16:creationId xmlns:a16="http://schemas.microsoft.com/office/drawing/2014/main" id="{B9ACF2D9-2D51-4B70-937E-47C00CF86F09}"/>
              </a:ext>
            </a:extLst>
          </p:cNvPr>
          <p:cNvSpPr txBox="1"/>
          <p:nvPr/>
        </p:nvSpPr>
        <p:spPr>
          <a:xfrm>
            <a:off x="4075582" y="4921252"/>
            <a:ext cx="3841796" cy="369332"/>
          </a:xfrm>
          <a:prstGeom prst="rect">
            <a:avLst/>
          </a:prstGeom>
          <a:noFill/>
        </p:spPr>
        <p:txBody>
          <a:bodyPr wrap="square" rtlCol="0">
            <a:spAutoFit/>
          </a:bodyPr>
          <a:lstStyle/>
          <a:p>
            <a:pPr algn="ctr"/>
            <a:r>
              <a:rPr lang="en-US" b="1" dirty="0"/>
              <a:t>15 minutes</a:t>
            </a:r>
          </a:p>
        </p:txBody>
      </p:sp>
      <p:pic>
        <p:nvPicPr>
          <p:cNvPr id="8" name="Picture 7">
            <a:extLst>
              <a:ext uri="{FF2B5EF4-FFF2-40B4-BE49-F238E27FC236}">
                <a16:creationId xmlns:a16="http://schemas.microsoft.com/office/drawing/2014/main" id="{DF74F0F6-8CCF-4291-983B-DCEB566B7206}"/>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35743476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175F9-4EBF-4F20-9873-925D88C0BBCE}"/>
              </a:ext>
            </a:extLst>
          </p:cNvPr>
          <p:cNvSpPr>
            <a:spLocks noGrp="1"/>
          </p:cNvSpPr>
          <p:nvPr>
            <p:ph type="title"/>
          </p:nvPr>
        </p:nvSpPr>
        <p:spPr>
          <a:xfrm>
            <a:off x="240792" y="205311"/>
            <a:ext cx="11719560" cy="1325563"/>
          </a:xfrm>
          <a:solidFill>
            <a:schemeClr val="tx2">
              <a:lumMod val="75000"/>
            </a:schemeClr>
          </a:solidFill>
        </p:spPr>
        <p:txBody>
          <a:bodyPr>
            <a:normAutofit/>
          </a:bodyPr>
          <a:lstStyle/>
          <a:p>
            <a:pPr algn="ctr"/>
            <a:r>
              <a:rPr lang="en-US" b="1" dirty="0">
                <a:solidFill>
                  <a:schemeClr val="bg1"/>
                </a:solidFill>
              </a:rPr>
              <a:t>FHI 360 PSEA policy – key points</a:t>
            </a:r>
            <a:endParaRPr lang="en-US" sz="2800" dirty="0">
              <a:solidFill>
                <a:schemeClr val="bg1"/>
              </a:solidFill>
            </a:endParaRPr>
          </a:p>
        </p:txBody>
      </p:sp>
      <p:sp>
        <p:nvSpPr>
          <p:cNvPr id="3" name="Content Placeholder 2">
            <a:extLst>
              <a:ext uri="{FF2B5EF4-FFF2-40B4-BE49-F238E27FC236}">
                <a16:creationId xmlns:a16="http://schemas.microsoft.com/office/drawing/2014/main" id="{4939D5C4-2650-4ACB-9C5B-A27EBC82985D}"/>
              </a:ext>
            </a:extLst>
          </p:cNvPr>
          <p:cNvSpPr>
            <a:spLocks noGrp="1"/>
          </p:cNvSpPr>
          <p:nvPr>
            <p:ph idx="1"/>
          </p:nvPr>
        </p:nvSpPr>
        <p:spPr>
          <a:xfrm>
            <a:off x="428265" y="2108482"/>
            <a:ext cx="8611565" cy="4103306"/>
          </a:xfrm>
        </p:spPr>
        <p:txBody>
          <a:bodyPr vert="horz" lIns="91440" tIns="45720" rIns="91440" bIns="45720" rtlCol="0" anchor="t">
            <a:normAutofit/>
          </a:bodyPr>
          <a:lstStyle/>
          <a:p>
            <a:pPr marL="514350" indent="-514350">
              <a:buFont typeface="+mj-lt"/>
              <a:buAutoNum type="arabicPeriod"/>
            </a:pPr>
            <a:r>
              <a:rPr lang="en-US" sz="2200" dirty="0"/>
              <a:t>Sexual exploitation and abuse of program participants by humanitarian and development workers constitute acts of serious misconduct and are therefore grounds for _________ of employment or partnership with FHI 360 and potential referral to law enforcement.</a:t>
            </a:r>
          </a:p>
          <a:p>
            <a:pPr marL="514350" indent="-514350">
              <a:buFont typeface="+mj-lt"/>
              <a:buAutoNum type="arabicPeriod"/>
            </a:pPr>
            <a:r>
              <a:rPr lang="en-US" sz="2200" dirty="0"/>
              <a:t>Sexual activity with children (persons under the age of 18) is prohibited even if they are not program participants, regardless of the age of majority or age of consent locally; mistaken belief in the age of a child is __________.</a:t>
            </a:r>
          </a:p>
          <a:p>
            <a:pPr marL="514350" indent="-514350">
              <a:buFont typeface="+mj-lt"/>
              <a:buAutoNum type="arabicPeriod"/>
            </a:pPr>
            <a:r>
              <a:rPr lang="en-US" sz="2200" dirty="0"/>
              <a:t>Exchange of money, employment, goods, or services for sex, including sexual favors or any form of humiliating, degrading, or exploitative behavior is _________.</a:t>
            </a:r>
          </a:p>
        </p:txBody>
      </p:sp>
      <p:sp>
        <p:nvSpPr>
          <p:cNvPr id="4" name="Rectangle 3">
            <a:extLst>
              <a:ext uri="{FF2B5EF4-FFF2-40B4-BE49-F238E27FC236}">
                <a16:creationId xmlns:a16="http://schemas.microsoft.com/office/drawing/2014/main" id="{DA1C5E22-47C4-4DB4-A4E7-B73B68A465C6}"/>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A4208E67-BD3A-41F0-BA5F-A29876632F65}"/>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9" name="Slide Number Placeholder 8">
            <a:extLst>
              <a:ext uri="{FF2B5EF4-FFF2-40B4-BE49-F238E27FC236}">
                <a16:creationId xmlns:a16="http://schemas.microsoft.com/office/drawing/2014/main" id="{CDF7A839-0D3D-47F2-B773-2565DF6DEB1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B1DF88B9-C814-4726-A52C-11F389C4C5CA}"/>
              </a:ext>
            </a:extLst>
          </p:cNvPr>
          <p:cNvCxnSpPr/>
          <p:nvPr/>
        </p:nvCxnSpPr>
        <p:spPr>
          <a:xfrm>
            <a:off x="9606987" y="2098822"/>
            <a:ext cx="0" cy="376954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3351849-1901-4277-ACF6-6E750F3915BC}"/>
              </a:ext>
            </a:extLst>
          </p:cNvPr>
          <p:cNvSpPr txBox="1"/>
          <p:nvPr/>
        </p:nvSpPr>
        <p:spPr>
          <a:xfrm>
            <a:off x="9722918" y="2397724"/>
            <a:ext cx="2469082" cy="430887"/>
          </a:xfrm>
          <a:prstGeom prst="rect">
            <a:avLst/>
          </a:prstGeom>
          <a:noFill/>
        </p:spPr>
        <p:txBody>
          <a:bodyPr wrap="square" rtlCol="0">
            <a:spAutoFit/>
          </a:bodyPr>
          <a:lstStyle/>
          <a:p>
            <a:pPr algn="ctr"/>
            <a:r>
              <a:rPr lang="en-US" sz="2200" b="1" dirty="0"/>
              <a:t>Answers</a:t>
            </a:r>
          </a:p>
        </p:txBody>
      </p:sp>
      <p:pic>
        <p:nvPicPr>
          <p:cNvPr id="13" name="Picture 12">
            <a:extLst>
              <a:ext uri="{FF2B5EF4-FFF2-40B4-BE49-F238E27FC236}">
                <a16:creationId xmlns:a16="http://schemas.microsoft.com/office/drawing/2014/main" id="{0A5C466D-500E-4422-9B6F-D16CC2C532C8}"/>
              </a:ext>
            </a:extLst>
          </p:cNvPr>
          <p:cNvPicPr>
            <a:picLocks noChangeAspect="1"/>
          </p:cNvPicPr>
          <p:nvPr/>
        </p:nvPicPr>
        <p:blipFill>
          <a:blip r:embed="rId4"/>
          <a:stretch>
            <a:fillRect/>
          </a:stretch>
        </p:blipFill>
        <p:spPr>
          <a:xfrm>
            <a:off x="240792" y="1667418"/>
            <a:ext cx="6603061" cy="499915"/>
          </a:xfrm>
          <a:prstGeom prst="rect">
            <a:avLst/>
          </a:prstGeom>
        </p:spPr>
      </p:pic>
      <p:pic>
        <p:nvPicPr>
          <p:cNvPr id="14" name="Picture 13">
            <a:extLst>
              <a:ext uri="{FF2B5EF4-FFF2-40B4-BE49-F238E27FC236}">
                <a16:creationId xmlns:a16="http://schemas.microsoft.com/office/drawing/2014/main" id="{F44B4514-0BD6-45E2-B702-D5D4925DE489}"/>
              </a:ext>
            </a:extLst>
          </p:cNvPr>
          <p:cNvPicPr>
            <a:picLocks noChangeAspect="1"/>
          </p:cNvPicPr>
          <p:nvPr/>
        </p:nvPicPr>
        <p:blipFill>
          <a:blip r:embed="rId5"/>
          <a:stretch>
            <a:fillRect/>
          </a:stretch>
        </p:blipFill>
        <p:spPr>
          <a:xfrm>
            <a:off x="10174145" y="3910177"/>
            <a:ext cx="1426588" cy="499915"/>
          </a:xfrm>
          <a:prstGeom prst="rect">
            <a:avLst/>
          </a:prstGeom>
        </p:spPr>
      </p:pic>
      <p:pic>
        <p:nvPicPr>
          <p:cNvPr id="15" name="Picture 14">
            <a:extLst>
              <a:ext uri="{FF2B5EF4-FFF2-40B4-BE49-F238E27FC236}">
                <a16:creationId xmlns:a16="http://schemas.microsoft.com/office/drawing/2014/main" id="{52930AB8-FF5F-4D17-B276-D58B280009F6}"/>
              </a:ext>
            </a:extLst>
          </p:cNvPr>
          <p:cNvPicPr>
            <a:picLocks noChangeAspect="1"/>
          </p:cNvPicPr>
          <p:nvPr/>
        </p:nvPicPr>
        <p:blipFill>
          <a:blip r:embed="rId6"/>
          <a:stretch>
            <a:fillRect/>
          </a:stretch>
        </p:blipFill>
        <p:spPr>
          <a:xfrm>
            <a:off x="10167958" y="3429000"/>
            <a:ext cx="1579001" cy="493819"/>
          </a:xfrm>
          <a:prstGeom prst="rect">
            <a:avLst/>
          </a:prstGeom>
        </p:spPr>
      </p:pic>
      <p:pic>
        <p:nvPicPr>
          <p:cNvPr id="16" name="Picture 15">
            <a:extLst>
              <a:ext uri="{FF2B5EF4-FFF2-40B4-BE49-F238E27FC236}">
                <a16:creationId xmlns:a16="http://schemas.microsoft.com/office/drawing/2014/main" id="{88984821-0944-4C4A-928D-D88B770A63A2}"/>
              </a:ext>
            </a:extLst>
          </p:cNvPr>
          <p:cNvPicPr>
            <a:picLocks noChangeAspect="1"/>
          </p:cNvPicPr>
          <p:nvPr/>
        </p:nvPicPr>
        <p:blipFill>
          <a:blip r:embed="rId7"/>
          <a:stretch>
            <a:fillRect/>
          </a:stretch>
        </p:blipFill>
        <p:spPr>
          <a:xfrm>
            <a:off x="10167958" y="2881896"/>
            <a:ext cx="1286367" cy="493819"/>
          </a:xfrm>
          <a:prstGeom prst="rect">
            <a:avLst/>
          </a:prstGeom>
        </p:spPr>
      </p:pic>
      <p:pic>
        <p:nvPicPr>
          <p:cNvPr id="5" name="Picture 4">
            <a:extLst>
              <a:ext uri="{FF2B5EF4-FFF2-40B4-BE49-F238E27FC236}">
                <a16:creationId xmlns:a16="http://schemas.microsoft.com/office/drawing/2014/main" id="{7FA205F0-BC27-743E-B76B-FA685CE81262}"/>
              </a:ext>
            </a:extLst>
          </p:cNvPr>
          <p:cNvPicPr>
            <a:picLocks noChangeAspect="1"/>
          </p:cNvPicPr>
          <p:nvPr/>
        </p:nvPicPr>
        <p:blipFill>
          <a:blip r:embed="rId8"/>
          <a:stretch>
            <a:fillRect/>
          </a:stretch>
        </p:blipFill>
        <p:spPr>
          <a:xfrm>
            <a:off x="2853756" y="4541862"/>
            <a:ext cx="1579001" cy="493819"/>
          </a:xfrm>
          <a:prstGeom prst="rect">
            <a:avLst/>
          </a:prstGeom>
        </p:spPr>
      </p:pic>
      <p:pic>
        <p:nvPicPr>
          <p:cNvPr id="6" name="Picture 5">
            <a:extLst>
              <a:ext uri="{FF2B5EF4-FFF2-40B4-BE49-F238E27FC236}">
                <a16:creationId xmlns:a16="http://schemas.microsoft.com/office/drawing/2014/main" id="{0B1ADF14-0D75-A7A8-8EAF-36A532CD79DC}"/>
              </a:ext>
            </a:extLst>
          </p:cNvPr>
          <p:cNvPicPr>
            <a:picLocks noChangeAspect="1"/>
          </p:cNvPicPr>
          <p:nvPr/>
        </p:nvPicPr>
        <p:blipFill>
          <a:blip r:embed="rId7"/>
          <a:stretch>
            <a:fillRect/>
          </a:stretch>
        </p:blipFill>
        <p:spPr>
          <a:xfrm>
            <a:off x="2356889" y="5613289"/>
            <a:ext cx="1286367" cy="493819"/>
          </a:xfrm>
          <a:prstGeom prst="rect">
            <a:avLst/>
          </a:prstGeom>
        </p:spPr>
      </p:pic>
      <p:pic>
        <p:nvPicPr>
          <p:cNvPr id="17" name="Picture 16">
            <a:extLst>
              <a:ext uri="{FF2B5EF4-FFF2-40B4-BE49-F238E27FC236}">
                <a16:creationId xmlns:a16="http://schemas.microsoft.com/office/drawing/2014/main" id="{3CF07A26-3FA2-268D-5BEF-22CC7919E650}"/>
              </a:ext>
            </a:extLst>
          </p:cNvPr>
          <p:cNvPicPr>
            <a:picLocks noChangeAspect="1"/>
          </p:cNvPicPr>
          <p:nvPr/>
        </p:nvPicPr>
        <p:blipFill>
          <a:blip r:embed="rId5"/>
          <a:stretch>
            <a:fillRect/>
          </a:stretch>
        </p:blipFill>
        <p:spPr>
          <a:xfrm>
            <a:off x="5765303" y="2631938"/>
            <a:ext cx="1426588" cy="499915"/>
          </a:xfrm>
          <a:prstGeom prst="rect">
            <a:avLst/>
          </a:prstGeom>
        </p:spPr>
      </p:pic>
    </p:spTree>
    <p:extLst>
      <p:ext uri="{BB962C8B-B14F-4D97-AF65-F5344CB8AC3E}">
        <p14:creationId xmlns:p14="http://schemas.microsoft.com/office/powerpoint/2010/main" val="262575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C9B63-3072-48ED-94D5-5B315BC54EAC}"/>
              </a:ext>
            </a:extLst>
          </p:cNvPr>
          <p:cNvSpPr>
            <a:spLocks noGrp="1"/>
          </p:cNvSpPr>
          <p:nvPr>
            <p:ph type="title"/>
          </p:nvPr>
        </p:nvSpPr>
        <p:spPr>
          <a:xfrm>
            <a:off x="243840" y="111513"/>
            <a:ext cx="11643360" cy="975061"/>
          </a:xfrm>
          <a:solidFill>
            <a:schemeClr val="tx2">
              <a:lumMod val="75000"/>
            </a:schemeClr>
          </a:solidFill>
        </p:spPr>
        <p:txBody>
          <a:bodyPr>
            <a:normAutofit/>
          </a:bodyPr>
          <a:lstStyle/>
          <a:p>
            <a:pPr algn="ctr"/>
            <a:r>
              <a:rPr lang="en-US" b="1" dirty="0">
                <a:solidFill>
                  <a:schemeClr val="bg1"/>
                </a:solidFill>
              </a:rPr>
              <a:t>FHI 360 PSEA policy – key points (continued)</a:t>
            </a:r>
            <a:endParaRPr lang="en-US" sz="2500" dirty="0">
              <a:solidFill>
                <a:schemeClr val="bg1"/>
              </a:solidFill>
            </a:endParaRPr>
          </a:p>
        </p:txBody>
      </p:sp>
      <p:sp>
        <p:nvSpPr>
          <p:cNvPr id="3" name="Content Placeholder 2">
            <a:extLst>
              <a:ext uri="{FF2B5EF4-FFF2-40B4-BE49-F238E27FC236}">
                <a16:creationId xmlns:a16="http://schemas.microsoft.com/office/drawing/2014/main" id="{B03F6E2A-CC0B-458F-8D88-F0F94483CB7C}"/>
              </a:ext>
            </a:extLst>
          </p:cNvPr>
          <p:cNvSpPr>
            <a:spLocks noGrp="1"/>
          </p:cNvSpPr>
          <p:nvPr>
            <p:ph idx="1"/>
          </p:nvPr>
        </p:nvSpPr>
        <p:spPr>
          <a:xfrm>
            <a:off x="339073" y="1862433"/>
            <a:ext cx="8989785" cy="5475248"/>
          </a:xfrm>
        </p:spPr>
        <p:txBody>
          <a:bodyPr>
            <a:normAutofit/>
          </a:bodyPr>
          <a:lstStyle/>
          <a:p>
            <a:pPr marL="514350" indent="-514350">
              <a:buFont typeface="+mj-lt"/>
              <a:buAutoNum type="arabicPeriod" startAt="4"/>
            </a:pPr>
            <a:r>
              <a:rPr lang="en-US" sz="2200" dirty="0"/>
              <a:t>Sexual relationships between staff and program participants (beneficiaries) are _________ since they are based on inherently ________ power dynamics. Such relationships undermine the credibility and integrity of humanitarian and development work. </a:t>
            </a:r>
          </a:p>
          <a:p>
            <a:pPr marL="514350" indent="-514350">
              <a:buFont typeface="+mj-lt"/>
              <a:buAutoNum type="arabicPeriod" startAt="4"/>
            </a:pPr>
            <a:r>
              <a:rPr lang="en-US" sz="2200" dirty="0"/>
              <a:t>Where staff, volunteers, or partners develop concerns or suspicions regarding sexual exploitation and abuse towards program participants by a fellow worker, they  ________ report such concerns to a supervisor or directly to FHI 360.</a:t>
            </a:r>
          </a:p>
          <a:p>
            <a:pPr marL="514350" indent="-514350">
              <a:buFont typeface="+mj-lt"/>
              <a:buAutoNum type="arabicPeriod" startAt="4"/>
            </a:pPr>
            <a:r>
              <a:rPr lang="en-US" sz="2200" dirty="0"/>
              <a:t>FHI 360 and partner personnel are responsible for creating and maintaining an environment which _________ sexual exploitation and abuse. Personnel at all levels are responsible for supporting and developing systems which maintain this environment.</a:t>
            </a:r>
          </a:p>
        </p:txBody>
      </p:sp>
      <p:sp>
        <p:nvSpPr>
          <p:cNvPr id="4" name="Rectangle 3">
            <a:extLst>
              <a:ext uri="{FF2B5EF4-FFF2-40B4-BE49-F238E27FC236}">
                <a16:creationId xmlns:a16="http://schemas.microsoft.com/office/drawing/2014/main" id="{4D890073-9AF2-4856-B31A-A232DCA0EFF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25F7063F-4BC9-4710-84EB-B271D7855FCA}"/>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10" name="Slide Number Placeholder 9">
            <a:extLst>
              <a:ext uri="{FF2B5EF4-FFF2-40B4-BE49-F238E27FC236}">
                <a16:creationId xmlns:a16="http://schemas.microsoft.com/office/drawing/2014/main" id="{81657C41-39D7-43CB-AE50-AD3EBD26D1D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F075FA8B-B8EB-45D9-A5F7-FCC1B41CD3E1}"/>
              </a:ext>
            </a:extLst>
          </p:cNvPr>
          <p:cNvPicPr>
            <a:picLocks noChangeAspect="1"/>
          </p:cNvPicPr>
          <p:nvPr/>
        </p:nvPicPr>
        <p:blipFill>
          <a:blip r:embed="rId4"/>
          <a:stretch>
            <a:fillRect/>
          </a:stretch>
        </p:blipFill>
        <p:spPr>
          <a:xfrm>
            <a:off x="9665542" y="2052071"/>
            <a:ext cx="2477781" cy="631133"/>
          </a:xfrm>
          <a:prstGeom prst="rect">
            <a:avLst/>
          </a:prstGeom>
        </p:spPr>
      </p:pic>
      <p:cxnSp>
        <p:nvCxnSpPr>
          <p:cNvPr id="18" name="Straight Connector 17">
            <a:extLst>
              <a:ext uri="{FF2B5EF4-FFF2-40B4-BE49-F238E27FC236}">
                <a16:creationId xmlns:a16="http://schemas.microsoft.com/office/drawing/2014/main" id="{1DD3A396-F3DE-4E8C-B778-685DCDD07E35}"/>
              </a:ext>
            </a:extLst>
          </p:cNvPr>
          <p:cNvCxnSpPr>
            <a:cxnSpLocks/>
          </p:cNvCxnSpPr>
          <p:nvPr/>
        </p:nvCxnSpPr>
        <p:spPr>
          <a:xfrm>
            <a:off x="9606987" y="1726548"/>
            <a:ext cx="0" cy="4257563"/>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03BFCB7-E19C-480E-A065-73E332C9D2BA}"/>
              </a:ext>
            </a:extLst>
          </p:cNvPr>
          <p:cNvSpPr txBox="1"/>
          <p:nvPr/>
        </p:nvSpPr>
        <p:spPr>
          <a:xfrm>
            <a:off x="339073" y="1169319"/>
            <a:ext cx="6704302" cy="369332"/>
          </a:xfrm>
          <a:prstGeom prst="rect">
            <a:avLst/>
          </a:prstGeom>
          <a:noFill/>
        </p:spPr>
        <p:txBody>
          <a:bodyPr wrap="square" rtlCol="0">
            <a:spAutoFit/>
          </a:bodyPr>
          <a:lstStyle/>
          <a:p>
            <a:r>
              <a:rPr lang="en-US" b="1" dirty="0"/>
              <a:t>Fill in the blanks:</a:t>
            </a:r>
          </a:p>
        </p:txBody>
      </p:sp>
      <p:pic>
        <p:nvPicPr>
          <p:cNvPr id="22" name="Picture 21">
            <a:extLst>
              <a:ext uri="{FF2B5EF4-FFF2-40B4-BE49-F238E27FC236}">
                <a16:creationId xmlns:a16="http://schemas.microsoft.com/office/drawing/2014/main" id="{1D4E6D60-4BD8-4DAA-B356-143D0BB81A53}"/>
              </a:ext>
            </a:extLst>
          </p:cNvPr>
          <p:cNvPicPr>
            <a:picLocks noChangeAspect="1"/>
          </p:cNvPicPr>
          <p:nvPr/>
        </p:nvPicPr>
        <p:blipFill>
          <a:blip r:embed="rId5"/>
          <a:stretch>
            <a:fillRect/>
          </a:stretch>
        </p:blipFill>
        <p:spPr>
          <a:xfrm>
            <a:off x="10259473" y="3134009"/>
            <a:ext cx="1127858" cy="499915"/>
          </a:xfrm>
          <a:prstGeom prst="rect">
            <a:avLst/>
          </a:prstGeom>
        </p:spPr>
      </p:pic>
      <p:pic>
        <p:nvPicPr>
          <p:cNvPr id="24" name="Picture 23">
            <a:extLst>
              <a:ext uri="{FF2B5EF4-FFF2-40B4-BE49-F238E27FC236}">
                <a16:creationId xmlns:a16="http://schemas.microsoft.com/office/drawing/2014/main" id="{626E95A7-CFDE-4A9A-A3A3-17D0EFF9FDCC}"/>
              </a:ext>
            </a:extLst>
          </p:cNvPr>
          <p:cNvPicPr>
            <a:picLocks noChangeAspect="1"/>
          </p:cNvPicPr>
          <p:nvPr/>
        </p:nvPicPr>
        <p:blipFill>
          <a:blip r:embed="rId6"/>
          <a:stretch>
            <a:fillRect/>
          </a:stretch>
        </p:blipFill>
        <p:spPr>
          <a:xfrm>
            <a:off x="10293004" y="4106139"/>
            <a:ext cx="768163" cy="493819"/>
          </a:xfrm>
          <a:prstGeom prst="rect">
            <a:avLst/>
          </a:prstGeom>
        </p:spPr>
      </p:pic>
      <p:pic>
        <p:nvPicPr>
          <p:cNvPr id="25" name="Picture 24">
            <a:extLst>
              <a:ext uri="{FF2B5EF4-FFF2-40B4-BE49-F238E27FC236}">
                <a16:creationId xmlns:a16="http://schemas.microsoft.com/office/drawing/2014/main" id="{A2DD2735-CD9E-44EC-928D-D32E6A7B067C}"/>
              </a:ext>
            </a:extLst>
          </p:cNvPr>
          <p:cNvPicPr>
            <a:picLocks noChangeAspect="1"/>
          </p:cNvPicPr>
          <p:nvPr/>
        </p:nvPicPr>
        <p:blipFill>
          <a:blip r:embed="rId7"/>
          <a:stretch>
            <a:fillRect/>
          </a:stretch>
        </p:blipFill>
        <p:spPr>
          <a:xfrm>
            <a:off x="10293004" y="2725966"/>
            <a:ext cx="1060796" cy="493819"/>
          </a:xfrm>
          <a:prstGeom prst="rect">
            <a:avLst/>
          </a:prstGeom>
        </p:spPr>
      </p:pic>
      <p:sp>
        <p:nvSpPr>
          <p:cNvPr id="5" name="TextBox 4">
            <a:extLst>
              <a:ext uri="{FF2B5EF4-FFF2-40B4-BE49-F238E27FC236}">
                <a16:creationId xmlns:a16="http://schemas.microsoft.com/office/drawing/2014/main" id="{821216BB-4FE5-4251-A7FD-CABA470F7EF2}"/>
              </a:ext>
            </a:extLst>
          </p:cNvPr>
          <p:cNvSpPr txBox="1"/>
          <p:nvPr/>
        </p:nvSpPr>
        <p:spPr>
          <a:xfrm>
            <a:off x="10098313" y="3681300"/>
            <a:ext cx="1324231" cy="369332"/>
          </a:xfrm>
          <a:prstGeom prst="rect">
            <a:avLst/>
          </a:prstGeom>
          <a:noFill/>
        </p:spPr>
        <p:txBody>
          <a:bodyPr wrap="square" rtlCol="0">
            <a:spAutoFit/>
          </a:bodyPr>
          <a:lstStyle/>
          <a:p>
            <a:pPr algn="ctr"/>
            <a:r>
              <a:rPr lang="en-US" b="1" dirty="0">
                <a:solidFill>
                  <a:srgbClr val="D05F12"/>
                </a:solidFill>
              </a:rPr>
              <a:t>prohibited</a:t>
            </a:r>
          </a:p>
        </p:txBody>
      </p:sp>
      <p:pic>
        <p:nvPicPr>
          <p:cNvPr id="6" name="Picture 5">
            <a:extLst>
              <a:ext uri="{FF2B5EF4-FFF2-40B4-BE49-F238E27FC236}">
                <a16:creationId xmlns:a16="http://schemas.microsoft.com/office/drawing/2014/main" id="{29569A8C-CF4D-3E07-6439-C7A0CD66C541}"/>
              </a:ext>
            </a:extLst>
          </p:cNvPr>
          <p:cNvPicPr>
            <a:picLocks noChangeAspect="1"/>
          </p:cNvPicPr>
          <p:nvPr/>
        </p:nvPicPr>
        <p:blipFill>
          <a:blip r:embed="rId8"/>
          <a:stretch>
            <a:fillRect/>
          </a:stretch>
        </p:blipFill>
        <p:spPr>
          <a:xfrm>
            <a:off x="3029750" y="2117679"/>
            <a:ext cx="1322947" cy="499915"/>
          </a:xfrm>
          <a:prstGeom prst="rect">
            <a:avLst/>
          </a:prstGeom>
        </p:spPr>
      </p:pic>
      <p:pic>
        <p:nvPicPr>
          <p:cNvPr id="7" name="Picture 6">
            <a:extLst>
              <a:ext uri="{FF2B5EF4-FFF2-40B4-BE49-F238E27FC236}">
                <a16:creationId xmlns:a16="http://schemas.microsoft.com/office/drawing/2014/main" id="{40783363-A868-6C48-505C-6A33CD623B99}"/>
              </a:ext>
            </a:extLst>
          </p:cNvPr>
          <p:cNvPicPr>
            <a:picLocks noChangeAspect="1"/>
          </p:cNvPicPr>
          <p:nvPr/>
        </p:nvPicPr>
        <p:blipFill>
          <a:blip r:embed="rId9"/>
          <a:stretch>
            <a:fillRect/>
          </a:stretch>
        </p:blipFill>
        <p:spPr>
          <a:xfrm>
            <a:off x="1004808" y="2381642"/>
            <a:ext cx="1066892" cy="493819"/>
          </a:xfrm>
          <a:prstGeom prst="rect">
            <a:avLst/>
          </a:prstGeom>
        </p:spPr>
      </p:pic>
      <p:pic>
        <p:nvPicPr>
          <p:cNvPr id="8" name="Picture 7">
            <a:extLst>
              <a:ext uri="{FF2B5EF4-FFF2-40B4-BE49-F238E27FC236}">
                <a16:creationId xmlns:a16="http://schemas.microsoft.com/office/drawing/2014/main" id="{0171F1F2-9D95-9288-9165-5F75B1075902}"/>
              </a:ext>
            </a:extLst>
          </p:cNvPr>
          <p:cNvPicPr>
            <a:picLocks noChangeAspect="1"/>
          </p:cNvPicPr>
          <p:nvPr/>
        </p:nvPicPr>
        <p:blipFill>
          <a:blip r:embed="rId6"/>
          <a:stretch>
            <a:fillRect/>
          </a:stretch>
        </p:blipFill>
        <p:spPr>
          <a:xfrm>
            <a:off x="3584534" y="3728606"/>
            <a:ext cx="768163" cy="493819"/>
          </a:xfrm>
          <a:prstGeom prst="rect">
            <a:avLst/>
          </a:prstGeom>
        </p:spPr>
      </p:pic>
      <p:pic>
        <p:nvPicPr>
          <p:cNvPr id="9" name="Picture 8">
            <a:extLst>
              <a:ext uri="{FF2B5EF4-FFF2-40B4-BE49-F238E27FC236}">
                <a16:creationId xmlns:a16="http://schemas.microsoft.com/office/drawing/2014/main" id="{EFC261D9-687C-B603-415A-68E92FB853A7}"/>
              </a:ext>
            </a:extLst>
          </p:cNvPr>
          <p:cNvPicPr>
            <a:picLocks noChangeAspect="1"/>
          </p:cNvPicPr>
          <p:nvPr/>
        </p:nvPicPr>
        <p:blipFill>
          <a:blip r:embed="rId5"/>
          <a:stretch>
            <a:fillRect/>
          </a:stretch>
        </p:blipFill>
        <p:spPr>
          <a:xfrm>
            <a:off x="4968142" y="4779637"/>
            <a:ext cx="1127858" cy="499915"/>
          </a:xfrm>
          <a:prstGeom prst="rect">
            <a:avLst/>
          </a:prstGeom>
        </p:spPr>
      </p:pic>
    </p:spTree>
    <p:extLst>
      <p:ext uri="{BB962C8B-B14F-4D97-AF65-F5344CB8AC3E}">
        <p14:creationId xmlns:p14="http://schemas.microsoft.com/office/powerpoint/2010/main" val="237827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7D54F1B-F815-4265-8D05-FE483D7D9138}"/>
              </a:ext>
            </a:extLst>
          </p:cNvPr>
          <p:cNvSpPr>
            <a:spLocks noGrp="1"/>
          </p:cNvSpPr>
          <p:nvPr>
            <p:ph type="title"/>
          </p:nvPr>
        </p:nvSpPr>
        <p:spPr>
          <a:xfrm>
            <a:off x="329184" y="591344"/>
            <a:ext cx="3558050" cy="5585619"/>
          </a:xfrm>
        </p:spPr>
        <p:txBody>
          <a:bodyPr vert="horz" lIns="91440" tIns="45720" rIns="91440" bIns="45720" rtlCol="0" anchor="ctr">
            <a:normAutofit/>
          </a:bodyPr>
          <a:lstStyle/>
          <a:p>
            <a:r>
              <a:rPr lang="en-US" sz="4000" kern="1200" dirty="0">
                <a:solidFill>
                  <a:srgbClr val="FFFFFF"/>
                </a:solidFill>
                <a:latin typeface="+mj-lt"/>
                <a:ea typeface="+mj-ea"/>
                <a:cs typeface="+mj-cs"/>
              </a:rPr>
              <a:t>Discussion: What about </a:t>
            </a:r>
            <a:r>
              <a:rPr lang="en-US" sz="4000" b="1" kern="1200" dirty="0">
                <a:solidFill>
                  <a:srgbClr val="FFFFFF"/>
                </a:solidFill>
                <a:latin typeface="+mj-lt"/>
                <a:ea typeface="+mj-ea"/>
                <a:cs typeface="+mj-cs"/>
              </a:rPr>
              <a:t>consenting adult relationships </a:t>
            </a:r>
            <a:r>
              <a:rPr lang="en-US" sz="4000" kern="1200" dirty="0">
                <a:solidFill>
                  <a:srgbClr val="FFFFFF"/>
                </a:solidFill>
                <a:latin typeface="+mj-lt"/>
                <a:ea typeface="+mj-ea"/>
                <a:cs typeface="+mj-cs"/>
              </a:rPr>
              <a:t>between staff and</a:t>
            </a:r>
            <a:r>
              <a:rPr lang="en-US" sz="4000" b="1" kern="1200" dirty="0">
                <a:solidFill>
                  <a:srgbClr val="FFFFFF"/>
                </a:solidFill>
                <a:latin typeface="+mj-lt"/>
                <a:ea typeface="+mj-ea"/>
                <a:cs typeface="+mj-cs"/>
              </a:rPr>
              <a:t> </a:t>
            </a:r>
            <a:r>
              <a:rPr lang="en-US" sz="4000" kern="1200" dirty="0">
                <a:solidFill>
                  <a:srgbClr val="FFFFFF"/>
                </a:solidFill>
                <a:latin typeface="+mj-lt"/>
                <a:ea typeface="+mj-ea"/>
                <a:cs typeface="+mj-cs"/>
              </a:rPr>
              <a:t>a program participant?</a:t>
            </a:r>
          </a:p>
        </p:txBody>
      </p:sp>
      <p:sp>
        <p:nvSpPr>
          <p:cNvPr id="16" name="Arc 1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Content Placeholder 6">
            <a:extLst>
              <a:ext uri="{FF2B5EF4-FFF2-40B4-BE49-F238E27FC236}">
                <a16:creationId xmlns:a16="http://schemas.microsoft.com/office/drawing/2014/main" id="{AF574C0F-365F-44AE-9329-66FA3FAF6DCC}"/>
              </a:ext>
            </a:extLst>
          </p:cNvPr>
          <p:cNvSpPr>
            <a:spLocks noGrp="1"/>
          </p:cNvSpPr>
          <p:nvPr>
            <p:ph sz="half" idx="2"/>
          </p:nvPr>
        </p:nvSpPr>
        <p:spPr>
          <a:xfrm>
            <a:off x="4447308" y="591344"/>
            <a:ext cx="6906491" cy="5585619"/>
          </a:xfrm>
        </p:spPr>
        <p:txBody>
          <a:bodyPr vert="horz" lIns="91440" tIns="45720" rIns="91440" bIns="45720" rtlCol="0" anchor="ctr">
            <a:normAutofit/>
          </a:bodyPr>
          <a:lstStyle/>
          <a:p>
            <a:pPr marL="0" indent="0">
              <a:buNone/>
            </a:pPr>
            <a:r>
              <a:rPr lang="en-US" sz="3000" b="1" dirty="0"/>
              <a:t>What is the concern?</a:t>
            </a:r>
          </a:p>
          <a:p>
            <a:r>
              <a:rPr lang="en-US" sz="2600" dirty="0"/>
              <a:t>Inherent unequal power dynamics.</a:t>
            </a:r>
          </a:p>
          <a:p>
            <a:r>
              <a:rPr lang="en-US" sz="2600" dirty="0"/>
              <a:t>Program staff often have money, food, and shelter ---whereas many program participants in the communities where we work do not have easy access to these essentials.</a:t>
            </a:r>
          </a:p>
          <a:p>
            <a:r>
              <a:rPr lang="en-US" sz="2600" dirty="0"/>
              <a:t>Potential for abuse of power, including improper use of rank or position.</a:t>
            </a:r>
          </a:p>
          <a:p>
            <a:pPr marL="0" indent="0">
              <a:buNone/>
            </a:pPr>
            <a:r>
              <a:rPr lang="en-US" sz="2600" dirty="0">
                <a:solidFill>
                  <a:srgbClr val="D05F12"/>
                </a:solidFill>
              </a:rPr>
              <a:t>Because of the risk of abuse of power, sexual relationships between FHI 360 personnel and program participants are </a:t>
            </a:r>
            <a:r>
              <a:rPr lang="en-US" sz="2600" u="sng" dirty="0">
                <a:solidFill>
                  <a:srgbClr val="D05F12"/>
                </a:solidFill>
              </a:rPr>
              <a:t>prohibited</a:t>
            </a:r>
            <a:r>
              <a:rPr lang="en-US" sz="2600" dirty="0">
                <a:solidFill>
                  <a:srgbClr val="D05F12"/>
                </a:solidFill>
              </a:rPr>
              <a:t>. (changed from strongly discouraged)</a:t>
            </a:r>
          </a:p>
        </p:txBody>
      </p:sp>
      <p:sp>
        <p:nvSpPr>
          <p:cNvPr id="3" name="Rectangle 2">
            <a:extLst>
              <a:ext uri="{FF2B5EF4-FFF2-40B4-BE49-F238E27FC236}">
                <a16:creationId xmlns:a16="http://schemas.microsoft.com/office/drawing/2014/main" id="{2F892302-578F-4312-8650-D824960313F0}"/>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0D27A92E-2C81-4B72-9C64-8AA54FF732EA}"/>
              </a:ext>
            </a:extLst>
          </p:cNvPr>
          <p:cNvPicPr/>
          <p:nvPr/>
        </p:nvPicPr>
        <p:blipFill>
          <a:blip r:embed="rId3">
            <a:extLst>
              <a:ext uri="{28A0092B-C50C-407E-A947-70E740481C1C}">
                <a14:useLocalDpi xmlns:a14="http://schemas.microsoft.com/office/drawing/2010/main" val="0"/>
              </a:ext>
            </a:extLst>
          </a:blip>
          <a:stretch>
            <a:fillRect/>
          </a:stretch>
        </p:blipFill>
        <p:spPr>
          <a:xfrm>
            <a:off x="10719241" y="6227197"/>
            <a:ext cx="1090295" cy="361950"/>
          </a:xfrm>
          <a:prstGeom prst="rect">
            <a:avLst/>
          </a:prstGeom>
        </p:spPr>
      </p:pic>
      <p:sp>
        <p:nvSpPr>
          <p:cNvPr id="6" name="Slide Number Placeholder 5">
            <a:extLst>
              <a:ext uri="{FF2B5EF4-FFF2-40B4-BE49-F238E27FC236}">
                <a16:creationId xmlns:a16="http://schemas.microsoft.com/office/drawing/2014/main" id="{F8CD8B3B-4E2E-4A33-9A0F-E2BEBB18EC26}"/>
              </a:ext>
            </a:extLst>
          </p:cNvPr>
          <p:cNvSpPr>
            <a:spLocks noGrp="1"/>
          </p:cNvSpPr>
          <p:nvPr>
            <p:ph type="sldNum" sz="quarter" idx="12"/>
          </p:nvPr>
        </p:nvSpPr>
        <p:spPr>
          <a:xfrm>
            <a:off x="9445752" y="6264276"/>
            <a:ext cx="2743200" cy="365125"/>
          </a:xfrm>
        </p:spPr>
        <p:txBody>
          <a:bodyPr/>
          <a:lstStyle/>
          <a:p>
            <a:fld id="{E1DF4C06-4BCE-431A-A5FC-FEE771961E6D}" type="slidenum">
              <a:rPr lang="en-US" smtClean="0"/>
              <a:t>44</a:t>
            </a:fld>
            <a:endParaRPr lang="en-US" dirty="0"/>
          </a:p>
        </p:txBody>
      </p:sp>
    </p:spTree>
    <p:extLst>
      <p:ext uri="{BB962C8B-B14F-4D97-AF65-F5344CB8AC3E}">
        <p14:creationId xmlns:p14="http://schemas.microsoft.com/office/powerpoint/2010/main" val="396253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45EF01-EA84-480C-B8DF-C08299E14267}"/>
              </a:ext>
            </a:extLst>
          </p:cNvPr>
          <p:cNvSpPr>
            <a:spLocks noGrp="1"/>
          </p:cNvSpPr>
          <p:nvPr>
            <p:ph type="title"/>
          </p:nvPr>
        </p:nvSpPr>
        <p:spPr>
          <a:xfrm>
            <a:off x="808638" y="386930"/>
            <a:ext cx="9236700" cy="1188950"/>
          </a:xfrm>
        </p:spPr>
        <p:txBody>
          <a:bodyPr anchor="b">
            <a:normAutofit/>
          </a:bodyPr>
          <a:lstStyle/>
          <a:p>
            <a:r>
              <a:rPr lang="en-US" sz="4000" dirty="0"/>
              <a:t>Case Scenario: Is this sexual exploitation?</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6C02A16-F480-492B-AF32-6056A1453B10}"/>
              </a:ext>
            </a:extLst>
          </p:cNvPr>
          <p:cNvSpPr>
            <a:spLocks noGrp="1"/>
          </p:cNvSpPr>
          <p:nvPr>
            <p:ph idx="1"/>
          </p:nvPr>
        </p:nvSpPr>
        <p:spPr>
          <a:xfrm>
            <a:off x="737407" y="2144031"/>
            <a:ext cx="10143668" cy="3435531"/>
          </a:xfrm>
        </p:spPr>
        <p:txBody>
          <a:bodyPr anchor="ctr">
            <a:normAutofit/>
          </a:bodyPr>
          <a:lstStyle/>
          <a:p>
            <a:pPr marL="0" indent="0">
              <a:buNone/>
            </a:pPr>
            <a:r>
              <a:rPr lang="en-US" sz="2400" dirty="0"/>
              <a:t>A head teacher in a secondary school funded by an NGO tells a displaced mother that her child can attend his school at no charge if the mother agrees to have sex with him. The mother agrees. She is happy that her child can now go to school.</a:t>
            </a:r>
          </a:p>
          <a:p>
            <a:pPr marL="0" indent="0">
              <a:buNone/>
            </a:pPr>
            <a:r>
              <a:rPr lang="en-US" sz="2400" b="1" dirty="0"/>
              <a:t>Is this sexual exploitation? Why or why not?</a:t>
            </a:r>
          </a:p>
          <a:p>
            <a:pPr marL="0" indent="0">
              <a:buNone/>
            </a:pPr>
            <a:r>
              <a:rPr lang="en-US" sz="2400" dirty="0">
                <a:solidFill>
                  <a:schemeClr val="accent1"/>
                </a:solidFill>
              </a:rPr>
              <a:t>Answer: Yes. The teacher is using his position of power for his own sexual gain, while taking advantage of the mother’s vulnerability as a displaced person.</a:t>
            </a:r>
          </a:p>
        </p:txBody>
      </p:sp>
      <p:sp>
        <p:nvSpPr>
          <p:cNvPr id="4" name="Rectangle 3">
            <a:extLst>
              <a:ext uri="{FF2B5EF4-FFF2-40B4-BE49-F238E27FC236}">
                <a16:creationId xmlns:a16="http://schemas.microsoft.com/office/drawing/2014/main" id="{F9055204-9B1B-4E28-A4FE-7D386F78AE12}"/>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5CB98241-F687-4425-992A-3649F4944333}"/>
              </a:ext>
            </a:extLst>
          </p:cNvPr>
          <p:cNvPicPr/>
          <p:nvPr/>
        </p:nvPicPr>
        <p:blipFill>
          <a:blip r:embed="rId3">
            <a:extLst>
              <a:ext uri="{28A0092B-C50C-407E-A947-70E740481C1C}">
                <a14:useLocalDpi xmlns:a14="http://schemas.microsoft.com/office/drawing/2010/main" val="0"/>
              </a:ext>
            </a:extLst>
          </a:blip>
          <a:stretch>
            <a:fillRect/>
          </a:stretch>
        </p:blipFill>
        <p:spPr>
          <a:xfrm>
            <a:off x="177281" y="5877324"/>
            <a:ext cx="1090295" cy="361950"/>
          </a:xfrm>
          <a:prstGeom prst="rect">
            <a:avLst/>
          </a:prstGeom>
        </p:spPr>
      </p:pic>
      <p:sp>
        <p:nvSpPr>
          <p:cNvPr id="7" name="Slide Number Placeholder 6">
            <a:extLst>
              <a:ext uri="{FF2B5EF4-FFF2-40B4-BE49-F238E27FC236}">
                <a16:creationId xmlns:a16="http://schemas.microsoft.com/office/drawing/2014/main" id="{82269DB5-6ACD-4A10-A737-EEDA26AF3D88}"/>
              </a:ext>
            </a:extLst>
          </p:cNvPr>
          <p:cNvSpPr>
            <a:spLocks noGrp="1"/>
          </p:cNvSpPr>
          <p:nvPr>
            <p:ph type="sldNum" sz="quarter" idx="12"/>
          </p:nvPr>
        </p:nvSpPr>
        <p:spPr/>
        <p:txBody>
          <a:bodyPr/>
          <a:lstStyle/>
          <a:p>
            <a:fld id="{272DBD8C-4815-49A2-AC1D-7C5695E31DD8}" type="slidenum">
              <a:rPr lang="en-US" smtClean="0"/>
              <a:t>45</a:t>
            </a:fld>
            <a:endParaRPr lang="en-US" dirty="0"/>
          </a:p>
        </p:txBody>
      </p:sp>
    </p:spTree>
    <p:extLst>
      <p:ext uri="{BB962C8B-B14F-4D97-AF65-F5344CB8AC3E}">
        <p14:creationId xmlns:p14="http://schemas.microsoft.com/office/powerpoint/2010/main" val="1535284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45EF01-EA84-480C-B8DF-C08299E14267}"/>
              </a:ext>
            </a:extLst>
          </p:cNvPr>
          <p:cNvSpPr>
            <a:spLocks noGrp="1"/>
          </p:cNvSpPr>
          <p:nvPr>
            <p:ph type="title"/>
          </p:nvPr>
        </p:nvSpPr>
        <p:spPr>
          <a:xfrm>
            <a:off x="808638" y="386930"/>
            <a:ext cx="9236700" cy="1188950"/>
          </a:xfrm>
        </p:spPr>
        <p:txBody>
          <a:bodyPr anchor="b">
            <a:normAutofit/>
          </a:bodyPr>
          <a:lstStyle/>
          <a:p>
            <a:r>
              <a:rPr lang="en-US" sz="4000" dirty="0"/>
              <a:t>Case Scenario: Is this sexual exploitation?</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6C02A16-F480-492B-AF32-6056A1453B10}"/>
              </a:ext>
            </a:extLst>
          </p:cNvPr>
          <p:cNvSpPr>
            <a:spLocks noGrp="1"/>
          </p:cNvSpPr>
          <p:nvPr>
            <p:ph idx="1"/>
          </p:nvPr>
        </p:nvSpPr>
        <p:spPr>
          <a:xfrm>
            <a:off x="737407" y="2389218"/>
            <a:ext cx="10143668" cy="3435531"/>
          </a:xfrm>
        </p:spPr>
        <p:txBody>
          <a:bodyPr anchor="ctr">
            <a:normAutofit fontScale="92500"/>
          </a:bodyPr>
          <a:lstStyle/>
          <a:p>
            <a:pPr marL="0" indent="0">
              <a:buNone/>
            </a:pPr>
            <a:r>
              <a:rPr lang="en-US" sz="2400" dirty="0"/>
              <a:t>An NGO provides training to teachers to build skills and provides a certification upon completion. The NGO offers grants to selected teachers to cover their registration fee. The Training Coordinator offers to award a grant to his neighbor, who is a teacher and can’t afford the registration fee, if she agrees to have sex with him. His neighbor needs to advance her skills and agrees with his request. She is happy that this certification will look good on her resume!</a:t>
            </a:r>
          </a:p>
          <a:p>
            <a:pPr marL="0" indent="0">
              <a:buNone/>
            </a:pPr>
            <a:r>
              <a:rPr lang="en-US" sz="2400" b="1" dirty="0"/>
              <a:t>Is this SEA? Why or why not?</a:t>
            </a:r>
          </a:p>
          <a:p>
            <a:pPr marL="0" indent="0">
              <a:buNone/>
            </a:pPr>
            <a:r>
              <a:rPr lang="en-US" sz="2400" dirty="0">
                <a:solidFill>
                  <a:schemeClr val="accent1"/>
                </a:solidFill>
              </a:rPr>
              <a:t>Answer: Yes. The NGO worker (Training Coordinator) is using his position of power for his own sexual gain, while taking advantage of his neighbor’s vulnerability and her need to advance her skills and career, but not having the means to do so.</a:t>
            </a:r>
          </a:p>
        </p:txBody>
      </p:sp>
      <p:sp>
        <p:nvSpPr>
          <p:cNvPr id="4" name="Rectangle 3">
            <a:extLst>
              <a:ext uri="{FF2B5EF4-FFF2-40B4-BE49-F238E27FC236}">
                <a16:creationId xmlns:a16="http://schemas.microsoft.com/office/drawing/2014/main" id="{FCFFCB61-AE08-4633-943F-68C64FE6036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978A07C5-4F61-4F45-ADBA-505D504B9AE3}"/>
              </a:ext>
            </a:extLst>
          </p:cNvPr>
          <p:cNvPicPr/>
          <p:nvPr/>
        </p:nvPicPr>
        <p:blipFill>
          <a:blip r:embed="rId3">
            <a:extLst>
              <a:ext uri="{28A0092B-C50C-407E-A947-70E740481C1C}">
                <a14:useLocalDpi xmlns:a14="http://schemas.microsoft.com/office/drawing/2010/main" val="0"/>
              </a:ext>
            </a:extLst>
          </a:blip>
          <a:stretch>
            <a:fillRect/>
          </a:stretch>
        </p:blipFill>
        <p:spPr>
          <a:xfrm>
            <a:off x="192259" y="5895085"/>
            <a:ext cx="1090295" cy="361950"/>
          </a:xfrm>
          <a:prstGeom prst="rect">
            <a:avLst/>
          </a:prstGeom>
        </p:spPr>
      </p:pic>
      <p:sp>
        <p:nvSpPr>
          <p:cNvPr id="7" name="Slide Number Placeholder 6">
            <a:extLst>
              <a:ext uri="{FF2B5EF4-FFF2-40B4-BE49-F238E27FC236}">
                <a16:creationId xmlns:a16="http://schemas.microsoft.com/office/drawing/2014/main" id="{36D0940C-5417-42CC-BDAF-7A3832AC06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444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45EF01-EA84-480C-B8DF-C08299E14267}"/>
              </a:ext>
            </a:extLst>
          </p:cNvPr>
          <p:cNvSpPr>
            <a:spLocks noGrp="1"/>
          </p:cNvSpPr>
          <p:nvPr>
            <p:ph type="title"/>
          </p:nvPr>
        </p:nvSpPr>
        <p:spPr>
          <a:xfrm>
            <a:off x="808638" y="386930"/>
            <a:ext cx="9236700" cy="1188950"/>
          </a:xfrm>
        </p:spPr>
        <p:txBody>
          <a:bodyPr anchor="b">
            <a:normAutofit/>
          </a:bodyPr>
          <a:lstStyle/>
          <a:p>
            <a:r>
              <a:rPr lang="en-US" sz="4000" dirty="0"/>
              <a:t>Case Scenario: Is this sexual exploitation?</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6C02A16-F480-492B-AF32-6056A1453B10}"/>
              </a:ext>
            </a:extLst>
          </p:cNvPr>
          <p:cNvSpPr>
            <a:spLocks noGrp="1"/>
          </p:cNvSpPr>
          <p:nvPr>
            <p:ph idx="1"/>
          </p:nvPr>
        </p:nvSpPr>
        <p:spPr>
          <a:xfrm>
            <a:off x="737407" y="2389218"/>
            <a:ext cx="10143668" cy="3435531"/>
          </a:xfrm>
        </p:spPr>
        <p:txBody>
          <a:bodyPr anchor="ctr">
            <a:normAutofit/>
          </a:bodyPr>
          <a:lstStyle/>
          <a:p>
            <a:pPr>
              <a:buNone/>
            </a:pPr>
            <a:r>
              <a:rPr lang="en-US" sz="2400" b="1" dirty="0">
                <a:ea typeface="+mn-lt"/>
                <a:cs typeface="+mn-lt"/>
              </a:rPr>
              <a:t>An FHI 360 Manager explains: </a:t>
            </a:r>
            <a:r>
              <a:rPr lang="en-US" sz="2400" i="1" dirty="0">
                <a:ea typeface="+mn-lt"/>
                <a:cs typeface="+mn-lt"/>
              </a:rPr>
              <a:t>“John came in for his new client intake at FHI 360’s project site. I told him that I would fast-track his enrollment if he slept with me. Anyway, it doesn’t count as SEA because he refused, and nothing happened. It was only a joke. He should take it as a compliment. He’s very attractive!”</a:t>
            </a:r>
            <a:endParaRPr lang="en-US" dirty="0"/>
          </a:p>
          <a:p>
            <a:pPr>
              <a:buNone/>
            </a:pPr>
            <a:r>
              <a:rPr lang="en-US" sz="2400" b="1" dirty="0">
                <a:ea typeface="+mn-lt"/>
                <a:cs typeface="+mn-lt"/>
              </a:rPr>
              <a:t>Is this SEA? Why or why not?</a:t>
            </a:r>
            <a:endParaRPr lang="en-US" dirty="0">
              <a:ea typeface="+mn-lt"/>
              <a:cs typeface="+mn-lt"/>
            </a:endParaRPr>
          </a:p>
          <a:p>
            <a:pPr marL="0" indent="0">
              <a:buNone/>
            </a:pPr>
            <a:r>
              <a:rPr lang="en-US" sz="2400" dirty="0">
                <a:solidFill>
                  <a:schemeClr val="accent1"/>
                </a:solidFill>
                <a:ea typeface="+mn-lt"/>
                <a:cs typeface="+mn-lt"/>
              </a:rPr>
              <a:t>Answer: Yes. Even if John refuses to engage in sexual activities, the Manager is in violation of FHI 360 policies by attempting to abuse her power and position by making such a suggestion. Men and boys experience abuse and exploitation too.</a:t>
            </a:r>
          </a:p>
        </p:txBody>
      </p:sp>
      <p:sp>
        <p:nvSpPr>
          <p:cNvPr id="4" name="Rectangle 3">
            <a:extLst>
              <a:ext uri="{FF2B5EF4-FFF2-40B4-BE49-F238E27FC236}">
                <a16:creationId xmlns:a16="http://schemas.microsoft.com/office/drawing/2014/main" id="{FCFFCB61-AE08-4633-943F-68C64FE6036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978A07C5-4F61-4F45-ADBA-505D504B9AE3}"/>
              </a:ext>
            </a:extLst>
          </p:cNvPr>
          <p:cNvPicPr/>
          <p:nvPr/>
        </p:nvPicPr>
        <p:blipFill>
          <a:blip r:embed="rId3">
            <a:extLst>
              <a:ext uri="{28A0092B-C50C-407E-A947-70E740481C1C}">
                <a14:useLocalDpi xmlns:a14="http://schemas.microsoft.com/office/drawing/2010/main" val="0"/>
              </a:ext>
            </a:extLst>
          </a:blip>
          <a:stretch>
            <a:fillRect/>
          </a:stretch>
        </p:blipFill>
        <p:spPr>
          <a:xfrm>
            <a:off x="192259" y="5895085"/>
            <a:ext cx="1090295" cy="361950"/>
          </a:xfrm>
          <a:prstGeom prst="rect">
            <a:avLst/>
          </a:prstGeom>
        </p:spPr>
      </p:pic>
      <p:sp>
        <p:nvSpPr>
          <p:cNvPr id="7" name="Slide Number Placeholder 6">
            <a:extLst>
              <a:ext uri="{FF2B5EF4-FFF2-40B4-BE49-F238E27FC236}">
                <a16:creationId xmlns:a16="http://schemas.microsoft.com/office/drawing/2014/main" id="{36D0940C-5417-42CC-BDAF-7A3832AC06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087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29" name="Rectangle 7">
            <a:extLst>
              <a:ext uri="{FF2B5EF4-FFF2-40B4-BE49-F238E27FC236}">
                <a16:creationId xmlns:a16="http://schemas.microsoft.com/office/drawing/2014/main" id="{87A57295-2710-4920-B99A-4D1FA03A62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9">
            <a:extLst>
              <a:ext uri="{FF2B5EF4-FFF2-40B4-BE49-F238E27FC236}">
                <a16:creationId xmlns:a16="http://schemas.microsoft.com/office/drawing/2014/main" id="{78067929-4D33-4306-9E2F-67C49CDDB5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3400" y="465745"/>
            <a:ext cx="11125200" cy="5639435"/>
          </a:xfrm>
          <a:prstGeom prst="rect">
            <a:avLst/>
          </a:prstGeom>
          <a:solidFill>
            <a:schemeClr val="tx1">
              <a:alpha val="9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BCE0A2A-A89A-4D08-B637-A33D7FA4DACB}"/>
              </a:ext>
            </a:extLst>
          </p:cNvPr>
          <p:cNvSpPr>
            <a:spLocks noGrp="1"/>
          </p:cNvSpPr>
          <p:nvPr>
            <p:ph type="title"/>
          </p:nvPr>
        </p:nvSpPr>
        <p:spPr>
          <a:xfrm>
            <a:off x="838200" y="894027"/>
            <a:ext cx="3494362" cy="4782873"/>
          </a:xfrm>
        </p:spPr>
        <p:txBody>
          <a:bodyPr>
            <a:normAutofit/>
          </a:bodyPr>
          <a:lstStyle/>
          <a:p>
            <a:pPr algn="r"/>
            <a:r>
              <a:rPr lang="en-US" b="1" dirty="0">
                <a:solidFill>
                  <a:schemeClr val="bg1"/>
                </a:solidFill>
              </a:rPr>
              <a:t>Quick Knowledge Check!</a:t>
            </a:r>
          </a:p>
        </p:txBody>
      </p:sp>
      <p:cxnSp>
        <p:nvCxnSpPr>
          <p:cNvPr id="31" name="Straight Connector 1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96D3C71-5499-470B-86EF-EFA32FF40EC6}"/>
              </a:ext>
            </a:extLst>
          </p:cNvPr>
          <p:cNvSpPr>
            <a:spLocks noGrp="1"/>
          </p:cNvSpPr>
          <p:nvPr>
            <p:ph idx="1"/>
          </p:nvPr>
        </p:nvSpPr>
        <p:spPr>
          <a:xfrm>
            <a:off x="4976032" y="2072969"/>
            <a:ext cx="6377768" cy="3603931"/>
          </a:xfrm>
        </p:spPr>
        <p:txBody>
          <a:bodyPr anchor="ctr">
            <a:normAutofit/>
          </a:bodyPr>
          <a:lstStyle/>
          <a:p>
            <a:pPr marL="233045" indent="0">
              <a:buNone/>
            </a:pPr>
            <a:endParaRPr lang="en-US" sz="2700" dirty="0">
              <a:solidFill>
                <a:srgbClr val="D05F12"/>
              </a:solidFill>
            </a:endParaRPr>
          </a:p>
          <a:p>
            <a:pPr marL="233045" indent="0">
              <a:buNone/>
            </a:pPr>
            <a:r>
              <a:rPr lang="en-US" sz="2700" dirty="0">
                <a:solidFill>
                  <a:srgbClr val="D05F12"/>
                </a:solidFill>
              </a:rPr>
              <a:t>False: This is prohibited conducted under FHI 360 policy and is not allowed under any circumstances.</a:t>
            </a:r>
            <a:endParaRPr lang="en-US" sz="2700" dirty="0">
              <a:solidFill>
                <a:srgbClr val="D05F12"/>
              </a:solidFill>
              <a:cs typeface="Calibri"/>
            </a:endParaRPr>
          </a:p>
        </p:txBody>
      </p:sp>
      <p:sp>
        <p:nvSpPr>
          <p:cNvPr id="4" name="Rectangle 3">
            <a:extLst>
              <a:ext uri="{FF2B5EF4-FFF2-40B4-BE49-F238E27FC236}">
                <a16:creationId xmlns:a16="http://schemas.microsoft.com/office/drawing/2014/main" id="{006779B9-9C35-4BDE-92A9-608F2B6FE7D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9D39A734-E265-4981-9757-9ED338663C24}"/>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TextBox 5">
            <a:extLst>
              <a:ext uri="{FF2B5EF4-FFF2-40B4-BE49-F238E27FC236}">
                <a16:creationId xmlns:a16="http://schemas.microsoft.com/office/drawing/2014/main" id="{B6D64A95-CB12-4143-A234-02F66FF9D1F8}"/>
              </a:ext>
            </a:extLst>
          </p:cNvPr>
          <p:cNvSpPr txBox="1"/>
          <p:nvPr/>
        </p:nvSpPr>
        <p:spPr>
          <a:xfrm>
            <a:off x="4972993" y="1181100"/>
            <a:ext cx="6533208"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chemeClr val="bg1"/>
                </a:solidFill>
              </a:rPr>
              <a:t>The exchange sex for money, employment, goods, or services is allowed as long as the transaction is between two consenting adults.  True of False? </a:t>
            </a:r>
            <a:endParaRPr kumimoji="0" lang="en-US" sz="2800" b="1"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8" name="Slide Number Placeholder 7">
            <a:extLst>
              <a:ext uri="{FF2B5EF4-FFF2-40B4-BE49-F238E27FC236}">
                <a16:creationId xmlns:a16="http://schemas.microsoft.com/office/drawing/2014/main" id="{717BE35A-9281-41B8-B7D8-9D34924BE52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white">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white">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49041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8000" b="1" kern="1200" dirty="0">
                <a:solidFill>
                  <a:srgbClr val="FFFFFF"/>
                </a:solidFill>
                <a:latin typeface="+mj-lt"/>
                <a:ea typeface="+mj-ea"/>
                <a:cs typeface="+mj-cs"/>
              </a:rPr>
              <a:t>Child Safeguarding Policy</a:t>
            </a:r>
          </a:p>
        </p:txBody>
      </p:sp>
      <p:sp>
        <p:nvSpPr>
          <p:cNvPr id="3" name="Slide Number Placeholder 2">
            <a:extLst>
              <a:ext uri="{FF2B5EF4-FFF2-40B4-BE49-F238E27FC236}">
                <a16:creationId xmlns:a16="http://schemas.microsoft.com/office/drawing/2014/main" id="{9C131805-9676-4103-982C-18EF365DB6EA}"/>
              </a:ext>
            </a:extLst>
          </p:cNvPr>
          <p:cNvSpPr>
            <a:spLocks noGrp="1"/>
          </p:cNvSpPr>
          <p:nvPr>
            <p:ph type="sldNum" sz="quarter" idx="12"/>
          </p:nvPr>
        </p:nvSpPr>
        <p:spPr/>
        <p:txBody>
          <a:bodyPr/>
          <a:lstStyle/>
          <a:p>
            <a:fld id="{272DBD8C-4815-49A2-AC1D-7C5695E31DD8}" type="slidenum">
              <a:rPr lang="en-US" smtClean="0"/>
              <a:t>49</a:t>
            </a:fld>
            <a:endParaRPr lang="en-US" dirty="0"/>
          </a:p>
        </p:txBody>
      </p:sp>
      <p:sp>
        <p:nvSpPr>
          <p:cNvPr id="6" name="TextBox 5">
            <a:extLst>
              <a:ext uri="{FF2B5EF4-FFF2-40B4-BE49-F238E27FC236}">
                <a16:creationId xmlns:a16="http://schemas.microsoft.com/office/drawing/2014/main" id="{5C6BBA8D-E9A0-4C9B-9ED3-028D5A5DB6A1}"/>
              </a:ext>
            </a:extLst>
          </p:cNvPr>
          <p:cNvSpPr txBox="1"/>
          <p:nvPr/>
        </p:nvSpPr>
        <p:spPr>
          <a:xfrm>
            <a:off x="4175102" y="4996934"/>
            <a:ext cx="3841796" cy="369332"/>
          </a:xfrm>
          <a:prstGeom prst="rect">
            <a:avLst/>
          </a:prstGeom>
          <a:noFill/>
        </p:spPr>
        <p:txBody>
          <a:bodyPr wrap="square" rtlCol="0">
            <a:spAutoFit/>
          </a:bodyPr>
          <a:lstStyle/>
          <a:p>
            <a:pPr algn="ctr"/>
            <a:r>
              <a:rPr lang="en-US" b="1" dirty="0"/>
              <a:t>15 minutes</a:t>
            </a:r>
          </a:p>
        </p:txBody>
      </p:sp>
      <p:pic>
        <p:nvPicPr>
          <p:cNvPr id="8" name="Picture 7">
            <a:extLst>
              <a:ext uri="{FF2B5EF4-FFF2-40B4-BE49-F238E27FC236}">
                <a16:creationId xmlns:a16="http://schemas.microsoft.com/office/drawing/2014/main" id="{8E3BD15E-E8C8-4669-BBE2-873C7E936A43}"/>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1447143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D3397B0-8BD2-411A-BA62-46280522E0EF}"/>
              </a:ext>
            </a:extLst>
          </p:cNvPr>
          <p:cNvSpPr txBox="1"/>
          <p:nvPr/>
        </p:nvSpPr>
        <p:spPr>
          <a:xfrm>
            <a:off x="-420822" y="-76961"/>
            <a:ext cx="5466562" cy="178510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0" b="0" i="0" u="none" strike="noStrike" kern="1200" cap="none" spc="0" normalizeH="0" baseline="0" noProof="0" dirty="0">
                <a:ln>
                  <a:noFill/>
                </a:ln>
                <a:solidFill>
                  <a:prstClr val="black"/>
                </a:solidFill>
                <a:effectLst/>
                <a:uLnTx/>
                <a:uFillTx/>
                <a:latin typeface="Calibri" panose="020F0502020204030204"/>
                <a:ea typeface="+mn-ea"/>
                <a:cs typeface="+mn-cs"/>
              </a:rPr>
              <a:t>Zoom</a:t>
            </a:r>
          </a:p>
        </p:txBody>
      </p:sp>
      <p:sp>
        <p:nvSpPr>
          <p:cNvPr id="2" name="Rectangle 1">
            <a:extLst>
              <a:ext uri="{FF2B5EF4-FFF2-40B4-BE49-F238E27FC236}">
                <a16:creationId xmlns:a16="http://schemas.microsoft.com/office/drawing/2014/main" id="{149E368C-E4F2-4462-8080-868D91FD63EC}"/>
              </a:ext>
            </a:extLst>
          </p:cNvPr>
          <p:cNvSpPr/>
          <p:nvPr/>
        </p:nvSpPr>
        <p:spPr>
          <a:xfrm flipV="1">
            <a:off x="-9239" y="6559550"/>
            <a:ext cx="12226226" cy="298450"/>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F80D03E5-031D-40CA-8079-75955E36031C}"/>
              </a:ext>
            </a:extLst>
          </p:cNvPr>
          <p:cNvPicPr/>
          <p:nvPr/>
        </p:nvPicPr>
        <p:blipFill>
          <a:blip r:embed="rId3">
            <a:extLst>
              <a:ext uri="{28A0092B-C50C-407E-A947-70E740481C1C}">
                <a14:useLocalDpi xmlns:a14="http://schemas.microsoft.com/office/drawing/2010/main" val="0"/>
              </a:ext>
            </a:extLst>
          </a:blip>
          <a:stretch>
            <a:fillRect/>
          </a:stretch>
        </p:blipFill>
        <p:spPr>
          <a:xfrm>
            <a:off x="28861" y="6134100"/>
            <a:ext cx="1090295" cy="361950"/>
          </a:xfrm>
          <a:prstGeom prst="rect">
            <a:avLst/>
          </a:prstGeom>
        </p:spPr>
      </p:pic>
      <p:sp>
        <p:nvSpPr>
          <p:cNvPr id="7" name="Slide Number Placeholder 6">
            <a:extLst>
              <a:ext uri="{FF2B5EF4-FFF2-40B4-BE49-F238E27FC236}">
                <a16:creationId xmlns:a16="http://schemas.microsoft.com/office/drawing/2014/main" id="{B81EA146-084C-4CDF-8BC0-54839F80EA03}"/>
              </a:ext>
            </a:extLst>
          </p:cNvPr>
          <p:cNvSpPr>
            <a:spLocks noGrp="1"/>
          </p:cNvSpPr>
          <p:nvPr>
            <p:ph type="sldNum" sz="quarter" idx="12"/>
          </p:nvPr>
        </p:nvSpPr>
        <p:spPr>
          <a:xfrm>
            <a:off x="9307912" y="619781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185FE2A3-2244-412C-9EA0-F3282FF27601}"/>
              </a:ext>
            </a:extLst>
          </p:cNvPr>
          <p:cNvSpPr/>
          <p:nvPr/>
        </p:nvSpPr>
        <p:spPr>
          <a:xfrm rot="10800000">
            <a:off x="4396906" y="2127103"/>
            <a:ext cx="1124224" cy="59543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13AB0454-1752-49F1-94F8-9CDF5863AB82}"/>
              </a:ext>
            </a:extLst>
          </p:cNvPr>
          <p:cNvPicPr>
            <a:picLocks noChangeAspect="1"/>
          </p:cNvPicPr>
          <p:nvPr/>
        </p:nvPicPr>
        <p:blipFill>
          <a:blip r:embed="rId4"/>
          <a:stretch>
            <a:fillRect/>
          </a:stretch>
        </p:blipFill>
        <p:spPr>
          <a:xfrm>
            <a:off x="245327" y="2087951"/>
            <a:ext cx="4128308" cy="2753670"/>
          </a:xfrm>
          <a:prstGeom prst="rect">
            <a:avLst/>
          </a:prstGeom>
        </p:spPr>
      </p:pic>
      <p:sp>
        <p:nvSpPr>
          <p:cNvPr id="10" name="TextBox 9">
            <a:extLst>
              <a:ext uri="{FF2B5EF4-FFF2-40B4-BE49-F238E27FC236}">
                <a16:creationId xmlns:a16="http://schemas.microsoft.com/office/drawing/2014/main" id="{13E7D539-C3A0-41C3-B05E-F06A71F8D4FA}"/>
              </a:ext>
            </a:extLst>
          </p:cNvPr>
          <p:cNvSpPr txBox="1"/>
          <p:nvPr/>
        </p:nvSpPr>
        <p:spPr>
          <a:xfrm>
            <a:off x="245327" y="1546626"/>
            <a:ext cx="5186772"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0" i="0" u="none" strike="noStrike" kern="1200" cap="none" spc="0" normalizeH="0" baseline="0" noProof="0" dirty="0">
                <a:ln>
                  <a:noFill/>
                </a:ln>
                <a:solidFill>
                  <a:prstClr val="black"/>
                </a:solidFill>
                <a:effectLst/>
                <a:uLnTx/>
                <a:uFillTx/>
                <a:latin typeface="Calibri" panose="020F0502020204030204"/>
                <a:ea typeface="+mn-ea"/>
                <a:cs typeface="+mn-cs"/>
              </a:rPr>
              <a:t>Rename yourself </a:t>
            </a:r>
          </a:p>
        </p:txBody>
      </p:sp>
      <p:pic>
        <p:nvPicPr>
          <p:cNvPr id="14" name="Picture 13">
            <a:extLst>
              <a:ext uri="{FF2B5EF4-FFF2-40B4-BE49-F238E27FC236}">
                <a16:creationId xmlns:a16="http://schemas.microsoft.com/office/drawing/2014/main" id="{1820A4AF-6758-4D42-9748-8BDADAC8836A}"/>
              </a:ext>
            </a:extLst>
          </p:cNvPr>
          <p:cNvPicPr>
            <a:picLocks noChangeAspect="1"/>
          </p:cNvPicPr>
          <p:nvPr/>
        </p:nvPicPr>
        <p:blipFill>
          <a:blip r:embed="rId5"/>
          <a:stretch>
            <a:fillRect/>
          </a:stretch>
        </p:blipFill>
        <p:spPr>
          <a:xfrm>
            <a:off x="7623338" y="349044"/>
            <a:ext cx="3369147" cy="3644572"/>
          </a:xfrm>
          <a:prstGeom prst="rect">
            <a:avLst/>
          </a:prstGeom>
        </p:spPr>
      </p:pic>
      <p:sp>
        <p:nvSpPr>
          <p:cNvPr id="5" name="Arrow: Up 4">
            <a:extLst>
              <a:ext uri="{FF2B5EF4-FFF2-40B4-BE49-F238E27FC236}">
                <a16:creationId xmlns:a16="http://schemas.microsoft.com/office/drawing/2014/main" id="{35C13952-D2C9-4D30-949C-D95EDE6030EF}"/>
              </a:ext>
            </a:extLst>
          </p:cNvPr>
          <p:cNvSpPr/>
          <p:nvPr/>
        </p:nvSpPr>
        <p:spPr>
          <a:xfrm>
            <a:off x="7818367" y="3770045"/>
            <a:ext cx="811920" cy="851419"/>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18E9AAFD-9653-41DF-8EDF-984BCF770729}"/>
              </a:ext>
            </a:extLst>
          </p:cNvPr>
          <p:cNvPicPr>
            <a:picLocks noChangeAspect="1"/>
          </p:cNvPicPr>
          <p:nvPr/>
        </p:nvPicPr>
        <p:blipFill>
          <a:blip r:embed="rId6"/>
          <a:stretch>
            <a:fillRect/>
          </a:stretch>
        </p:blipFill>
        <p:spPr>
          <a:xfrm>
            <a:off x="401045" y="5264694"/>
            <a:ext cx="11062408" cy="698113"/>
          </a:xfrm>
          <a:prstGeom prst="rect">
            <a:avLst/>
          </a:prstGeom>
        </p:spPr>
      </p:pic>
      <p:sp>
        <p:nvSpPr>
          <p:cNvPr id="17" name="Arrow: Up 16">
            <a:extLst>
              <a:ext uri="{FF2B5EF4-FFF2-40B4-BE49-F238E27FC236}">
                <a16:creationId xmlns:a16="http://schemas.microsoft.com/office/drawing/2014/main" id="{0B7F18A1-D19A-4A58-B8B7-18C4F059F16E}"/>
              </a:ext>
            </a:extLst>
          </p:cNvPr>
          <p:cNvSpPr/>
          <p:nvPr/>
        </p:nvSpPr>
        <p:spPr>
          <a:xfrm rot="10800000">
            <a:off x="5045740" y="4795268"/>
            <a:ext cx="475390" cy="596763"/>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Arrow: Up 17">
            <a:extLst>
              <a:ext uri="{FF2B5EF4-FFF2-40B4-BE49-F238E27FC236}">
                <a16:creationId xmlns:a16="http://schemas.microsoft.com/office/drawing/2014/main" id="{226BA6DD-83D1-4637-BE75-9E3F6C284BD7}"/>
              </a:ext>
            </a:extLst>
          </p:cNvPr>
          <p:cNvSpPr/>
          <p:nvPr/>
        </p:nvSpPr>
        <p:spPr>
          <a:xfrm rot="10800000">
            <a:off x="5758580" y="4795267"/>
            <a:ext cx="475390" cy="618553"/>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09586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54F1B-F815-4265-8D05-FE483D7D9138}"/>
              </a:ext>
            </a:extLst>
          </p:cNvPr>
          <p:cNvSpPr>
            <a:spLocks noGrp="1"/>
          </p:cNvSpPr>
          <p:nvPr>
            <p:ph type="title"/>
          </p:nvPr>
        </p:nvSpPr>
        <p:spPr>
          <a:xfrm>
            <a:off x="329184" y="591344"/>
            <a:ext cx="3558050" cy="5585619"/>
          </a:xfrm>
          <a:solidFill>
            <a:schemeClr val="accent2"/>
          </a:solidFill>
        </p:spPr>
        <p:txBody>
          <a:bodyPr vert="horz" lIns="91440" tIns="45720" rIns="91440" bIns="45720" rtlCol="0" anchor="ctr">
            <a:normAutofit/>
          </a:bodyPr>
          <a:lstStyle/>
          <a:p>
            <a:r>
              <a:rPr lang="en-US" sz="6600" dirty="0">
                <a:solidFill>
                  <a:srgbClr val="FFFFFF"/>
                </a:solidFill>
              </a:rPr>
              <a:t>Definition of</a:t>
            </a:r>
            <a:r>
              <a:rPr lang="en-US" sz="6600" kern="1200" dirty="0">
                <a:solidFill>
                  <a:srgbClr val="FFFFFF"/>
                </a:solidFill>
                <a:latin typeface="+mj-lt"/>
                <a:ea typeface="+mj-ea"/>
                <a:cs typeface="+mj-cs"/>
              </a:rPr>
              <a:t> a child</a:t>
            </a:r>
            <a:br>
              <a:rPr lang="en-US" sz="4000" kern="1200" dirty="0">
                <a:solidFill>
                  <a:srgbClr val="FFFFFF"/>
                </a:solidFill>
                <a:latin typeface="+mj-lt"/>
                <a:ea typeface="+mj-ea"/>
                <a:cs typeface="+mj-cs"/>
              </a:rPr>
            </a:br>
            <a:endParaRPr lang="en-US" sz="4000" kern="1200" dirty="0">
              <a:solidFill>
                <a:srgbClr val="FFFFFF"/>
              </a:solidFill>
              <a:latin typeface="+mj-lt"/>
              <a:ea typeface="+mj-ea"/>
              <a:cs typeface="+mj-cs"/>
            </a:endParaRPr>
          </a:p>
        </p:txBody>
      </p:sp>
      <p:sp>
        <p:nvSpPr>
          <p:cNvPr id="7" name="Content Placeholder 6">
            <a:extLst>
              <a:ext uri="{FF2B5EF4-FFF2-40B4-BE49-F238E27FC236}">
                <a16:creationId xmlns:a16="http://schemas.microsoft.com/office/drawing/2014/main" id="{AF574C0F-365F-44AE-9329-66FA3FAF6DCC}"/>
              </a:ext>
            </a:extLst>
          </p:cNvPr>
          <p:cNvSpPr>
            <a:spLocks noGrp="1"/>
          </p:cNvSpPr>
          <p:nvPr>
            <p:ph sz="half" idx="2"/>
          </p:nvPr>
        </p:nvSpPr>
        <p:spPr>
          <a:xfrm>
            <a:off x="4629150" y="525859"/>
            <a:ext cx="6315076" cy="5806282"/>
          </a:xfrm>
        </p:spPr>
        <p:txBody>
          <a:bodyPr vert="horz" lIns="91440" tIns="45720" rIns="91440" bIns="45720" rtlCol="0" anchor="ctr">
            <a:normAutofit/>
          </a:bodyPr>
          <a:lstStyle/>
          <a:p>
            <a:pPr marL="0" indent="0">
              <a:buNone/>
            </a:pPr>
            <a:r>
              <a:rPr lang="en-US" sz="4800" b="1" dirty="0"/>
              <a:t>A child is: </a:t>
            </a:r>
            <a:r>
              <a:rPr lang="en-US" sz="4800" dirty="0"/>
              <a:t>A person younger than 18 years of age, regardless of the age of majority (age when they are considered an adult) in the local context</a:t>
            </a:r>
          </a:p>
        </p:txBody>
      </p:sp>
      <p:sp>
        <p:nvSpPr>
          <p:cNvPr id="3" name="Rectangle 2">
            <a:extLst>
              <a:ext uri="{FF2B5EF4-FFF2-40B4-BE49-F238E27FC236}">
                <a16:creationId xmlns:a16="http://schemas.microsoft.com/office/drawing/2014/main" id="{2F892302-578F-4312-8650-D824960313F0}"/>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0D27A92E-2C81-4B72-9C64-8AA54FF732EA}"/>
              </a:ext>
            </a:extLst>
          </p:cNvPr>
          <p:cNvPicPr/>
          <p:nvPr/>
        </p:nvPicPr>
        <p:blipFill>
          <a:blip r:embed="rId3">
            <a:extLst>
              <a:ext uri="{28A0092B-C50C-407E-A947-70E740481C1C}">
                <a14:useLocalDpi xmlns:a14="http://schemas.microsoft.com/office/drawing/2010/main" val="0"/>
              </a:ext>
            </a:extLst>
          </a:blip>
          <a:stretch>
            <a:fillRect/>
          </a:stretch>
        </p:blipFill>
        <p:spPr>
          <a:xfrm>
            <a:off x="10719241" y="6227197"/>
            <a:ext cx="1090295" cy="361950"/>
          </a:xfrm>
          <a:prstGeom prst="rect">
            <a:avLst/>
          </a:prstGeom>
        </p:spPr>
      </p:pic>
      <p:sp>
        <p:nvSpPr>
          <p:cNvPr id="6" name="Slide Number Placeholder 5">
            <a:extLst>
              <a:ext uri="{FF2B5EF4-FFF2-40B4-BE49-F238E27FC236}">
                <a16:creationId xmlns:a16="http://schemas.microsoft.com/office/drawing/2014/main" id="{F8CD8B3B-4E2E-4A33-9A0F-E2BEBB18EC26}"/>
              </a:ext>
            </a:extLst>
          </p:cNvPr>
          <p:cNvSpPr>
            <a:spLocks noGrp="1"/>
          </p:cNvSpPr>
          <p:nvPr>
            <p:ph type="sldNum" sz="quarter" idx="12"/>
          </p:nvPr>
        </p:nvSpPr>
        <p:spPr>
          <a:xfrm>
            <a:off x="9445752" y="626427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98563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 name="Rectangle 8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5C730D9-8922-F945-B738-F1C466349903}"/>
              </a:ext>
            </a:extLst>
          </p:cNvPr>
          <p:cNvSpPr>
            <a:spLocks noGrp="1"/>
          </p:cNvSpPr>
          <p:nvPr>
            <p:ph type="title"/>
          </p:nvPr>
        </p:nvSpPr>
        <p:spPr>
          <a:xfrm>
            <a:off x="838200" y="585216"/>
            <a:ext cx="10515600" cy="1325563"/>
          </a:xfrm>
        </p:spPr>
        <p:txBody>
          <a:bodyPr vert="horz" lIns="91440" tIns="45720" rIns="91440" bIns="45720" rtlCol="0" anchor="ctr">
            <a:normAutofit/>
          </a:bodyPr>
          <a:lstStyle/>
          <a:p>
            <a:r>
              <a:rPr lang="en-US" dirty="0">
                <a:solidFill>
                  <a:schemeClr val="bg1"/>
                </a:solidFill>
              </a:rPr>
              <a:t>FHI 360 policy: Safeguarding of Children </a:t>
            </a:r>
          </a:p>
        </p:txBody>
      </p:sp>
      <p:pic>
        <p:nvPicPr>
          <p:cNvPr id="8" name="Picture 7" descr="A group of people looking at a computer&#10;&#10;Description automatically generated">
            <a:extLst>
              <a:ext uri="{FF2B5EF4-FFF2-40B4-BE49-F238E27FC236}">
                <a16:creationId xmlns:a16="http://schemas.microsoft.com/office/drawing/2014/main" id="{65ED60F2-A4BD-48B2-B292-F726824CF998}"/>
              </a:ext>
            </a:extLst>
          </p:cNvPr>
          <p:cNvPicPr>
            <a:picLocks noChangeAspect="1"/>
          </p:cNvPicPr>
          <p:nvPr/>
        </p:nvPicPr>
        <p:blipFill rotWithShape="1">
          <a:blip r:embed="rId3">
            <a:extLst>
              <a:ext uri="{28A0092B-C50C-407E-A947-70E740481C1C}">
                <a14:useLocalDpi xmlns:a14="http://schemas.microsoft.com/office/drawing/2010/main" val="0"/>
              </a:ext>
            </a:extLst>
          </a:blip>
          <a:srcRect r="3" b="11743"/>
          <a:stretch/>
        </p:blipFill>
        <p:spPr>
          <a:xfrm>
            <a:off x="841248" y="2516777"/>
            <a:ext cx="6236208" cy="3660185"/>
          </a:xfrm>
          <a:prstGeom prst="rect">
            <a:avLst/>
          </a:prstGeom>
        </p:spPr>
      </p:pic>
      <p:sp>
        <p:nvSpPr>
          <p:cNvPr id="3" name="Content Placeholder 2">
            <a:extLst>
              <a:ext uri="{FF2B5EF4-FFF2-40B4-BE49-F238E27FC236}">
                <a16:creationId xmlns:a16="http://schemas.microsoft.com/office/drawing/2014/main" id="{D5D1C6AF-1E37-FD4D-9327-98669B9F6873}"/>
              </a:ext>
            </a:extLst>
          </p:cNvPr>
          <p:cNvSpPr>
            <a:spLocks noGrp="1"/>
          </p:cNvSpPr>
          <p:nvPr>
            <p:ph sz="half" idx="1"/>
          </p:nvPr>
        </p:nvSpPr>
        <p:spPr>
          <a:xfrm>
            <a:off x="7254240" y="2516777"/>
            <a:ext cx="4742688" cy="3920571"/>
          </a:xfrm>
        </p:spPr>
        <p:txBody>
          <a:bodyPr vert="horz" lIns="91440" tIns="45720" rIns="91440" bIns="45720" rtlCol="0" anchor="ctr">
            <a:normAutofit fontScale="77500" lnSpcReduction="20000"/>
          </a:bodyPr>
          <a:lstStyle/>
          <a:p>
            <a:pPr marL="0" indent="0">
              <a:buNone/>
            </a:pPr>
            <a:r>
              <a:rPr lang="en-US" sz="2200" b="1" dirty="0"/>
              <a:t>All FHI 360 personnel worldwide are </a:t>
            </a:r>
            <a:r>
              <a:rPr lang="en-US" sz="2200" b="1" u="sng" dirty="0"/>
              <a:t>strictly prohibited </a:t>
            </a:r>
            <a:r>
              <a:rPr lang="en-US" sz="2200" b="1" dirty="0"/>
              <a:t>from engaging in the abuse, exploitation, or neglect of children in its programs and activities, including:</a:t>
            </a:r>
          </a:p>
          <a:p>
            <a:pPr marL="0"/>
            <a:endParaRPr lang="en-US" sz="1500" b="1" dirty="0"/>
          </a:p>
          <a:p>
            <a:r>
              <a:rPr lang="en-US" sz="1900" dirty="0"/>
              <a:t>physical abuse</a:t>
            </a:r>
          </a:p>
          <a:p>
            <a:r>
              <a:rPr lang="en-US" sz="1900" dirty="0"/>
              <a:t>verbal abuse</a:t>
            </a:r>
          </a:p>
          <a:p>
            <a:r>
              <a:rPr lang="en-US" sz="1900" dirty="0"/>
              <a:t>emotional ill-treatment (shaming, belittling)</a:t>
            </a:r>
          </a:p>
          <a:p>
            <a:r>
              <a:rPr lang="en-US" sz="1900" dirty="0"/>
              <a:t>neglect or insufficient supervision</a:t>
            </a:r>
          </a:p>
          <a:p>
            <a:r>
              <a:rPr lang="en-US" sz="1900" dirty="0"/>
              <a:t>sexual exploitation and abuse </a:t>
            </a:r>
          </a:p>
          <a:p>
            <a:r>
              <a:rPr lang="en-US" sz="1900" dirty="0"/>
              <a:t>depriving of basic needs when there is means to do so</a:t>
            </a:r>
          </a:p>
          <a:p>
            <a:r>
              <a:rPr lang="en-US" sz="1900" dirty="0"/>
              <a:t>exploitation through transactional sex or production of pornographic materials</a:t>
            </a:r>
          </a:p>
          <a:p>
            <a:r>
              <a:rPr lang="en-US" sz="1900" dirty="0"/>
              <a:t>showing pornographic material to children</a:t>
            </a:r>
          </a:p>
          <a:p>
            <a:r>
              <a:rPr lang="en-US" sz="1900" dirty="0"/>
              <a:t>sex or labor trafficking</a:t>
            </a:r>
          </a:p>
          <a:p>
            <a:endParaRPr lang="en-US" sz="1500" dirty="0"/>
          </a:p>
        </p:txBody>
      </p:sp>
      <p:sp>
        <p:nvSpPr>
          <p:cNvPr id="4" name="Rectangle 3">
            <a:extLst>
              <a:ext uri="{FF2B5EF4-FFF2-40B4-BE49-F238E27FC236}">
                <a16:creationId xmlns:a16="http://schemas.microsoft.com/office/drawing/2014/main" id="{C90ADFA2-67F4-40C4-9627-FDD568650C60}"/>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01226909-52D9-4A7B-A46A-EAAE3B018BF2}"/>
              </a:ext>
            </a:extLst>
          </p:cNvPr>
          <p:cNvPicPr/>
          <p:nvPr/>
        </p:nvPicPr>
        <p:blipFill>
          <a:blip r:embed="rId4">
            <a:extLst>
              <a:ext uri="{28A0092B-C50C-407E-A947-70E740481C1C}">
                <a14:useLocalDpi xmlns:a14="http://schemas.microsoft.com/office/drawing/2010/main" val="0"/>
              </a:ext>
            </a:extLst>
          </a:blip>
          <a:stretch>
            <a:fillRect/>
          </a:stretch>
        </p:blipFill>
        <p:spPr>
          <a:xfrm>
            <a:off x="195072" y="6227196"/>
            <a:ext cx="1090295" cy="361950"/>
          </a:xfrm>
          <a:prstGeom prst="rect">
            <a:avLst/>
          </a:prstGeom>
        </p:spPr>
      </p:pic>
      <p:sp>
        <p:nvSpPr>
          <p:cNvPr id="7" name="Slide Number Placeholder 6">
            <a:extLst>
              <a:ext uri="{FF2B5EF4-FFF2-40B4-BE49-F238E27FC236}">
                <a16:creationId xmlns:a16="http://schemas.microsoft.com/office/drawing/2014/main" id="{02E4390B-F963-44CD-9262-765F9F18FEA1}"/>
              </a:ext>
            </a:extLst>
          </p:cNvPr>
          <p:cNvSpPr>
            <a:spLocks noGrp="1"/>
          </p:cNvSpPr>
          <p:nvPr>
            <p:ph type="sldNum" sz="quarter" idx="12"/>
          </p:nvPr>
        </p:nvSpPr>
        <p:spPr/>
        <p:txBody>
          <a:bodyPr/>
          <a:lstStyle/>
          <a:p>
            <a:fld id="{E1DF4C06-4BCE-431A-A5FC-FEE771961E6D}" type="slidenum">
              <a:rPr lang="en-US" smtClean="0"/>
              <a:t>51</a:t>
            </a:fld>
            <a:endParaRPr lang="en-US" dirty="0"/>
          </a:p>
        </p:txBody>
      </p:sp>
    </p:spTree>
    <p:extLst>
      <p:ext uri="{BB962C8B-B14F-4D97-AF65-F5344CB8AC3E}">
        <p14:creationId xmlns:p14="http://schemas.microsoft.com/office/powerpoint/2010/main" val="8267085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 name="Rectangle 8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5C730D9-8922-F945-B738-F1C466349903}"/>
              </a:ext>
            </a:extLst>
          </p:cNvPr>
          <p:cNvSpPr>
            <a:spLocks noGrp="1"/>
          </p:cNvSpPr>
          <p:nvPr>
            <p:ph type="title"/>
          </p:nvPr>
        </p:nvSpPr>
        <p:spPr>
          <a:xfrm>
            <a:off x="838200" y="697208"/>
            <a:ext cx="10515600" cy="1112955"/>
          </a:xfrm>
        </p:spPr>
        <p:txBody>
          <a:bodyPr vert="horz" lIns="91440" tIns="45720" rIns="91440" bIns="45720" rtlCol="0" anchor="ctr">
            <a:normAutofit/>
          </a:bodyPr>
          <a:lstStyle/>
          <a:p>
            <a:r>
              <a:rPr lang="en-US" b="1" dirty="0">
                <a:solidFill>
                  <a:schemeClr val="bg1"/>
                </a:solidFill>
              </a:rPr>
              <a:t>Child sexual abuse</a:t>
            </a:r>
            <a:endParaRPr lang="en-US" dirty="0">
              <a:solidFill>
                <a:schemeClr val="bg1"/>
              </a:solidFill>
            </a:endParaRPr>
          </a:p>
        </p:txBody>
      </p:sp>
      <p:sp>
        <p:nvSpPr>
          <p:cNvPr id="3" name="Content Placeholder 2">
            <a:extLst>
              <a:ext uri="{FF2B5EF4-FFF2-40B4-BE49-F238E27FC236}">
                <a16:creationId xmlns:a16="http://schemas.microsoft.com/office/drawing/2014/main" id="{D5D1C6AF-1E37-FD4D-9327-98669B9F6873}"/>
              </a:ext>
            </a:extLst>
          </p:cNvPr>
          <p:cNvSpPr>
            <a:spLocks noGrp="1"/>
          </p:cNvSpPr>
          <p:nvPr>
            <p:ph sz="half" idx="1"/>
          </p:nvPr>
        </p:nvSpPr>
        <p:spPr>
          <a:xfrm>
            <a:off x="548639" y="2385180"/>
            <a:ext cx="11100816" cy="3734828"/>
          </a:xfrm>
        </p:spPr>
        <p:txBody>
          <a:bodyPr vert="horz" lIns="91440" tIns="45720" rIns="91440" bIns="45720" rtlCol="0" anchor="ctr">
            <a:noAutofit/>
          </a:bodyPr>
          <a:lstStyle/>
          <a:p>
            <a:r>
              <a:rPr lang="en-US" sz="2000" dirty="0"/>
              <a:t>Touching a child’s genitals </a:t>
            </a:r>
          </a:p>
          <a:p>
            <a:r>
              <a:rPr lang="en-US" sz="2000" dirty="0"/>
              <a:t>Vaginal, oral, or anal penetration</a:t>
            </a:r>
          </a:p>
          <a:p>
            <a:r>
              <a:rPr lang="en-US" sz="2000" dirty="0"/>
              <a:t>Incest, rape, sodomy; indecent exposure</a:t>
            </a:r>
          </a:p>
          <a:p>
            <a:r>
              <a:rPr lang="en-US" sz="2000" dirty="0"/>
              <a:t>Sexual language or obscene conversations, whether in-person or via digital interaction (e.g., phone, text, social media)</a:t>
            </a:r>
          </a:p>
          <a:p>
            <a:r>
              <a:rPr lang="en-US" sz="2000" dirty="0"/>
              <a:t>Masturbation in front of a minor or coercing/forcing the minor to masturbate</a:t>
            </a:r>
          </a:p>
          <a:p>
            <a:r>
              <a:rPr lang="en-US" sz="2000" dirty="0"/>
              <a:t>Exposure to pornographic materials</a:t>
            </a:r>
          </a:p>
          <a:p>
            <a:r>
              <a:rPr lang="en-US" sz="2000" dirty="0"/>
              <a:t>Exploitation through prostitution/transactional sex or production of pornographic materials</a:t>
            </a:r>
          </a:p>
          <a:p>
            <a:r>
              <a:rPr lang="en-US" sz="2000" dirty="0"/>
              <a:t>Any other sexual conduct that is harmful to a child's mental, emotional, or physical welfare</a:t>
            </a:r>
          </a:p>
          <a:p>
            <a:endParaRPr lang="en-US" sz="2000" dirty="0"/>
          </a:p>
        </p:txBody>
      </p:sp>
      <p:sp>
        <p:nvSpPr>
          <p:cNvPr id="4" name="Rectangle 3">
            <a:extLst>
              <a:ext uri="{FF2B5EF4-FFF2-40B4-BE49-F238E27FC236}">
                <a16:creationId xmlns:a16="http://schemas.microsoft.com/office/drawing/2014/main" id="{C90ADFA2-67F4-40C4-9627-FDD568650C60}"/>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01226909-52D9-4A7B-A46A-EAAE3B018BF2}"/>
              </a:ext>
            </a:extLst>
          </p:cNvPr>
          <p:cNvPicPr/>
          <p:nvPr/>
        </p:nvPicPr>
        <p:blipFill>
          <a:blip r:embed="rId3">
            <a:extLst>
              <a:ext uri="{28A0092B-C50C-407E-A947-70E740481C1C}">
                <a14:useLocalDpi xmlns:a14="http://schemas.microsoft.com/office/drawing/2010/main" val="0"/>
              </a:ext>
            </a:extLst>
          </a:blip>
          <a:stretch>
            <a:fillRect/>
          </a:stretch>
        </p:blipFill>
        <p:spPr>
          <a:xfrm>
            <a:off x="195072" y="6227196"/>
            <a:ext cx="1090295" cy="361950"/>
          </a:xfrm>
          <a:prstGeom prst="rect">
            <a:avLst/>
          </a:prstGeom>
        </p:spPr>
      </p:pic>
      <p:sp>
        <p:nvSpPr>
          <p:cNvPr id="7" name="Slide Number Placeholder 6">
            <a:extLst>
              <a:ext uri="{FF2B5EF4-FFF2-40B4-BE49-F238E27FC236}">
                <a16:creationId xmlns:a16="http://schemas.microsoft.com/office/drawing/2014/main" id="{02E4390B-F963-44CD-9262-765F9F18FE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14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00B2-3FC4-4885-AF13-3C0FA8D1156E}"/>
              </a:ext>
            </a:extLst>
          </p:cNvPr>
          <p:cNvSpPr>
            <a:spLocks noGrp="1"/>
          </p:cNvSpPr>
          <p:nvPr>
            <p:ph type="title"/>
          </p:nvPr>
        </p:nvSpPr>
        <p:spPr>
          <a:xfrm>
            <a:off x="268224" y="239122"/>
            <a:ext cx="5596128" cy="1622321"/>
          </a:xfrm>
        </p:spPr>
        <p:txBody>
          <a:bodyPr vert="horz" lIns="91440" tIns="45720" rIns="91440" bIns="45720" rtlCol="0" anchor="ctr">
            <a:normAutofit/>
          </a:bodyPr>
          <a:lstStyle/>
          <a:p>
            <a:r>
              <a:rPr lang="en-US" sz="3200" b="1" dirty="0">
                <a:solidFill>
                  <a:schemeClr val="accent1">
                    <a:lumMod val="75000"/>
                  </a:schemeClr>
                </a:solidFill>
              </a:rPr>
              <a:t>Sometimes g</a:t>
            </a:r>
            <a:r>
              <a:rPr lang="en-US" sz="3200" b="1" kern="1200" dirty="0">
                <a:solidFill>
                  <a:schemeClr val="accent1">
                    <a:lumMod val="75000"/>
                  </a:schemeClr>
                </a:solidFill>
                <a:latin typeface="+mj-lt"/>
                <a:ea typeface="+mj-ea"/>
                <a:cs typeface="+mj-cs"/>
              </a:rPr>
              <a:t>ood people unknowingly contribute to the SEA of children</a:t>
            </a:r>
          </a:p>
        </p:txBody>
      </p:sp>
      <p:pic>
        <p:nvPicPr>
          <p:cNvPr id="2054" name="Picture 6" descr="https://pbs.twimg.com/media/D3QiyiEW0AAA8zM.jpg">
            <a:extLst>
              <a:ext uri="{FF2B5EF4-FFF2-40B4-BE49-F238E27FC236}">
                <a16:creationId xmlns:a16="http://schemas.microsoft.com/office/drawing/2014/main" id="{708E330F-54F0-426F-A12D-A9584AAA456B}"/>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5336" r="8406"/>
          <a:stretch/>
        </p:blipFill>
        <p:spPr bwMode="auto">
          <a:xfrm>
            <a:off x="6904978" y="833418"/>
            <a:ext cx="4474993" cy="5187917"/>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C34CD2D-9267-4F93-8F85-12D1D4EA89C1}"/>
              </a:ext>
            </a:extLst>
          </p:cNvPr>
          <p:cNvSpPr/>
          <p:nvPr/>
        </p:nvSpPr>
        <p:spPr>
          <a:xfrm>
            <a:off x="86281" y="1715182"/>
            <a:ext cx="5864981" cy="4757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900" dirty="0">
                <a:solidFill>
                  <a:schemeClr val="tx1"/>
                </a:solidFill>
              </a:rPr>
              <a:t>Certain things we do to be kind can create trust that may can lead a child to being </a:t>
            </a:r>
            <a:r>
              <a:rPr lang="en-US" sz="1900" u="sng" dirty="0">
                <a:solidFill>
                  <a:schemeClr val="tx1"/>
                </a:solidFill>
              </a:rPr>
              <a:t>susceptible to future harm by an abuser</a:t>
            </a:r>
          </a:p>
          <a:p>
            <a:pPr marL="285750" indent="-285750">
              <a:buFont typeface="Arial" panose="020B0604020202020204" pitchFamily="34" charset="0"/>
              <a:buChar char="•"/>
            </a:pPr>
            <a:r>
              <a:rPr lang="en-US" sz="1900" dirty="0">
                <a:solidFill>
                  <a:schemeClr val="tx1"/>
                </a:solidFill>
              </a:rPr>
              <a:t>This is because of something called ‘grooming’ </a:t>
            </a:r>
          </a:p>
          <a:p>
            <a:pPr marL="285750" indent="-285750">
              <a:buFont typeface="Arial" panose="020B0604020202020204" pitchFamily="34" charset="0"/>
              <a:buChar char="•"/>
            </a:pPr>
            <a:r>
              <a:rPr lang="en-US" sz="1900" dirty="0">
                <a:solidFill>
                  <a:schemeClr val="tx1"/>
                </a:solidFill>
              </a:rPr>
              <a:t>Some abusers ‘groom’ children, by giving them gifts and gaining their trust</a:t>
            </a:r>
          </a:p>
          <a:p>
            <a:pPr marL="285750" indent="-285750">
              <a:buFont typeface="Arial" panose="020B0604020202020204" pitchFamily="34" charset="0"/>
              <a:buChar char="•"/>
            </a:pPr>
            <a:r>
              <a:rPr lang="en-US" sz="1900" dirty="0">
                <a:solidFill>
                  <a:schemeClr val="tx1"/>
                </a:solidFill>
              </a:rPr>
              <a:t>If good people create those same conditions of trust (because we are trying to be kind), it can pave the way for children to be abused by others in the future.</a:t>
            </a:r>
            <a:endParaRPr lang="en-US" sz="1900" dirty="0">
              <a:solidFill>
                <a:schemeClr val="tx1"/>
              </a:solidFill>
              <a:cs typeface="Calibri"/>
            </a:endParaRPr>
          </a:p>
          <a:p>
            <a:pPr marL="285750" indent="-285750">
              <a:buFont typeface="Arial" panose="020B0604020202020204" pitchFamily="34" charset="0"/>
              <a:buChar char="•"/>
            </a:pPr>
            <a:r>
              <a:rPr lang="en-US" sz="1900" dirty="0">
                <a:solidFill>
                  <a:schemeClr val="tx1"/>
                </a:solidFill>
              </a:rPr>
              <a:t>For this reason:</a:t>
            </a:r>
          </a:p>
          <a:p>
            <a:pPr marL="463550" lvl="1" indent="-231775">
              <a:buFont typeface="Courier New" panose="02070309020205020404" pitchFamily="49" charset="0"/>
              <a:buChar char="o"/>
            </a:pPr>
            <a:r>
              <a:rPr lang="en-US" sz="1900" dirty="0">
                <a:solidFill>
                  <a:schemeClr val="tx1"/>
                </a:solidFill>
              </a:rPr>
              <a:t>Do not give favors or special treatment to children</a:t>
            </a:r>
          </a:p>
          <a:p>
            <a:pPr marL="463550" lvl="1" indent="-231775">
              <a:buFont typeface="Courier New" panose="02070309020205020404" pitchFamily="49" charset="0"/>
              <a:buChar char="o"/>
            </a:pPr>
            <a:r>
              <a:rPr lang="en-US" sz="1900" dirty="0">
                <a:solidFill>
                  <a:schemeClr val="tx1"/>
                </a:solidFill>
              </a:rPr>
              <a:t>Do not be alone with children</a:t>
            </a:r>
          </a:p>
          <a:p>
            <a:pPr marL="463550" lvl="1" indent="-231775">
              <a:buFont typeface="Courier New" panose="02070309020205020404" pitchFamily="49" charset="0"/>
              <a:buChar char="o"/>
            </a:pPr>
            <a:r>
              <a:rPr lang="en-US" sz="1900" dirty="0">
                <a:solidFill>
                  <a:schemeClr val="tx1"/>
                </a:solidFill>
              </a:rPr>
              <a:t>Do not take photographs of children</a:t>
            </a:r>
          </a:p>
          <a:p>
            <a:pPr marL="463550" lvl="1" indent="-231775">
              <a:buFont typeface="Courier New" panose="02070309020205020404" pitchFamily="49" charset="0"/>
              <a:buChar char="o"/>
            </a:pPr>
            <a:r>
              <a:rPr lang="en-US" sz="1900" dirty="0">
                <a:solidFill>
                  <a:schemeClr val="tx1"/>
                </a:solidFill>
              </a:rPr>
              <a:t>Do not socialize with children beyond professional work</a:t>
            </a:r>
          </a:p>
          <a:p>
            <a:pPr algn="ctr"/>
            <a:endParaRPr lang="en-US" sz="1900" dirty="0">
              <a:solidFill>
                <a:schemeClr val="tx1"/>
              </a:solidFill>
            </a:endParaRPr>
          </a:p>
        </p:txBody>
      </p:sp>
      <p:sp>
        <p:nvSpPr>
          <p:cNvPr id="3" name="Rectangle 2">
            <a:extLst>
              <a:ext uri="{FF2B5EF4-FFF2-40B4-BE49-F238E27FC236}">
                <a16:creationId xmlns:a16="http://schemas.microsoft.com/office/drawing/2014/main" id="{8F2F019D-D6DA-461A-BC5C-76F84052B477}"/>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1947841E-8123-4312-A8B9-D24A51E484E7}"/>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4462DD7F-2507-44AF-BE70-1238A1A04D3D}"/>
              </a:ext>
            </a:extLst>
          </p:cNvPr>
          <p:cNvSpPr>
            <a:spLocks noGrp="1"/>
          </p:cNvSpPr>
          <p:nvPr>
            <p:ph type="sldNum" sz="quarter" idx="12"/>
          </p:nvPr>
        </p:nvSpPr>
        <p:spPr/>
        <p:txBody>
          <a:bodyPr/>
          <a:lstStyle/>
          <a:p>
            <a:fld id="{E1DF4C06-4BCE-431A-A5FC-FEE771961E6D}" type="slidenum">
              <a:rPr lang="en-US" smtClean="0"/>
              <a:t>53</a:t>
            </a:fld>
            <a:endParaRPr lang="en-US" dirty="0"/>
          </a:p>
        </p:txBody>
      </p:sp>
    </p:spTree>
    <p:extLst>
      <p:ext uri="{BB962C8B-B14F-4D97-AF65-F5344CB8AC3E}">
        <p14:creationId xmlns:p14="http://schemas.microsoft.com/office/powerpoint/2010/main" val="334542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15792-C374-4BAE-A40A-812E3E93ACCC}"/>
              </a:ext>
            </a:extLst>
          </p:cNvPr>
          <p:cNvSpPr>
            <a:spLocks noGrp="1"/>
          </p:cNvSpPr>
          <p:nvPr>
            <p:ph type="title"/>
          </p:nvPr>
        </p:nvSpPr>
        <p:spPr>
          <a:xfrm>
            <a:off x="662940" y="357401"/>
            <a:ext cx="10866120" cy="711835"/>
          </a:xfrm>
        </p:spPr>
        <p:txBody>
          <a:bodyPr>
            <a:normAutofit/>
          </a:bodyPr>
          <a:lstStyle/>
          <a:p>
            <a:pPr algn="ctr"/>
            <a:r>
              <a:rPr lang="en-US" sz="2900" dirty="0"/>
              <a:t>Projects that Involve Children: Train staff on signs of child maltreatment</a:t>
            </a:r>
          </a:p>
        </p:txBody>
      </p:sp>
      <p:sp>
        <p:nvSpPr>
          <p:cNvPr id="4" name="Slide Number Placeholder 3">
            <a:extLst>
              <a:ext uri="{FF2B5EF4-FFF2-40B4-BE49-F238E27FC236}">
                <a16:creationId xmlns:a16="http://schemas.microsoft.com/office/drawing/2014/main" id="{5FEF88A0-E758-45EE-B84E-6C288802434E}"/>
              </a:ext>
            </a:extLst>
          </p:cNvPr>
          <p:cNvSpPr>
            <a:spLocks noGrp="1"/>
          </p:cNvSpPr>
          <p:nvPr>
            <p:ph type="sldNum" sz="quarter" idx="12"/>
          </p:nvPr>
        </p:nvSpPr>
        <p:spPr/>
        <p:txBody>
          <a:bodyPr/>
          <a:lstStyle/>
          <a:p>
            <a:fld id="{272DBD8C-4815-49A2-AC1D-7C5695E31DD8}" type="slidenum">
              <a:rPr lang="en-US" smtClean="0"/>
              <a:t>54</a:t>
            </a:fld>
            <a:endParaRPr lang="en-US" dirty="0"/>
          </a:p>
        </p:txBody>
      </p:sp>
      <p:graphicFrame>
        <p:nvGraphicFramePr>
          <p:cNvPr id="7" name="Table 7">
            <a:extLst>
              <a:ext uri="{FF2B5EF4-FFF2-40B4-BE49-F238E27FC236}">
                <a16:creationId xmlns:a16="http://schemas.microsoft.com/office/drawing/2014/main" id="{DAD38801-C766-4AA0-AD21-7AEE70B6B709}"/>
              </a:ext>
            </a:extLst>
          </p:cNvPr>
          <p:cNvGraphicFramePr>
            <a:graphicFrameLocks noGrp="1"/>
          </p:cNvGraphicFramePr>
          <p:nvPr>
            <p:ph idx="1"/>
            <p:extLst>
              <p:ext uri="{D42A27DB-BD31-4B8C-83A1-F6EECF244321}">
                <p14:modId xmlns:p14="http://schemas.microsoft.com/office/powerpoint/2010/main" val="3016668953"/>
              </p:ext>
            </p:extLst>
          </p:nvPr>
        </p:nvGraphicFramePr>
        <p:xfrm>
          <a:off x="783609" y="1206927"/>
          <a:ext cx="10707806" cy="5421336"/>
        </p:xfrm>
        <a:graphic>
          <a:graphicData uri="http://schemas.openxmlformats.org/drawingml/2006/table">
            <a:tbl>
              <a:tblPr firstRow="1" bandRow="1">
                <a:tableStyleId>{5C22544A-7EE6-4342-B048-85BDC9FD1C3A}</a:tableStyleId>
              </a:tblPr>
              <a:tblGrid>
                <a:gridCol w="10707806">
                  <a:extLst>
                    <a:ext uri="{9D8B030D-6E8A-4147-A177-3AD203B41FA5}">
                      <a16:colId xmlns:a16="http://schemas.microsoft.com/office/drawing/2014/main" val="652256459"/>
                    </a:ext>
                  </a:extLst>
                </a:gridCol>
              </a:tblGrid>
              <a:tr h="443852">
                <a:tc>
                  <a:txBody>
                    <a:bodyPr/>
                    <a:lstStyle/>
                    <a:p>
                      <a:pPr algn="l"/>
                      <a:r>
                        <a:rPr lang="en-US" sz="2200" dirty="0"/>
                        <a:t>Signs of Child Maltreatment (not an exhaustive list)</a:t>
                      </a:r>
                    </a:p>
                  </a:txBody>
                  <a:tcPr/>
                </a:tc>
                <a:extLst>
                  <a:ext uri="{0D108BD9-81ED-4DB2-BD59-A6C34878D82A}">
                    <a16:rowId xmlns:a16="http://schemas.microsoft.com/office/drawing/2014/main" val="3423628548"/>
                  </a:ext>
                </a:extLst>
              </a:tr>
              <a:tr h="4977484">
                <a:tc>
                  <a:txBody>
                    <a:bodyPr/>
                    <a:lstStyle/>
                    <a:p>
                      <a:pPr marL="285750" indent="-285750" algn="l">
                        <a:buFont typeface="Arial" panose="020B0604020202020204" pitchFamily="34" charset="0"/>
                        <a:buChar char="•"/>
                      </a:pPr>
                      <a:r>
                        <a:rPr lang="en-US" sz="2200" dirty="0"/>
                        <a:t>Unexplained injuries (burns, bites, bruises, broken bones, or black eyes</a:t>
                      </a:r>
                    </a:p>
                    <a:p>
                      <a:pPr marL="285750" indent="-285750" algn="l">
                        <a:buFont typeface="Arial" panose="020B0604020202020204" pitchFamily="34" charset="0"/>
                        <a:buChar char="•"/>
                      </a:pPr>
                      <a:r>
                        <a:rPr lang="en-US" sz="2200" dirty="0"/>
                        <a:t>Fading bruises or other noticeable marks after an absence from school  </a:t>
                      </a:r>
                    </a:p>
                    <a:p>
                      <a:pPr marL="285750" indent="-285750" algn="l">
                        <a:buFont typeface="Arial" panose="020B0604020202020204" pitchFamily="34" charset="0"/>
                        <a:buChar char="•"/>
                      </a:pPr>
                      <a:r>
                        <a:rPr lang="en-US" sz="2200" dirty="0"/>
                        <a:t>Seems scared, anxious, depressed, withdrawn, or aggressive</a:t>
                      </a:r>
                    </a:p>
                    <a:p>
                      <a:pPr marL="285750" indent="-285750" algn="l">
                        <a:buFont typeface="Arial" panose="020B0604020202020204" pitchFamily="34" charset="0"/>
                        <a:buChar char="•"/>
                      </a:pPr>
                      <a:r>
                        <a:rPr lang="en-US" sz="2200" dirty="0"/>
                        <a:t>Seems frightened of his or her parents and protests or cries when it is time to go home</a:t>
                      </a:r>
                    </a:p>
                    <a:p>
                      <a:pPr marL="285750" indent="-285750" algn="l">
                        <a:buFont typeface="Arial" panose="020B0604020202020204" pitchFamily="34" charset="0"/>
                        <a:buChar char="•"/>
                      </a:pPr>
                      <a:r>
                        <a:rPr lang="en-US" sz="2200" dirty="0"/>
                        <a:t>Shrinks/withdraws at the approach of adults</a:t>
                      </a:r>
                    </a:p>
                    <a:p>
                      <a:pPr marL="285750" indent="-285750" algn="l">
                        <a:buFont typeface="Arial" panose="020B0604020202020204" pitchFamily="34" charset="0"/>
                        <a:buChar char="•"/>
                      </a:pPr>
                      <a:r>
                        <a:rPr lang="en-US" sz="2200" dirty="0"/>
                        <a:t>Shows changes in eating and sleeping habits</a:t>
                      </a:r>
                    </a:p>
                    <a:p>
                      <a:pPr marL="285750" indent="-285750" algn="l">
                        <a:buFont typeface="Arial" panose="020B0604020202020204" pitchFamily="34" charset="0"/>
                        <a:buChar char="•"/>
                      </a:pPr>
                      <a:r>
                        <a:rPr lang="en-US" sz="2200" dirty="0"/>
                        <a:t>Reports injury by a parent or another adult caregiver</a:t>
                      </a:r>
                    </a:p>
                    <a:p>
                      <a:pPr marL="285750" indent="-285750" algn="l">
                        <a:buFont typeface="Arial" panose="020B0604020202020204" pitchFamily="34" charset="0"/>
                        <a:buChar char="•"/>
                      </a:pPr>
                      <a:r>
                        <a:rPr lang="en-US" sz="2200" dirty="0"/>
                        <a:t>Difficulty walking or sitting</a:t>
                      </a:r>
                    </a:p>
                    <a:p>
                      <a:pPr marL="285750" indent="-285750" algn="l">
                        <a:buFont typeface="Arial" panose="020B0604020202020204" pitchFamily="34" charset="0"/>
                        <a:buChar char="•"/>
                      </a:pPr>
                      <a:r>
                        <a:rPr lang="en-US" sz="2200" dirty="0"/>
                        <a:t>Experiences bleeding, bruising, or swelling in their private parts</a:t>
                      </a:r>
                    </a:p>
                    <a:p>
                      <a:pPr marL="285750" indent="-285750" algn="l">
                        <a:buFont typeface="Arial" panose="020B0604020202020204" pitchFamily="34" charset="0"/>
                        <a:buChar char="•"/>
                      </a:pPr>
                      <a:r>
                        <a:rPr lang="en-US" sz="2200" dirty="0"/>
                        <a:t>Nightmares or bedwetting</a:t>
                      </a:r>
                    </a:p>
                    <a:p>
                      <a:pPr marL="285750" indent="-285750" algn="l">
                        <a:buFont typeface="Arial" panose="020B0604020202020204" pitchFamily="34" charset="0"/>
                        <a:buChar char="•"/>
                      </a:pPr>
                      <a:r>
                        <a:rPr lang="en-US" sz="2200" dirty="0"/>
                        <a:t>Demonstrates bizarre, sophisticated, or unusual sexual knowledge or behavior</a:t>
                      </a:r>
                    </a:p>
                    <a:p>
                      <a:pPr marL="285750" indent="-285750" algn="l">
                        <a:buFont typeface="Arial" panose="020B0604020202020204" pitchFamily="34" charset="0"/>
                        <a:buChar char="•"/>
                      </a:pPr>
                      <a:r>
                        <a:rPr lang="en-US" sz="2200" dirty="0"/>
                        <a:t>Becomes pregnant or contracts a sexually transmitted disease</a:t>
                      </a:r>
                    </a:p>
                    <a:p>
                      <a:pPr marL="285750" indent="-285750" algn="l">
                        <a:buFont typeface="Arial" panose="020B0604020202020204" pitchFamily="34" charset="0"/>
                        <a:buChar char="•"/>
                      </a:pPr>
                      <a:r>
                        <a:rPr lang="en-US" sz="2200" dirty="0"/>
                        <a:t>Reports sexual abuse by a parent or another adult caregiver</a:t>
                      </a:r>
                    </a:p>
                    <a:p>
                      <a:pPr marL="285750" indent="-285750" algn="l">
                        <a:buFont typeface="Arial" panose="020B0604020202020204" pitchFamily="34" charset="0"/>
                        <a:buChar char="•"/>
                      </a:pPr>
                      <a:r>
                        <a:rPr lang="en-US" sz="2200" dirty="0"/>
                        <a:t>Attaches very quickly to strangers or new adults in their environment</a:t>
                      </a:r>
                    </a:p>
                  </a:txBody>
                  <a:tcPr/>
                </a:tc>
                <a:extLst>
                  <a:ext uri="{0D108BD9-81ED-4DB2-BD59-A6C34878D82A}">
                    <a16:rowId xmlns:a16="http://schemas.microsoft.com/office/drawing/2014/main" val="3849173642"/>
                  </a:ext>
                </a:extLst>
              </a:tr>
            </a:tbl>
          </a:graphicData>
        </a:graphic>
      </p:graphicFrame>
    </p:spTree>
    <p:extLst>
      <p:ext uri="{BB962C8B-B14F-4D97-AF65-F5344CB8AC3E}">
        <p14:creationId xmlns:p14="http://schemas.microsoft.com/office/powerpoint/2010/main" val="18310872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Rectangle 43">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501F488-8D04-45FB-A93F-E5083703A764}"/>
              </a:ext>
            </a:extLst>
          </p:cNvPr>
          <p:cNvSpPr>
            <a:spLocks noGrp="1"/>
          </p:cNvSpPr>
          <p:nvPr>
            <p:ph type="title"/>
          </p:nvPr>
        </p:nvSpPr>
        <p:spPr>
          <a:xfrm>
            <a:off x="838200" y="557188"/>
            <a:ext cx="10515600" cy="1133499"/>
          </a:xfrm>
        </p:spPr>
        <p:txBody>
          <a:bodyPr vert="horz" lIns="91440" tIns="45720" rIns="91440" bIns="45720" rtlCol="0" anchor="ctr">
            <a:normAutofit/>
          </a:bodyPr>
          <a:lstStyle/>
          <a:p>
            <a:pPr algn="ctr"/>
            <a:r>
              <a:rPr lang="en-US" sz="5200" kern="1200" dirty="0">
                <a:solidFill>
                  <a:schemeClr val="tx1"/>
                </a:solidFill>
                <a:latin typeface="+mj-lt"/>
                <a:ea typeface="+mj-ea"/>
                <a:cs typeface="+mj-cs"/>
              </a:rPr>
              <a:t>Some tips for safeguarding children</a:t>
            </a:r>
          </a:p>
        </p:txBody>
      </p:sp>
      <p:sp>
        <p:nvSpPr>
          <p:cNvPr id="6" name="Slide Number Placeholder 5">
            <a:extLst>
              <a:ext uri="{FF2B5EF4-FFF2-40B4-BE49-F238E27FC236}">
                <a16:creationId xmlns:a16="http://schemas.microsoft.com/office/drawing/2014/main" id="{1A04ED27-6EFD-4C79-AD8B-78464EEB7C9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E1DF4C06-4BCE-431A-A5FC-FEE771961E6D}" type="slidenum">
              <a:rPr lang="en-US" smtClean="0"/>
              <a:pPr>
                <a:spcAft>
                  <a:spcPts val="600"/>
                </a:spcAft>
              </a:pPr>
              <a:t>55</a:t>
            </a:fld>
            <a:endParaRPr lang="en-US" dirty="0"/>
          </a:p>
        </p:txBody>
      </p:sp>
      <p:sp>
        <p:nvSpPr>
          <p:cNvPr id="3" name="Rectangle 2">
            <a:extLst>
              <a:ext uri="{FF2B5EF4-FFF2-40B4-BE49-F238E27FC236}">
                <a16:creationId xmlns:a16="http://schemas.microsoft.com/office/drawing/2014/main" id="{2C3EDC30-7D10-4C28-A902-3D4E386EF007}"/>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EAFB0A48-84E5-4510-98FF-D6CA99E64FBC}"/>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graphicFrame>
        <p:nvGraphicFramePr>
          <p:cNvPr id="28" name="Content Placeholder 2">
            <a:extLst>
              <a:ext uri="{FF2B5EF4-FFF2-40B4-BE49-F238E27FC236}">
                <a16:creationId xmlns:a16="http://schemas.microsoft.com/office/drawing/2014/main" id="{BBAB6498-9CED-403F-AC5F-6EDB662D743F}"/>
              </a:ext>
            </a:extLst>
          </p:cNvPr>
          <p:cNvGraphicFramePr>
            <a:graphicFrameLocks noGrp="1"/>
          </p:cNvGraphicFramePr>
          <p:nvPr>
            <p:ph sz="half" idx="1"/>
            <p:extLst>
              <p:ext uri="{D42A27DB-BD31-4B8C-83A1-F6EECF244321}">
                <p14:modId xmlns:p14="http://schemas.microsoft.com/office/powerpoint/2010/main" val="1767270425"/>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408502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45EF01-EA84-480C-B8DF-C08299E14267}"/>
              </a:ext>
            </a:extLst>
          </p:cNvPr>
          <p:cNvSpPr>
            <a:spLocks noGrp="1"/>
          </p:cNvSpPr>
          <p:nvPr>
            <p:ph type="title"/>
          </p:nvPr>
        </p:nvSpPr>
        <p:spPr>
          <a:xfrm>
            <a:off x="808638" y="386930"/>
            <a:ext cx="9236700" cy="1188950"/>
          </a:xfrm>
        </p:spPr>
        <p:txBody>
          <a:bodyPr anchor="b">
            <a:normAutofit/>
          </a:bodyPr>
          <a:lstStyle/>
          <a:p>
            <a:r>
              <a:rPr lang="en-US" sz="4000" dirty="0"/>
              <a:t>Case Scenario: Is this sexual exploitation?</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36C02A16-F480-492B-AF32-6056A1453B10}"/>
              </a:ext>
            </a:extLst>
          </p:cNvPr>
          <p:cNvSpPr>
            <a:spLocks noGrp="1"/>
          </p:cNvSpPr>
          <p:nvPr>
            <p:ph idx="1"/>
          </p:nvPr>
        </p:nvSpPr>
        <p:spPr>
          <a:xfrm>
            <a:off x="280520" y="2321903"/>
            <a:ext cx="10981660" cy="3435531"/>
          </a:xfrm>
        </p:spPr>
        <p:txBody>
          <a:bodyPr anchor="ctr">
            <a:normAutofit fontScale="85000" lnSpcReduction="10000"/>
          </a:bodyPr>
          <a:lstStyle/>
          <a:p>
            <a:pPr marL="0" indent="0">
              <a:buNone/>
            </a:pPr>
            <a:r>
              <a:rPr lang="en-US" sz="2400" dirty="0">
                <a:ea typeface="Calibri" panose="020F0502020204030204" pitchFamily="34" charset="0"/>
                <a:cs typeface="Times New Roman" panose="02020603050405020304" pitchFamily="18" charset="0"/>
              </a:rPr>
              <a:t>Betty is a 17-year-old girl living in a small village. Betty has four younger brothers and sisters. Her parents do not have very much money and find it difficult to pay for education, clothing, and food for all the children. There had even been some discussion about Betty dropping out of school to assist her mother in working at the market. However, all the problems have been solved as Betty has started a sexual relationship with Johnson, a senior UNHCR officer. He has promised to pay for her school fees and help to pay for her brothers and sisters to continue with their education. Betty’s parents are very relieved that this opportunity has come and encourage Betty to maintain the relationship. It has really helped the family and now all the children can continue in school. </a:t>
            </a:r>
            <a:r>
              <a:rPr lang="en-US" sz="2400" b="1" dirty="0">
                <a:ea typeface="+mn-lt"/>
                <a:cs typeface="+mn-lt"/>
              </a:rPr>
              <a:t>Is this sexual exploitation? Why or why not?</a:t>
            </a:r>
            <a:endParaRPr lang="en-US" dirty="0">
              <a:ea typeface="+mn-lt"/>
              <a:cs typeface="+mn-lt"/>
            </a:endParaRPr>
          </a:p>
          <a:p>
            <a:pPr marL="0" indent="0">
              <a:buNone/>
            </a:pPr>
            <a:r>
              <a:rPr lang="en-US" sz="2400" dirty="0">
                <a:solidFill>
                  <a:schemeClr val="accent1"/>
                </a:solidFill>
                <a:ea typeface="+mn-lt"/>
                <a:cs typeface="+mn-lt"/>
              </a:rPr>
              <a:t>Answer: Yes. </a:t>
            </a:r>
            <a:r>
              <a:rPr lang="en-US" sz="2400" dirty="0">
                <a:ea typeface="Calibri" panose="020F0502020204030204" pitchFamily="34" charset="0"/>
                <a:cs typeface="Times New Roman" panose="02020603050405020304" pitchFamily="18" charset="0"/>
              </a:rPr>
              <a:t>Under section 3.2 (b) of the Secretary-General’s Bulletin ST/SGB/2003/13, Johnson is prohibited from sexual activity with anyone under 18, regardless of the local age of consent. This encounter also constitutes sexual exploitation as defined in section 3.2 (c) of ST/SGB/2003/13: Johnson has abused a position of differential power for sexual purposes, by exchanging money for sexual access.</a:t>
            </a:r>
            <a:endParaRPr lang="en-US" sz="2400" dirty="0">
              <a:solidFill>
                <a:schemeClr val="accent1"/>
              </a:solidFill>
              <a:ea typeface="+mn-lt"/>
              <a:cs typeface="+mn-lt"/>
            </a:endParaRPr>
          </a:p>
        </p:txBody>
      </p:sp>
      <p:sp>
        <p:nvSpPr>
          <p:cNvPr id="4" name="Rectangle 3">
            <a:extLst>
              <a:ext uri="{FF2B5EF4-FFF2-40B4-BE49-F238E27FC236}">
                <a16:creationId xmlns:a16="http://schemas.microsoft.com/office/drawing/2014/main" id="{FCFFCB61-AE08-4633-943F-68C64FE6036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978A07C5-4F61-4F45-ADBA-505D504B9AE3}"/>
              </a:ext>
            </a:extLst>
          </p:cNvPr>
          <p:cNvPicPr/>
          <p:nvPr/>
        </p:nvPicPr>
        <p:blipFill>
          <a:blip r:embed="rId3">
            <a:extLst>
              <a:ext uri="{28A0092B-C50C-407E-A947-70E740481C1C}">
                <a14:useLocalDpi xmlns:a14="http://schemas.microsoft.com/office/drawing/2010/main" val="0"/>
              </a:ext>
            </a:extLst>
          </a:blip>
          <a:stretch>
            <a:fillRect/>
          </a:stretch>
        </p:blipFill>
        <p:spPr>
          <a:xfrm>
            <a:off x="192259" y="5895085"/>
            <a:ext cx="1090295" cy="361950"/>
          </a:xfrm>
          <a:prstGeom prst="rect">
            <a:avLst/>
          </a:prstGeom>
        </p:spPr>
      </p:pic>
      <p:sp>
        <p:nvSpPr>
          <p:cNvPr id="7" name="Slide Number Placeholder 6">
            <a:extLst>
              <a:ext uri="{FF2B5EF4-FFF2-40B4-BE49-F238E27FC236}">
                <a16:creationId xmlns:a16="http://schemas.microsoft.com/office/drawing/2014/main" id="{36D0940C-5417-42CC-BDAF-7A3832AC06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56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6600" b="1" kern="1200" dirty="0">
                <a:solidFill>
                  <a:srgbClr val="FFFFFF"/>
                </a:solidFill>
                <a:latin typeface="+mj-lt"/>
                <a:ea typeface="+mj-ea"/>
                <a:cs typeface="+mj-cs"/>
              </a:rPr>
              <a:t>Combating Trafficking in Persons (CTIP) Policy</a:t>
            </a:r>
            <a:endParaRPr lang="en-US" sz="6200" b="1" kern="1200" dirty="0">
              <a:solidFill>
                <a:srgbClr val="FFFFFF"/>
              </a:solidFill>
              <a:latin typeface="+mj-lt"/>
              <a:ea typeface="+mj-ea"/>
              <a:cs typeface="+mj-cs"/>
            </a:endParaRPr>
          </a:p>
        </p:txBody>
      </p:sp>
      <p:sp>
        <p:nvSpPr>
          <p:cNvPr id="5" name="Slide Number Placeholder 4">
            <a:extLst>
              <a:ext uri="{FF2B5EF4-FFF2-40B4-BE49-F238E27FC236}">
                <a16:creationId xmlns:a16="http://schemas.microsoft.com/office/drawing/2014/main" id="{434EF07A-8C13-48F4-8D1F-5E14BDE55F95}"/>
              </a:ext>
            </a:extLst>
          </p:cNvPr>
          <p:cNvSpPr>
            <a:spLocks noGrp="1"/>
          </p:cNvSpPr>
          <p:nvPr>
            <p:ph type="sldNum" sz="quarter" idx="12"/>
          </p:nvPr>
        </p:nvSpPr>
        <p:spPr/>
        <p:txBody>
          <a:bodyPr/>
          <a:lstStyle/>
          <a:p>
            <a:fld id="{272DBD8C-4815-49A2-AC1D-7C5695E31DD8}" type="slidenum">
              <a:rPr lang="en-US" smtClean="0"/>
              <a:t>57</a:t>
            </a:fld>
            <a:endParaRPr lang="en-US" dirty="0"/>
          </a:p>
        </p:txBody>
      </p:sp>
      <p:sp>
        <p:nvSpPr>
          <p:cNvPr id="6" name="TextBox 5">
            <a:extLst>
              <a:ext uri="{FF2B5EF4-FFF2-40B4-BE49-F238E27FC236}">
                <a16:creationId xmlns:a16="http://schemas.microsoft.com/office/drawing/2014/main" id="{20C4CAB2-2DC3-4F2C-A1FD-4DBB676A0ABF}"/>
              </a:ext>
            </a:extLst>
          </p:cNvPr>
          <p:cNvSpPr txBox="1"/>
          <p:nvPr/>
        </p:nvSpPr>
        <p:spPr>
          <a:xfrm>
            <a:off x="3982942" y="4996934"/>
            <a:ext cx="3841796" cy="369332"/>
          </a:xfrm>
          <a:prstGeom prst="rect">
            <a:avLst/>
          </a:prstGeom>
          <a:noFill/>
        </p:spPr>
        <p:txBody>
          <a:bodyPr wrap="square" rtlCol="0">
            <a:spAutoFit/>
          </a:bodyPr>
          <a:lstStyle/>
          <a:p>
            <a:pPr algn="ctr"/>
            <a:r>
              <a:rPr lang="en-US" b="1" dirty="0"/>
              <a:t>15 minutes</a:t>
            </a:r>
          </a:p>
        </p:txBody>
      </p:sp>
      <p:pic>
        <p:nvPicPr>
          <p:cNvPr id="7" name="Picture 6">
            <a:extLst>
              <a:ext uri="{FF2B5EF4-FFF2-40B4-BE49-F238E27FC236}">
                <a16:creationId xmlns:a16="http://schemas.microsoft.com/office/drawing/2014/main" id="{61499691-FCB5-4371-9739-15B9A2D848BF}"/>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1304533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40">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3657600"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03E2E1-7342-4272-8F16-C92F379411EC}"/>
              </a:ext>
            </a:extLst>
          </p:cNvPr>
          <p:cNvSpPr>
            <a:spLocks noGrp="1"/>
          </p:cNvSpPr>
          <p:nvPr>
            <p:ph type="title"/>
          </p:nvPr>
        </p:nvSpPr>
        <p:spPr>
          <a:xfrm>
            <a:off x="594360" y="637125"/>
            <a:ext cx="3049172" cy="5256371"/>
          </a:xfrm>
        </p:spPr>
        <p:txBody>
          <a:bodyPr>
            <a:normAutofit/>
          </a:bodyPr>
          <a:lstStyle/>
          <a:p>
            <a:r>
              <a:rPr lang="en-US" dirty="0"/>
              <a:t>What do we mean by human trafficking?</a:t>
            </a:r>
          </a:p>
        </p:txBody>
      </p:sp>
      <p:graphicFrame>
        <p:nvGraphicFramePr>
          <p:cNvPr id="32" name="Text Placeholder 2">
            <a:extLst>
              <a:ext uri="{FF2B5EF4-FFF2-40B4-BE49-F238E27FC236}">
                <a16:creationId xmlns:a16="http://schemas.microsoft.com/office/drawing/2014/main" id="{C4EC2208-3994-4647-9E5F-16764F0F0C11}"/>
              </a:ext>
            </a:extLst>
          </p:cNvPr>
          <p:cNvGraphicFramePr>
            <a:graphicFrameLocks noGrp="1"/>
          </p:cNvGraphicFramePr>
          <p:nvPr>
            <p:ph idx="1"/>
          </p:nvPr>
        </p:nvGraphicFramePr>
        <p:xfrm>
          <a:off x="4139418" y="297693"/>
          <a:ext cx="7832188" cy="5896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a:extLst>
              <a:ext uri="{FF2B5EF4-FFF2-40B4-BE49-F238E27FC236}">
                <a16:creationId xmlns:a16="http://schemas.microsoft.com/office/drawing/2014/main" id="{2E93BB83-8644-490F-AB67-58FB5762ADF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11" name="Picture 10" descr="A picture containing food, drawing&#10;&#10;Description automatically generated">
            <a:extLst>
              <a:ext uri="{FF2B5EF4-FFF2-40B4-BE49-F238E27FC236}">
                <a16:creationId xmlns:a16="http://schemas.microsoft.com/office/drawing/2014/main" id="{E197DD00-C94C-49AB-BB19-B623519B2CD5}"/>
              </a:ext>
            </a:extLst>
          </p:cNvPr>
          <p:cNvPicPr/>
          <p:nvPr/>
        </p:nvPicPr>
        <p:blipFill>
          <a:blip r:embed="rId8">
            <a:extLst>
              <a:ext uri="{28A0092B-C50C-407E-A947-70E740481C1C}">
                <a14:useLocalDpi xmlns:a14="http://schemas.microsoft.com/office/drawing/2010/main" val="0"/>
              </a:ext>
            </a:extLst>
          </a:blip>
          <a:stretch>
            <a:fillRect/>
          </a:stretch>
        </p:blipFill>
        <p:spPr>
          <a:xfrm>
            <a:off x="49212" y="6244112"/>
            <a:ext cx="1090295" cy="361950"/>
          </a:xfrm>
          <a:prstGeom prst="rect">
            <a:avLst/>
          </a:prstGeom>
        </p:spPr>
      </p:pic>
      <p:sp>
        <p:nvSpPr>
          <p:cNvPr id="4" name="Slide Number Placeholder 3">
            <a:extLst>
              <a:ext uri="{FF2B5EF4-FFF2-40B4-BE49-F238E27FC236}">
                <a16:creationId xmlns:a16="http://schemas.microsoft.com/office/drawing/2014/main" id="{DFC43CA0-544D-485F-8A95-923D1C491CE2}"/>
              </a:ext>
            </a:extLst>
          </p:cNvPr>
          <p:cNvSpPr>
            <a:spLocks noGrp="1"/>
          </p:cNvSpPr>
          <p:nvPr>
            <p:ph type="sldNum" sz="quarter" idx="12"/>
          </p:nvPr>
        </p:nvSpPr>
        <p:spPr/>
        <p:txBody>
          <a:bodyPr/>
          <a:lstStyle/>
          <a:p>
            <a:fld id="{272DBD8C-4815-49A2-AC1D-7C5695E31DD8}" type="slidenum">
              <a:rPr lang="en-US" smtClean="0"/>
              <a:t>58</a:t>
            </a:fld>
            <a:endParaRPr lang="en-US" dirty="0"/>
          </a:p>
        </p:txBody>
      </p:sp>
    </p:spTree>
    <p:extLst>
      <p:ext uri="{BB962C8B-B14F-4D97-AF65-F5344CB8AC3E}">
        <p14:creationId xmlns:p14="http://schemas.microsoft.com/office/powerpoint/2010/main" val="113579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02D886F1-CB4A-4FC1-AAA7-9402B0D0D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9">
            <a:extLst>
              <a:ext uri="{FF2B5EF4-FFF2-40B4-BE49-F238E27FC236}">
                <a16:creationId xmlns:a16="http://schemas.microsoft.com/office/drawing/2014/main" id="{762B7B97-C3EE-4AEE-A61F-AFA873FE2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013557" y="0"/>
            <a:ext cx="10178443"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459C70C-9BFC-495E-BDAB-351EBD2434D4}"/>
              </a:ext>
            </a:extLst>
          </p:cNvPr>
          <p:cNvSpPr>
            <a:spLocks noGrp="1"/>
          </p:cNvSpPr>
          <p:nvPr>
            <p:ph type="title"/>
          </p:nvPr>
        </p:nvSpPr>
        <p:spPr>
          <a:xfrm>
            <a:off x="623787" y="1635358"/>
            <a:ext cx="2752344" cy="2706624"/>
          </a:xfrm>
          <a:prstGeom prst="ellipse">
            <a:avLst/>
          </a:prstGeom>
          <a:solidFill>
            <a:schemeClr val="bg1"/>
          </a:solidFill>
          <a:ln w="174625" cmpd="thinThick">
            <a:solidFill>
              <a:schemeClr val="bg1"/>
            </a:solidFill>
          </a:ln>
        </p:spPr>
        <p:txBody>
          <a:bodyPr>
            <a:normAutofit/>
          </a:bodyPr>
          <a:lstStyle/>
          <a:p>
            <a:pPr algn="ctr"/>
            <a:r>
              <a:rPr lang="en-US" sz="2200" dirty="0"/>
              <a:t>Examples of force, fraud, coercion, and abuse of power to exploit others</a:t>
            </a:r>
          </a:p>
        </p:txBody>
      </p:sp>
      <p:sp>
        <p:nvSpPr>
          <p:cNvPr id="3" name="Text Placeholder 2">
            <a:extLst>
              <a:ext uri="{FF2B5EF4-FFF2-40B4-BE49-F238E27FC236}">
                <a16:creationId xmlns:a16="http://schemas.microsoft.com/office/drawing/2014/main" id="{FC40971A-4ACF-40C2-BE8E-DA439385E10C}"/>
              </a:ext>
            </a:extLst>
          </p:cNvPr>
          <p:cNvSpPr>
            <a:spLocks noGrp="1"/>
          </p:cNvSpPr>
          <p:nvPr>
            <p:ph idx="1"/>
          </p:nvPr>
        </p:nvSpPr>
        <p:spPr>
          <a:xfrm>
            <a:off x="3615397" y="1635358"/>
            <a:ext cx="8323318" cy="4273073"/>
          </a:xfrm>
        </p:spPr>
        <p:txBody>
          <a:bodyPr anchor="ctr">
            <a:noAutofit/>
          </a:bodyPr>
          <a:lstStyle/>
          <a:p>
            <a:r>
              <a:rPr lang="en-US" sz="2400" dirty="0">
                <a:solidFill>
                  <a:schemeClr val="bg1"/>
                </a:solidFill>
              </a:rPr>
              <a:t>deceiving individuals about the nature of the work or terms of employment</a:t>
            </a:r>
            <a:endParaRPr lang="en-US" sz="2400" dirty="0">
              <a:solidFill>
                <a:schemeClr val="bg1"/>
              </a:solidFill>
              <a:cs typeface="Calibri"/>
            </a:endParaRPr>
          </a:p>
          <a:p>
            <a:r>
              <a:rPr lang="en-US" sz="2400" dirty="0">
                <a:solidFill>
                  <a:schemeClr val="bg1"/>
                </a:solidFill>
              </a:rPr>
              <a:t>threatening violence, arrest, or deportation for refusal to work</a:t>
            </a:r>
            <a:endParaRPr lang="en-US" sz="2400" dirty="0">
              <a:solidFill>
                <a:schemeClr val="bg1"/>
              </a:solidFill>
              <a:cs typeface="Calibri"/>
            </a:endParaRPr>
          </a:p>
          <a:p>
            <a:r>
              <a:rPr lang="en-US" sz="2400" dirty="0">
                <a:solidFill>
                  <a:schemeClr val="bg1"/>
                </a:solidFill>
              </a:rPr>
              <a:t>restricting freedom of movement through physical confinement or confiscation of identity or travel documents </a:t>
            </a:r>
          </a:p>
          <a:p>
            <a:r>
              <a:rPr lang="en-US" sz="2400" dirty="0">
                <a:solidFill>
                  <a:schemeClr val="bg1"/>
                </a:solidFill>
              </a:rPr>
              <a:t>prohibiting communications with family, friends, or support agencies</a:t>
            </a:r>
            <a:endParaRPr lang="en-US" sz="2400" dirty="0">
              <a:solidFill>
                <a:schemeClr val="bg1"/>
              </a:solidFill>
              <a:cs typeface="Calibri"/>
            </a:endParaRPr>
          </a:p>
          <a:p>
            <a:r>
              <a:rPr lang="en-US" sz="2400" dirty="0">
                <a:solidFill>
                  <a:schemeClr val="bg1"/>
                </a:solidFill>
              </a:rPr>
              <a:t>profiting from people engaged in sex work </a:t>
            </a:r>
            <a:endParaRPr lang="en-US" sz="2400" dirty="0">
              <a:solidFill>
                <a:schemeClr val="bg1"/>
              </a:solidFill>
              <a:cs typeface="Calibri"/>
            </a:endParaRPr>
          </a:p>
          <a:p>
            <a:r>
              <a:rPr lang="en-US" sz="2400" dirty="0">
                <a:solidFill>
                  <a:schemeClr val="bg1"/>
                </a:solidFill>
              </a:rPr>
              <a:t>withholding wages for payment of alleged debts such as recruiting fees/room &amp; board </a:t>
            </a:r>
            <a:endParaRPr lang="en-US" sz="2400" dirty="0">
              <a:solidFill>
                <a:schemeClr val="bg1"/>
              </a:solidFill>
              <a:cs typeface="Calibri"/>
            </a:endParaRPr>
          </a:p>
          <a:p>
            <a:r>
              <a:rPr lang="en-US" sz="2400" dirty="0">
                <a:solidFill>
                  <a:schemeClr val="bg1"/>
                </a:solidFill>
              </a:rPr>
              <a:t>forced begging   </a:t>
            </a:r>
            <a:endParaRPr lang="en-US" sz="2400" dirty="0">
              <a:solidFill>
                <a:schemeClr val="bg1"/>
              </a:solidFill>
              <a:cs typeface="Calibri"/>
            </a:endParaRPr>
          </a:p>
          <a:p>
            <a:endParaRPr lang="en-US" sz="2400" dirty="0">
              <a:solidFill>
                <a:schemeClr val="bg1"/>
              </a:solidFill>
            </a:endParaRPr>
          </a:p>
        </p:txBody>
      </p:sp>
      <p:sp>
        <p:nvSpPr>
          <p:cNvPr id="4" name="Rectangle 3">
            <a:extLst>
              <a:ext uri="{FF2B5EF4-FFF2-40B4-BE49-F238E27FC236}">
                <a16:creationId xmlns:a16="http://schemas.microsoft.com/office/drawing/2014/main" id="{F3C2C469-3176-49FA-80A9-BF6F29FADBBB}"/>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DC0A1868-E5CE-4A96-B70E-A0669D348D01}"/>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065EED1B-A9CD-4C63-90E8-C480594BE2FF}"/>
              </a:ext>
            </a:extLst>
          </p:cNvPr>
          <p:cNvSpPr>
            <a:spLocks noGrp="1"/>
          </p:cNvSpPr>
          <p:nvPr>
            <p:ph type="sldNum" sz="quarter" idx="12"/>
          </p:nvPr>
        </p:nvSpPr>
        <p:spPr/>
        <p:txBody>
          <a:bodyPr/>
          <a:lstStyle/>
          <a:p>
            <a:fld id="{272DBD8C-4815-49A2-AC1D-7C5695E31DD8}" type="slidenum">
              <a:rPr lang="en-US" smtClean="0"/>
              <a:t>59</a:t>
            </a:fld>
            <a:endParaRPr lang="en-US" dirty="0"/>
          </a:p>
        </p:txBody>
      </p:sp>
    </p:spTree>
    <p:extLst>
      <p:ext uri="{BB962C8B-B14F-4D97-AF65-F5344CB8AC3E}">
        <p14:creationId xmlns:p14="http://schemas.microsoft.com/office/powerpoint/2010/main" val="236405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 name="Rectangle 74">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8000" b="1" dirty="0">
                <a:solidFill>
                  <a:srgbClr val="FFFFFF"/>
                </a:solidFill>
              </a:rPr>
              <a:t>Setting the Stage</a:t>
            </a:r>
            <a:endParaRPr lang="en-US" sz="8000" b="1" kern="1200" dirty="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8D404828-D309-441A-894B-5A205A7ADAD1}"/>
              </a:ext>
            </a:extLst>
          </p:cNvPr>
          <p:cNvSpPr>
            <a:spLocks noGrp="1"/>
          </p:cNvSpPr>
          <p:nvPr>
            <p:ph type="sldNum" sz="quarter" idx="12"/>
          </p:nvPr>
        </p:nvSpPr>
        <p:spPr/>
        <p:txBody>
          <a:bodyPr/>
          <a:lstStyle/>
          <a:p>
            <a:fld id="{272DBD8C-4815-49A2-AC1D-7C5695E31DD8}" type="slidenum">
              <a:rPr lang="en-US" smtClean="0"/>
              <a:t>6</a:t>
            </a:fld>
            <a:endParaRPr lang="en-US" dirty="0"/>
          </a:p>
        </p:txBody>
      </p:sp>
      <p:sp>
        <p:nvSpPr>
          <p:cNvPr id="5" name="TextBox 4">
            <a:extLst>
              <a:ext uri="{FF2B5EF4-FFF2-40B4-BE49-F238E27FC236}">
                <a16:creationId xmlns:a16="http://schemas.microsoft.com/office/drawing/2014/main" id="{307790A8-35A9-43C9-957E-743405DB8838}"/>
              </a:ext>
            </a:extLst>
          </p:cNvPr>
          <p:cNvSpPr txBox="1"/>
          <p:nvPr/>
        </p:nvSpPr>
        <p:spPr>
          <a:xfrm>
            <a:off x="3946501" y="5091258"/>
            <a:ext cx="3841796" cy="369332"/>
          </a:xfrm>
          <a:prstGeom prst="rect">
            <a:avLst/>
          </a:prstGeom>
          <a:noFill/>
        </p:spPr>
        <p:txBody>
          <a:bodyPr wrap="square" rtlCol="0">
            <a:spAutoFit/>
          </a:bodyPr>
          <a:lstStyle/>
          <a:p>
            <a:pPr algn="ctr"/>
            <a:r>
              <a:rPr lang="en-US" b="1" dirty="0"/>
              <a:t>30 minutes</a:t>
            </a:r>
          </a:p>
        </p:txBody>
      </p:sp>
      <p:pic>
        <p:nvPicPr>
          <p:cNvPr id="7" name="Picture 6">
            <a:extLst>
              <a:ext uri="{FF2B5EF4-FFF2-40B4-BE49-F238E27FC236}">
                <a16:creationId xmlns:a16="http://schemas.microsoft.com/office/drawing/2014/main" id="{2B653132-5215-49B1-9324-6B85AAE2160A}"/>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3451802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44F694B-5365-4E7A-8B6C-C4DC8B6A9991}"/>
              </a:ext>
            </a:extLst>
          </p:cNvPr>
          <p:cNvSpPr>
            <a:spLocks noGrp="1"/>
          </p:cNvSpPr>
          <p:nvPr>
            <p:ph type="title"/>
          </p:nvPr>
        </p:nvSpPr>
        <p:spPr>
          <a:xfrm>
            <a:off x="645065" y="1463040"/>
            <a:ext cx="3796306" cy="2690949"/>
          </a:xfrm>
        </p:spPr>
        <p:txBody>
          <a:bodyPr anchor="t">
            <a:normAutofit fontScale="90000"/>
          </a:bodyPr>
          <a:lstStyle/>
          <a:p>
            <a:pPr algn="ctr"/>
            <a:r>
              <a:rPr lang="en-US" sz="4800" b="1" dirty="0"/>
              <a:t>The Issue of </a:t>
            </a:r>
            <a:r>
              <a:rPr lang="en-US" sz="5000" b="1" dirty="0">
                <a:solidFill>
                  <a:srgbClr val="D05F12"/>
                </a:solidFill>
              </a:rPr>
              <a:t>Consent</a:t>
            </a:r>
            <a:br>
              <a:rPr lang="en-US" sz="4800" b="1" dirty="0">
                <a:solidFill>
                  <a:srgbClr val="D05F12"/>
                </a:solidFill>
              </a:rPr>
            </a:br>
            <a:r>
              <a:rPr lang="en-US" sz="4800" b="1" i="1" dirty="0">
                <a:solidFill>
                  <a:schemeClr val="accent1"/>
                </a:solidFill>
              </a:rPr>
              <a:t>(agreeing to something)</a:t>
            </a:r>
          </a:p>
        </p:txBody>
      </p:sp>
      <p:grpSp>
        <p:nvGrpSpPr>
          <p:cNvPr id="30" name="Group 29">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31" name="Rectangle 3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2" name="Straight Connector 31">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A73283EC-D420-4044-9021-DAED8DD4B9FC}"/>
              </a:ext>
            </a:extLst>
          </p:cNvPr>
          <p:cNvSpPr>
            <a:spLocks noGrp="1"/>
          </p:cNvSpPr>
          <p:nvPr>
            <p:ph idx="1"/>
          </p:nvPr>
        </p:nvSpPr>
        <p:spPr>
          <a:xfrm>
            <a:off x="5234346" y="790578"/>
            <a:ext cx="6304019" cy="5119551"/>
          </a:xfrm>
        </p:spPr>
        <p:txBody>
          <a:bodyPr anchor="t">
            <a:noAutofit/>
          </a:bodyPr>
          <a:lstStyle/>
          <a:p>
            <a:pPr marL="457200" indent="-457200">
              <a:buFont typeface="+mj-lt"/>
              <a:buAutoNum type="arabicPeriod"/>
            </a:pPr>
            <a:r>
              <a:rPr lang="en-US" sz="2200" dirty="0"/>
              <a:t>A person’s ability to consent to commercial sex or other types of work/labor is compromised if they cannot exercise free will or if they don’t have full or accurate information about the labor arrangement. </a:t>
            </a:r>
          </a:p>
          <a:p>
            <a:pPr marL="457200" lvl="0" indent="-457200">
              <a:buFont typeface="+mj-lt"/>
              <a:buAutoNum type="arabicPeriod"/>
            </a:pPr>
            <a:r>
              <a:rPr lang="en-US" sz="2200" dirty="0"/>
              <a:t>An adult may initially give consent, but this consent is meaningless if it was obtained by coercion, deception, or abusive actions.</a:t>
            </a:r>
          </a:p>
          <a:p>
            <a:pPr marL="457200" lvl="0" indent="-457200">
              <a:buFont typeface="+mj-lt"/>
              <a:buAutoNum type="arabicPeriod"/>
            </a:pPr>
            <a:r>
              <a:rPr lang="en-US" sz="2200" dirty="0"/>
              <a:t>A person under the age of 18 cannot give consent. Also, the elements of coercion, deception, or fraud do not need to exist in child trafficking cases. If a child is recruited, transported, transferred, or received for the purpose of sex or forced labor, it likely meets the definition of trafficking</a:t>
            </a:r>
            <a:r>
              <a:rPr lang="en-US" sz="2400" dirty="0"/>
              <a:t>.</a:t>
            </a:r>
          </a:p>
        </p:txBody>
      </p:sp>
      <p:sp>
        <p:nvSpPr>
          <p:cNvPr id="4" name="Rectangle 3">
            <a:extLst>
              <a:ext uri="{FF2B5EF4-FFF2-40B4-BE49-F238E27FC236}">
                <a16:creationId xmlns:a16="http://schemas.microsoft.com/office/drawing/2014/main" id="{AB52E3FD-49CB-48C7-A1ED-25BD0BF976B3}"/>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0F50997F-3313-4A11-85F1-7D40B7B951BA}"/>
              </a:ext>
            </a:extLst>
          </p:cNvPr>
          <p:cNvPicPr/>
          <p:nvPr/>
        </p:nvPicPr>
        <p:blipFill>
          <a:blip r:embed="rId3">
            <a:extLst>
              <a:ext uri="{28A0092B-C50C-407E-A947-70E740481C1C}">
                <a14:useLocalDpi xmlns:a14="http://schemas.microsoft.com/office/drawing/2010/main" val="0"/>
              </a:ext>
            </a:extLst>
          </a:blip>
          <a:stretch>
            <a:fillRect/>
          </a:stretch>
        </p:blipFill>
        <p:spPr>
          <a:xfrm>
            <a:off x="552994" y="6030779"/>
            <a:ext cx="1090295" cy="361950"/>
          </a:xfrm>
          <a:prstGeom prst="rect">
            <a:avLst/>
          </a:prstGeom>
        </p:spPr>
      </p:pic>
      <p:sp>
        <p:nvSpPr>
          <p:cNvPr id="7" name="Slide Number Placeholder 6">
            <a:extLst>
              <a:ext uri="{FF2B5EF4-FFF2-40B4-BE49-F238E27FC236}">
                <a16:creationId xmlns:a16="http://schemas.microsoft.com/office/drawing/2014/main" id="{DB4307AB-794C-4943-923D-2A453A95DCC4}"/>
              </a:ext>
            </a:extLst>
          </p:cNvPr>
          <p:cNvSpPr>
            <a:spLocks noGrp="1"/>
          </p:cNvSpPr>
          <p:nvPr>
            <p:ph type="sldNum" sz="quarter" idx="12"/>
          </p:nvPr>
        </p:nvSpPr>
        <p:spPr>
          <a:xfrm>
            <a:off x="9400010" y="6204044"/>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8362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a:extLst>
              <a:ext uri="{FF2B5EF4-FFF2-40B4-BE49-F238E27FC236}">
                <a16:creationId xmlns:a16="http://schemas.microsoft.com/office/drawing/2014/main" id="{05F9947D-88CA-4898-ACE1-C4636567B87D}"/>
              </a:ext>
            </a:extLst>
          </p:cNvPr>
          <p:cNvSpPr>
            <a:spLocks noGrp="1"/>
          </p:cNvSpPr>
          <p:nvPr>
            <p:ph type="title"/>
          </p:nvPr>
        </p:nvSpPr>
        <p:spPr>
          <a:xfrm>
            <a:off x="777240" y="731519"/>
            <a:ext cx="2845191" cy="1862825"/>
          </a:xfrm>
        </p:spPr>
        <p:txBody>
          <a:bodyPr vert="horz" lIns="91440" tIns="45720" rIns="91440" bIns="45720" rtlCol="0" anchor="ctr">
            <a:normAutofit/>
          </a:bodyPr>
          <a:lstStyle/>
          <a:p>
            <a:r>
              <a:rPr lang="en-US" sz="3800" b="1" dirty="0">
                <a:solidFill>
                  <a:srgbClr val="FFFFFF"/>
                </a:solidFill>
              </a:rPr>
              <a:t>FHI 360’s CTIP Policy</a:t>
            </a:r>
            <a:endParaRPr lang="en-US" sz="3800" b="1" kern="1200" dirty="0">
              <a:solidFill>
                <a:srgbClr val="FFFFFF"/>
              </a:solidFill>
              <a:latin typeface="+mj-lt"/>
              <a:ea typeface="+mj-ea"/>
              <a:cs typeface="+mj-cs"/>
            </a:endParaRPr>
          </a:p>
        </p:txBody>
      </p:sp>
      <p:sp>
        <p:nvSpPr>
          <p:cNvPr id="17" name="Rectangle 16">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9" name="Rectangle 18">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92E742B1-0A36-40DE-8A68-5CB08365FA84}"/>
              </a:ext>
            </a:extLst>
          </p:cNvPr>
          <p:cNvSpPr>
            <a:spLocks noGrp="1"/>
          </p:cNvSpPr>
          <p:nvPr>
            <p:ph idx="1"/>
          </p:nvPr>
        </p:nvSpPr>
        <p:spPr>
          <a:xfrm>
            <a:off x="4190337" y="686862"/>
            <a:ext cx="7542741" cy="5475129"/>
          </a:xfrm>
        </p:spPr>
        <p:txBody>
          <a:bodyPr vert="horz" lIns="91440" tIns="45720" rIns="91440" bIns="45720" rtlCol="0" anchor="ctr">
            <a:normAutofit/>
          </a:bodyPr>
          <a:lstStyle/>
          <a:p>
            <a:pPr marL="0" indent="0">
              <a:buNone/>
            </a:pPr>
            <a:r>
              <a:rPr lang="en-US" sz="2400" b="1" dirty="0"/>
              <a:t>FHI 360 personnel and partner personnel are prohibited from:</a:t>
            </a:r>
          </a:p>
          <a:p>
            <a:pPr marL="514350" indent="-514350" fontAlgn="base">
              <a:buFont typeface="+mj-lt"/>
              <a:buAutoNum type="arabicPeriod"/>
            </a:pPr>
            <a:r>
              <a:rPr lang="en-US" sz="2200" dirty="0"/>
              <a:t>Engaging in trafficking or trafficking-related activity</a:t>
            </a:r>
          </a:p>
          <a:p>
            <a:pPr marL="514350" indent="-514350" fontAlgn="base">
              <a:buFont typeface="+mj-lt"/>
              <a:buAutoNum type="arabicPeriod"/>
            </a:pPr>
            <a:r>
              <a:rPr lang="en-US" sz="2200" dirty="0"/>
              <a:t>Purchasing commercial sex (during work and non-work hours)</a:t>
            </a:r>
          </a:p>
          <a:p>
            <a:pPr marL="514350" indent="-514350" fontAlgn="base">
              <a:buFont typeface="+mj-lt"/>
              <a:buAutoNum type="arabicPeriod"/>
            </a:pPr>
            <a:r>
              <a:rPr lang="en-US" sz="2200" dirty="0"/>
              <a:t>Using forced labor</a:t>
            </a:r>
          </a:p>
          <a:p>
            <a:pPr marL="514350" indent="-514350" fontAlgn="base">
              <a:buFont typeface="+mj-lt"/>
              <a:buAutoNum type="arabicPeriod"/>
            </a:pPr>
            <a:r>
              <a:rPr lang="en-US" sz="2200" dirty="0"/>
              <a:t>Destroying, concealing, confiscating identity or immigration documents (passports or drivers' licenses) </a:t>
            </a:r>
          </a:p>
          <a:p>
            <a:pPr marL="514350" indent="-514350" fontAlgn="base">
              <a:buFont typeface="+mj-lt"/>
              <a:buAutoNum type="arabicPeriod"/>
            </a:pPr>
            <a:r>
              <a:rPr lang="en-US" sz="2200" dirty="0"/>
              <a:t>Using misleading or fraudulent recruitment practices, (misrepresenting key terms and conditions of employment, such as wages and benefits, work location, living conditions, housing)</a:t>
            </a:r>
          </a:p>
        </p:txBody>
      </p:sp>
      <p:sp>
        <p:nvSpPr>
          <p:cNvPr id="5" name="TextBox 4">
            <a:extLst>
              <a:ext uri="{FF2B5EF4-FFF2-40B4-BE49-F238E27FC236}">
                <a16:creationId xmlns:a16="http://schemas.microsoft.com/office/drawing/2014/main" id="{224E3056-6090-40DB-B97B-510B94844F55}"/>
              </a:ext>
            </a:extLst>
          </p:cNvPr>
          <p:cNvSpPr txBox="1"/>
          <p:nvPr/>
        </p:nvSpPr>
        <p:spPr>
          <a:xfrm>
            <a:off x="775969" y="2739379"/>
            <a:ext cx="2847731" cy="1015663"/>
          </a:xfrm>
          <a:prstGeom prst="rect">
            <a:avLst/>
          </a:prstGeom>
          <a:noFill/>
        </p:spPr>
        <p:txBody>
          <a:bodyPr wrap="square" rtlCol="0">
            <a:spAutoFit/>
          </a:bodyPr>
          <a:lstStyle/>
          <a:p>
            <a:r>
              <a:rPr lang="en-US" sz="3000" b="1" dirty="0">
                <a:solidFill>
                  <a:schemeClr val="bg1"/>
                </a:solidFill>
              </a:rPr>
              <a:t>Prohibited Conduct </a:t>
            </a:r>
          </a:p>
        </p:txBody>
      </p:sp>
      <p:sp>
        <p:nvSpPr>
          <p:cNvPr id="4" name="Rectangle 3">
            <a:extLst>
              <a:ext uri="{FF2B5EF4-FFF2-40B4-BE49-F238E27FC236}">
                <a16:creationId xmlns:a16="http://schemas.microsoft.com/office/drawing/2014/main" id="{6EAF7FD1-52DB-4013-94A7-4BEEF271639F}"/>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6" name="Picture 5">
            <a:extLst>
              <a:ext uri="{FF2B5EF4-FFF2-40B4-BE49-F238E27FC236}">
                <a16:creationId xmlns:a16="http://schemas.microsoft.com/office/drawing/2014/main" id="{CDB90EC4-FAF7-4515-8481-B732D2106789}"/>
              </a:ext>
            </a:extLst>
          </p:cNvPr>
          <p:cNvPicPr/>
          <p:nvPr/>
        </p:nvPicPr>
        <p:blipFill>
          <a:blip r:embed="rId3">
            <a:extLst>
              <a:ext uri="{28A0092B-C50C-407E-A947-70E740481C1C}">
                <a14:useLocalDpi xmlns:a14="http://schemas.microsoft.com/office/drawing/2010/main" val="0"/>
              </a:ext>
            </a:extLst>
          </a:blip>
          <a:stretch>
            <a:fillRect/>
          </a:stretch>
        </p:blipFill>
        <p:spPr>
          <a:xfrm>
            <a:off x="609600" y="5865391"/>
            <a:ext cx="1090295" cy="361950"/>
          </a:xfrm>
          <a:prstGeom prst="rect">
            <a:avLst/>
          </a:prstGeom>
        </p:spPr>
      </p:pic>
      <p:sp>
        <p:nvSpPr>
          <p:cNvPr id="8" name="Slide Number Placeholder 7">
            <a:extLst>
              <a:ext uri="{FF2B5EF4-FFF2-40B4-BE49-F238E27FC236}">
                <a16:creationId xmlns:a16="http://schemas.microsoft.com/office/drawing/2014/main" id="{984CAED1-A15A-4845-BDF0-53138314D1AB}"/>
              </a:ext>
            </a:extLst>
          </p:cNvPr>
          <p:cNvSpPr>
            <a:spLocks noGrp="1"/>
          </p:cNvSpPr>
          <p:nvPr>
            <p:ph type="sldNum" sz="quarter" idx="10"/>
          </p:nvPr>
        </p:nvSpPr>
        <p:spPr/>
        <p:txBody>
          <a:bodyPr/>
          <a:lstStyle/>
          <a:p>
            <a:pPr>
              <a:defRPr/>
            </a:pPr>
            <a:fld id="{4C0A3798-3E55-40AD-888C-464D28038119}" type="slidenum">
              <a:rPr lang="en-US" smtClean="0"/>
              <a:pPr>
                <a:defRPr/>
              </a:pPr>
              <a:t>61</a:t>
            </a:fld>
            <a:endParaRPr lang="en-US" dirty="0"/>
          </a:p>
        </p:txBody>
      </p:sp>
    </p:spTree>
    <p:extLst>
      <p:ext uri="{BB962C8B-B14F-4D97-AF65-F5344CB8AC3E}">
        <p14:creationId xmlns:p14="http://schemas.microsoft.com/office/powerpoint/2010/main" val="19667708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a:extLst>
              <a:ext uri="{FF2B5EF4-FFF2-40B4-BE49-F238E27FC236}">
                <a16:creationId xmlns:a16="http://schemas.microsoft.com/office/drawing/2014/main" id="{05F9947D-88CA-4898-ACE1-C4636567B87D}"/>
              </a:ext>
            </a:extLst>
          </p:cNvPr>
          <p:cNvSpPr>
            <a:spLocks noGrp="1"/>
          </p:cNvSpPr>
          <p:nvPr>
            <p:ph type="title"/>
          </p:nvPr>
        </p:nvSpPr>
        <p:spPr>
          <a:xfrm>
            <a:off x="777240" y="731519"/>
            <a:ext cx="2845191" cy="1862825"/>
          </a:xfrm>
        </p:spPr>
        <p:txBody>
          <a:bodyPr vert="horz" lIns="91440" tIns="45720" rIns="91440" bIns="45720" rtlCol="0" anchor="ctr">
            <a:normAutofit/>
          </a:bodyPr>
          <a:lstStyle/>
          <a:p>
            <a:r>
              <a:rPr lang="en-US" sz="3800" b="1" dirty="0">
                <a:solidFill>
                  <a:srgbClr val="FFFFFF"/>
                </a:solidFill>
              </a:rPr>
              <a:t>FHI 360’s CTIP Policy</a:t>
            </a:r>
            <a:endParaRPr lang="en-US" sz="3800" b="1" kern="1200" dirty="0">
              <a:solidFill>
                <a:srgbClr val="FFFFFF"/>
              </a:solidFill>
              <a:latin typeface="+mj-lt"/>
              <a:ea typeface="+mj-ea"/>
              <a:cs typeface="+mj-cs"/>
            </a:endParaRPr>
          </a:p>
        </p:txBody>
      </p:sp>
      <p:sp>
        <p:nvSpPr>
          <p:cNvPr id="17" name="Rectangle 16">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9" name="Rectangle 18">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92E742B1-0A36-40DE-8A68-5CB08365FA84}"/>
              </a:ext>
            </a:extLst>
          </p:cNvPr>
          <p:cNvSpPr>
            <a:spLocks noGrp="1"/>
          </p:cNvSpPr>
          <p:nvPr>
            <p:ph idx="1"/>
          </p:nvPr>
        </p:nvSpPr>
        <p:spPr>
          <a:xfrm>
            <a:off x="4190337" y="686862"/>
            <a:ext cx="7535319" cy="5475129"/>
          </a:xfrm>
        </p:spPr>
        <p:txBody>
          <a:bodyPr vert="horz" lIns="91440" tIns="45720" rIns="91440" bIns="45720" rtlCol="0" anchor="ctr">
            <a:normAutofit/>
          </a:bodyPr>
          <a:lstStyle/>
          <a:p>
            <a:pPr marL="514350" indent="-514350" fontAlgn="base">
              <a:buFont typeface="+mj-lt"/>
              <a:buAutoNum type="arabicPeriod" startAt="6"/>
            </a:pPr>
            <a:r>
              <a:rPr lang="en-US" sz="2400" dirty="0"/>
              <a:t>Working with recruiters that do not comply with local labor laws </a:t>
            </a:r>
          </a:p>
          <a:p>
            <a:pPr marL="514350" indent="-514350" fontAlgn="base">
              <a:buFont typeface="+mj-lt"/>
              <a:buAutoNum type="arabicPeriod" startAt="6"/>
            </a:pPr>
            <a:r>
              <a:rPr lang="en-US" sz="2400" dirty="0"/>
              <a:t>Charging employees recruitment fees </a:t>
            </a:r>
          </a:p>
          <a:p>
            <a:pPr marL="514350" indent="-514350" fontAlgn="base">
              <a:buFont typeface="+mj-lt"/>
              <a:buAutoNum type="arabicPeriod" startAt="6"/>
            </a:pPr>
            <a:r>
              <a:rPr lang="en-US" sz="2400" dirty="0"/>
              <a:t>Failing to provide or pay return transportation costs at the end of employment for certain employees, where required by law or contract</a:t>
            </a:r>
          </a:p>
          <a:p>
            <a:pPr marL="514350" indent="-514350" fontAlgn="base">
              <a:buFont typeface="+mj-lt"/>
              <a:buAutoNum type="arabicPeriod" startAt="6"/>
            </a:pPr>
            <a:r>
              <a:rPr lang="en-US" sz="2400" dirty="0"/>
              <a:t>Providing or arranging housing that does not meet host country housing/safety standards </a:t>
            </a:r>
          </a:p>
          <a:p>
            <a:pPr marL="514350" indent="-514350" fontAlgn="base">
              <a:buFont typeface="+mj-lt"/>
              <a:buAutoNum type="arabicPeriod" startAt="6"/>
            </a:pPr>
            <a:r>
              <a:rPr lang="en-US" sz="2400" dirty="0"/>
              <a:t>If required by law/contract, failing to provide a written employment contract in a language the employee understands at least five days before an employee relocates to perform work </a:t>
            </a:r>
          </a:p>
          <a:p>
            <a:pPr marL="0" indent="0">
              <a:spcAft>
                <a:spcPts val="300"/>
              </a:spcAft>
              <a:buNone/>
            </a:pPr>
            <a:endParaRPr lang="en-US" sz="2200" dirty="0"/>
          </a:p>
        </p:txBody>
      </p:sp>
      <p:sp>
        <p:nvSpPr>
          <p:cNvPr id="5" name="TextBox 4">
            <a:extLst>
              <a:ext uri="{FF2B5EF4-FFF2-40B4-BE49-F238E27FC236}">
                <a16:creationId xmlns:a16="http://schemas.microsoft.com/office/drawing/2014/main" id="{224E3056-6090-40DB-B97B-510B94844F55}"/>
              </a:ext>
            </a:extLst>
          </p:cNvPr>
          <p:cNvSpPr txBox="1"/>
          <p:nvPr/>
        </p:nvSpPr>
        <p:spPr>
          <a:xfrm>
            <a:off x="775969" y="2739379"/>
            <a:ext cx="2847731" cy="1015663"/>
          </a:xfrm>
          <a:prstGeom prst="rect">
            <a:avLst/>
          </a:prstGeom>
          <a:noFill/>
        </p:spPr>
        <p:txBody>
          <a:bodyPr wrap="square" rtlCol="0">
            <a:spAutoFit/>
          </a:bodyPr>
          <a:lstStyle/>
          <a:p>
            <a:r>
              <a:rPr lang="en-US" sz="3000" b="1" dirty="0">
                <a:solidFill>
                  <a:schemeClr val="bg1"/>
                </a:solidFill>
              </a:rPr>
              <a:t>Prohibited Conduct (cont.) </a:t>
            </a:r>
          </a:p>
        </p:txBody>
      </p:sp>
      <p:sp>
        <p:nvSpPr>
          <p:cNvPr id="4" name="Rectangle 3">
            <a:extLst>
              <a:ext uri="{FF2B5EF4-FFF2-40B4-BE49-F238E27FC236}">
                <a16:creationId xmlns:a16="http://schemas.microsoft.com/office/drawing/2014/main" id="{4CB4CC81-B4CE-41CC-B4E6-823726A6E88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6" name="Picture 5">
            <a:extLst>
              <a:ext uri="{FF2B5EF4-FFF2-40B4-BE49-F238E27FC236}">
                <a16:creationId xmlns:a16="http://schemas.microsoft.com/office/drawing/2014/main" id="{D5A17A5F-CC2D-4551-850A-9DFBD26BD307}"/>
              </a:ext>
            </a:extLst>
          </p:cNvPr>
          <p:cNvPicPr/>
          <p:nvPr/>
        </p:nvPicPr>
        <p:blipFill>
          <a:blip r:embed="rId3">
            <a:extLst>
              <a:ext uri="{28A0092B-C50C-407E-A947-70E740481C1C}">
                <a14:useLocalDpi xmlns:a14="http://schemas.microsoft.com/office/drawing/2010/main" val="0"/>
              </a:ext>
            </a:extLst>
          </a:blip>
          <a:stretch>
            <a:fillRect/>
          </a:stretch>
        </p:blipFill>
        <p:spPr>
          <a:xfrm>
            <a:off x="558800" y="5865391"/>
            <a:ext cx="1090295" cy="361950"/>
          </a:xfrm>
          <a:prstGeom prst="rect">
            <a:avLst/>
          </a:prstGeom>
        </p:spPr>
      </p:pic>
      <p:sp>
        <p:nvSpPr>
          <p:cNvPr id="8" name="Slide Number Placeholder 7">
            <a:extLst>
              <a:ext uri="{FF2B5EF4-FFF2-40B4-BE49-F238E27FC236}">
                <a16:creationId xmlns:a16="http://schemas.microsoft.com/office/drawing/2014/main" id="{BE01B442-4CD0-44DD-869D-50455CD52BF8}"/>
              </a:ext>
            </a:extLst>
          </p:cNvPr>
          <p:cNvSpPr>
            <a:spLocks noGrp="1"/>
          </p:cNvSpPr>
          <p:nvPr>
            <p:ph type="sldNum" sz="quarter" idx="10"/>
          </p:nvPr>
        </p:nvSpPr>
        <p:spPr/>
        <p:txBody>
          <a:bodyPr/>
          <a:lstStyle/>
          <a:p>
            <a:pPr>
              <a:defRPr/>
            </a:pPr>
            <a:fld id="{4C0A3798-3E55-40AD-888C-464D28038119}" type="slidenum">
              <a:rPr lang="en-US" smtClean="0"/>
              <a:pPr>
                <a:defRPr/>
              </a:pPr>
              <a:t>62</a:t>
            </a:fld>
            <a:endParaRPr lang="en-US" dirty="0"/>
          </a:p>
        </p:txBody>
      </p:sp>
    </p:spTree>
    <p:extLst>
      <p:ext uri="{BB962C8B-B14F-4D97-AF65-F5344CB8AC3E}">
        <p14:creationId xmlns:p14="http://schemas.microsoft.com/office/powerpoint/2010/main" val="15699367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0389906-687A-4616-99AC-425F69F56A83}"/>
              </a:ext>
            </a:extLst>
          </p:cNvPr>
          <p:cNvSpPr>
            <a:spLocks noGrp="1"/>
          </p:cNvSpPr>
          <p:nvPr>
            <p:ph type="title"/>
          </p:nvPr>
        </p:nvSpPr>
        <p:spPr>
          <a:xfrm>
            <a:off x="362035" y="1198418"/>
            <a:ext cx="3359140" cy="4461163"/>
          </a:xfrm>
        </p:spPr>
        <p:txBody>
          <a:bodyPr vert="horz" lIns="91440" tIns="45720" rIns="91440" bIns="45720" rtlCol="0" anchor="ctr">
            <a:normAutofit/>
          </a:bodyPr>
          <a:lstStyle/>
          <a:p>
            <a:r>
              <a:rPr lang="en-US" b="1" kern="1200" dirty="0">
                <a:solidFill>
                  <a:srgbClr val="FFFFFF"/>
                </a:solidFill>
                <a:latin typeface="+mj-lt"/>
                <a:ea typeface="+mj-ea"/>
                <a:cs typeface="+mj-cs"/>
              </a:rPr>
              <a:t>Is paying for sex </a:t>
            </a:r>
            <a:r>
              <a:rPr lang="en-US" b="1" dirty="0">
                <a:solidFill>
                  <a:srgbClr val="FFFFFF"/>
                </a:solidFill>
              </a:rPr>
              <a:t>allowed</a:t>
            </a:r>
            <a:r>
              <a:rPr lang="en-US" b="1" kern="1200" dirty="0">
                <a:solidFill>
                  <a:srgbClr val="FFFFFF"/>
                </a:solidFill>
                <a:latin typeface="+mj-lt"/>
                <a:ea typeface="+mj-ea"/>
                <a:cs typeface="+mj-cs"/>
              </a:rPr>
              <a:t>?</a:t>
            </a:r>
            <a:br>
              <a:rPr lang="en-US" b="1" kern="1200" dirty="0">
                <a:solidFill>
                  <a:srgbClr val="FFFFFF"/>
                </a:solidFill>
                <a:latin typeface="+mj-lt"/>
                <a:ea typeface="+mj-ea"/>
                <a:cs typeface="+mj-cs"/>
              </a:rPr>
            </a:br>
            <a:br>
              <a:rPr lang="en-US" b="1" kern="1200" dirty="0">
                <a:solidFill>
                  <a:srgbClr val="FFFFFF"/>
                </a:solidFill>
                <a:latin typeface="+mj-lt"/>
                <a:ea typeface="+mj-ea"/>
                <a:cs typeface="+mj-cs"/>
              </a:rPr>
            </a:br>
            <a:r>
              <a:rPr lang="en-US" b="1" kern="1200" dirty="0">
                <a:solidFill>
                  <a:srgbClr val="FFFFFF"/>
                </a:solidFill>
                <a:latin typeface="+mj-lt"/>
                <a:ea typeface="+mj-ea"/>
                <a:cs typeface="+mj-cs"/>
              </a:rPr>
              <a:t>No.</a:t>
            </a:r>
            <a:r>
              <a:rPr lang="en-US" sz="5000" b="1" kern="1200" dirty="0">
                <a:solidFill>
                  <a:schemeClr val="accent1"/>
                </a:solidFill>
                <a:latin typeface="+mj-lt"/>
                <a:ea typeface="+mj-ea"/>
                <a:cs typeface="+mj-cs"/>
              </a:rPr>
              <a:t> </a:t>
            </a: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ontent Placeholder 5">
            <a:extLst>
              <a:ext uri="{FF2B5EF4-FFF2-40B4-BE49-F238E27FC236}">
                <a16:creationId xmlns:a16="http://schemas.microsoft.com/office/drawing/2014/main" id="{C9D500C9-37CE-4F56-86C8-B1EEFEF1E070}"/>
              </a:ext>
            </a:extLst>
          </p:cNvPr>
          <p:cNvSpPr>
            <a:spLocks noGrp="1"/>
          </p:cNvSpPr>
          <p:nvPr>
            <p:ph sz="half" idx="2"/>
          </p:nvPr>
        </p:nvSpPr>
        <p:spPr>
          <a:xfrm>
            <a:off x="4080162" y="317542"/>
            <a:ext cx="7553673" cy="5846786"/>
          </a:xfrm>
        </p:spPr>
        <p:txBody>
          <a:bodyPr vert="horz" lIns="91440" tIns="45720" rIns="91440" bIns="45720" rtlCol="0" anchor="ctr">
            <a:noAutofit/>
          </a:bodyPr>
          <a:lstStyle/>
          <a:p>
            <a:pPr marL="0" indent="0">
              <a:buNone/>
            </a:pPr>
            <a:r>
              <a:rPr lang="en-US" sz="2400" b="1" i="1" dirty="0"/>
              <a:t>“What is wrong with paying for sex if the sex worker is a consenting adult – and sex work is legal in the country?”</a:t>
            </a:r>
          </a:p>
          <a:p>
            <a:pPr marL="514350"/>
            <a:r>
              <a:rPr lang="en-US" sz="2400" dirty="0"/>
              <a:t>You cannot know who is consenting and who is forced</a:t>
            </a:r>
          </a:p>
          <a:p>
            <a:pPr marL="511175" indent="0">
              <a:buNone/>
            </a:pPr>
            <a:r>
              <a:rPr lang="en-US" sz="2400" dirty="0"/>
              <a:t>Some people who sell sex are trafficked, which means being coerced or forced to engage in selling sex</a:t>
            </a:r>
          </a:p>
          <a:p>
            <a:pPr marL="514350"/>
            <a:r>
              <a:rPr lang="en-US" sz="2400" dirty="0"/>
              <a:t>It is not always possible to know the age of the person with whom you are paying for sex. They might be a child (less than 18 years old)</a:t>
            </a:r>
          </a:p>
          <a:p>
            <a:pPr marL="0" indent="0">
              <a:buNone/>
            </a:pPr>
            <a:r>
              <a:rPr lang="en-US" sz="2400" b="1" dirty="0">
                <a:solidFill>
                  <a:schemeClr val="accent1"/>
                </a:solidFill>
              </a:rPr>
              <a:t>Because of these risks, buying sex is prohibited under FHI 360’s Policy</a:t>
            </a:r>
          </a:p>
        </p:txBody>
      </p:sp>
      <p:sp>
        <p:nvSpPr>
          <p:cNvPr id="3" name="Rectangle 2">
            <a:extLst>
              <a:ext uri="{FF2B5EF4-FFF2-40B4-BE49-F238E27FC236}">
                <a16:creationId xmlns:a16="http://schemas.microsoft.com/office/drawing/2014/main" id="{1ADF40F1-133F-429A-A661-522EE0197C35}"/>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990FA45-8A17-4555-8FA5-A8BB05D4E6DB}"/>
              </a:ext>
            </a:extLst>
          </p:cNvPr>
          <p:cNvPicPr/>
          <p:nvPr/>
        </p:nvPicPr>
        <p:blipFill>
          <a:blip r:embed="rId3">
            <a:extLst>
              <a:ext uri="{28A0092B-C50C-407E-A947-70E740481C1C}">
                <a14:useLocalDpi xmlns:a14="http://schemas.microsoft.com/office/drawing/2010/main" val="0"/>
              </a:ext>
            </a:extLst>
          </a:blip>
          <a:stretch>
            <a:fillRect/>
          </a:stretch>
        </p:blipFill>
        <p:spPr>
          <a:xfrm>
            <a:off x="10751938" y="6214301"/>
            <a:ext cx="1090295" cy="361950"/>
          </a:xfrm>
          <a:prstGeom prst="rect">
            <a:avLst/>
          </a:prstGeom>
        </p:spPr>
      </p:pic>
      <p:sp>
        <p:nvSpPr>
          <p:cNvPr id="7" name="Slide Number Placeholder 6">
            <a:extLst>
              <a:ext uri="{FF2B5EF4-FFF2-40B4-BE49-F238E27FC236}">
                <a16:creationId xmlns:a16="http://schemas.microsoft.com/office/drawing/2014/main" id="{91230BC2-4B22-42C8-8AB9-5EA2A319074A}"/>
              </a:ext>
            </a:extLst>
          </p:cNvPr>
          <p:cNvSpPr>
            <a:spLocks noGrp="1"/>
          </p:cNvSpPr>
          <p:nvPr>
            <p:ph type="sldNum" sz="quarter" idx="12"/>
          </p:nvPr>
        </p:nvSpPr>
        <p:spPr>
          <a:xfrm>
            <a:off x="9448800" y="623166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47004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245EF01-EA84-480C-B8DF-C08299E14267}"/>
              </a:ext>
            </a:extLst>
          </p:cNvPr>
          <p:cNvSpPr>
            <a:spLocks noGrp="1"/>
          </p:cNvSpPr>
          <p:nvPr>
            <p:ph type="title"/>
          </p:nvPr>
        </p:nvSpPr>
        <p:spPr>
          <a:xfrm>
            <a:off x="808638" y="386930"/>
            <a:ext cx="9236700" cy="1188950"/>
          </a:xfrm>
        </p:spPr>
        <p:txBody>
          <a:bodyPr anchor="b">
            <a:normAutofit/>
          </a:bodyPr>
          <a:lstStyle/>
          <a:p>
            <a:r>
              <a:rPr lang="en-US" sz="5400" dirty="0"/>
              <a:t>Case Scenario: Is this trafficking?</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6C02A16-F480-492B-AF32-6056A1453B10}"/>
              </a:ext>
            </a:extLst>
          </p:cNvPr>
          <p:cNvSpPr>
            <a:spLocks noGrp="1"/>
          </p:cNvSpPr>
          <p:nvPr>
            <p:ph idx="1"/>
          </p:nvPr>
        </p:nvSpPr>
        <p:spPr>
          <a:xfrm>
            <a:off x="773782" y="2268205"/>
            <a:ext cx="10143668" cy="3435531"/>
          </a:xfrm>
        </p:spPr>
        <p:txBody>
          <a:bodyPr anchor="ctr">
            <a:normAutofit/>
          </a:bodyPr>
          <a:lstStyle/>
          <a:p>
            <a:pPr marL="0" indent="0">
              <a:buNone/>
            </a:pPr>
            <a:r>
              <a:rPr lang="en-US" sz="2400" dirty="0"/>
              <a:t>Maria worked as a sex worker in Moldova. She was offered the chance to travel to Ireland to earn money working. She knew she would work as a sex worker. When she arrived, her passport was taken. She was threatened and made to work every day. She was given none of the money she earned. </a:t>
            </a:r>
          </a:p>
          <a:p>
            <a:pPr marL="0" indent="0">
              <a:buNone/>
            </a:pPr>
            <a:endParaRPr lang="en-US" sz="2400" dirty="0"/>
          </a:p>
          <a:p>
            <a:pPr marL="0" indent="0">
              <a:buNone/>
            </a:pPr>
            <a:r>
              <a:rPr lang="en-US" sz="2400" b="1" dirty="0"/>
              <a:t>Is Maria a victim of trafficking?</a:t>
            </a:r>
          </a:p>
          <a:p>
            <a:pPr marL="0" indent="0">
              <a:buNone/>
            </a:pPr>
            <a:r>
              <a:rPr lang="en-US" sz="2400" dirty="0">
                <a:solidFill>
                  <a:schemeClr val="accent1"/>
                </a:solidFill>
              </a:rPr>
              <a:t>Answer: Yes. Maria did not consent to her treatment. She gave consent to engage in sex work, but she did not consent to having her passport taken and to work every day without being paid for her work. She was coerced and deceived.</a:t>
            </a:r>
          </a:p>
        </p:txBody>
      </p:sp>
      <p:sp>
        <p:nvSpPr>
          <p:cNvPr id="4" name="Rectangle 3">
            <a:extLst>
              <a:ext uri="{FF2B5EF4-FFF2-40B4-BE49-F238E27FC236}">
                <a16:creationId xmlns:a16="http://schemas.microsoft.com/office/drawing/2014/main" id="{053C503E-AD3D-4546-887B-04F8C23B6C8B}"/>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F11CA9C3-ABA3-4F12-B913-93241F2079EE}"/>
              </a:ext>
            </a:extLst>
          </p:cNvPr>
          <p:cNvPicPr/>
          <p:nvPr/>
        </p:nvPicPr>
        <p:blipFill>
          <a:blip r:embed="rId3">
            <a:extLst>
              <a:ext uri="{28A0092B-C50C-407E-A947-70E740481C1C}">
                <a14:useLocalDpi xmlns:a14="http://schemas.microsoft.com/office/drawing/2010/main" val="0"/>
              </a:ext>
            </a:extLst>
          </a:blip>
          <a:stretch>
            <a:fillRect/>
          </a:stretch>
        </p:blipFill>
        <p:spPr>
          <a:xfrm>
            <a:off x="88900" y="5860774"/>
            <a:ext cx="1090295" cy="361950"/>
          </a:xfrm>
          <a:prstGeom prst="rect">
            <a:avLst/>
          </a:prstGeom>
        </p:spPr>
      </p:pic>
      <p:sp>
        <p:nvSpPr>
          <p:cNvPr id="7" name="Slide Number Placeholder 6">
            <a:extLst>
              <a:ext uri="{FF2B5EF4-FFF2-40B4-BE49-F238E27FC236}">
                <a16:creationId xmlns:a16="http://schemas.microsoft.com/office/drawing/2014/main" id="{146EDE42-508E-456A-BB37-BA429B796B87}"/>
              </a:ext>
            </a:extLst>
          </p:cNvPr>
          <p:cNvSpPr>
            <a:spLocks noGrp="1"/>
          </p:cNvSpPr>
          <p:nvPr>
            <p:ph type="sldNum" sz="quarter" idx="12"/>
          </p:nvPr>
        </p:nvSpPr>
        <p:spPr/>
        <p:txBody>
          <a:bodyPr/>
          <a:lstStyle/>
          <a:p>
            <a:fld id="{272DBD8C-4815-49A2-AC1D-7C5695E31DD8}" type="slidenum">
              <a:rPr lang="en-US" smtClean="0"/>
              <a:t>64</a:t>
            </a:fld>
            <a:endParaRPr lang="en-US" dirty="0"/>
          </a:p>
        </p:txBody>
      </p:sp>
    </p:spTree>
    <p:extLst>
      <p:ext uri="{BB962C8B-B14F-4D97-AF65-F5344CB8AC3E}">
        <p14:creationId xmlns:p14="http://schemas.microsoft.com/office/powerpoint/2010/main" val="250381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29" name="Rectangle 7">
            <a:extLst>
              <a:ext uri="{FF2B5EF4-FFF2-40B4-BE49-F238E27FC236}">
                <a16:creationId xmlns:a16="http://schemas.microsoft.com/office/drawing/2014/main" id="{87A57295-2710-4920-B99A-4D1FA03A62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9">
            <a:extLst>
              <a:ext uri="{FF2B5EF4-FFF2-40B4-BE49-F238E27FC236}">
                <a16:creationId xmlns:a16="http://schemas.microsoft.com/office/drawing/2014/main" id="{78067929-4D33-4306-9E2F-67C49CDDB5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3400" y="465745"/>
            <a:ext cx="11125200" cy="5639435"/>
          </a:xfrm>
          <a:prstGeom prst="rect">
            <a:avLst/>
          </a:prstGeom>
          <a:solidFill>
            <a:schemeClr val="tx1">
              <a:alpha val="9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BCE0A2A-A89A-4D08-B637-A33D7FA4DACB}"/>
              </a:ext>
            </a:extLst>
          </p:cNvPr>
          <p:cNvSpPr>
            <a:spLocks noGrp="1"/>
          </p:cNvSpPr>
          <p:nvPr>
            <p:ph type="title"/>
          </p:nvPr>
        </p:nvSpPr>
        <p:spPr>
          <a:xfrm>
            <a:off x="838200" y="894027"/>
            <a:ext cx="3494362" cy="4782873"/>
          </a:xfrm>
        </p:spPr>
        <p:txBody>
          <a:bodyPr>
            <a:normAutofit/>
          </a:bodyPr>
          <a:lstStyle/>
          <a:p>
            <a:pPr algn="r"/>
            <a:r>
              <a:rPr lang="en-US" b="1" dirty="0">
                <a:solidFill>
                  <a:schemeClr val="bg1"/>
                </a:solidFill>
              </a:rPr>
              <a:t>Quick Knowledge Check!</a:t>
            </a:r>
          </a:p>
        </p:txBody>
      </p:sp>
      <p:cxnSp>
        <p:nvCxnSpPr>
          <p:cNvPr id="31" name="Straight Connector 1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96D3C71-5499-470B-86EF-EFA32FF40EC6}"/>
              </a:ext>
            </a:extLst>
          </p:cNvPr>
          <p:cNvSpPr>
            <a:spLocks noGrp="1"/>
          </p:cNvSpPr>
          <p:nvPr>
            <p:ph idx="1"/>
          </p:nvPr>
        </p:nvSpPr>
        <p:spPr>
          <a:xfrm>
            <a:off x="4976031" y="894027"/>
            <a:ext cx="6524665" cy="4782873"/>
          </a:xfrm>
        </p:spPr>
        <p:txBody>
          <a:bodyPr anchor="ctr">
            <a:normAutofit/>
          </a:bodyPr>
          <a:lstStyle/>
          <a:p>
            <a:pPr marL="0" indent="0">
              <a:buNone/>
            </a:pPr>
            <a:r>
              <a:rPr lang="en-US" sz="3600" b="1" dirty="0">
                <a:solidFill>
                  <a:schemeClr val="bg1"/>
                </a:solidFill>
              </a:rPr>
              <a:t>Why is purchasing sex prohibited under FHI 360’s policy?</a:t>
            </a:r>
          </a:p>
          <a:p>
            <a:pPr marL="0" indent="0">
              <a:buNone/>
            </a:pPr>
            <a:r>
              <a:rPr lang="en-US" sz="3600" dirty="0">
                <a:solidFill>
                  <a:srgbClr val="D05F12"/>
                </a:solidFill>
              </a:rPr>
              <a:t>It’s impossible to know:</a:t>
            </a:r>
          </a:p>
          <a:p>
            <a:r>
              <a:rPr lang="en-US" sz="3200" dirty="0">
                <a:solidFill>
                  <a:srgbClr val="D05F12"/>
                </a:solidFill>
              </a:rPr>
              <a:t>the age of the person selling sex</a:t>
            </a:r>
          </a:p>
          <a:p>
            <a:r>
              <a:rPr lang="en-US" sz="3200" dirty="0">
                <a:solidFill>
                  <a:srgbClr val="D05F12"/>
                </a:solidFill>
              </a:rPr>
              <a:t>If the person selling sex is being forced or coerced to sell sex</a:t>
            </a:r>
          </a:p>
        </p:txBody>
      </p:sp>
      <p:sp>
        <p:nvSpPr>
          <p:cNvPr id="4" name="Rectangle 3">
            <a:extLst>
              <a:ext uri="{FF2B5EF4-FFF2-40B4-BE49-F238E27FC236}">
                <a16:creationId xmlns:a16="http://schemas.microsoft.com/office/drawing/2014/main" id="{B8D39C9A-4121-4844-92C8-7039A4009638}"/>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4F0AF25D-40CC-4E84-8440-688A1CE2C572}"/>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0676BAF3-1F9F-400B-BBE7-6515441EF7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white">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white">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617887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5600" b="1" kern="1200" dirty="0">
                <a:solidFill>
                  <a:srgbClr val="FFFFFF"/>
                </a:solidFill>
                <a:latin typeface="+mj-lt"/>
                <a:ea typeface="+mj-ea"/>
                <a:cs typeface="+mj-cs"/>
              </a:rPr>
              <a:t>Reporting Mechanisms</a:t>
            </a:r>
          </a:p>
        </p:txBody>
      </p:sp>
      <p:sp>
        <p:nvSpPr>
          <p:cNvPr id="5" name="Slide Number Placeholder 4">
            <a:extLst>
              <a:ext uri="{FF2B5EF4-FFF2-40B4-BE49-F238E27FC236}">
                <a16:creationId xmlns:a16="http://schemas.microsoft.com/office/drawing/2014/main" id="{05624208-2B04-4220-8DEC-609200801E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361950A-E412-4148-9B67-B3D8F4306D13}"/>
              </a:ext>
            </a:extLst>
          </p:cNvPr>
          <p:cNvSpPr txBox="1"/>
          <p:nvPr/>
        </p:nvSpPr>
        <p:spPr>
          <a:xfrm>
            <a:off x="4175102" y="4921252"/>
            <a:ext cx="38417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10 minutes</a:t>
            </a:r>
          </a:p>
        </p:txBody>
      </p:sp>
      <p:pic>
        <p:nvPicPr>
          <p:cNvPr id="7" name="Picture 6">
            <a:extLst>
              <a:ext uri="{FF2B5EF4-FFF2-40B4-BE49-F238E27FC236}">
                <a16:creationId xmlns:a16="http://schemas.microsoft.com/office/drawing/2014/main" id="{EFC776BA-FAF7-4FCB-99E7-764BD0EFDE1B}"/>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38445871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F8C33-0F02-4627-87D9-84D76AD2CA66}"/>
              </a:ext>
            </a:extLst>
          </p:cNvPr>
          <p:cNvSpPr>
            <a:spLocks noGrp="1"/>
          </p:cNvSpPr>
          <p:nvPr>
            <p:ph type="title"/>
          </p:nvPr>
        </p:nvSpPr>
        <p:spPr>
          <a:xfrm>
            <a:off x="838200" y="365125"/>
            <a:ext cx="10515600" cy="1325563"/>
          </a:xfrm>
        </p:spPr>
        <p:txBody>
          <a:bodyPr vert="horz" lIns="91440" tIns="45720" rIns="91440" bIns="45720" rtlCol="0" anchor="ctr">
            <a:normAutofit/>
          </a:bodyPr>
          <a:lstStyle/>
          <a:p>
            <a:pPr algn="ctr"/>
            <a:r>
              <a:rPr lang="en-US" kern="1200" dirty="0">
                <a:solidFill>
                  <a:schemeClr val="tx1"/>
                </a:solidFill>
                <a:latin typeface="+mj-lt"/>
                <a:ea typeface="+mj-ea"/>
                <a:cs typeface="+mj-cs"/>
              </a:rPr>
              <a:t>Obligation to Report</a:t>
            </a:r>
          </a:p>
        </p:txBody>
      </p:sp>
      <p:graphicFrame>
        <p:nvGraphicFramePr>
          <p:cNvPr id="7" name="Content Placeholder 2">
            <a:extLst>
              <a:ext uri="{FF2B5EF4-FFF2-40B4-BE49-F238E27FC236}">
                <a16:creationId xmlns:a16="http://schemas.microsoft.com/office/drawing/2014/main" id="{48C648CC-9B62-44AD-9B7A-7C65294F3A96}"/>
              </a:ext>
            </a:extLst>
          </p:cNvPr>
          <p:cNvGraphicFramePr>
            <a:graphicFrameLocks noGrp="1"/>
          </p:cNvGraphicFramePr>
          <p:nvPr>
            <p:ph sz="half" idx="1"/>
            <p:extLst>
              <p:ext uri="{D42A27DB-BD31-4B8C-83A1-F6EECF244321}">
                <p14:modId xmlns:p14="http://schemas.microsoft.com/office/powerpoint/2010/main" val="1314912947"/>
              </p:ext>
            </p:extLst>
          </p:nvPr>
        </p:nvGraphicFramePr>
        <p:xfrm>
          <a:off x="753140" y="1552354"/>
          <a:ext cx="1051560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987BEFE3-3F6B-4226-82EE-C258A4232C33}"/>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DC10D93C-D7C8-438E-B7E2-6D730B321764}"/>
              </a:ext>
            </a:extLst>
          </p:cNvPr>
          <p:cNvPicPr/>
          <p:nvPr/>
        </p:nvPicPr>
        <p:blipFill>
          <a:blip r:embed="rId8">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Slide Number Placeholder 5">
            <a:extLst>
              <a:ext uri="{FF2B5EF4-FFF2-40B4-BE49-F238E27FC236}">
                <a16:creationId xmlns:a16="http://schemas.microsoft.com/office/drawing/2014/main" id="{DBBA05CC-B5C5-400E-B582-F7442A2DF047}"/>
              </a:ext>
            </a:extLst>
          </p:cNvPr>
          <p:cNvSpPr>
            <a:spLocks noGrp="1"/>
          </p:cNvSpPr>
          <p:nvPr>
            <p:ph type="sldNum" sz="quarter" idx="12"/>
          </p:nvPr>
        </p:nvSpPr>
        <p:spPr/>
        <p:txBody>
          <a:bodyPr/>
          <a:lstStyle/>
          <a:p>
            <a:fld id="{E1DF4C06-4BCE-431A-A5FC-FEE771961E6D}" type="slidenum">
              <a:rPr lang="en-US" smtClean="0"/>
              <a:t>67</a:t>
            </a:fld>
            <a:endParaRPr lang="en-US" dirty="0"/>
          </a:p>
        </p:txBody>
      </p:sp>
    </p:spTree>
    <p:extLst>
      <p:ext uri="{BB962C8B-B14F-4D97-AF65-F5344CB8AC3E}">
        <p14:creationId xmlns:p14="http://schemas.microsoft.com/office/powerpoint/2010/main" val="19820541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19149-6497-4BE5-BBF1-B24B641C48F5}"/>
              </a:ext>
            </a:extLst>
          </p:cNvPr>
          <p:cNvSpPr>
            <a:spLocks noGrp="1"/>
          </p:cNvSpPr>
          <p:nvPr>
            <p:ph type="title"/>
          </p:nvPr>
        </p:nvSpPr>
        <p:spPr>
          <a:xfrm>
            <a:off x="31881" y="0"/>
            <a:ext cx="6086475" cy="872720"/>
          </a:xfrm>
        </p:spPr>
        <p:txBody>
          <a:bodyPr>
            <a:normAutofit/>
          </a:bodyPr>
          <a:lstStyle/>
          <a:p>
            <a:r>
              <a:rPr lang="en-US" sz="2800" b="1" dirty="0">
                <a:solidFill>
                  <a:schemeClr val="accent1"/>
                </a:solidFill>
              </a:rPr>
              <a:t>FHI 360’s Standard Reporting Mechanisms</a:t>
            </a:r>
          </a:p>
        </p:txBody>
      </p:sp>
      <p:sp>
        <p:nvSpPr>
          <p:cNvPr id="3" name="Content Placeholder 2">
            <a:extLst>
              <a:ext uri="{FF2B5EF4-FFF2-40B4-BE49-F238E27FC236}">
                <a16:creationId xmlns:a16="http://schemas.microsoft.com/office/drawing/2014/main" id="{2312504D-51ED-42E5-BEC9-194571556D37}"/>
              </a:ext>
            </a:extLst>
          </p:cNvPr>
          <p:cNvSpPr>
            <a:spLocks noGrp="1"/>
          </p:cNvSpPr>
          <p:nvPr>
            <p:ph idx="1"/>
          </p:nvPr>
        </p:nvSpPr>
        <p:spPr>
          <a:xfrm>
            <a:off x="122341" y="712485"/>
            <a:ext cx="5905553" cy="970661"/>
          </a:xfrm>
        </p:spPr>
        <p:txBody>
          <a:bodyPr>
            <a:noAutofit/>
          </a:bodyPr>
          <a:lstStyle/>
          <a:p>
            <a:pPr marL="0" indent="0">
              <a:buNone/>
            </a:pPr>
            <a:r>
              <a:rPr lang="en-US" sz="2000" dirty="0"/>
              <a:t>All suspected or known harm towards program participants committed by FHI 360 personnel must be reported immediately by using </a:t>
            </a:r>
            <a:r>
              <a:rPr lang="en-US" sz="2000" b="1" u="sng" dirty="0"/>
              <a:t>one</a:t>
            </a:r>
            <a:r>
              <a:rPr lang="en-US" sz="2000" dirty="0"/>
              <a:t> of these options.</a:t>
            </a:r>
          </a:p>
        </p:txBody>
      </p:sp>
      <p:sp>
        <p:nvSpPr>
          <p:cNvPr id="5" name="TextBox 4">
            <a:extLst>
              <a:ext uri="{FF2B5EF4-FFF2-40B4-BE49-F238E27FC236}">
                <a16:creationId xmlns:a16="http://schemas.microsoft.com/office/drawing/2014/main" id="{845E4C5E-3F50-4F1F-A301-449DE2B20628}"/>
              </a:ext>
            </a:extLst>
          </p:cNvPr>
          <p:cNvSpPr txBox="1"/>
          <p:nvPr/>
        </p:nvSpPr>
        <p:spPr>
          <a:xfrm>
            <a:off x="6345334" y="197346"/>
            <a:ext cx="5656220" cy="6463308"/>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Immediate supervisor, manager or supervisor of another department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FHI 360 local, regional or department’s Human Resources (HR) representative</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FHI 360 Headquarters (HQ) HR: </a:t>
            </a:r>
          </a:p>
          <a:p>
            <a:pPr marL="457200" marR="0" lvl="1" indent="5715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Useetha Rhodes,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URhodes@fhi360.org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or </a:t>
            </a:r>
          </a:p>
          <a:p>
            <a:pPr marL="457200" marR="0" lvl="1" indent="5715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Pam Myers,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PMyers@fhi360.org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FHI 360 Office of Compliance &amp; Internal Audit (OCIA)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5"/>
            </a:endParaRP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Email: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6"/>
              </a:rPr>
              <a:t>Compliance@fhi360.org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OCIA Hotline: </a:t>
            </a:r>
            <a:endPar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Lato Light"/>
            </a:endParaRPr>
          </a:p>
          <a:p>
            <a:pPr marL="12573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(800) 461-9330 (TOLL-FREE inside U.S.)</a:t>
            </a:r>
          </a:p>
          <a:p>
            <a:pPr marL="12573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+1-720-514-4400 (International Collect)</a:t>
            </a: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Lato Light"/>
              </a:rPr>
              <a:t> (when asked for your name, say “FHI 360”)</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endParaRPr>
          </a:p>
          <a:p>
            <a:pPr marL="12573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In-country hotline number (look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hlinkClick r:id="rId7"/>
              </a:rPr>
              <a:t>www.fhi360.org/anonreportregistry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Lato Light"/>
              </a:rPr>
              <a:t> for in-country hotline numbers where one exists.</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Skype: +1-800-461-9330</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OCIA’s reporting website either with your name or anonymously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7"/>
              </a:rPr>
              <a:t>http://www.fhi360.org/anonreportregistry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4" name="TextBox 3">
            <a:extLst>
              <a:ext uri="{FF2B5EF4-FFF2-40B4-BE49-F238E27FC236}">
                <a16:creationId xmlns:a16="http://schemas.microsoft.com/office/drawing/2014/main" id="{CC040895-1C9E-4A2B-9DF6-49F57034C8D6}"/>
              </a:ext>
            </a:extLst>
          </p:cNvPr>
          <p:cNvSpPr txBox="1"/>
          <p:nvPr/>
        </p:nvSpPr>
        <p:spPr>
          <a:xfrm>
            <a:off x="247007" y="1895590"/>
            <a:ext cx="5656220" cy="1323439"/>
          </a:xfrm>
          <a:prstGeom prst="rect">
            <a:avLst/>
          </a:prstGeom>
          <a:solidFill>
            <a:schemeClr val="accent1">
              <a:alpha val="94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Note: Any complaints involving harm towards program participants by FHI 360 or personnel that come through a community-based reporting mechanism (CBCM) or other project-level local reporting mechanism, must be escalated to FHI 360 using one of the reporting mechanisms listed on this slide.</a:t>
            </a:r>
          </a:p>
        </p:txBody>
      </p:sp>
      <p:pic>
        <p:nvPicPr>
          <p:cNvPr id="6" name="Picture 5">
            <a:extLst>
              <a:ext uri="{FF2B5EF4-FFF2-40B4-BE49-F238E27FC236}">
                <a16:creationId xmlns:a16="http://schemas.microsoft.com/office/drawing/2014/main" id="{75967E8B-1A6F-4CD3-B18E-230C0CFC130B}"/>
              </a:ext>
            </a:extLst>
          </p:cNvPr>
          <p:cNvPicPr>
            <a:picLocks noChangeAspect="1"/>
          </p:cNvPicPr>
          <p:nvPr/>
        </p:nvPicPr>
        <p:blipFill>
          <a:blip r:embed="rId8"/>
          <a:stretch>
            <a:fillRect/>
          </a:stretch>
        </p:blipFill>
        <p:spPr>
          <a:xfrm>
            <a:off x="3353413" y="3783187"/>
            <a:ext cx="2878432" cy="2266111"/>
          </a:xfrm>
          <a:prstGeom prst="rect">
            <a:avLst/>
          </a:prstGeom>
        </p:spPr>
      </p:pic>
      <p:sp>
        <p:nvSpPr>
          <p:cNvPr id="7" name="Arrow: Left 6">
            <a:extLst>
              <a:ext uri="{FF2B5EF4-FFF2-40B4-BE49-F238E27FC236}">
                <a16:creationId xmlns:a16="http://schemas.microsoft.com/office/drawing/2014/main" id="{3D3A483C-5F50-4AED-B84B-11FB0B4D57F1}"/>
              </a:ext>
            </a:extLst>
          </p:cNvPr>
          <p:cNvSpPr/>
          <p:nvPr/>
        </p:nvSpPr>
        <p:spPr>
          <a:xfrm>
            <a:off x="6345334" y="4680284"/>
            <a:ext cx="797744" cy="2359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F2F5590-C9E6-4DBF-985A-BE2D03215555}"/>
              </a:ext>
            </a:extLst>
          </p:cNvPr>
          <p:cNvSpPr txBox="1"/>
          <p:nvPr/>
        </p:nvSpPr>
        <p:spPr>
          <a:xfrm>
            <a:off x="190446" y="3638971"/>
            <a:ext cx="3049478" cy="2554545"/>
          </a:xfrm>
          <a:prstGeom prst="rect">
            <a:avLst/>
          </a:prstGeom>
          <a:solidFill>
            <a:srgbClr val="7030A0"/>
          </a:solidFill>
        </p:spPr>
        <p:txBody>
          <a:bodyPr wrap="square" rtlCol="0">
            <a:spAutoFit/>
          </a:bodyPr>
          <a:lstStyle/>
          <a:p>
            <a:r>
              <a:rPr lang="en-US" sz="2000" b="1" dirty="0">
                <a:solidFill>
                  <a:schemeClr val="bg1"/>
                </a:solidFill>
              </a:rPr>
              <a:t>FHI 360 suppliers/partners are required to report directly to OCIA within 24 hours of receiving information about suspected or known harm against program participants.</a:t>
            </a:r>
          </a:p>
        </p:txBody>
      </p:sp>
    </p:spTree>
    <p:extLst>
      <p:ext uri="{BB962C8B-B14F-4D97-AF65-F5344CB8AC3E}">
        <p14:creationId xmlns:p14="http://schemas.microsoft.com/office/powerpoint/2010/main" val="25329467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0520E9E4-A0D3-4113-8535-38FA6731C107}"/>
              </a:ext>
            </a:extLst>
          </p:cNvPr>
          <p:cNvSpPr>
            <a:spLocks noGrp="1"/>
          </p:cNvSpPr>
          <p:nvPr>
            <p:ph type="title"/>
          </p:nvPr>
        </p:nvSpPr>
        <p:spPr>
          <a:xfrm>
            <a:off x="292608" y="591344"/>
            <a:ext cx="3594626" cy="5585619"/>
          </a:xfrm>
        </p:spPr>
        <p:txBody>
          <a:bodyPr>
            <a:normAutofit/>
          </a:bodyPr>
          <a:lstStyle/>
          <a:p>
            <a:r>
              <a:rPr lang="en-US" sz="3200" b="1" dirty="0">
                <a:solidFill>
                  <a:srgbClr val="FFFFFF"/>
                </a:solidFill>
              </a:rPr>
              <a:t>Consequences for engaging in prohibited conduct or failing to report suspected or known harm against program participants</a:t>
            </a: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Content Placeholder 5">
            <a:extLst>
              <a:ext uri="{FF2B5EF4-FFF2-40B4-BE49-F238E27FC236}">
                <a16:creationId xmlns:a16="http://schemas.microsoft.com/office/drawing/2014/main" id="{3E874E9B-EC3E-4A80-B408-FD5517692576}"/>
              </a:ext>
            </a:extLst>
          </p:cNvPr>
          <p:cNvSpPr>
            <a:spLocks noGrp="1"/>
          </p:cNvSpPr>
          <p:nvPr>
            <p:ph idx="1"/>
          </p:nvPr>
        </p:nvSpPr>
        <p:spPr>
          <a:xfrm>
            <a:off x="5035296" y="591344"/>
            <a:ext cx="6318503" cy="5585619"/>
          </a:xfrm>
        </p:spPr>
        <p:txBody>
          <a:bodyPr anchor="ctr">
            <a:normAutofit/>
          </a:bodyPr>
          <a:lstStyle/>
          <a:p>
            <a:pPr marL="0" indent="0">
              <a:buNone/>
            </a:pPr>
            <a:endParaRPr lang="en-US" dirty="0"/>
          </a:p>
          <a:p>
            <a:pPr marL="0" indent="0" algn="ctr">
              <a:buNone/>
            </a:pPr>
            <a:r>
              <a:rPr lang="en-US" b="1" dirty="0"/>
              <a:t>Disciplinary action, up to and including immediate termination of employment or partnership with FHI 360.</a:t>
            </a:r>
          </a:p>
        </p:txBody>
      </p:sp>
      <p:sp>
        <p:nvSpPr>
          <p:cNvPr id="2" name="Arrow: Down 1">
            <a:extLst>
              <a:ext uri="{FF2B5EF4-FFF2-40B4-BE49-F238E27FC236}">
                <a16:creationId xmlns:a16="http://schemas.microsoft.com/office/drawing/2014/main" id="{34A0DE9F-928D-47E4-89C6-A7B25BA47946}"/>
              </a:ext>
            </a:extLst>
          </p:cNvPr>
          <p:cNvSpPr/>
          <p:nvPr/>
        </p:nvSpPr>
        <p:spPr>
          <a:xfrm>
            <a:off x="6175679" y="1409519"/>
            <a:ext cx="4113952" cy="11659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6C83657-2511-4443-BBDC-5140C112E523}"/>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0234FBF6-0353-4EB9-863F-72DC33E1E759}"/>
              </a:ext>
            </a:extLst>
          </p:cNvPr>
          <p:cNvPicPr/>
          <p:nvPr/>
        </p:nvPicPr>
        <p:blipFill>
          <a:blip r:embed="rId3">
            <a:extLst>
              <a:ext uri="{28A0092B-C50C-407E-A947-70E740481C1C}">
                <a14:useLocalDpi xmlns:a14="http://schemas.microsoft.com/office/drawing/2010/main" val="0"/>
              </a:ext>
            </a:extLst>
          </a:blip>
          <a:stretch>
            <a:fillRect/>
          </a:stretch>
        </p:blipFill>
        <p:spPr>
          <a:xfrm>
            <a:off x="10670655" y="6252514"/>
            <a:ext cx="1090295" cy="361950"/>
          </a:xfrm>
          <a:prstGeom prst="rect">
            <a:avLst/>
          </a:prstGeom>
        </p:spPr>
      </p:pic>
      <p:sp>
        <p:nvSpPr>
          <p:cNvPr id="8" name="Slide Number Placeholder 7">
            <a:extLst>
              <a:ext uri="{FF2B5EF4-FFF2-40B4-BE49-F238E27FC236}">
                <a16:creationId xmlns:a16="http://schemas.microsoft.com/office/drawing/2014/main" id="{A3BADCE0-3C02-454E-96DC-E38076209D61}"/>
              </a:ext>
            </a:extLst>
          </p:cNvPr>
          <p:cNvSpPr>
            <a:spLocks noGrp="1"/>
          </p:cNvSpPr>
          <p:nvPr>
            <p:ph type="sldNum" sz="quarter" idx="12"/>
          </p:nvPr>
        </p:nvSpPr>
        <p:spPr>
          <a:xfrm>
            <a:off x="9347383" y="6256807"/>
            <a:ext cx="2743200" cy="365125"/>
          </a:xfrm>
        </p:spPr>
        <p:txBody>
          <a:bodyPr/>
          <a:lstStyle/>
          <a:p>
            <a:fld id="{272DBD8C-4815-49A2-AC1D-7C5695E31DD8}" type="slidenum">
              <a:rPr lang="en-US" smtClean="0"/>
              <a:t>69</a:t>
            </a:fld>
            <a:endParaRPr lang="en-US" dirty="0"/>
          </a:p>
        </p:txBody>
      </p:sp>
    </p:spTree>
    <p:extLst>
      <p:ext uri="{BB962C8B-B14F-4D97-AF65-F5344CB8AC3E}">
        <p14:creationId xmlns:p14="http://schemas.microsoft.com/office/powerpoint/2010/main" val="1288046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B65AF-66F9-45B3-A857-7047280E92D3}"/>
              </a:ext>
            </a:extLst>
          </p:cNvPr>
          <p:cNvSpPr>
            <a:spLocks noGrp="1"/>
          </p:cNvSpPr>
          <p:nvPr>
            <p:ph type="title"/>
          </p:nvPr>
        </p:nvSpPr>
        <p:spPr>
          <a:xfrm>
            <a:off x="252781" y="1101725"/>
            <a:ext cx="4513894" cy="4376572"/>
          </a:xfrm>
        </p:spPr>
        <p:txBody>
          <a:bodyPr vert="horz" lIns="91440" tIns="45720" rIns="91440" bIns="45720" rtlCol="0" anchor="ctr">
            <a:normAutofit/>
          </a:bodyPr>
          <a:lstStyle/>
          <a:p>
            <a:r>
              <a:rPr lang="en-US" sz="4800" kern="1200" dirty="0">
                <a:solidFill>
                  <a:schemeClr val="tx1"/>
                </a:solidFill>
                <a:latin typeface="+mj-lt"/>
                <a:ea typeface="+mj-ea"/>
                <a:cs typeface="+mj-cs"/>
              </a:rPr>
              <a:t>An Introduction to </a:t>
            </a:r>
            <a:r>
              <a:rPr lang="en-US" sz="4800" dirty="0"/>
              <a:t>S</a:t>
            </a:r>
            <a:r>
              <a:rPr lang="en-US" sz="4800" kern="1200" dirty="0">
                <a:solidFill>
                  <a:schemeClr val="tx1"/>
                </a:solidFill>
                <a:latin typeface="+mj-lt"/>
                <a:ea typeface="+mj-ea"/>
                <a:cs typeface="+mj-cs"/>
              </a:rPr>
              <a:t>afeguarding​ Program Participants: Building Core Knowledge</a:t>
            </a:r>
          </a:p>
        </p:txBody>
      </p:sp>
      <p:sp>
        <p:nvSpPr>
          <p:cNvPr id="74" name="Freeform: Shape 73">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Content Placeholder 15">
            <a:extLst>
              <a:ext uri="{FF2B5EF4-FFF2-40B4-BE49-F238E27FC236}">
                <a16:creationId xmlns:a16="http://schemas.microsoft.com/office/drawing/2014/main" id="{0467A327-D69B-4AE8-8EBB-C66627109196}"/>
              </a:ext>
            </a:extLst>
          </p:cNvPr>
          <p:cNvSpPr>
            <a:spLocks noGrp="1"/>
          </p:cNvSpPr>
          <p:nvPr>
            <p:ph sz="half" idx="2"/>
          </p:nvPr>
        </p:nvSpPr>
        <p:spPr>
          <a:xfrm>
            <a:off x="5551458" y="264240"/>
            <a:ext cx="6387761" cy="6315947"/>
          </a:xfrm>
        </p:spPr>
        <p:txBody>
          <a:bodyPr vert="horz" lIns="91440" tIns="45720" rIns="91440" bIns="45720" rtlCol="0" anchor="ctr">
            <a:normAutofit/>
          </a:bodyPr>
          <a:lstStyle/>
          <a:p>
            <a:pPr marL="0" indent="0">
              <a:buNone/>
            </a:pPr>
            <a:r>
              <a:rPr lang="en-US" sz="3500" dirty="0">
                <a:solidFill>
                  <a:schemeClr val="bg1"/>
                </a:solidFill>
              </a:rPr>
              <a:t>This session is meant to be a </a:t>
            </a:r>
            <a:r>
              <a:rPr lang="en-US" sz="3500" b="1" u="sng" dirty="0">
                <a:solidFill>
                  <a:schemeClr val="bg1"/>
                </a:solidFill>
              </a:rPr>
              <a:t>first step </a:t>
            </a:r>
            <a:r>
              <a:rPr lang="en-US" sz="3500" dirty="0">
                <a:solidFill>
                  <a:schemeClr val="bg1"/>
                </a:solidFill>
              </a:rPr>
              <a:t>in </a:t>
            </a:r>
            <a:r>
              <a:rPr lang="en-US" sz="3500" dirty="0">
                <a:solidFill>
                  <a:srgbClr val="D05F12"/>
                </a:solidFill>
              </a:rPr>
              <a:t>building awareness and core knowledge </a:t>
            </a:r>
            <a:r>
              <a:rPr lang="en-US" sz="3500" dirty="0">
                <a:solidFill>
                  <a:schemeClr val="bg1"/>
                </a:solidFill>
              </a:rPr>
              <a:t>of safeguarding issues and the policies FHI 360 has in place to prevent and respond to harm towards program participants. </a:t>
            </a:r>
          </a:p>
          <a:p>
            <a:pPr marL="0" indent="0">
              <a:buNone/>
            </a:pPr>
            <a:endParaRPr lang="en-US" sz="3500" dirty="0">
              <a:solidFill>
                <a:schemeClr val="bg1"/>
              </a:solidFill>
            </a:endParaRPr>
          </a:p>
          <a:p>
            <a:pPr marL="0" indent="0">
              <a:buNone/>
            </a:pPr>
            <a:r>
              <a:rPr lang="en-US" dirty="0">
                <a:solidFill>
                  <a:srgbClr val="00B050"/>
                </a:solidFill>
              </a:rPr>
              <a:t>This may be a refresher training for some</a:t>
            </a:r>
            <a:endParaRPr lang="en-US" sz="3500" dirty="0">
              <a:solidFill>
                <a:schemeClr val="bg1"/>
              </a:solidFill>
            </a:endParaRPr>
          </a:p>
        </p:txBody>
      </p:sp>
      <p:sp>
        <p:nvSpPr>
          <p:cNvPr id="10245" name=" 3"/>
          <p:cNvSpPr>
            <a:spLocks noGrp="1"/>
          </p:cNvSpPr>
          <p:nvPr/>
        </p:nvSpPr>
        <p:spPr bwMode="auto">
          <a:xfrm>
            <a:off x="1981200" y="1101725"/>
            <a:ext cx="822960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37421"/>
              </a:buClr>
              <a:buFont typeface="Arial" panose="020B0604020202020204" pitchFamily="34" charset="0"/>
              <a:buChar char="•"/>
              <a:defRPr sz="2800">
                <a:solidFill>
                  <a:schemeClr val="tx1"/>
                </a:solidFill>
                <a:latin typeface="Calibri" panose="020F0502020204030204" pitchFamily="34" charset="0"/>
              </a:defRPr>
            </a:lvl1pPr>
            <a:lvl2pPr marL="742950" indent="-285750">
              <a:spcBef>
                <a:spcPct val="20000"/>
              </a:spcBef>
              <a:buClr>
                <a:srgbClr val="F37421"/>
              </a:buClr>
              <a:buFont typeface="Arial" panose="020B0604020202020204" pitchFamily="34" charset="0"/>
              <a:buChar char="–"/>
              <a:defRPr sz="2600">
                <a:solidFill>
                  <a:schemeClr val="tx1"/>
                </a:solidFill>
                <a:latin typeface="Calibri" panose="020F0502020204030204" pitchFamily="34" charset="0"/>
              </a:defRPr>
            </a:lvl2pPr>
            <a:lvl3pPr marL="1143000" indent="-228600">
              <a:spcBef>
                <a:spcPct val="20000"/>
              </a:spcBef>
              <a:buClr>
                <a:srgbClr val="F37421"/>
              </a:buClr>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Clr>
                <a:srgbClr val="F37421"/>
              </a:buClr>
              <a:buFont typeface="Arial" panose="020B0604020202020204" pitchFamily="34" charset="0"/>
              <a:buChar char="–"/>
              <a:defRPr sz="2200">
                <a:solidFill>
                  <a:schemeClr val="tx1"/>
                </a:solidFill>
                <a:latin typeface="Calibri" panose="020F0502020204030204" pitchFamily="34" charset="0"/>
              </a:defRPr>
            </a:lvl4pPr>
            <a:lvl5pPr marL="2057400" indent="-228600">
              <a:spcBef>
                <a:spcPct val="20000"/>
              </a:spcBef>
              <a:buClr>
                <a:srgbClr val="F37421"/>
              </a:buClr>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Clr>
                <a:srgbClr val="F37421"/>
              </a:buClr>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Clr>
                <a:srgbClr val="F37421"/>
              </a:buClr>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Clr>
                <a:srgbClr val="F37421"/>
              </a:buClr>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Clr>
                <a:srgbClr val="F37421"/>
              </a:buClr>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3" name="Rectangle 2">
            <a:extLst>
              <a:ext uri="{FF2B5EF4-FFF2-40B4-BE49-F238E27FC236}">
                <a16:creationId xmlns:a16="http://schemas.microsoft.com/office/drawing/2014/main" id="{9F23A969-BE86-4EEA-9210-96CEAF0AF57B}"/>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5B4A9DD2-C691-4BAC-9927-0F06307164FC}"/>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6" name="Slide Number Placeholder 5">
            <a:extLst>
              <a:ext uri="{FF2B5EF4-FFF2-40B4-BE49-F238E27FC236}">
                <a16:creationId xmlns:a16="http://schemas.microsoft.com/office/drawing/2014/main" id="{0BF32999-357E-4DB0-AC3C-01615C558D11}"/>
              </a:ext>
            </a:extLst>
          </p:cNvPr>
          <p:cNvSpPr>
            <a:spLocks noGrp="1"/>
          </p:cNvSpPr>
          <p:nvPr>
            <p:ph type="sldNum" sz="quarter" idx="12"/>
          </p:nvPr>
        </p:nvSpPr>
        <p:spPr>
          <a:xfrm>
            <a:off x="9359900" y="6304404"/>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overrideClrMapping bg1="dk1" tx1="lt1" bg2="dk2" tx2="lt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CE7169-7A07-42DF-BCE1-F29E6B13F11D}"/>
              </a:ext>
            </a:extLst>
          </p:cNvPr>
          <p:cNvSpPr>
            <a:spLocks noGrp="1"/>
          </p:cNvSpPr>
          <p:nvPr>
            <p:ph type="sldNum" sz="quarter" idx="4294967295"/>
          </p:nvPr>
        </p:nvSpPr>
        <p:spPr>
          <a:xfrm>
            <a:off x="94488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graphicFrame>
        <p:nvGraphicFramePr>
          <p:cNvPr id="7" name="Text Placeholder 3">
            <a:extLst>
              <a:ext uri="{FF2B5EF4-FFF2-40B4-BE49-F238E27FC236}">
                <a16:creationId xmlns:a16="http://schemas.microsoft.com/office/drawing/2014/main" id="{445F8AC7-301D-4B70-9C2C-248EB27DB3E6}"/>
              </a:ext>
            </a:extLst>
          </p:cNvPr>
          <p:cNvGraphicFramePr/>
          <p:nvPr/>
        </p:nvGraphicFramePr>
        <p:xfrm>
          <a:off x="609600" y="1417638"/>
          <a:ext cx="10972800" cy="43603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a:extLst>
              <a:ext uri="{FF2B5EF4-FFF2-40B4-BE49-F238E27FC236}">
                <a16:creationId xmlns:a16="http://schemas.microsoft.com/office/drawing/2014/main" id="{96560641-1418-4BD1-B60C-00E97F1CCEB9}"/>
              </a:ext>
            </a:extLst>
          </p:cNvPr>
          <p:cNvSpPr>
            <a:spLocks noGrp="1"/>
          </p:cNvSpPr>
          <p:nvPr>
            <p:ph type="title"/>
          </p:nvPr>
        </p:nvSpPr>
        <p:spPr/>
        <p:txBody>
          <a:bodyPr/>
          <a:lstStyle/>
          <a:p>
            <a:endParaRPr lang="en-US" dirty="0"/>
          </a:p>
        </p:txBody>
      </p:sp>
      <p:sp>
        <p:nvSpPr>
          <p:cNvPr id="8" name="Title 15">
            <a:extLst>
              <a:ext uri="{FF2B5EF4-FFF2-40B4-BE49-F238E27FC236}">
                <a16:creationId xmlns:a16="http://schemas.microsoft.com/office/drawing/2014/main" id="{53E605B3-2155-4022-97B1-A90A14377EBF}"/>
              </a:ext>
            </a:extLst>
          </p:cNvPr>
          <p:cNvSpPr txBox="1">
            <a:spLocks/>
          </p:cNvSpPr>
          <p:nvPr/>
        </p:nvSpPr>
        <p:spPr>
          <a:xfrm>
            <a:off x="0" y="0"/>
            <a:ext cx="12192000" cy="1325563"/>
          </a:xfrm>
          <a:prstGeom prst="rect">
            <a:avLst/>
          </a:prstGeom>
          <a:solidFill>
            <a:srgbClr val="00B0F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Light" panose="020F0302020204030204"/>
                <a:ea typeface="+mj-ea"/>
                <a:cs typeface="+mj-cs"/>
              </a:rPr>
              <a:t>  </a:t>
            </a:r>
            <a:r>
              <a:rPr lang="en-US" b="1" dirty="0">
                <a:solidFill>
                  <a:prstClr val="white"/>
                </a:solidFill>
                <a:latin typeface="Calibri Light" panose="020F0302020204030204"/>
              </a:rPr>
              <a:t> High-Level Overview of </a:t>
            </a:r>
            <a:r>
              <a:rPr kumimoji="0" lang="en-US" sz="4400" b="1" i="0" u="none" strike="noStrike" kern="1200" cap="none" spc="0" normalizeH="0" baseline="0" noProof="0" dirty="0">
                <a:ln>
                  <a:noFill/>
                </a:ln>
                <a:solidFill>
                  <a:prstClr val="white"/>
                </a:solidFill>
                <a:effectLst/>
                <a:uLnTx/>
                <a:uFillTx/>
                <a:latin typeface="Calibri Light" panose="020F0302020204030204"/>
                <a:ea typeface="+mj-ea"/>
                <a:cs typeface="+mj-cs"/>
              </a:rPr>
              <a:t>Investigation Steps </a:t>
            </a:r>
          </a:p>
        </p:txBody>
      </p:sp>
      <p:sp>
        <p:nvSpPr>
          <p:cNvPr id="10" name="TextBox 9">
            <a:extLst>
              <a:ext uri="{FF2B5EF4-FFF2-40B4-BE49-F238E27FC236}">
                <a16:creationId xmlns:a16="http://schemas.microsoft.com/office/drawing/2014/main" id="{3E909E1F-AB51-4B07-8BBC-071F18BBA85F}"/>
              </a:ext>
            </a:extLst>
          </p:cNvPr>
          <p:cNvSpPr txBox="1"/>
          <p:nvPr/>
        </p:nvSpPr>
        <p:spPr>
          <a:xfrm>
            <a:off x="609600" y="5311477"/>
            <a:ext cx="10715739" cy="646331"/>
          </a:xfrm>
          <a:prstGeom prst="rect">
            <a:avLst/>
          </a:prstGeom>
          <a:solidFill>
            <a:srgbClr val="00B0F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Use a survivor-centered approach in responding to complaints/reports (e.g., ensure victims/survivors have access to information and resources; ensure their voices are included throughout the investigation process)</a:t>
            </a:r>
          </a:p>
        </p:txBody>
      </p:sp>
    </p:spTree>
    <p:extLst>
      <p:ext uri="{BB962C8B-B14F-4D97-AF65-F5344CB8AC3E}">
        <p14:creationId xmlns:p14="http://schemas.microsoft.com/office/powerpoint/2010/main" val="40303173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29" name="Rectangle 7">
            <a:extLst>
              <a:ext uri="{FF2B5EF4-FFF2-40B4-BE49-F238E27FC236}">
                <a16:creationId xmlns:a16="http://schemas.microsoft.com/office/drawing/2014/main" id="{87A57295-2710-4920-B99A-4D1FA03A62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9">
            <a:extLst>
              <a:ext uri="{FF2B5EF4-FFF2-40B4-BE49-F238E27FC236}">
                <a16:creationId xmlns:a16="http://schemas.microsoft.com/office/drawing/2014/main" id="{78067929-4D33-4306-9E2F-67C49CDDB5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3400" y="465745"/>
            <a:ext cx="11125200" cy="5639435"/>
          </a:xfrm>
          <a:prstGeom prst="rect">
            <a:avLst/>
          </a:prstGeom>
          <a:solidFill>
            <a:schemeClr val="tx1">
              <a:alpha val="9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BCE0A2A-A89A-4D08-B637-A33D7FA4DACB}"/>
              </a:ext>
            </a:extLst>
          </p:cNvPr>
          <p:cNvSpPr>
            <a:spLocks noGrp="1"/>
          </p:cNvSpPr>
          <p:nvPr>
            <p:ph type="title"/>
          </p:nvPr>
        </p:nvSpPr>
        <p:spPr>
          <a:xfrm>
            <a:off x="838200" y="894027"/>
            <a:ext cx="3494362" cy="4782873"/>
          </a:xfrm>
        </p:spPr>
        <p:txBody>
          <a:bodyPr>
            <a:normAutofit/>
          </a:bodyPr>
          <a:lstStyle/>
          <a:p>
            <a:pPr algn="r"/>
            <a:r>
              <a:rPr lang="en-US" b="1" dirty="0">
                <a:solidFill>
                  <a:schemeClr val="bg1"/>
                </a:solidFill>
              </a:rPr>
              <a:t>Quick Knowledge Check!</a:t>
            </a:r>
          </a:p>
        </p:txBody>
      </p:sp>
      <p:cxnSp>
        <p:nvCxnSpPr>
          <p:cNvPr id="31" name="Straight Connector 1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96D3C71-5499-470B-86EF-EFA32FF40EC6}"/>
              </a:ext>
            </a:extLst>
          </p:cNvPr>
          <p:cNvSpPr>
            <a:spLocks noGrp="1"/>
          </p:cNvSpPr>
          <p:nvPr>
            <p:ph idx="1"/>
          </p:nvPr>
        </p:nvSpPr>
        <p:spPr>
          <a:xfrm>
            <a:off x="4976031" y="894027"/>
            <a:ext cx="6466661" cy="4782873"/>
          </a:xfrm>
        </p:spPr>
        <p:txBody>
          <a:bodyPr anchor="ctr">
            <a:normAutofit/>
          </a:bodyPr>
          <a:lstStyle/>
          <a:p>
            <a:pPr marL="0" indent="0">
              <a:buNone/>
            </a:pPr>
            <a:r>
              <a:rPr lang="en-US" sz="3600" b="1" dirty="0">
                <a:solidFill>
                  <a:schemeClr val="bg1"/>
                </a:solidFill>
              </a:rPr>
              <a:t>FHI 360 staff, volunteers, and partner staff are required to report suspected or known harm against program participants immediately, which means within ______? </a:t>
            </a:r>
          </a:p>
          <a:p>
            <a:pPr marL="233363" indent="0">
              <a:buNone/>
            </a:pPr>
            <a:r>
              <a:rPr lang="en-US" sz="3600" dirty="0">
                <a:solidFill>
                  <a:srgbClr val="D05F12"/>
                </a:solidFill>
              </a:rPr>
              <a:t>24 hours</a:t>
            </a:r>
          </a:p>
        </p:txBody>
      </p:sp>
      <p:sp>
        <p:nvSpPr>
          <p:cNvPr id="4" name="Rectangle 3">
            <a:extLst>
              <a:ext uri="{FF2B5EF4-FFF2-40B4-BE49-F238E27FC236}">
                <a16:creationId xmlns:a16="http://schemas.microsoft.com/office/drawing/2014/main" id="{37511E63-E7E7-401E-87EA-EF33FE63953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F0233438-54CC-49F9-9029-C2E848CD8BF4}"/>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EF7C9C4A-A08B-481F-8A3F-FF74D2D8E2F0}"/>
              </a:ext>
            </a:extLst>
          </p:cNvPr>
          <p:cNvSpPr>
            <a:spLocks noGrp="1"/>
          </p:cNvSpPr>
          <p:nvPr>
            <p:ph type="sldNum" sz="quarter" idx="12"/>
          </p:nvPr>
        </p:nvSpPr>
        <p:spPr/>
        <p:txBody>
          <a:bodyPr/>
          <a:lstStyle/>
          <a:p>
            <a:fld id="{272DBD8C-4815-49A2-AC1D-7C5695E31DD8}" type="slidenum">
              <a:rPr lang="en-US" smtClean="0"/>
              <a:t>71</a:t>
            </a:fld>
            <a:endParaRPr lang="en-US" dirty="0"/>
          </a:p>
        </p:txBody>
      </p:sp>
    </p:spTree>
    <p:extLst>
      <p:ext uri="{BB962C8B-B14F-4D97-AF65-F5344CB8AC3E}">
        <p14:creationId xmlns:p14="http://schemas.microsoft.com/office/powerpoint/2010/main" val="319155044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542927"/>
            <a:ext cx="10515600" cy="2659957"/>
          </a:xfrm>
        </p:spPr>
        <p:txBody>
          <a:bodyPr vert="horz" lIns="91440" tIns="45720" rIns="91440" bIns="45720" rtlCol="0">
            <a:normAutofit/>
          </a:bodyPr>
          <a:lstStyle/>
          <a:p>
            <a:r>
              <a:rPr lang="en-US" sz="5600" b="1" kern="1200" dirty="0">
                <a:solidFill>
                  <a:srgbClr val="FFFFFF"/>
                </a:solidFill>
                <a:latin typeface="+mj-lt"/>
                <a:ea typeface="+mj-ea"/>
                <a:cs typeface="+mj-cs"/>
              </a:rPr>
              <a:t>Intro to Community-Based Complaint Mechanisms</a:t>
            </a:r>
          </a:p>
        </p:txBody>
      </p:sp>
      <p:sp>
        <p:nvSpPr>
          <p:cNvPr id="5" name="Slide Number Placeholder 4">
            <a:extLst>
              <a:ext uri="{FF2B5EF4-FFF2-40B4-BE49-F238E27FC236}">
                <a16:creationId xmlns:a16="http://schemas.microsoft.com/office/drawing/2014/main" id="{05624208-2B04-4220-8DEC-609200801E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361950A-E412-4148-9B67-B3D8F4306D13}"/>
              </a:ext>
            </a:extLst>
          </p:cNvPr>
          <p:cNvSpPr txBox="1"/>
          <p:nvPr/>
        </p:nvSpPr>
        <p:spPr>
          <a:xfrm>
            <a:off x="4041288" y="5365238"/>
            <a:ext cx="38417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15 minutes</a:t>
            </a:r>
          </a:p>
        </p:txBody>
      </p:sp>
      <p:pic>
        <p:nvPicPr>
          <p:cNvPr id="2" name="Picture 1">
            <a:extLst>
              <a:ext uri="{FF2B5EF4-FFF2-40B4-BE49-F238E27FC236}">
                <a16:creationId xmlns:a16="http://schemas.microsoft.com/office/drawing/2014/main" id="{974F0A7B-963A-1925-913D-0753F7A739FC}"/>
              </a:ext>
            </a:extLst>
          </p:cNvPr>
          <p:cNvPicPr>
            <a:picLocks noChangeAspect="1"/>
          </p:cNvPicPr>
          <p:nvPr/>
        </p:nvPicPr>
        <p:blipFill>
          <a:blip r:embed="rId3"/>
          <a:stretch>
            <a:fillRect/>
          </a:stretch>
        </p:blipFill>
        <p:spPr>
          <a:xfrm>
            <a:off x="1873817" y="4719006"/>
            <a:ext cx="8108383" cy="646232"/>
          </a:xfrm>
          <a:prstGeom prst="rect">
            <a:avLst/>
          </a:prstGeom>
        </p:spPr>
      </p:pic>
    </p:spTree>
    <p:extLst>
      <p:ext uri="{BB962C8B-B14F-4D97-AF65-F5344CB8AC3E}">
        <p14:creationId xmlns:p14="http://schemas.microsoft.com/office/powerpoint/2010/main" val="24127614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B9D5B-72FB-4A59-A39A-53D0A616E02F}"/>
              </a:ext>
            </a:extLst>
          </p:cNvPr>
          <p:cNvSpPr>
            <a:spLocks noGrp="1"/>
          </p:cNvSpPr>
          <p:nvPr>
            <p:ph type="title"/>
          </p:nvPr>
        </p:nvSpPr>
        <p:spPr>
          <a:xfrm>
            <a:off x="4889650" y="831138"/>
            <a:ext cx="6586491" cy="907067"/>
          </a:xfrm>
        </p:spPr>
        <p:txBody>
          <a:bodyPr anchor="b">
            <a:normAutofit/>
          </a:bodyPr>
          <a:lstStyle/>
          <a:p>
            <a:r>
              <a:rPr lang="en-US" dirty="0"/>
              <a:t>Barriers to reporting</a:t>
            </a:r>
          </a:p>
        </p:txBody>
      </p:sp>
      <p:sp>
        <p:nvSpPr>
          <p:cNvPr id="3" name="Content Placeholder 2">
            <a:extLst>
              <a:ext uri="{FF2B5EF4-FFF2-40B4-BE49-F238E27FC236}">
                <a16:creationId xmlns:a16="http://schemas.microsoft.com/office/drawing/2014/main" id="{FF5C3F27-BEA4-4C00-8B7E-E356F295912D}"/>
              </a:ext>
            </a:extLst>
          </p:cNvPr>
          <p:cNvSpPr>
            <a:spLocks noGrp="1"/>
          </p:cNvSpPr>
          <p:nvPr>
            <p:ph idx="1"/>
          </p:nvPr>
        </p:nvSpPr>
        <p:spPr>
          <a:xfrm>
            <a:off x="4889650" y="2241443"/>
            <a:ext cx="7204814" cy="4427578"/>
          </a:xfrm>
        </p:spPr>
        <p:txBody>
          <a:bodyPr>
            <a:normAutofit lnSpcReduction="10000"/>
          </a:bodyPr>
          <a:lstStyle/>
          <a:p>
            <a:pPr marL="0" indent="0">
              <a:buNone/>
            </a:pPr>
            <a:r>
              <a:rPr lang="en-US" sz="2200" dirty="0">
                <a:solidFill>
                  <a:srgbClr val="D05F12"/>
                </a:solidFill>
              </a:rPr>
              <a:t>What might interfere with program participants’ ability or willingness to report harm they experienced by FHI 360 staff, volunteers, or partners?</a:t>
            </a:r>
          </a:p>
          <a:p>
            <a:r>
              <a:rPr lang="en-US" sz="2200" dirty="0"/>
              <a:t>Shame or embarrassment</a:t>
            </a:r>
          </a:p>
          <a:p>
            <a:r>
              <a:rPr lang="en-US" sz="2200" dirty="0"/>
              <a:t>Distrust in system (belief that complaint won’t be taken seriously)</a:t>
            </a:r>
          </a:p>
          <a:p>
            <a:r>
              <a:rPr lang="en-US" sz="2200" dirty="0"/>
              <a:t>Fear of stigma, being blamed, reprisal, further harm, losing services/support/aid</a:t>
            </a:r>
          </a:p>
          <a:p>
            <a:r>
              <a:rPr lang="en-US" sz="2200" dirty="0"/>
              <a:t>Fear being arrested in contexts where certain behaviors are criminalized (e.g., sex workers, LGBTQ+ people)</a:t>
            </a:r>
          </a:p>
          <a:p>
            <a:r>
              <a:rPr lang="en-US" sz="2200" dirty="0"/>
              <a:t>Lack of knowledge about or access to reporting mechanisms</a:t>
            </a:r>
          </a:p>
          <a:p>
            <a:r>
              <a:rPr lang="en-US" sz="2200" dirty="0"/>
              <a:t>Internalized stigma</a:t>
            </a:r>
          </a:p>
          <a:p>
            <a:pPr marL="0" indent="0">
              <a:buNone/>
            </a:pPr>
            <a:endParaRPr lang="en-US" sz="2200" dirty="0"/>
          </a:p>
        </p:txBody>
      </p:sp>
      <p:pic>
        <p:nvPicPr>
          <p:cNvPr id="5" name="Picture 4">
            <a:extLst>
              <a:ext uri="{FF2B5EF4-FFF2-40B4-BE49-F238E27FC236}">
                <a16:creationId xmlns:a16="http://schemas.microsoft.com/office/drawing/2014/main" id="{B18855C5-16AE-4FD3-B0C8-8ADB0418027E}"/>
              </a:ext>
            </a:extLst>
          </p:cNvPr>
          <p:cNvPicPr>
            <a:picLocks noChangeAspect="1"/>
          </p:cNvPicPr>
          <p:nvPr/>
        </p:nvPicPr>
        <p:blipFill rotWithShape="1">
          <a:blip r:embed="rId3"/>
          <a:srcRect l="30724" r="18580"/>
          <a:stretch/>
        </p:blipFill>
        <p:spPr>
          <a:xfrm>
            <a:off x="20" y="10"/>
            <a:ext cx="4635571" cy="6857990"/>
          </a:xfrm>
          <a:prstGeom prst="rect">
            <a:avLst/>
          </a:prstGeom>
          <a:effectLst/>
        </p:spPr>
      </p:pic>
      <p:cxnSp>
        <p:nvCxnSpPr>
          <p:cNvPr id="14" name="Straight Connector 13">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8B92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2108C18-42E1-4652-B631-51ED5936179C}"/>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590A19A2-87F7-4820-AC30-233E5CED8FAC}"/>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Slide Number Placeholder 7">
            <a:extLst>
              <a:ext uri="{FF2B5EF4-FFF2-40B4-BE49-F238E27FC236}">
                <a16:creationId xmlns:a16="http://schemas.microsoft.com/office/drawing/2014/main" id="{FC3304CB-54FA-4816-9424-06F367A6BA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63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0A0A503-3DF8-40C1-8E58-051F06CEEA5C}"/>
              </a:ext>
            </a:extLst>
          </p:cNvPr>
          <p:cNvSpPr>
            <a:spLocks noGrp="1"/>
          </p:cNvSpPr>
          <p:nvPr>
            <p:ph type="title"/>
          </p:nvPr>
        </p:nvSpPr>
        <p:spPr>
          <a:xfrm>
            <a:off x="469900" y="336698"/>
            <a:ext cx="11400536" cy="727763"/>
          </a:xfrm>
        </p:spPr>
        <p:txBody>
          <a:bodyPr>
            <a:noAutofit/>
          </a:bodyPr>
          <a:lstStyle/>
          <a:p>
            <a:pPr algn="r"/>
            <a:r>
              <a:rPr lang="en-US" sz="4800" dirty="0">
                <a:solidFill>
                  <a:schemeClr val="accent1"/>
                </a:solidFill>
              </a:rPr>
              <a:t>Does your project need to establish a CBCM?</a:t>
            </a:r>
          </a:p>
        </p:txBody>
      </p:sp>
      <p:cxnSp>
        <p:nvCxnSpPr>
          <p:cNvPr id="15"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7E23AF8-DD78-4C31-85B6-43350E74500C}"/>
              </a:ext>
            </a:extLst>
          </p:cNvPr>
          <p:cNvSpPr>
            <a:spLocks noGrp="1"/>
          </p:cNvSpPr>
          <p:nvPr>
            <p:ph idx="1"/>
          </p:nvPr>
        </p:nvSpPr>
        <p:spPr>
          <a:xfrm>
            <a:off x="4787904" y="1198488"/>
            <a:ext cx="6972296" cy="4930246"/>
          </a:xfrm>
        </p:spPr>
        <p:txBody>
          <a:bodyPr anchor="ctr">
            <a:normAutofit/>
          </a:bodyPr>
          <a:lstStyle/>
          <a:p>
            <a:pPr marL="0" indent="0">
              <a:buNone/>
            </a:pPr>
            <a:r>
              <a:rPr lang="en-US" sz="2400" b="1" dirty="0"/>
              <a:t>Per FHI 360’s PSEA Policy, projects must establish a CBCM if: </a:t>
            </a:r>
          </a:p>
          <a:p>
            <a:r>
              <a:rPr lang="en-US" sz="2400" dirty="0"/>
              <a:t>Project is operating within a humanitarian setting.</a:t>
            </a:r>
          </a:p>
          <a:p>
            <a:r>
              <a:rPr lang="en-US" sz="2400" dirty="0"/>
              <a:t>Project involves any direct service provision to or distribution of commodities to program participants.</a:t>
            </a:r>
          </a:p>
          <a:p>
            <a:r>
              <a:rPr lang="en-US" sz="2400" dirty="0"/>
              <a:t>Project involves interaction with vulnerable populations at high risk of violence, exploitation, or abuse (women, girls, children, marginalized groups).</a:t>
            </a:r>
          </a:p>
          <a:p>
            <a:r>
              <a:rPr lang="en-US" sz="2400" dirty="0"/>
              <a:t>After input from program participants, it is determined that there are substantial barriers to accessing or willingness to use FHI 360’s other reporting mechanisms.</a:t>
            </a:r>
          </a:p>
        </p:txBody>
      </p:sp>
      <p:sp>
        <p:nvSpPr>
          <p:cNvPr id="4" name="Rectangle 3">
            <a:extLst>
              <a:ext uri="{FF2B5EF4-FFF2-40B4-BE49-F238E27FC236}">
                <a16:creationId xmlns:a16="http://schemas.microsoft.com/office/drawing/2014/main" id="{23364E28-1D27-47A3-8F25-4FBE874599D1}"/>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DEDF0B29-41FC-43AB-B92A-D7D870A19375}"/>
              </a:ext>
            </a:extLst>
          </p:cNvPr>
          <p:cNvPicPr/>
          <p:nvPr/>
        </p:nvPicPr>
        <p:blipFill>
          <a:blip r:embed="rId3" cstate="hqprint">
            <a:extLst>
              <a:ext uri="{28A0092B-C50C-407E-A947-70E740481C1C}">
                <a14:useLocalDpi xmlns:a14="http://schemas.microsoft.com/office/drawing/2010/main" val="0"/>
              </a:ext>
            </a:extLst>
          </a:blip>
          <a:stretch>
            <a:fillRect/>
          </a:stretch>
        </p:blipFill>
        <p:spPr>
          <a:xfrm>
            <a:off x="431800" y="6035066"/>
            <a:ext cx="1090295" cy="361950"/>
          </a:xfrm>
          <a:prstGeom prst="rect">
            <a:avLst/>
          </a:prstGeom>
        </p:spPr>
      </p:pic>
      <p:sp>
        <p:nvSpPr>
          <p:cNvPr id="7" name="Slide Number Placeholder 6">
            <a:extLst>
              <a:ext uri="{FF2B5EF4-FFF2-40B4-BE49-F238E27FC236}">
                <a16:creationId xmlns:a16="http://schemas.microsoft.com/office/drawing/2014/main" id="{FA4119BE-3D41-4145-8437-2CE1DD7C102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E3EB90D-96F6-469A-8851-96595CF8C541}"/>
              </a:ext>
            </a:extLst>
          </p:cNvPr>
          <p:cNvSpPr txBox="1"/>
          <p:nvPr/>
        </p:nvSpPr>
        <p:spPr>
          <a:xfrm>
            <a:off x="618556" y="1494451"/>
            <a:ext cx="3630166" cy="3693319"/>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What is a CBCM?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Community-led system for reporting harm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Complaints can focus on any issue, including SEA or other harm committed by FHI 360 staff, volunteers, partner staff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Community/Program Participants help decide what works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20690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5DBF79-A133-4D80-B1C7-ED8ACF05AF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2321996-3A28-4EFA-A575-A109658B6ECC}"/>
              </a:ext>
            </a:extLst>
          </p:cNvPr>
          <p:cNvSpPr txBox="1"/>
          <p:nvPr/>
        </p:nvSpPr>
        <p:spPr>
          <a:xfrm>
            <a:off x="1126053" y="897561"/>
            <a:ext cx="10089118" cy="4832092"/>
          </a:xfrm>
          <a:prstGeom prst="rect">
            <a:avLst/>
          </a:prstGeom>
          <a:solidFill>
            <a:schemeClr val="accent2">
              <a:lumMod val="40000"/>
              <a:lumOff val="6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Inter-agency CBCM: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Projects working in crisis response/humanitarian settings should participate in existing inter-agency CBCMs.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Complaints that are received through an inter-agency CBCM must be escalated up using one of FHI 360’s standard reporting mechanisms.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FHI 360 CBCM: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Projects working in development settings where an inter-agency CBCM does not exist, need to explore whether a CBCM should be set up for the FHI 360 project (not inter-agency).</a:t>
            </a:r>
          </a:p>
        </p:txBody>
      </p:sp>
    </p:spTree>
    <p:extLst>
      <p:ext uri="{BB962C8B-B14F-4D97-AF65-F5344CB8AC3E}">
        <p14:creationId xmlns:p14="http://schemas.microsoft.com/office/powerpoint/2010/main" val="38187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8FCFEAF-5528-424F-AEC6-9EA699E4CD9D}"/>
              </a:ext>
            </a:extLst>
          </p:cNvPr>
          <p:cNvSpPr>
            <a:spLocks noGrp="1"/>
          </p:cNvSpPr>
          <p:nvPr>
            <p:ph type="title"/>
          </p:nvPr>
        </p:nvSpPr>
        <p:spPr>
          <a:xfrm>
            <a:off x="841248" y="256032"/>
            <a:ext cx="10506456" cy="1014984"/>
          </a:xfrm>
        </p:spPr>
        <p:txBody>
          <a:bodyPr anchor="b">
            <a:normAutofit/>
          </a:bodyPr>
          <a:lstStyle/>
          <a:p>
            <a:r>
              <a:rPr lang="en-US" dirty="0"/>
              <a:t>A few example CBCMs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851DE7DC-A7AD-4A19-9AD2-1F9DE341550F}"/>
              </a:ext>
            </a:extLst>
          </p:cNvPr>
          <p:cNvGraphicFramePr>
            <a:graphicFrameLocks noGrp="1"/>
          </p:cNvGraphicFramePr>
          <p:nvPr>
            <p:ph idx="1"/>
          </p:nvPr>
        </p:nvGraphicFramePr>
        <p:xfrm>
          <a:off x="801945" y="1690845"/>
          <a:ext cx="10515600" cy="49111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DC254D6A-814F-442F-BED7-B558D48E0C24}"/>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CDF9632E-32D1-4C7C-83B5-2567CD5E6756}"/>
              </a:ext>
            </a:extLst>
          </p:cNvPr>
          <p:cNvPicPr/>
          <p:nvPr/>
        </p:nvPicPr>
        <p:blipFill>
          <a:blip r:embed="rId8">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19B3CF58-68B0-4E57-9D17-D6486ED69AD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73399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537883"/>
            <a:ext cx="10515600" cy="3313740"/>
          </a:xfrm>
        </p:spPr>
        <p:txBody>
          <a:bodyPr vert="horz" lIns="91440" tIns="45720" rIns="91440" bIns="45720" rtlCol="0">
            <a:normAutofit fontScale="90000"/>
          </a:bodyPr>
          <a:lstStyle/>
          <a:p>
            <a:r>
              <a:rPr lang="en-US" sz="6200" b="1" kern="1200" dirty="0">
                <a:solidFill>
                  <a:srgbClr val="FFFFFF"/>
                </a:solidFill>
                <a:latin typeface="+mj-lt"/>
                <a:ea typeface="+mj-ea"/>
                <a:cs typeface="+mj-cs"/>
              </a:rPr>
              <a:t>Intro to Survivor-Centered Approach &amp;</a:t>
            </a:r>
            <a:br>
              <a:rPr lang="en-US" sz="6200" b="1" kern="1200" dirty="0">
                <a:solidFill>
                  <a:srgbClr val="FFFFFF"/>
                </a:solidFill>
                <a:latin typeface="+mj-lt"/>
                <a:ea typeface="+mj-ea"/>
                <a:cs typeface="+mj-cs"/>
              </a:rPr>
            </a:br>
            <a:r>
              <a:rPr lang="en-US" sz="6200" b="1" kern="1200" dirty="0">
                <a:solidFill>
                  <a:srgbClr val="FFFFFF"/>
                </a:solidFill>
                <a:latin typeface="+mj-lt"/>
                <a:ea typeface="+mj-ea"/>
                <a:cs typeface="+mj-cs"/>
              </a:rPr>
              <a:t>Responding to Disclosures of Misconduct </a:t>
            </a:r>
          </a:p>
        </p:txBody>
      </p:sp>
      <p:sp>
        <p:nvSpPr>
          <p:cNvPr id="5" name="Slide Number Placeholder 4">
            <a:extLst>
              <a:ext uri="{FF2B5EF4-FFF2-40B4-BE49-F238E27FC236}">
                <a16:creationId xmlns:a16="http://schemas.microsoft.com/office/drawing/2014/main" id="{CA4EC9AE-1B57-486F-9009-660702AB2F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812D917-A2AF-4949-9826-E7FEC87247D8}"/>
              </a:ext>
            </a:extLst>
          </p:cNvPr>
          <p:cNvSpPr txBox="1"/>
          <p:nvPr/>
        </p:nvSpPr>
        <p:spPr>
          <a:xfrm>
            <a:off x="3975118" y="5145820"/>
            <a:ext cx="38417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15 minutes</a:t>
            </a:r>
          </a:p>
        </p:txBody>
      </p:sp>
      <p:pic>
        <p:nvPicPr>
          <p:cNvPr id="2" name="Picture 1">
            <a:extLst>
              <a:ext uri="{FF2B5EF4-FFF2-40B4-BE49-F238E27FC236}">
                <a16:creationId xmlns:a16="http://schemas.microsoft.com/office/drawing/2014/main" id="{48AFC16F-0052-1CB3-854F-21D0F2816421}"/>
              </a:ext>
            </a:extLst>
          </p:cNvPr>
          <p:cNvPicPr>
            <a:picLocks noChangeAspect="1"/>
          </p:cNvPicPr>
          <p:nvPr/>
        </p:nvPicPr>
        <p:blipFill>
          <a:blip r:embed="rId3"/>
          <a:stretch>
            <a:fillRect/>
          </a:stretch>
        </p:blipFill>
        <p:spPr>
          <a:xfrm>
            <a:off x="1873817" y="4499588"/>
            <a:ext cx="8108383" cy="646232"/>
          </a:xfrm>
          <a:prstGeom prst="rect">
            <a:avLst/>
          </a:prstGeom>
        </p:spPr>
      </p:pic>
    </p:spTree>
    <p:extLst>
      <p:ext uri="{BB962C8B-B14F-4D97-AF65-F5344CB8AC3E}">
        <p14:creationId xmlns:p14="http://schemas.microsoft.com/office/powerpoint/2010/main" val="9266138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563A731-5BC6-44A1-A021-18B0C538BF1C}"/>
              </a:ext>
            </a:extLst>
          </p:cNvPr>
          <p:cNvSpPr>
            <a:spLocks noGrp="1"/>
          </p:cNvSpPr>
          <p:nvPr>
            <p:ph type="title"/>
          </p:nvPr>
        </p:nvSpPr>
        <p:spPr>
          <a:xfrm>
            <a:off x="838200" y="557189"/>
            <a:ext cx="3374136" cy="5567891"/>
          </a:xfrm>
        </p:spPr>
        <p:txBody>
          <a:bodyPr>
            <a:normAutofit/>
          </a:bodyPr>
          <a:lstStyle/>
          <a:p>
            <a:r>
              <a:rPr lang="en-US" b="1" dirty="0">
                <a:solidFill>
                  <a:schemeClr val="accent2"/>
                </a:solidFill>
              </a:rPr>
              <a:t>What does it mean to use a</a:t>
            </a:r>
            <a:br>
              <a:rPr lang="en-US" b="1" dirty="0">
                <a:solidFill>
                  <a:schemeClr val="accent2"/>
                </a:solidFill>
              </a:rPr>
            </a:br>
            <a:r>
              <a:rPr lang="en-US" b="1" dirty="0">
                <a:solidFill>
                  <a:schemeClr val="accent2"/>
                </a:solidFill>
              </a:rPr>
              <a:t>Survivor-Centered Approach?</a:t>
            </a:r>
          </a:p>
        </p:txBody>
      </p:sp>
      <p:graphicFrame>
        <p:nvGraphicFramePr>
          <p:cNvPr id="5" name="Content Placeholder 2">
            <a:extLst>
              <a:ext uri="{FF2B5EF4-FFF2-40B4-BE49-F238E27FC236}">
                <a16:creationId xmlns:a16="http://schemas.microsoft.com/office/drawing/2014/main" id="{DB8CEEFD-E612-4423-A7CB-F06B3629423B}"/>
              </a:ext>
            </a:extLst>
          </p:cNvPr>
          <p:cNvGraphicFramePr>
            <a:graphicFrameLocks noGrp="1"/>
          </p:cNvGraphicFramePr>
          <p:nvPr>
            <p:ph idx="1"/>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87F656BF-42CF-4BFA-9B4B-6F717BAA35B9}"/>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6FB70AA-8102-4AEE-BE78-5901017EFCB2}"/>
              </a:ext>
            </a:extLst>
          </p:cNvPr>
          <p:cNvPicPr/>
          <p:nvPr/>
        </p:nvPicPr>
        <p:blipFill>
          <a:blip r:embed="rId8">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995E9E7B-E934-46D3-BD58-D908061B621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975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B49106F-0318-49A0-8FE3-26E4171F6A2F}"/>
              </a:ext>
            </a:extLst>
          </p:cNvPr>
          <p:cNvSpPr>
            <a:spLocks noGrp="1"/>
          </p:cNvSpPr>
          <p:nvPr>
            <p:ph type="title"/>
          </p:nvPr>
        </p:nvSpPr>
        <p:spPr>
          <a:xfrm>
            <a:off x="2555631" y="1441938"/>
            <a:ext cx="7080738" cy="3974124"/>
          </a:xfrm>
        </p:spPr>
        <p:txBody>
          <a:bodyPr vert="horz" lIns="91440" tIns="45720" rIns="91440" bIns="45720" rtlCol="0" anchor="ctr">
            <a:normAutofit/>
          </a:bodyPr>
          <a:lstStyle/>
          <a:p>
            <a:pPr algn="ctr"/>
            <a:r>
              <a:rPr lang="en-US" sz="4600" dirty="0">
                <a:solidFill>
                  <a:schemeClr val="bg1">
                    <a:lumMod val="95000"/>
                    <a:lumOff val="5000"/>
                  </a:schemeClr>
                </a:solidFill>
              </a:rPr>
              <a:t>Responding to someone who discloses that a program participant has been harmed (or suspected of being harmed) by a humanitarian or development worker</a:t>
            </a:r>
          </a:p>
        </p:txBody>
      </p:sp>
      <p:sp>
        <p:nvSpPr>
          <p:cNvPr id="4" name="Slide Number Placeholder 3">
            <a:extLst>
              <a:ext uri="{FF2B5EF4-FFF2-40B4-BE49-F238E27FC236}">
                <a16:creationId xmlns:a16="http://schemas.microsoft.com/office/drawing/2014/main" id="{60EC9BCA-0BEA-436E-8809-FFB15C22F012}"/>
              </a:ext>
            </a:extLst>
          </p:cNvPr>
          <p:cNvSpPr>
            <a:spLocks noGrp="1"/>
          </p:cNvSpPr>
          <p:nvPr>
            <p:ph type="sldNum" sz="quarter" idx="12"/>
          </p:nvPr>
        </p:nvSpPr>
        <p:spPr>
          <a:xfrm>
            <a:off x="11000232" y="6108192"/>
            <a:ext cx="548640" cy="548640"/>
          </a:xfrm>
          <a:prstGeom prst="ellipse">
            <a:avLst/>
          </a:prstGeom>
          <a:solidFill>
            <a:srgbClr val="7F7F7F"/>
          </a:solidFill>
        </p:spPr>
        <p:txBody>
          <a:bodyPr vert="horz" lIns="91440" tIns="45720" rIns="91440" bIns="45720" rtlCol="0" anchor="ctr">
            <a:normAutofit/>
          </a:bodyPr>
          <a:lstStyle/>
          <a:p>
            <a:pPr marL="0" marR="0" lvl="0" indent="0" algn="ctr" defTabSz="4572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5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600"/>
                </a:spcAft>
                <a:buClrTx/>
                <a:buSzTx/>
                <a:buFontTx/>
                <a:buNone/>
                <a:tabLst/>
                <a:defRPr/>
              </a:pPr>
              <a:t>79</a:t>
            </a:fld>
            <a:endParaRPr kumimoji="0" lang="en-US" sz="15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695573"/>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86463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31D6E277-BE7A-4795-A29E-CFBA50A5CEEE}"/>
              </a:ext>
            </a:extLst>
          </p:cNvPr>
          <p:cNvSpPr>
            <a:spLocks noGrp="1"/>
          </p:cNvSpPr>
          <p:nvPr>
            <p:ph type="title"/>
          </p:nvPr>
        </p:nvSpPr>
        <p:spPr>
          <a:xfrm>
            <a:off x="333809" y="2579744"/>
            <a:ext cx="3197013" cy="2743200"/>
          </a:xfrm>
        </p:spPr>
        <p:txBody>
          <a:bodyPr anchor="t">
            <a:normAutofit/>
          </a:bodyPr>
          <a:lstStyle/>
          <a:p>
            <a:pPr algn="ctr"/>
            <a:r>
              <a:rPr lang="en-US" sz="4800" dirty="0">
                <a:solidFill>
                  <a:schemeClr val="bg1"/>
                </a:solidFill>
              </a:rPr>
              <a:t>Learning Objectives</a:t>
            </a:r>
          </a:p>
        </p:txBody>
      </p:sp>
      <p:pic>
        <p:nvPicPr>
          <p:cNvPr id="11" name="Graphic 10" descr="Users">
            <a:extLst>
              <a:ext uri="{FF2B5EF4-FFF2-40B4-BE49-F238E27FC236}">
                <a16:creationId xmlns:a16="http://schemas.microsoft.com/office/drawing/2014/main" id="{BE71310B-7304-4308-B607-987FDB8B3C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2271" y="2122544"/>
            <a:ext cx="914400" cy="914400"/>
          </a:xfrm>
          <a:prstGeom prst="rect">
            <a:avLst/>
          </a:prstGeom>
        </p:spPr>
      </p:pic>
      <p:sp>
        <p:nvSpPr>
          <p:cNvPr id="7" name="Content Placeholder 6">
            <a:extLst>
              <a:ext uri="{FF2B5EF4-FFF2-40B4-BE49-F238E27FC236}">
                <a16:creationId xmlns:a16="http://schemas.microsoft.com/office/drawing/2014/main" id="{1C9E4C44-5C3C-4A11-AE86-C205A4A531C0}"/>
              </a:ext>
            </a:extLst>
          </p:cNvPr>
          <p:cNvSpPr>
            <a:spLocks noGrp="1"/>
          </p:cNvSpPr>
          <p:nvPr>
            <p:ph idx="1"/>
          </p:nvPr>
        </p:nvSpPr>
        <p:spPr>
          <a:xfrm>
            <a:off x="4022982" y="686487"/>
            <a:ext cx="8060634" cy="6171513"/>
          </a:xfrm>
        </p:spPr>
        <p:txBody>
          <a:bodyPr anchor="ctr">
            <a:normAutofit lnSpcReduction="10000"/>
          </a:bodyPr>
          <a:lstStyle/>
          <a:p>
            <a:pPr marL="0" indent="0">
              <a:buNone/>
            </a:pPr>
            <a:r>
              <a:rPr lang="en-US" sz="3200" dirty="0"/>
              <a:t>By the end of this training, you will be able to:</a:t>
            </a:r>
          </a:p>
          <a:p>
            <a:r>
              <a:rPr lang="en-US" sz="2400" dirty="0"/>
              <a:t>Identify different types of abuse</a:t>
            </a:r>
          </a:p>
          <a:p>
            <a:r>
              <a:rPr lang="en-US" sz="2400" dirty="0"/>
              <a:t>Explain how unequal power dynamics contribute to increased risk of exploitation and other abuse for certain people</a:t>
            </a:r>
          </a:p>
          <a:p>
            <a:r>
              <a:rPr lang="en-US" sz="2400" dirty="0"/>
              <a:t>Describe key elements of FHI 360’s three stand-alone policies related to safeguarding program participants</a:t>
            </a:r>
          </a:p>
          <a:p>
            <a:r>
              <a:rPr lang="en-US" sz="2400" dirty="0"/>
              <a:t>Understand FHI 360’s requirements for reporting suspected or known harm against program participants</a:t>
            </a:r>
          </a:p>
          <a:p>
            <a:r>
              <a:rPr lang="en-US" sz="2400" dirty="0">
                <a:ea typeface="+mn-lt"/>
                <a:cs typeface="+mn-lt"/>
              </a:rPr>
              <a:t>Describe what it means to use a survivor-centered approach</a:t>
            </a:r>
          </a:p>
          <a:p>
            <a:r>
              <a:rPr lang="en-US" sz="2400" dirty="0">
                <a:ea typeface="+mn-lt"/>
                <a:cs typeface="+mn-lt"/>
              </a:rPr>
              <a:t>Understand how to respond to a disclosure of staff misconduct towards program participants.</a:t>
            </a:r>
          </a:p>
          <a:p>
            <a:r>
              <a:rPr lang="en-US" sz="2400" dirty="0">
                <a:ea typeface="+mn-lt"/>
                <a:cs typeface="+mn-lt"/>
              </a:rPr>
              <a:t>Explain what we mean by a “community-based complaint mechanism”</a:t>
            </a:r>
          </a:p>
          <a:p>
            <a:r>
              <a:rPr lang="en-US" sz="2400" dirty="0">
                <a:ea typeface="+mn-lt"/>
                <a:cs typeface="+mn-lt"/>
              </a:rPr>
              <a:t>Understand the importance of raising awareness among program participants about their rights and how to report if they’ve been harmed</a:t>
            </a:r>
          </a:p>
          <a:p>
            <a:endParaRPr lang="en-US" sz="2400" dirty="0">
              <a:ea typeface="+mn-lt"/>
              <a:cs typeface="+mn-lt"/>
            </a:endParaRPr>
          </a:p>
          <a:p>
            <a:endParaRPr lang="en-US" sz="2400" dirty="0"/>
          </a:p>
        </p:txBody>
      </p:sp>
      <p:sp>
        <p:nvSpPr>
          <p:cNvPr id="5" name="Slide Number Placeholder 4">
            <a:extLst>
              <a:ext uri="{FF2B5EF4-FFF2-40B4-BE49-F238E27FC236}">
                <a16:creationId xmlns:a16="http://schemas.microsoft.com/office/drawing/2014/main" id="{871A9705-A6BC-489E-BDCE-9BDFA9C549FD}"/>
              </a:ext>
            </a:extLst>
          </p:cNvPr>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92306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0EC9BCA-0BEA-436E-8809-FFB15C22F012}"/>
              </a:ext>
            </a:extLst>
          </p:cNvPr>
          <p:cNvSpPr>
            <a:spLocks noGrp="1"/>
          </p:cNvSpPr>
          <p:nvPr>
            <p:ph type="sldNum" sz="quarter" idx="12"/>
          </p:nvPr>
        </p:nvSpPr>
        <p:spPr/>
        <p:txBody>
          <a:bodyPr vert="horz" lIns="91440" tIns="45720" rIns="91440" bIns="45720" rtlCol="0">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80</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graphicFrame>
        <p:nvGraphicFramePr>
          <p:cNvPr id="37" name="Content Placeholder 20">
            <a:extLst>
              <a:ext uri="{FF2B5EF4-FFF2-40B4-BE49-F238E27FC236}">
                <a16:creationId xmlns:a16="http://schemas.microsoft.com/office/drawing/2014/main" id="{58C3FB1F-3711-4C7C-8E90-6BD8FD5EA52D}"/>
              </a:ext>
            </a:extLst>
          </p:cNvPr>
          <p:cNvGraphicFramePr>
            <a:graphicFrameLocks noGrp="1"/>
          </p:cNvGraphicFramePr>
          <p:nvPr>
            <p:ph idx="4294967295"/>
          </p:nvPr>
        </p:nvGraphicFramePr>
        <p:xfrm>
          <a:off x="473257" y="1185862"/>
          <a:ext cx="10810875" cy="5535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826E4AC0-75DE-44C0-85E9-6AD70230327C}"/>
              </a:ext>
            </a:extLst>
          </p:cNvPr>
          <p:cNvSpPr txBox="1"/>
          <p:nvPr/>
        </p:nvSpPr>
        <p:spPr>
          <a:xfrm>
            <a:off x="548640" y="162650"/>
            <a:ext cx="1051995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When you receive information about suspected or known harm against a program participant –committed by FHI 360 or partner personnel</a:t>
            </a:r>
          </a:p>
        </p:txBody>
      </p:sp>
    </p:spTree>
    <p:extLst>
      <p:ext uri="{BB962C8B-B14F-4D97-AF65-F5344CB8AC3E}">
        <p14:creationId xmlns:p14="http://schemas.microsoft.com/office/powerpoint/2010/main" val="16558612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12765D-4F97-459E-A06C-42923EB4BB33}"/>
              </a:ext>
            </a:extLst>
          </p:cNvPr>
          <p:cNvSpPr>
            <a:spLocks noGrp="1"/>
          </p:cNvSpPr>
          <p:nvPr>
            <p:ph type="title"/>
          </p:nvPr>
        </p:nvSpPr>
        <p:spPr>
          <a:xfrm>
            <a:off x="0" y="0"/>
            <a:ext cx="12192000" cy="828675"/>
          </a:xfrm>
          <a:solidFill>
            <a:schemeClr val="accent1"/>
          </a:solidFill>
        </p:spPr>
        <p:txBody>
          <a:bodyPr>
            <a:noAutofit/>
          </a:bodyPr>
          <a:lstStyle/>
          <a:p>
            <a:pPr algn="ctr"/>
            <a:r>
              <a:rPr lang="en-US" sz="2400" b="1" dirty="0">
                <a:solidFill>
                  <a:schemeClr val="bg1"/>
                </a:solidFill>
              </a:rPr>
              <a:t>Tips for responding to disclosures of suspected or known harm toward program participants –committed by FHI 360 personnel or partner personnel</a:t>
            </a:r>
          </a:p>
        </p:txBody>
      </p:sp>
      <p:sp>
        <p:nvSpPr>
          <p:cNvPr id="5" name="Content Placeholder 4">
            <a:extLst>
              <a:ext uri="{FF2B5EF4-FFF2-40B4-BE49-F238E27FC236}">
                <a16:creationId xmlns:a16="http://schemas.microsoft.com/office/drawing/2014/main" id="{4C648A84-AF10-4E1A-9367-8085D2E97895}"/>
              </a:ext>
            </a:extLst>
          </p:cNvPr>
          <p:cNvSpPr>
            <a:spLocks noGrp="1"/>
          </p:cNvSpPr>
          <p:nvPr>
            <p:ph idx="1"/>
          </p:nvPr>
        </p:nvSpPr>
        <p:spPr>
          <a:xfrm>
            <a:off x="66675" y="968375"/>
            <a:ext cx="11906250" cy="5889625"/>
          </a:xfrm>
        </p:spPr>
        <p:txBody>
          <a:bodyPr vert="horz" lIns="91440" tIns="45720" rIns="91440" bIns="45720" rtlCol="0" anchor="t">
            <a:noAutofit/>
          </a:bodyPr>
          <a:lstStyle/>
          <a:p>
            <a:pPr marL="342900" indent="-342900">
              <a:spcBef>
                <a:spcPts val="0"/>
              </a:spcBef>
              <a:buFont typeface="Symbol" panose="05050102010706020507" pitchFamily="18" charset="2"/>
              <a:buChar char=""/>
            </a:pPr>
            <a:r>
              <a:rPr lang="en-US" sz="2000" b="1" dirty="0">
                <a:effectLst/>
                <a:latin typeface="Calibri"/>
                <a:ea typeface="Calibri" panose="020F0502020204030204" pitchFamily="34" charset="0"/>
                <a:cs typeface="Times New Roman"/>
              </a:rPr>
              <a:t>Thank</a:t>
            </a:r>
            <a:r>
              <a:rPr lang="en-US" sz="2000" dirty="0">
                <a:effectLst/>
                <a:latin typeface="Calibri"/>
                <a:ea typeface="Calibri" panose="020F0502020204030204" pitchFamily="34" charset="0"/>
                <a:cs typeface="Times New Roman"/>
              </a:rPr>
              <a:t> the person (informant) for sharing the information with you.</a:t>
            </a:r>
            <a:r>
              <a:rPr lang="en-US" sz="2000" dirty="0">
                <a:latin typeface="Calibri"/>
                <a:ea typeface="Calibri" panose="020F0502020204030204" pitchFamily="34" charset="0"/>
                <a:cs typeface="Times New Roman"/>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marL="342900" indent="-342900">
              <a:spcBef>
                <a:spcPts val="0"/>
              </a:spcBef>
              <a:buFont typeface="Symbol" panose="05050102010706020507" pitchFamily="18" charset="2"/>
              <a:buChar char=""/>
            </a:pPr>
            <a:r>
              <a:rPr lang="en-US" sz="2000" b="1" dirty="0">
                <a:effectLst/>
                <a:latin typeface="Calibri"/>
                <a:ea typeface="Calibri" panose="020F0502020204030204" pitchFamily="34" charset="0"/>
                <a:cs typeface="Times New Roman"/>
              </a:rPr>
              <a:t>Ask</a:t>
            </a:r>
            <a:r>
              <a:rPr lang="en-US" sz="2000" dirty="0">
                <a:effectLst/>
                <a:latin typeface="Calibri"/>
                <a:ea typeface="Calibri" panose="020F0502020204030204" pitchFamily="34" charset="0"/>
                <a:cs typeface="Times New Roman"/>
              </a:rPr>
              <a:t> if there are immediate safety concerns for anyone involved. (Seek support from project team and/or FHI 360’s Senior Technical Advisor for Safeguarding, </a:t>
            </a:r>
            <a:r>
              <a:rPr lang="en-US" sz="2000" dirty="0">
                <a:effectLst/>
                <a:latin typeface="Calibri"/>
                <a:ea typeface="Calibri" panose="020F0502020204030204" pitchFamily="34" charset="0"/>
                <a:cs typeface="Times New Roman"/>
                <a:hlinkClick r:id="rId3">
                  <a:extLst>
                    <a:ext uri="{A12FA001-AC4F-418D-AE19-62706E023703}">
                      <ahyp:hlinkClr xmlns:ahyp="http://schemas.microsoft.com/office/drawing/2018/hyperlinkcolor" val="tx"/>
                    </a:ext>
                  </a:extLst>
                </a:hlinkClick>
              </a:rPr>
              <a:t>Kim Dixon</a:t>
            </a:r>
            <a:r>
              <a:rPr lang="en-US" sz="2000" dirty="0">
                <a:effectLst/>
                <a:latin typeface="Calibri"/>
                <a:ea typeface="Calibri" panose="020F0502020204030204" pitchFamily="34" charset="0"/>
                <a:cs typeface="Times New Roman"/>
              </a:rPr>
              <a:t>, as needed, </a:t>
            </a:r>
            <a:r>
              <a:rPr lang="en-US" sz="2000" dirty="0">
                <a:latin typeface="Calibri"/>
                <a:ea typeface="Calibri" panose="020F0502020204030204" pitchFamily="34" charset="0"/>
                <a:cs typeface="Times New Roman"/>
              </a:rPr>
              <a:t>to address</a:t>
            </a:r>
            <a:r>
              <a:rPr lang="en-US" sz="2000" dirty="0">
                <a:effectLst/>
                <a:latin typeface="Calibri"/>
                <a:ea typeface="Calibri" panose="020F0502020204030204" pitchFamily="34" charset="0"/>
                <a:cs typeface="Times New Roman"/>
              </a:rPr>
              <a:t> safety concerns.)</a:t>
            </a:r>
          </a:p>
          <a:p>
            <a:pPr marL="0" marR="0" lvl="0" indent="0">
              <a:spcBef>
                <a:spcPts val="0"/>
              </a:spcBef>
              <a:spcAft>
                <a:spcPts val="0"/>
              </a:spcAft>
              <a:buNone/>
            </a:pP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latin typeface="Calibri"/>
                <a:ea typeface="Calibri" panose="020F0502020204030204" pitchFamily="34" charset="0"/>
                <a:cs typeface="Times New Roman"/>
              </a:rPr>
              <a:t>Explain </a:t>
            </a:r>
            <a:r>
              <a:rPr lang="en-US" sz="2000" dirty="0">
                <a:latin typeface="Calibri"/>
                <a:ea typeface="Calibri" panose="020F0502020204030204" pitchFamily="34" charset="0"/>
                <a:cs typeface="Times New Roman"/>
              </a:rPr>
              <a:t>that </a:t>
            </a:r>
            <a:r>
              <a:rPr lang="en-US" sz="2000" dirty="0">
                <a:effectLst/>
                <a:latin typeface="Calibri"/>
                <a:ea typeface="Calibri" panose="020F0502020204030204" pitchFamily="34" charset="0"/>
                <a:cs typeface="Times New Roman"/>
              </a:rPr>
              <a:t>FHI 360 takes misconduct</a:t>
            </a:r>
            <a:r>
              <a:rPr lang="en-US" sz="2000" dirty="0">
                <a:latin typeface="Calibri"/>
                <a:ea typeface="Calibri" panose="020F0502020204030204" pitchFamily="34" charset="0"/>
                <a:cs typeface="Times New Roman"/>
              </a:rPr>
              <a:t> towards program participants </a:t>
            </a:r>
            <a:r>
              <a:rPr lang="en-US" sz="2000" dirty="0">
                <a:effectLst/>
                <a:latin typeface="Calibri"/>
                <a:ea typeface="Calibri" panose="020F0502020204030204" pitchFamily="34" charset="0"/>
                <a:cs typeface="Times New Roman"/>
              </a:rPr>
              <a:t>seriously, and in order to keep program participants safe, you are required to share this information with the FHI 360 staff who are responsible for following up. For example:</a:t>
            </a:r>
          </a:p>
          <a:p>
            <a:pPr marL="342900" marR="0" lvl="0" indent="-342900">
              <a:spcBef>
                <a:spcPts val="0"/>
              </a:spcBef>
              <a:spcAft>
                <a:spcPts val="0"/>
              </a:spcAft>
              <a:buFont typeface="Symbol" panose="05050102010706020507" pitchFamily="18" charset="2"/>
              <a:buChar char=""/>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457200" lvl="1" indent="0">
              <a:spcBef>
                <a:spcPts val="0"/>
              </a:spcBef>
              <a:buNone/>
            </a:pPr>
            <a:r>
              <a:rPr kumimoji="0" lang="en-US" sz="2000" b="0" i="1" u="none" strike="noStrike" kern="1200" cap="none" spc="0" normalizeH="0" baseline="0" noProof="0" dirty="0">
                <a:ln>
                  <a:noFill/>
                </a:ln>
                <a:solidFill>
                  <a:schemeClr val="accent1"/>
                </a:solidFill>
                <a:effectLst/>
                <a:uLnTx/>
                <a:uFillTx/>
                <a:latin typeface="Franklin Gothic Book"/>
                <a:ea typeface="+mn-ea"/>
                <a:cs typeface="+mn-cs"/>
              </a:rPr>
              <a:t>“Thank you for sharing this with me. I want to let you know that FHI 360 takes thes</a:t>
            </a:r>
            <a:r>
              <a:rPr lang="en-US" sz="2000" i="1" dirty="0">
                <a:solidFill>
                  <a:schemeClr val="accent1"/>
                </a:solidFill>
                <a:latin typeface="Franklin Gothic Book"/>
              </a:rPr>
              <a:t>e reports very seriously, and I am required to share this information with the FHI 360 staff who are responsible for following up. This is a requirement of all FHI 360 personnel because we want </a:t>
            </a:r>
            <a:r>
              <a:rPr kumimoji="0" lang="en-US" sz="2000" b="0" i="1" u="none" strike="noStrike" kern="1200" cap="none" spc="0" normalizeH="0" baseline="0" noProof="0" dirty="0">
                <a:ln>
                  <a:noFill/>
                </a:ln>
                <a:solidFill>
                  <a:schemeClr val="accent1"/>
                </a:solidFill>
                <a:effectLst/>
                <a:uLnTx/>
                <a:uFillTx/>
                <a:latin typeface="Franklin Gothic Book"/>
                <a:ea typeface="+mn-ea"/>
                <a:cs typeface="+mn-cs"/>
              </a:rPr>
              <a:t>to ensure the safety of all program participants and make sure that no further harm happens to you or anyone else.”</a:t>
            </a:r>
            <a:endParaRPr lang="en-US" sz="2000" b="0" i="1" u="none" strike="noStrike" kern="1200" cap="none" spc="0" normalizeH="0" baseline="0" noProof="0" dirty="0">
              <a:ln>
                <a:noFill/>
              </a:ln>
              <a:solidFill>
                <a:schemeClr val="accent1"/>
              </a:solidFill>
              <a:effectLst/>
              <a:uLnTx/>
              <a:uFillTx/>
              <a:latin typeface="Franklin Gothic Book"/>
            </a:endParaRPr>
          </a:p>
          <a:p>
            <a:pPr marL="0" marR="0" lvl="0" indent="0">
              <a:spcBef>
                <a:spcPts val="0"/>
              </a:spcBef>
              <a:spcAft>
                <a:spcPts val="0"/>
              </a:spcAft>
              <a:buNone/>
            </a:pP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latin typeface="Calibri"/>
                <a:ea typeface="Calibri" panose="020F0502020204030204" pitchFamily="34" charset="0"/>
                <a:cs typeface="Times New Roman"/>
              </a:rPr>
              <a:t>Explain</a:t>
            </a:r>
            <a:r>
              <a:rPr lang="en-US" sz="2000" dirty="0">
                <a:latin typeface="Calibri"/>
                <a:ea typeface="Calibri" panose="020F0502020204030204" pitchFamily="34" charset="0"/>
                <a:cs typeface="Times New Roman"/>
              </a:rPr>
              <a:t> that </a:t>
            </a:r>
            <a:r>
              <a:rPr lang="en-US" sz="2000" dirty="0">
                <a:effectLst/>
                <a:latin typeface="Calibri"/>
                <a:ea typeface="Calibri" panose="020F0502020204030204" pitchFamily="34" charset="0"/>
                <a:cs typeface="Times New Roman"/>
              </a:rPr>
              <a:t>that you will limit who knows about the incident and only share the information with the people who need to know.</a:t>
            </a:r>
          </a:p>
          <a:p>
            <a:pPr marL="342900" marR="0" lvl="0" indent="-342900">
              <a:spcBef>
                <a:spcPts val="0"/>
              </a:spcBef>
              <a:spcAft>
                <a:spcPts val="0"/>
              </a:spcAft>
              <a:buFont typeface="Symbol" panose="05050102010706020507" pitchFamily="18" charset="2"/>
              <a:buChar char=""/>
            </a:pP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b="1" dirty="0">
                <a:effectLst/>
                <a:latin typeface="Calibri"/>
                <a:ea typeface="Calibri" panose="020F0502020204030204" pitchFamily="34" charset="0"/>
                <a:cs typeface="Times New Roman"/>
              </a:rPr>
              <a:t>Explain</a:t>
            </a:r>
            <a:r>
              <a:rPr lang="en-US" sz="2000" dirty="0">
                <a:effectLst/>
                <a:latin typeface="Calibri"/>
                <a:ea typeface="Calibri" panose="020F0502020204030204" pitchFamily="34" charset="0"/>
                <a:cs typeface="Times New Roman"/>
              </a:rPr>
              <a:t> tha</a:t>
            </a:r>
            <a:r>
              <a:rPr lang="en-US" sz="2000" dirty="0">
                <a:latin typeface="Calibri"/>
                <a:ea typeface="Calibri" panose="020F0502020204030204" pitchFamily="34" charset="0"/>
                <a:cs typeface="Times New Roman"/>
              </a:rPr>
              <a:t>t FHI 360 has zero tolerance for retaliation against anyone who makes a report. (If the person is concerned about safety or retaliation, an anonymous report can be made if the person chooses.)</a:t>
            </a:r>
            <a:endParaRPr lang="en-US" sz="2000" b="1" dirty="0">
              <a:effectLst/>
              <a:latin typeface="Calibri"/>
              <a:ea typeface="Calibri" panose="020F0502020204030204" pitchFamily="34" charset="0"/>
              <a:cs typeface="Times New Roman"/>
            </a:endParaRPr>
          </a:p>
          <a:p>
            <a:pPr marL="342900" marR="0" lvl="0" indent="-342900">
              <a:spcBef>
                <a:spcPts val="0"/>
              </a:spcBef>
              <a:spcAft>
                <a:spcPts val="0"/>
              </a:spcAft>
              <a:buFont typeface="Symbol" panose="05050102010706020507" pitchFamily="18" charset="2"/>
              <a:buChar char=""/>
            </a:pP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spcBef>
                <a:spcPts val="0"/>
              </a:spcBef>
              <a:buNone/>
            </a:pPr>
            <a:r>
              <a:rPr lang="en-US" sz="2000" i="1" dirty="0">
                <a:latin typeface="Calibri"/>
                <a:ea typeface="Calibri" panose="020F0502020204030204" pitchFamily="34" charset="0"/>
                <a:cs typeface="Times New Roman"/>
              </a:rPr>
              <a:t>(continue to next slide)</a:t>
            </a:r>
          </a:p>
          <a:p>
            <a:pPr marL="0" indent="0">
              <a:spcBef>
                <a:spcPts val="0"/>
              </a:spcBef>
              <a:buNone/>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lvl="1">
              <a:spcBef>
                <a:spcPts val="0"/>
              </a:spcBef>
              <a:buFont typeface="Courier New" panose="02070309020205020404" pitchFamily="49" charset="0"/>
              <a:buChar char="o"/>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600" dirty="0"/>
          </a:p>
        </p:txBody>
      </p:sp>
    </p:spTree>
    <p:extLst>
      <p:ext uri="{BB962C8B-B14F-4D97-AF65-F5344CB8AC3E}">
        <p14:creationId xmlns:p14="http://schemas.microsoft.com/office/powerpoint/2010/main" val="28821279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12765D-4F97-459E-A06C-42923EB4BB33}"/>
              </a:ext>
            </a:extLst>
          </p:cNvPr>
          <p:cNvSpPr>
            <a:spLocks noGrp="1"/>
          </p:cNvSpPr>
          <p:nvPr>
            <p:ph type="title"/>
          </p:nvPr>
        </p:nvSpPr>
        <p:spPr>
          <a:xfrm>
            <a:off x="0" y="0"/>
            <a:ext cx="12192000" cy="828675"/>
          </a:xfrm>
          <a:solidFill>
            <a:schemeClr val="accent1"/>
          </a:solidFill>
        </p:spPr>
        <p:txBody>
          <a:bodyPr>
            <a:noAutofit/>
          </a:bodyPr>
          <a:lstStyle/>
          <a:p>
            <a:pPr algn="ctr"/>
            <a:r>
              <a:rPr lang="en-US" sz="2400" b="1" i="1" dirty="0">
                <a:solidFill>
                  <a:schemeClr val="bg1"/>
                </a:solidFill>
              </a:rPr>
              <a:t>continued</a:t>
            </a:r>
          </a:p>
        </p:txBody>
      </p:sp>
      <p:sp>
        <p:nvSpPr>
          <p:cNvPr id="5" name="Content Placeholder 4">
            <a:extLst>
              <a:ext uri="{FF2B5EF4-FFF2-40B4-BE49-F238E27FC236}">
                <a16:creationId xmlns:a16="http://schemas.microsoft.com/office/drawing/2014/main" id="{4C648A84-AF10-4E1A-9367-8085D2E97895}"/>
              </a:ext>
            </a:extLst>
          </p:cNvPr>
          <p:cNvSpPr>
            <a:spLocks noGrp="1"/>
          </p:cNvSpPr>
          <p:nvPr>
            <p:ph idx="1"/>
          </p:nvPr>
        </p:nvSpPr>
        <p:spPr>
          <a:xfrm>
            <a:off x="96883" y="1014413"/>
            <a:ext cx="11677650" cy="5699895"/>
          </a:xfrm>
        </p:spPr>
        <p:txBody>
          <a:bodyPr>
            <a:noAutofit/>
          </a:bodyPr>
          <a:lstStyle/>
          <a:p>
            <a:pPr>
              <a:spcBef>
                <a:spcPts val="0"/>
              </a:spcBef>
            </a:pPr>
            <a:r>
              <a:rPr lang="en-US" sz="2300" b="1" dirty="0">
                <a:effectLst/>
                <a:latin typeface="Calibri" panose="020F0502020204030204" pitchFamily="34" charset="0"/>
                <a:ea typeface="Calibri" panose="020F0502020204030204" pitchFamily="34" charset="0"/>
                <a:cs typeface="Times New Roman" panose="02020603050405020304" pitchFamily="18" charset="0"/>
              </a:rPr>
              <a:t>Explain </a:t>
            </a:r>
            <a:r>
              <a:rPr lang="en-US" sz="2300" dirty="0">
                <a:effectLst/>
                <a:latin typeface="Calibri" panose="020F0502020204030204" pitchFamily="34" charset="0"/>
                <a:ea typeface="Calibri" panose="020F0502020204030204" pitchFamily="34" charset="0"/>
                <a:cs typeface="Times New Roman" panose="02020603050405020304" pitchFamily="18" charset="0"/>
              </a:rPr>
              <a:t>that you would like to ask a few questions to understand what happened.</a:t>
            </a:r>
          </a:p>
          <a:p>
            <a:pPr>
              <a:spcBef>
                <a:spcPts val="0"/>
              </a:spcBef>
            </a:pP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US" sz="2300" b="1" dirty="0">
                <a:latin typeface="Calibri" panose="020F0502020204030204" pitchFamily="34" charset="0"/>
                <a:ea typeface="Calibri" panose="020F0502020204030204" pitchFamily="34" charset="0"/>
                <a:cs typeface="Times New Roman" panose="02020603050405020304" pitchFamily="18" charset="0"/>
              </a:rPr>
              <a:t>Collect and document </a:t>
            </a:r>
            <a:r>
              <a:rPr lang="en-US" sz="2300" dirty="0">
                <a:latin typeface="Calibri" panose="020F0502020204030204" pitchFamily="34" charset="0"/>
                <a:ea typeface="Calibri" panose="020F0502020204030204" pitchFamily="34" charset="0"/>
                <a:cs typeface="Times New Roman" panose="02020603050405020304" pitchFamily="18" charset="0"/>
              </a:rPr>
              <a:t>information using </a:t>
            </a:r>
            <a:r>
              <a:rPr lang="en-US" sz="2300" dirty="0">
                <a:effectLst/>
                <a:latin typeface="Calibri" panose="020F0502020204030204" pitchFamily="34" charset="0"/>
                <a:ea typeface="Calibri" panose="020F0502020204030204" pitchFamily="34" charset="0"/>
                <a:cs typeface="Times New Roman" panose="02020603050405020304" pitchFamily="18" charset="0"/>
              </a:rPr>
              <a:t>OCIA’s </a:t>
            </a:r>
            <a:r>
              <a:rPr lang="en-US" sz="2300" b="1" dirty="0">
                <a:effectLst/>
                <a:latin typeface="Calibri" panose="020F0502020204030204" pitchFamily="34" charset="0"/>
                <a:ea typeface="Calibri" panose="020F0502020204030204" pitchFamily="34" charset="0"/>
                <a:cs typeface="Times New Roman" panose="02020603050405020304" pitchFamily="18" charset="0"/>
              </a:rPr>
              <a:t>Safeguarding Incident Report Form </a:t>
            </a:r>
            <a:r>
              <a:rPr lang="en-US" sz="2300" dirty="0">
                <a:effectLst/>
                <a:latin typeface="Calibri" panose="020F0502020204030204" pitchFamily="34" charset="0"/>
                <a:ea typeface="Calibri" panose="020F0502020204030204" pitchFamily="34" charset="0"/>
                <a:cs typeface="Times New Roman" panose="02020603050405020304" pitchFamily="18" charset="0"/>
              </a:rPr>
              <a:t>to guide the conversation. In general</a:t>
            </a:r>
            <a:r>
              <a:rPr lang="en-US" sz="2300" dirty="0">
                <a:latin typeface="Calibri" panose="020F0502020204030204" pitchFamily="34" charset="0"/>
                <a:ea typeface="Calibri" panose="020F0502020204030204" pitchFamily="34" charset="0"/>
                <a:cs typeface="Times New Roman" panose="02020603050405020304" pitchFamily="18" charset="0"/>
              </a:rPr>
              <a:t>, ask</a:t>
            </a:r>
            <a:r>
              <a:rPr lang="en-US" sz="2300" dirty="0">
                <a:effectLst/>
                <a:latin typeface="Calibri" panose="020F0502020204030204" pitchFamily="34" charset="0"/>
                <a:ea typeface="Calibri" panose="020F0502020204030204" pitchFamily="34" charset="0"/>
                <a:cs typeface="Times New Roman" panose="02020603050405020304" pitchFamily="18" charset="0"/>
              </a:rPr>
              <a:t> what happened, when it happened, who was involved.</a:t>
            </a:r>
            <a:endParaRPr lang="en-US" sz="23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US" sz="2300" b="1" dirty="0">
                <a:latin typeface="Calibri" panose="020F0502020204030204" pitchFamily="34" charset="0"/>
                <a:ea typeface="Calibri" panose="020F0502020204030204" pitchFamily="34" charset="0"/>
                <a:cs typeface="Times New Roman" panose="02020603050405020304" pitchFamily="18" charset="0"/>
              </a:rPr>
              <a:t>Share </a:t>
            </a:r>
            <a:r>
              <a:rPr lang="en-US" sz="2300" dirty="0">
                <a:latin typeface="Calibri" panose="020F0502020204030204" pitchFamily="34" charset="0"/>
                <a:ea typeface="Calibri" panose="020F0502020204030204" pitchFamily="34" charset="0"/>
                <a:cs typeface="Times New Roman" panose="02020603050405020304" pitchFamily="18" charset="0"/>
              </a:rPr>
              <a:t>information about and connect to support services, including health, psychosocial, shelter, and legal services (ask colleagues for referral options, if needed; don’t tell the person that they should do something; rather, provide information and offer to support the person by connecting them to support services if they choose.)</a:t>
            </a:r>
            <a:endParaRPr lang="en-US" sz="2300" b="1"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endParaRPr lang="en-US" sz="2300" b="1"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r>
              <a:rPr lang="en-US" sz="2300" b="1" dirty="0">
                <a:latin typeface="Calibri" panose="020F0502020204030204" pitchFamily="34" charset="0"/>
                <a:ea typeface="Calibri" panose="020F0502020204030204" pitchFamily="34" charset="0"/>
                <a:cs typeface="Times New Roman" panose="02020603050405020304" pitchFamily="18" charset="0"/>
              </a:rPr>
              <a:t>Submit </a:t>
            </a:r>
            <a:r>
              <a:rPr lang="en-US" sz="2300" dirty="0">
                <a:latin typeface="Calibri" panose="020F0502020204030204" pitchFamily="34" charset="0"/>
                <a:ea typeface="Calibri" panose="020F0502020204030204" pitchFamily="34" charset="0"/>
                <a:cs typeface="Times New Roman" panose="02020603050405020304" pitchFamily="18" charset="0"/>
              </a:rPr>
              <a:t>the completed</a:t>
            </a:r>
            <a:r>
              <a:rPr lang="en-US" sz="2300" b="1" dirty="0">
                <a:latin typeface="Calibri" panose="020F0502020204030204" pitchFamily="34" charset="0"/>
                <a:ea typeface="Calibri" panose="020F0502020204030204" pitchFamily="34" charset="0"/>
                <a:cs typeface="Times New Roman" panose="02020603050405020304" pitchFamily="18" charset="0"/>
              </a:rPr>
              <a:t>  Safeguarding Incident Report Form </a:t>
            </a:r>
            <a:r>
              <a:rPr lang="en-US" sz="2300" dirty="0">
                <a:latin typeface="Calibri" panose="020F0502020204030204" pitchFamily="34" charset="0"/>
                <a:ea typeface="Calibri" panose="020F0502020204030204" pitchFamily="34" charset="0"/>
                <a:cs typeface="Times New Roman" panose="02020603050405020304" pitchFamily="18" charset="0"/>
              </a:rPr>
              <a:t>to</a:t>
            </a:r>
            <a:r>
              <a:rPr lang="en-US" sz="2300" b="1" dirty="0">
                <a:latin typeface="Calibri" panose="020F0502020204030204" pitchFamily="34" charset="0"/>
                <a:ea typeface="Calibri" panose="020F0502020204030204" pitchFamily="34" charset="0"/>
                <a:cs typeface="Times New Roman" panose="02020603050405020304" pitchFamily="18" charset="0"/>
              </a:rPr>
              <a:t> </a:t>
            </a:r>
            <a:r>
              <a:rPr lang="en-US" sz="2300" b="1" dirty="0">
                <a:latin typeface="Calibri" panose="020F0502020204030204" pitchFamily="34" charset="0"/>
                <a:ea typeface="Calibri" panose="020F0502020204030204" pitchFamily="34" charset="0"/>
                <a:cs typeface="Times New Roman" panose="02020603050405020304" pitchFamily="18" charset="0"/>
                <a:hlinkClick r:id="rId3"/>
              </a:rPr>
              <a:t>compliance@fhi360.org</a:t>
            </a:r>
            <a:endParaRPr lang="en-US" sz="2300" b="1" dirty="0">
              <a:latin typeface="Calibri" panose="020F0502020204030204" pitchFamily="34" charset="0"/>
              <a:ea typeface="Calibri" panose="020F0502020204030204" pitchFamily="34" charset="0"/>
              <a:cs typeface="Times New Roman" panose="02020603050405020304" pitchFamily="18" charset="0"/>
            </a:endParaRPr>
          </a:p>
          <a:p>
            <a:pPr marL="227013" indent="0">
              <a:spcBef>
                <a:spcPts val="0"/>
              </a:spcBef>
              <a:buNone/>
            </a:pPr>
            <a:r>
              <a:rPr lang="en-US" sz="2000" i="1" dirty="0">
                <a:latin typeface="Calibri" panose="020F0502020204030204" pitchFamily="34" charset="0"/>
                <a:ea typeface="Calibri" panose="020F0502020204030204" pitchFamily="34" charset="0"/>
                <a:cs typeface="Times New Roman" panose="02020603050405020304" pitchFamily="18" charset="0"/>
              </a:rPr>
              <a:t>Note: If you use another initial incident report form as part of a community-based reporting mechanism in a humanitarian setting, you can use and submit that form; you do not need to complete FHI 360’s form. Also, if you are unable to complete this form, do not delay in reporting the incident –even if you need to report without the completed form.</a:t>
            </a:r>
          </a:p>
          <a:p>
            <a:pPr>
              <a:spcBef>
                <a:spcPts val="0"/>
              </a:spcBef>
            </a:pP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US" sz="2300" dirty="0">
              <a:latin typeface="Calibri" panose="020F0502020204030204" pitchFamily="34" charset="0"/>
              <a:ea typeface="Calibri" panose="020F0502020204030204" pitchFamily="34" charset="0"/>
              <a:cs typeface="Times New Roman" panose="02020603050405020304" pitchFamily="18" charset="0"/>
            </a:endParaRPr>
          </a:p>
          <a:p>
            <a:pPr lvl="1">
              <a:spcBef>
                <a:spcPts val="0"/>
              </a:spcBef>
              <a:buFont typeface="Courier New" panose="02070309020205020404" pitchFamily="49" charset="0"/>
              <a:buChar char="o"/>
            </a:pPr>
            <a:endParaRPr lang="en-US" sz="23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p>
        </p:txBody>
      </p:sp>
    </p:spTree>
    <p:extLst>
      <p:ext uri="{BB962C8B-B14F-4D97-AF65-F5344CB8AC3E}">
        <p14:creationId xmlns:p14="http://schemas.microsoft.com/office/powerpoint/2010/main" val="32826294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A423E-837B-4CAC-B9A8-AFF1EDD8A4B5}"/>
              </a:ext>
            </a:extLst>
          </p:cNvPr>
          <p:cNvSpPr>
            <a:spLocks noGrp="1"/>
          </p:cNvSpPr>
          <p:nvPr>
            <p:ph type="title"/>
          </p:nvPr>
        </p:nvSpPr>
        <p:spPr>
          <a:xfrm>
            <a:off x="838200" y="365125"/>
            <a:ext cx="8499324" cy="1325563"/>
          </a:xfrm>
        </p:spPr>
        <p:txBody>
          <a:bodyPr>
            <a:normAutofit/>
          </a:bodyPr>
          <a:lstStyle/>
          <a:p>
            <a:r>
              <a:rPr lang="en-US" sz="4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Use active listening skills </a:t>
            </a:r>
            <a:endParaRPr lang="en-US" sz="1100" dirty="0"/>
          </a:p>
        </p:txBody>
      </p:sp>
      <p:sp>
        <p:nvSpPr>
          <p:cNvPr id="3" name="Content Placeholder 2">
            <a:extLst>
              <a:ext uri="{FF2B5EF4-FFF2-40B4-BE49-F238E27FC236}">
                <a16:creationId xmlns:a16="http://schemas.microsoft.com/office/drawing/2014/main" id="{79CF34FF-FA10-48E4-829D-6D6DC4C30A82}"/>
              </a:ext>
            </a:extLst>
          </p:cNvPr>
          <p:cNvSpPr>
            <a:spLocks noGrp="1"/>
          </p:cNvSpPr>
          <p:nvPr>
            <p:ph idx="1"/>
          </p:nvPr>
        </p:nvSpPr>
        <p:spPr>
          <a:xfrm>
            <a:off x="838200" y="1825625"/>
            <a:ext cx="8745538" cy="4389438"/>
          </a:xfrm>
        </p:spPr>
        <p:txBody>
          <a:bodyPr>
            <a:normAutofit fontScale="92500" lnSpcReduction="20000"/>
          </a:bodyPr>
          <a:lstStyle/>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Be patient and calm</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Let the person know you are listening (nod your head, maintain eye contact)</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Allow space for silence (give the person time to think, don’t finish their thoughts)</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Focus on the person’s experience (don’t share someone else’s story or talk about your own experiences)</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Avoid “why” questions (“why” questions can be perceived as judgmental)</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Ask for clarification if you don’t understand (say: can you explain that again, please?)</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Check your understanding (repeat what the person says to ensure you understand)</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Deliver supportive statements, as appropriate (e.g., I’m sorry you are going through this. I’m here to support you and give you information about options.)</a:t>
            </a:r>
          </a:p>
          <a:p>
            <a:pPr marL="285750" indent="-285750">
              <a:spcBef>
                <a:spcPts val="0"/>
              </a:spcBef>
            </a:pPr>
            <a:r>
              <a:rPr lang="en-US" sz="2300" dirty="0">
                <a:latin typeface="Calibri" panose="020F0502020204030204" pitchFamily="34" charset="0"/>
                <a:ea typeface="Calibri" panose="020F0502020204030204" pitchFamily="34" charset="0"/>
                <a:cs typeface="Times New Roman" panose="02020603050405020304" pitchFamily="18" charset="0"/>
              </a:rPr>
              <a:t>After the person shares what happened, who was involved, and when the incident happened, ask: “Is there anything else you can remember or would like to share?”</a:t>
            </a:r>
          </a:p>
          <a:p>
            <a:endParaRPr lang="en-US" sz="2300" dirty="0"/>
          </a:p>
        </p:txBody>
      </p:sp>
      <p:sp>
        <p:nvSpPr>
          <p:cNvPr id="4" name="TextBox 3">
            <a:extLst>
              <a:ext uri="{FF2B5EF4-FFF2-40B4-BE49-F238E27FC236}">
                <a16:creationId xmlns:a16="http://schemas.microsoft.com/office/drawing/2014/main" id="{2EA49AC1-EA1F-4C27-BBDA-A2117CACDC9D}"/>
              </a:ext>
            </a:extLst>
          </p:cNvPr>
          <p:cNvSpPr txBox="1"/>
          <p:nvPr/>
        </p:nvSpPr>
        <p:spPr>
          <a:xfrm>
            <a:off x="117763" y="6586537"/>
            <a:ext cx="4352636"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Adapted from WHO’s LIVES model</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204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89B785C6-FCB5-4E30-9906-21129CCD4468}"/>
              </a:ext>
            </a:extLst>
          </p:cNvPr>
          <p:cNvSpPr>
            <a:spLocks noGrp="1"/>
          </p:cNvSpPr>
          <p:nvPr>
            <p:ph type="title"/>
          </p:nvPr>
        </p:nvSpPr>
        <p:spPr>
          <a:xfrm>
            <a:off x="262519" y="548464"/>
            <a:ext cx="4382868" cy="2228074"/>
          </a:xfrm>
        </p:spPr>
        <p:txBody>
          <a:bodyPr>
            <a:normAutofit/>
          </a:bodyPr>
          <a:lstStyle/>
          <a:p>
            <a:r>
              <a:rPr lang="en-US" sz="4000" b="1" dirty="0"/>
              <a:t>Refer survivors to local and global resources</a:t>
            </a:r>
          </a:p>
        </p:txBody>
      </p:sp>
      <p:sp>
        <p:nvSpPr>
          <p:cNvPr id="2" name="Content Placeholder 1">
            <a:extLst>
              <a:ext uri="{FF2B5EF4-FFF2-40B4-BE49-F238E27FC236}">
                <a16:creationId xmlns:a16="http://schemas.microsoft.com/office/drawing/2014/main" id="{8D9AE733-AA3C-4A63-977C-711F38E92D68}"/>
              </a:ext>
            </a:extLst>
          </p:cNvPr>
          <p:cNvSpPr>
            <a:spLocks noGrp="1"/>
          </p:cNvSpPr>
          <p:nvPr>
            <p:ph idx="1"/>
          </p:nvPr>
        </p:nvSpPr>
        <p:spPr>
          <a:xfrm>
            <a:off x="262518" y="2675736"/>
            <a:ext cx="4382868" cy="3143241"/>
          </a:xfrm>
        </p:spPr>
        <p:txBody>
          <a:bodyPr>
            <a:normAutofit/>
          </a:bodyPr>
          <a:lstStyle/>
          <a:p>
            <a:pPr lvl="0"/>
            <a:r>
              <a:rPr lang="en-US" sz="1600" b="1" dirty="0"/>
              <a:t>Understand what medical, psychosocial, and legal services are available to support survivors.</a:t>
            </a:r>
          </a:p>
          <a:p>
            <a:pPr lvl="0"/>
            <a:endParaRPr lang="en-US" sz="1600" b="1" dirty="0"/>
          </a:p>
          <a:p>
            <a:pPr lvl="0"/>
            <a:r>
              <a:rPr lang="en-US" sz="1600" b="1" dirty="0"/>
              <a:t>Refer to this site and add country-specific anti-trafficking resources here: </a:t>
            </a:r>
            <a:r>
              <a:rPr lang="en-US" sz="1600" u="sng" dirty="0">
                <a:hlinkClick r:id="rId3"/>
              </a:rPr>
              <a:t>https://globalmodernslavery.org</a:t>
            </a:r>
            <a:endParaRPr lang="en-US" sz="1600" dirty="0"/>
          </a:p>
          <a:p>
            <a:pPr marL="0" lvl="0" indent="0">
              <a:buNone/>
            </a:pPr>
            <a:endParaRPr lang="en-US" sz="1600" dirty="0"/>
          </a:p>
          <a:p>
            <a:pPr lvl="0"/>
            <a:r>
              <a:rPr lang="en-US" sz="1600" b="1" dirty="0"/>
              <a:t>The Global Human Trafficking </a:t>
            </a:r>
            <a:r>
              <a:rPr lang="en-US" sz="1600" b="1" u="none" dirty="0"/>
              <a:t>Hotline at: </a:t>
            </a:r>
          </a:p>
          <a:p>
            <a:pPr marL="457200" lvl="1" indent="-230188">
              <a:buNone/>
            </a:pPr>
            <a:r>
              <a:rPr lang="en-US" sz="1600" u="none" dirty="0"/>
              <a:t>+1-844-888-3733 or </a:t>
            </a:r>
            <a:r>
              <a:rPr lang="en-US" sz="1600" u="none" dirty="0">
                <a:hlinkClick r:id="rId4"/>
              </a:rPr>
              <a:t>help@befree.org</a:t>
            </a:r>
            <a:endParaRPr lang="en-US" sz="1600" u="none" dirty="0"/>
          </a:p>
        </p:txBody>
      </p:sp>
      <p:pic>
        <p:nvPicPr>
          <p:cNvPr id="9" name="Picture 8" descr="A sign on the side of a building&#10;&#10;Description automatically generated">
            <a:extLst>
              <a:ext uri="{FF2B5EF4-FFF2-40B4-BE49-F238E27FC236}">
                <a16:creationId xmlns:a16="http://schemas.microsoft.com/office/drawing/2014/main" id="{D62672CA-B553-4382-B040-14D9C5DCF459}"/>
              </a:ext>
            </a:extLst>
          </p:cNvPr>
          <p:cNvPicPr>
            <a:picLocks noChangeAspect="1"/>
          </p:cNvPicPr>
          <p:nvPr/>
        </p:nvPicPr>
        <p:blipFill rotWithShape="1">
          <a:blip r:embed="rId5">
            <a:extLst>
              <a:ext uri="{28A0092B-C50C-407E-A947-70E740481C1C}">
                <a14:useLocalDpi xmlns:a14="http://schemas.microsoft.com/office/drawing/2010/main" val="0"/>
              </a:ext>
            </a:extLst>
          </a:blip>
          <a:srcRect l="30177" r="10919"/>
          <a:stretch/>
        </p:blipFill>
        <p:spPr>
          <a:xfrm>
            <a:off x="5010386" y="10"/>
            <a:ext cx="7181613" cy="6857990"/>
          </a:xfrm>
          <a:prstGeom prst="rect">
            <a:avLst/>
          </a:prstGeom>
          <a:effectLst/>
        </p:spPr>
      </p:pic>
      <p:sp>
        <p:nvSpPr>
          <p:cNvPr id="7" name="Slide Number Placeholder 6">
            <a:extLst>
              <a:ext uri="{FF2B5EF4-FFF2-40B4-BE49-F238E27FC236}">
                <a16:creationId xmlns:a16="http://schemas.microsoft.com/office/drawing/2014/main" id="{18F597D6-5200-4CF4-B0E0-1C75550B659A}"/>
              </a:ext>
            </a:extLst>
          </p:cNvPr>
          <p:cNvSpPr>
            <a:spLocks noGrp="1"/>
          </p:cNvSpPr>
          <p:nvPr>
            <p:ph type="sldNum" sz="quarter" idx="12"/>
          </p:nvPr>
        </p:nvSpPr>
        <p:spPr>
          <a:xfrm>
            <a:off x="10200102" y="6356350"/>
            <a:ext cx="1153697"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E1DF4C06-4BCE-431A-A5FC-FEE771961E6D}"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84</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B918CA16-5EA3-4F34-9C96-F4FCB18238BA}"/>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D9687C47-BAA9-4CAF-BDD2-D367A69E827B}"/>
              </a:ext>
            </a:extLst>
          </p:cNvPr>
          <p:cNvPicPr/>
          <p:nvPr/>
        </p:nvPicPr>
        <p:blipFill>
          <a:blip r:embed="rId6">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Tree>
    <p:extLst>
      <p:ext uri="{BB962C8B-B14F-4D97-AF65-F5344CB8AC3E}">
        <p14:creationId xmlns:p14="http://schemas.microsoft.com/office/powerpoint/2010/main" val="41272309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5600" b="1" kern="1200" dirty="0">
                <a:solidFill>
                  <a:srgbClr val="FFFFFF"/>
                </a:solidFill>
                <a:latin typeface="+mj-lt"/>
                <a:ea typeface="+mj-ea"/>
                <a:cs typeface="+mj-cs"/>
              </a:rPr>
              <a:t>Raising Awareness Among Program Participants about Reporting Mechanisms</a:t>
            </a:r>
          </a:p>
        </p:txBody>
      </p:sp>
      <p:sp>
        <p:nvSpPr>
          <p:cNvPr id="5" name="Slide Number Placeholder 4">
            <a:extLst>
              <a:ext uri="{FF2B5EF4-FFF2-40B4-BE49-F238E27FC236}">
                <a16:creationId xmlns:a16="http://schemas.microsoft.com/office/drawing/2014/main" id="{05624208-2B04-4220-8DEC-609200801E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361950A-E412-4148-9B67-B3D8F4306D13}"/>
              </a:ext>
            </a:extLst>
          </p:cNvPr>
          <p:cNvSpPr txBox="1"/>
          <p:nvPr/>
        </p:nvSpPr>
        <p:spPr>
          <a:xfrm>
            <a:off x="3965446" y="5033830"/>
            <a:ext cx="38417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Calibri" panose="020F0502020204030204"/>
              </a:rPr>
              <a:t>10</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minutes</a:t>
            </a:r>
          </a:p>
        </p:txBody>
      </p:sp>
      <p:pic>
        <p:nvPicPr>
          <p:cNvPr id="7" name="Picture 6">
            <a:extLst>
              <a:ext uri="{FF2B5EF4-FFF2-40B4-BE49-F238E27FC236}">
                <a16:creationId xmlns:a16="http://schemas.microsoft.com/office/drawing/2014/main" id="{F5A3CBF9-B041-4A8D-B49C-D1FBE7F7A1EF}"/>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9647377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0DB9C61-90E0-484F-8602-02F49EDC1B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B4D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3F7ED563-E5DB-4937-BF78-7893C4DC9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680" y="228036"/>
            <a:ext cx="11724640" cy="63779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294051D-735C-45C8-B2B8-9EC8ED175EDE}"/>
              </a:ext>
            </a:extLst>
          </p:cNvPr>
          <p:cNvSpPr>
            <a:spLocks noGrp="1"/>
          </p:cNvSpPr>
          <p:nvPr>
            <p:ph type="title"/>
          </p:nvPr>
        </p:nvSpPr>
        <p:spPr>
          <a:xfrm>
            <a:off x="629693" y="575976"/>
            <a:ext cx="6006192" cy="1324907"/>
          </a:xfrm>
        </p:spPr>
        <p:txBody>
          <a:bodyPr>
            <a:normAutofit/>
          </a:bodyPr>
          <a:lstStyle/>
          <a:p>
            <a:r>
              <a:rPr lang="en-US" dirty="0">
                <a:solidFill>
                  <a:schemeClr val="accent1"/>
                </a:solidFill>
              </a:rPr>
              <a:t>Raise awareness among program participants</a:t>
            </a:r>
          </a:p>
        </p:txBody>
      </p:sp>
      <p:sp>
        <p:nvSpPr>
          <p:cNvPr id="3" name="Content Placeholder 2">
            <a:extLst>
              <a:ext uri="{FF2B5EF4-FFF2-40B4-BE49-F238E27FC236}">
                <a16:creationId xmlns:a16="http://schemas.microsoft.com/office/drawing/2014/main" id="{4DB31700-DD38-4143-B780-10FE203A255E}"/>
              </a:ext>
            </a:extLst>
          </p:cNvPr>
          <p:cNvSpPr>
            <a:spLocks noGrp="1"/>
          </p:cNvSpPr>
          <p:nvPr>
            <p:ph idx="1"/>
          </p:nvPr>
        </p:nvSpPr>
        <p:spPr>
          <a:xfrm>
            <a:off x="388166" y="2248823"/>
            <a:ext cx="6489246" cy="3928139"/>
          </a:xfrm>
        </p:spPr>
        <p:txBody>
          <a:bodyPr>
            <a:normAutofit lnSpcReduction="10000"/>
          </a:bodyPr>
          <a:lstStyle/>
          <a:p>
            <a:r>
              <a:rPr lang="en-US" sz="2000" b="1" dirty="0">
                <a:solidFill>
                  <a:srgbClr val="4B4D67"/>
                </a:solidFill>
              </a:rPr>
              <a:t>Ensure FHI 360’s OCIA hotline posters are visible at all project sites/locations.</a:t>
            </a:r>
          </a:p>
          <a:p>
            <a:r>
              <a:rPr lang="en-US" sz="2000" b="1" dirty="0">
                <a:solidFill>
                  <a:srgbClr val="4B4D67"/>
                </a:solidFill>
              </a:rPr>
              <a:t>FHI 360 developing a set of awareness-raising posters and pocket cards</a:t>
            </a:r>
          </a:p>
          <a:p>
            <a:r>
              <a:rPr lang="en-US" sz="2000" b="1" dirty="0">
                <a:solidFill>
                  <a:srgbClr val="4B4D67"/>
                </a:solidFill>
              </a:rPr>
              <a:t>Integrate key messages and information about reporting mechanisms into other printed materials and communications with program participants.</a:t>
            </a:r>
          </a:p>
          <a:p>
            <a:pPr marL="457200" lvl="1" indent="0">
              <a:buNone/>
            </a:pPr>
            <a:r>
              <a:rPr lang="en-US" sz="2000" b="1" dirty="0">
                <a:solidFill>
                  <a:srgbClr val="4B4D67"/>
                </a:solidFill>
              </a:rPr>
              <a:t>Keep messaging concise and simple:</a:t>
            </a:r>
          </a:p>
          <a:p>
            <a:pPr lvl="1"/>
            <a:r>
              <a:rPr lang="en-US" sz="2000" dirty="0">
                <a:solidFill>
                  <a:srgbClr val="4B4D67"/>
                </a:solidFill>
              </a:rPr>
              <a:t>What is exploitation and abuse? </a:t>
            </a:r>
          </a:p>
          <a:p>
            <a:pPr lvl="1"/>
            <a:r>
              <a:rPr lang="en-US" sz="2000" dirty="0">
                <a:solidFill>
                  <a:srgbClr val="4B4D67"/>
                </a:solidFill>
              </a:rPr>
              <a:t>Assistance and services are always free and should never be given in exchange for favors, including sexual favors or money.</a:t>
            </a:r>
          </a:p>
          <a:p>
            <a:pPr lvl="1"/>
            <a:r>
              <a:rPr lang="en-US" sz="2000" dirty="0">
                <a:solidFill>
                  <a:srgbClr val="4B4D67"/>
                </a:solidFill>
              </a:rPr>
              <a:t>Where to report concerns (reporting mechanisms)</a:t>
            </a:r>
          </a:p>
        </p:txBody>
      </p:sp>
      <p:sp>
        <p:nvSpPr>
          <p:cNvPr id="21" name="Rectangle 20">
            <a:extLst>
              <a:ext uri="{FF2B5EF4-FFF2-40B4-BE49-F238E27FC236}">
                <a16:creationId xmlns:a16="http://schemas.microsoft.com/office/drawing/2014/main" id="{2306B647-FE95-4550-8350-3D2180C62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60466" y="699706"/>
            <a:ext cx="4114800" cy="5477256"/>
          </a:xfrm>
          <a:prstGeom prst="rect">
            <a:avLst/>
          </a:prstGeom>
          <a:solidFill>
            <a:srgbClr val="FFFFFF"/>
          </a:solidFill>
          <a:ln w="15875">
            <a:solidFill>
              <a:srgbClr val="4B4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210D157-0187-45DF-9543-887F80A1AB19}"/>
              </a:ext>
            </a:extLst>
          </p:cNvPr>
          <p:cNvSpPr>
            <a:spLocks noGrp="1"/>
          </p:cNvSpPr>
          <p:nvPr>
            <p:ph type="sldNum" sz="quarter" idx="12"/>
          </p:nvPr>
        </p:nvSpPr>
        <p:spPr>
          <a:xfrm>
            <a:off x="8610600" y="62408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a:ln>
                  <a:noFill/>
                </a:ln>
                <a:solidFill>
                  <a:srgbClr val="4B4D67"/>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86</a:t>
            </a:fld>
            <a:endParaRPr kumimoji="0" lang="en-US" sz="1200" b="0" i="0" u="none" strike="noStrike" kern="1200" cap="none" spc="0" normalizeH="0" baseline="0" noProof="0" dirty="0">
              <a:ln>
                <a:noFill/>
              </a:ln>
              <a:solidFill>
                <a:srgbClr val="4B4D67"/>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7B59BB9-F952-4AC7-8A47-A4CE3EABD01F}"/>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CE9DCABC-70F7-4E48-A6F6-885E9B41FE67}"/>
              </a:ext>
            </a:extLst>
          </p:cNvPr>
          <p:cNvPicPr/>
          <p:nvPr/>
        </p:nvPicPr>
        <p:blipFill>
          <a:blip r:embed="rId3">
            <a:extLst>
              <a:ext uri="{28A0092B-C50C-407E-A947-70E740481C1C}">
                <a14:useLocalDpi xmlns:a14="http://schemas.microsoft.com/office/drawing/2010/main" val="0"/>
              </a:ext>
            </a:extLst>
          </a:blip>
          <a:stretch>
            <a:fillRect/>
          </a:stretch>
        </p:blipFill>
        <p:spPr>
          <a:xfrm>
            <a:off x="388166" y="6102108"/>
            <a:ext cx="1090295" cy="361950"/>
          </a:xfrm>
          <a:prstGeom prst="rect">
            <a:avLst/>
          </a:prstGeom>
        </p:spPr>
      </p:pic>
      <p:pic>
        <p:nvPicPr>
          <p:cNvPr id="13" name="Picture 12">
            <a:extLst>
              <a:ext uri="{FF2B5EF4-FFF2-40B4-BE49-F238E27FC236}">
                <a16:creationId xmlns:a16="http://schemas.microsoft.com/office/drawing/2014/main" id="{59045809-B539-4960-9FC3-CFFC9400A549}"/>
              </a:ext>
            </a:extLst>
          </p:cNvPr>
          <p:cNvPicPr>
            <a:picLocks noChangeAspect="1"/>
          </p:cNvPicPr>
          <p:nvPr/>
        </p:nvPicPr>
        <p:blipFill>
          <a:blip r:embed="rId4"/>
          <a:stretch>
            <a:fillRect/>
          </a:stretch>
        </p:blipFill>
        <p:spPr>
          <a:xfrm>
            <a:off x="7360466" y="278920"/>
            <a:ext cx="4201841" cy="6285501"/>
          </a:xfrm>
          <a:prstGeom prst="rect">
            <a:avLst/>
          </a:prstGeom>
        </p:spPr>
      </p:pic>
    </p:spTree>
    <p:extLst>
      <p:ext uri="{BB962C8B-B14F-4D97-AF65-F5344CB8AC3E}">
        <p14:creationId xmlns:p14="http://schemas.microsoft.com/office/powerpoint/2010/main" val="22871500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ACA158D-6C78-43AF-84FE-EFA5A4CA3441}"/>
              </a:ext>
            </a:extLst>
          </p:cNvPr>
          <p:cNvSpPr>
            <a:spLocks noGrp="1"/>
          </p:cNvSpPr>
          <p:nvPr>
            <p:ph type="title"/>
          </p:nvPr>
        </p:nvSpPr>
        <p:spPr>
          <a:xfrm>
            <a:off x="343416" y="583891"/>
            <a:ext cx="3698006" cy="5585619"/>
          </a:xfrm>
        </p:spPr>
        <p:txBody>
          <a:bodyPr>
            <a:normAutofit/>
          </a:bodyPr>
          <a:lstStyle/>
          <a:p>
            <a:r>
              <a:rPr lang="en-US" sz="4000" b="1" dirty="0">
                <a:solidFill>
                  <a:srgbClr val="FFFFFF"/>
                </a:solidFill>
              </a:rPr>
              <a:t>Key Messages:</a:t>
            </a:r>
            <a:br>
              <a:rPr lang="en-US" sz="4000" dirty="0">
                <a:solidFill>
                  <a:srgbClr val="FFFFFF"/>
                </a:solidFill>
              </a:rPr>
            </a:br>
            <a:r>
              <a:rPr lang="en-US" sz="4000" dirty="0">
                <a:solidFill>
                  <a:srgbClr val="FFFFFF"/>
                </a:solidFill>
              </a:rPr>
              <a:t>Considerations &amp; Communication Methods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B8C9814-6D9D-4DD4-884C-1039431EFDA8}"/>
              </a:ext>
            </a:extLst>
          </p:cNvPr>
          <p:cNvSpPr>
            <a:spLocks noGrp="1"/>
          </p:cNvSpPr>
          <p:nvPr>
            <p:ph idx="1"/>
          </p:nvPr>
        </p:nvSpPr>
        <p:spPr>
          <a:xfrm>
            <a:off x="4319154" y="164333"/>
            <a:ext cx="6906491" cy="6324422"/>
          </a:xfrm>
        </p:spPr>
        <p:txBody>
          <a:bodyPr anchor="ctr">
            <a:normAutofit fontScale="92500" lnSpcReduction="10000"/>
          </a:bodyPr>
          <a:lstStyle/>
          <a:p>
            <a:pPr marL="0" indent="0">
              <a:buNone/>
            </a:pPr>
            <a:r>
              <a:rPr lang="en-US" sz="3000" b="1" dirty="0">
                <a:solidFill>
                  <a:schemeClr val="accent2"/>
                </a:solidFill>
              </a:rPr>
              <a:t>Considerations</a:t>
            </a:r>
          </a:p>
          <a:p>
            <a:r>
              <a:rPr lang="en-US" sz="1800" dirty="0"/>
              <a:t>Age, literacy, disabilities, language</a:t>
            </a:r>
          </a:p>
          <a:p>
            <a:r>
              <a:rPr lang="en-US" sz="1800" dirty="0"/>
              <a:t>Ensure that communication methods do not put anyone at risk of harm (e.g., ensure privacy and confidentiality before communicating messages)</a:t>
            </a:r>
          </a:p>
          <a:p>
            <a:r>
              <a:rPr lang="en-US" sz="1800" dirty="0"/>
              <a:t>Get input from program participants about effective methods of communication</a:t>
            </a:r>
          </a:p>
          <a:p>
            <a:r>
              <a:rPr lang="en-US" sz="1800" dirty="0"/>
              <a:t>How can we communicate and deliver key information/messages during virtual outreach and interaction with program participants, including how to access reporting mechanisms</a:t>
            </a:r>
          </a:p>
          <a:p>
            <a:pPr marL="0" indent="0">
              <a:buNone/>
            </a:pPr>
            <a:endParaRPr lang="en-US" sz="1800" dirty="0"/>
          </a:p>
          <a:p>
            <a:pPr marL="0" indent="0">
              <a:buNone/>
            </a:pPr>
            <a:r>
              <a:rPr lang="en-US" sz="3000" b="1" dirty="0">
                <a:solidFill>
                  <a:schemeClr val="accent2"/>
                </a:solidFill>
              </a:rPr>
              <a:t>Example methods/platforms</a:t>
            </a:r>
          </a:p>
          <a:p>
            <a:r>
              <a:rPr lang="en-US" sz="1800" dirty="0"/>
              <a:t>Verbally during delivery of services/assistance/training/programs</a:t>
            </a:r>
          </a:p>
          <a:p>
            <a:r>
              <a:rPr lang="en-US" sz="1800" dirty="0"/>
              <a:t>Posters</a:t>
            </a:r>
          </a:p>
          <a:p>
            <a:r>
              <a:rPr lang="en-US" sz="1800" dirty="0"/>
              <a:t>Leaflets</a:t>
            </a:r>
          </a:p>
          <a:p>
            <a:r>
              <a:rPr lang="en-US" sz="1800" dirty="0"/>
              <a:t>Pocket cards</a:t>
            </a:r>
          </a:p>
          <a:p>
            <a:r>
              <a:rPr lang="en-US" sz="1800" dirty="0"/>
              <a:t>Online platforms (WhatsApp, private Facebook groups, SMS)</a:t>
            </a:r>
          </a:p>
          <a:p>
            <a:pPr marL="0" indent="0">
              <a:buNone/>
            </a:pPr>
            <a:endParaRPr lang="en-US" sz="1800" dirty="0"/>
          </a:p>
          <a:p>
            <a:pPr marL="0" indent="0">
              <a:buNone/>
            </a:pPr>
            <a:r>
              <a:rPr lang="en-US" sz="1800" b="1" dirty="0"/>
              <a:t>Guidance Note: </a:t>
            </a:r>
            <a:r>
              <a:rPr lang="en-US" sz="1800" i="1" dirty="0">
                <a:hlinkClick r:id="rId3"/>
              </a:rPr>
              <a:t>How to Communicate Safeguarding and PSEA Messages to Communities During COVID-19</a:t>
            </a:r>
            <a:endParaRPr lang="en-US" sz="1800" i="1" dirty="0"/>
          </a:p>
        </p:txBody>
      </p:sp>
      <p:sp>
        <p:nvSpPr>
          <p:cNvPr id="4" name="Rectangle 3">
            <a:extLst>
              <a:ext uri="{FF2B5EF4-FFF2-40B4-BE49-F238E27FC236}">
                <a16:creationId xmlns:a16="http://schemas.microsoft.com/office/drawing/2014/main" id="{DB0C9CB1-11CE-4D5E-83ED-B6CEDA56F6A5}"/>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569E28E0-40D7-43C5-A1D0-32459A2BBF87}"/>
              </a:ext>
            </a:extLst>
          </p:cNvPr>
          <p:cNvPicPr/>
          <p:nvPr/>
        </p:nvPicPr>
        <p:blipFill>
          <a:blip r:embed="rId4">
            <a:extLst>
              <a:ext uri="{28A0092B-C50C-407E-A947-70E740481C1C}">
                <a14:useLocalDpi xmlns:a14="http://schemas.microsoft.com/office/drawing/2010/main" val="0"/>
              </a:ext>
            </a:extLst>
          </a:blip>
          <a:stretch>
            <a:fillRect/>
          </a:stretch>
        </p:blipFill>
        <p:spPr>
          <a:xfrm>
            <a:off x="10975658" y="6169510"/>
            <a:ext cx="1090295" cy="361950"/>
          </a:xfrm>
          <a:prstGeom prst="rect">
            <a:avLst/>
          </a:prstGeom>
        </p:spPr>
      </p:pic>
      <p:sp>
        <p:nvSpPr>
          <p:cNvPr id="7" name="Slide Number Placeholder 6">
            <a:extLst>
              <a:ext uri="{FF2B5EF4-FFF2-40B4-BE49-F238E27FC236}">
                <a16:creationId xmlns:a16="http://schemas.microsoft.com/office/drawing/2014/main" id="{E04E1805-F240-4217-8D26-B8D0E19C900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29089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4">
            <a:extLst>
              <a:ext uri="{FF2B5EF4-FFF2-40B4-BE49-F238E27FC236}">
                <a16:creationId xmlns:a16="http://schemas.microsoft.com/office/drawing/2014/main" id="{02D44074-0B69-4F0C-A7B3-5645CE40D8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563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60068B7F-8BCA-FBEA-1283-1A81BE9A0A4C}"/>
              </a:ext>
            </a:extLst>
          </p:cNvPr>
          <p:cNvPicPr>
            <a:picLocks noChangeAspect="1"/>
          </p:cNvPicPr>
          <p:nvPr/>
        </p:nvPicPr>
        <p:blipFill>
          <a:blip r:embed="rId3"/>
          <a:stretch>
            <a:fillRect/>
          </a:stretch>
        </p:blipFill>
        <p:spPr>
          <a:xfrm>
            <a:off x="642938" y="657225"/>
            <a:ext cx="1258888" cy="1787525"/>
          </a:xfrm>
          <a:prstGeom prst="rect">
            <a:avLst/>
          </a:prstGeom>
        </p:spPr>
      </p:pic>
      <p:pic>
        <p:nvPicPr>
          <p:cNvPr id="18" name="Picture 17">
            <a:extLst>
              <a:ext uri="{FF2B5EF4-FFF2-40B4-BE49-F238E27FC236}">
                <a16:creationId xmlns:a16="http://schemas.microsoft.com/office/drawing/2014/main" id="{FBFE81BF-D534-59F8-8FC2-BCCCC7B96F25}"/>
              </a:ext>
            </a:extLst>
          </p:cNvPr>
          <p:cNvPicPr>
            <a:picLocks noChangeAspect="1"/>
          </p:cNvPicPr>
          <p:nvPr/>
        </p:nvPicPr>
        <p:blipFill>
          <a:blip r:embed="rId4"/>
          <a:stretch>
            <a:fillRect/>
          </a:stretch>
        </p:blipFill>
        <p:spPr>
          <a:xfrm>
            <a:off x="642938" y="2513013"/>
            <a:ext cx="1258888" cy="1795463"/>
          </a:xfrm>
          <a:prstGeom prst="rect">
            <a:avLst/>
          </a:prstGeom>
        </p:spPr>
      </p:pic>
      <p:pic>
        <p:nvPicPr>
          <p:cNvPr id="14" name="Picture 13">
            <a:extLst>
              <a:ext uri="{FF2B5EF4-FFF2-40B4-BE49-F238E27FC236}">
                <a16:creationId xmlns:a16="http://schemas.microsoft.com/office/drawing/2014/main" id="{BA69DCB0-BF16-43CA-23D0-78295119F89A}"/>
              </a:ext>
            </a:extLst>
          </p:cNvPr>
          <p:cNvPicPr>
            <a:picLocks noChangeAspect="1"/>
          </p:cNvPicPr>
          <p:nvPr/>
        </p:nvPicPr>
        <p:blipFill>
          <a:blip r:embed="rId5"/>
          <a:stretch>
            <a:fillRect/>
          </a:stretch>
        </p:blipFill>
        <p:spPr>
          <a:xfrm>
            <a:off x="642938" y="4375150"/>
            <a:ext cx="1258888" cy="1822450"/>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id="{CB9D4D6D-CB65-EBB4-3E9D-5CFD6F45DFED}"/>
              </a:ext>
            </a:extLst>
          </p:cNvPr>
          <p:cNvPicPr>
            <a:picLocks noChangeAspect="1"/>
          </p:cNvPicPr>
          <p:nvPr/>
        </p:nvPicPr>
        <p:blipFill>
          <a:blip r:embed="rId6"/>
          <a:stretch>
            <a:fillRect/>
          </a:stretch>
        </p:blipFill>
        <p:spPr>
          <a:xfrm>
            <a:off x="1970088" y="657225"/>
            <a:ext cx="1922463" cy="2735263"/>
          </a:xfrm>
          <a:prstGeom prst="rect">
            <a:avLst/>
          </a:prstGeom>
        </p:spPr>
      </p:pic>
      <p:pic>
        <p:nvPicPr>
          <p:cNvPr id="10" name="Picture 9">
            <a:extLst>
              <a:ext uri="{FF2B5EF4-FFF2-40B4-BE49-F238E27FC236}">
                <a16:creationId xmlns:a16="http://schemas.microsoft.com/office/drawing/2014/main" id="{6936D994-AD3A-6B4F-5CA5-286660ADB855}"/>
              </a:ext>
            </a:extLst>
          </p:cNvPr>
          <p:cNvPicPr>
            <a:picLocks noChangeAspect="1"/>
          </p:cNvPicPr>
          <p:nvPr/>
        </p:nvPicPr>
        <p:blipFill>
          <a:blip r:embed="rId7"/>
          <a:stretch>
            <a:fillRect/>
          </a:stretch>
        </p:blipFill>
        <p:spPr>
          <a:xfrm>
            <a:off x="1970088" y="3460750"/>
            <a:ext cx="1922463" cy="2736850"/>
          </a:xfrm>
          <a:prstGeom prst="rect">
            <a:avLst/>
          </a:prstGeom>
        </p:spPr>
      </p:pic>
      <p:pic>
        <p:nvPicPr>
          <p:cNvPr id="16" name="Picture 15">
            <a:extLst>
              <a:ext uri="{FF2B5EF4-FFF2-40B4-BE49-F238E27FC236}">
                <a16:creationId xmlns:a16="http://schemas.microsoft.com/office/drawing/2014/main" id="{E0B15A0D-7D11-A04C-2D70-B2ABBDE1C423}"/>
              </a:ext>
            </a:extLst>
          </p:cNvPr>
          <p:cNvPicPr>
            <a:picLocks noChangeAspect="1"/>
          </p:cNvPicPr>
          <p:nvPr/>
        </p:nvPicPr>
        <p:blipFill>
          <a:blip r:embed="rId8"/>
          <a:stretch>
            <a:fillRect/>
          </a:stretch>
        </p:blipFill>
        <p:spPr>
          <a:xfrm>
            <a:off x="3959225" y="657225"/>
            <a:ext cx="1927225" cy="2744788"/>
          </a:xfrm>
          <a:prstGeom prst="rect">
            <a:avLst/>
          </a:prstGeom>
        </p:spPr>
      </p:pic>
      <p:pic>
        <p:nvPicPr>
          <p:cNvPr id="12" name="Picture 11" descr="Text&#10;&#10;Description automatically generated with low confidence">
            <a:extLst>
              <a:ext uri="{FF2B5EF4-FFF2-40B4-BE49-F238E27FC236}">
                <a16:creationId xmlns:a16="http://schemas.microsoft.com/office/drawing/2014/main" id="{18D210AF-89FE-4775-A118-28644CF291AF}"/>
              </a:ext>
            </a:extLst>
          </p:cNvPr>
          <p:cNvPicPr>
            <a:picLocks noChangeAspect="1"/>
          </p:cNvPicPr>
          <p:nvPr/>
        </p:nvPicPr>
        <p:blipFill>
          <a:blip r:embed="rId9"/>
          <a:stretch>
            <a:fillRect/>
          </a:stretch>
        </p:blipFill>
        <p:spPr>
          <a:xfrm>
            <a:off x="3959225" y="3470275"/>
            <a:ext cx="1927225" cy="2727325"/>
          </a:xfrm>
          <a:prstGeom prst="rect">
            <a:avLst/>
          </a:prstGeom>
        </p:spPr>
      </p:pic>
      <p:pic>
        <p:nvPicPr>
          <p:cNvPr id="8" name="Picture 7">
            <a:extLst>
              <a:ext uri="{FF2B5EF4-FFF2-40B4-BE49-F238E27FC236}">
                <a16:creationId xmlns:a16="http://schemas.microsoft.com/office/drawing/2014/main" id="{E0943CC7-4711-AE6D-7D43-76683AA66E4F}"/>
              </a:ext>
            </a:extLst>
          </p:cNvPr>
          <p:cNvPicPr>
            <a:picLocks noChangeAspect="1"/>
          </p:cNvPicPr>
          <p:nvPr/>
        </p:nvPicPr>
        <p:blipFill>
          <a:blip r:embed="rId10"/>
          <a:stretch>
            <a:fillRect/>
          </a:stretch>
        </p:blipFill>
        <p:spPr>
          <a:xfrm>
            <a:off x="5953125" y="657225"/>
            <a:ext cx="1258888" cy="1790700"/>
          </a:xfrm>
          <a:prstGeom prst="rect">
            <a:avLst/>
          </a:prstGeom>
        </p:spPr>
      </p:pic>
      <p:pic>
        <p:nvPicPr>
          <p:cNvPr id="20" name="Picture 19" descr="Text&#10;&#10;Description automatically generated with low confidence">
            <a:extLst>
              <a:ext uri="{FF2B5EF4-FFF2-40B4-BE49-F238E27FC236}">
                <a16:creationId xmlns:a16="http://schemas.microsoft.com/office/drawing/2014/main" id="{2B86425A-3F54-CB6E-B985-298039965525}"/>
              </a:ext>
            </a:extLst>
          </p:cNvPr>
          <p:cNvPicPr>
            <a:picLocks noChangeAspect="1"/>
          </p:cNvPicPr>
          <p:nvPr/>
        </p:nvPicPr>
        <p:blipFill>
          <a:blip r:embed="rId11"/>
          <a:stretch>
            <a:fillRect/>
          </a:stretch>
        </p:blipFill>
        <p:spPr>
          <a:xfrm>
            <a:off x="5953125" y="2514600"/>
            <a:ext cx="1258888" cy="1797050"/>
          </a:xfrm>
          <a:prstGeom prst="rect">
            <a:avLst/>
          </a:prstGeom>
        </p:spPr>
      </p:pic>
      <p:pic>
        <p:nvPicPr>
          <p:cNvPr id="24" name="Picture 23" descr="Text&#10;&#10;Description automatically generated with low confidence">
            <a:extLst>
              <a:ext uri="{FF2B5EF4-FFF2-40B4-BE49-F238E27FC236}">
                <a16:creationId xmlns:a16="http://schemas.microsoft.com/office/drawing/2014/main" id="{8987FA80-5B40-12A6-B0F1-F10343B459AE}"/>
              </a:ext>
            </a:extLst>
          </p:cNvPr>
          <p:cNvPicPr>
            <a:picLocks noChangeAspect="1"/>
          </p:cNvPicPr>
          <p:nvPr/>
        </p:nvPicPr>
        <p:blipFill>
          <a:blip r:embed="rId12"/>
          <a:stretch>
            <a:fillRect/>
          </a:stretch>
        </p:blipFill>
        <p:spPr>
          <a:xfrm>
            <a:off x="5953125" y="4379913"/>
            <a:ext cx="1258888" cy="1817688"/>
          </a:xfrm>
          <a:prstGeom prst="rect">
            <a:avLst/>
          </a:prstGeom>
        </p:spPr>
      </p:pic>
      <p:sp>
        <p:nvSpPr>
          <p:cNvPr id="2" name="Title 1">
            <a:extLst>
              <a:ext uri="{FF2B5EF4-FFF2-40B4-BE49-F238E27FC236}">
                <a16:creationId xmlns:a16="http://schemas.microsoft.com/office/drawing/2014/main" id="{7C6C67E2-61A7-BFA4-A6E2-E727BF7435F5}"/>
              </a:ext>
            </a:extLst>
          </p:cNvPr>
          <p:cNvSpPr>
            <a:spLocks noGrp="1"/>
          </p:cNvSpPr>
          <p:nvPr>
            <p:ph type="title"/>
          </p:nvPr>
        </p:nvSpPr>
        <p:spPr>
          <a:xfrm>
            <a:off x="8153399" y="640081"/>
            <a:ext cx="3395133" cy="5574452"/>
          </a:xfrm>
        </p:spPr>
        <p:txBody>
          <a:bodyPr vert="horz" lIns="91440" tIns="45720" rIns="91440" bIns="45720" rtlCol="0" anchor="ctr">
            <a:normAutofit/>
          </a:bodyPr>
          <a:lstStyle/>
          <a:p>
            <a:r>
              <a:rPr lang="en-US" b="1" kern="1200" dirty="0">
                <a:solidFill>
                  <a:srgbClr val="FFFFFF"/>
                </a:solidFill>
                <a:latin typeface="+mj-lt"/>
                <a:ea typeface="+mj-ea"/>
                <a:cs typeface="+mj-cs"/>
              </a:rPr>
              <a:t>Option 1: </a:t>
            </a:r>
            <a:br>
              <a:rPr lang="en-US" kern="1200" dirty="0">
                <a:solidFill>
                  <a:srgbClr val="FFFFFF"/>
                </a:solidFill>
                <a:latin typeface="+mj-lt"/>
                <a:ea typeface="+mj-ea"/>
                <a:cs typeface="+mj-cs"/>
              </a:rPr>
            </a:br>
            <a:r>
              <a:rPr lang="en-US" kern="1200" dirty="0">
                <a:solidFill>
                  <a:srgbClr val="FFFFFF"/>
                </a:solidFill>
                <a:latin typeface="+mj-lt"/>
                <a:ea typeface="+mj-ea"/>
                <a:cs typeface="+mj-cs"/>
              </a:rPr>
              <a:t>Ready-to-use PSEA posters</a:t>
            </a:r>
            <a:br>
              <a:rPr lang="en-US" kern="1200" dirty="0">
                <a:solidFill>
                  <a:srgbClr val="FFFFFF"/>
                </a:solidFill>
                <a:latin typeface="+mj-lt"/>
                <a:ea typeface="+mj-ea"/>
                <a:cs typeface="+mj-cs"/>
              </a:rPr>
            </a:br>
            <a:r>
              <a:rPr lang="en-US" sz="2800" kern="1200" dirty="0">
                <a:solidFill>
                  <a:srgbClr val="FFFFFF"/>
                </a:solidFill>
                <a:latin typeface="+mj-lt"/>
                <a:ea typeface="+mj-ea"/>
                <a:cs typeface="+mj-cs"/>
              </a:rPr>
              <a:t>(</a:t>
            </a:r>
            <a:r>
              <a:rPr lang="en-US" sz="2800" i="1" kern="1200" dirty="0">
                <a:solidFill>
                  <a:srgbClr val="FFFFFF"/>
                </a:solidFill>
                <a:latin typeface="+mj-lt"/>
                <a:ea typeface="+mj-ea"/>
                <a:cs typeface="+mj-cs"/>
              </a:rPr>
              <a:t>same text, 23 different images to choose from)</a:t>
            </a:r>
          </a:p>
        </p:txBody>
      </p:sp>
      <p:sp>
        <p:nvSpPr>
          <p:cNvPr id="4" name="Slide Number Placeholder 3">
            <a:extLst>
              <a:ext uri="{FF2B5EF4-FFF2-40B4-BE49-F238E27FC236}">
                <a16:creationId xmlns:a16="http://schemas.microsoft.com/office/drawing/2014/main" id="{63F4EE83-2DC7-940D-ACFB-CB8911F74B4E}"/>
              </a:ext>
            </a:extLst>
          </p:cNvPr>
          <p:cNvSpPr>
            <a:spLocks noGrp="1"/>
          </p:cNvSpPr>
          <p:nvPr>
            <p:ph type="sldNum" sz="quarter" idx="12"/>
          </p:nvPr>
        </p:nvSpPr>
        <p:spPr>
          <a:xfrm>
            <a:off x="10680970" y="6356350"/>
            <a:ext cx="672830" cy="365125"/>
          </a:xfrm>
          <a:noFill/>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a:ln>
                  <a:noFill/>
                </a:ln>
                <a:solidFill>
                  <a:srgbClr val="FFFFFF">
                    <a:alpha val="7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88</a:t>
            </a:fld>
            <a:endParaRPr kumimoji="0" lang="en-US" sz="1200" b="0" i="0" u="none" strike="noStrike" kern="1200" cap="none" spc="0" normalizeH="0" baseline="0" noProof="0" dirty="0">
              <a:ln>
                <a:noFill/>
              </a:ln>
              <a:solidFill>
                <a:srgbClr val="FFFFFF">
                  <a:alpha val="7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5794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C0E00C-9C27-48B1-AA7C-16267DE2A8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37AB8E3D-B0D6-4BDE-9CFD-A69FFC7189B6}"/>
              </a:ext>
            </a:extLst>
          </p:cNvPr>
          <p:cNvPicPr>
            <a:picLocks noChangeAspect="1"/>
          </p:cNvPicPr>
          <p:nvPr/>
        </p:nvPicPr>
        <p:blipFill>
          <a:blip r:embed="rId3"/>
          <a:stretch>
            <a:fillRect/>
          </a:stretch>
        </p:blipFill>
        <p:spPr>
          <a:xfrm>
            <a:off x="0" y="0"/>
            <a:ext cx="4891989" cy="6858000"/>
          </a:xfrm>
          <a:prstGeom prst="rect">
            <a:avLst/>
          </a:prstGeom>
        </p:spPr>
      </p:pic>
      <p:pic>
        <p:nvPicPr>
          <p:cNvPr id="2" name="Picture 1">
            <a:extLst>
              <a:ext uri="{FF2B5EF4-FFF2-40B4-BE49-F238E27FC236}">
                <a16:creationId xmlns:a16="http://schemas.microsoft.com/office/drawing/2014/main" id="{ABD487E0-97ED-4902-8B21-F8ACDD209C9A}"/>
              </a:ext>
            </a:extLst>
          </p:cNvPr>
          <p:cNvPicPr>
            <a:picLocks noChangeAspect="1"/>
          </p:cNvPicPr>
          <p:nvPr/>
        </p:nvPicPr>
        <p:blipFill>
          <a:blip r:embed="rId4"/>
          <a:stretch>
            <a:fillRect/>
          </a:stretch>
        </p:blipFill>
        <p:spPr>
          <a:xfrm>
            <a:off x="6369653" y="3637723"/>
            <a:ext cx="2174243" cy="3081212"/>
          </a:xfrm>
          <a:prstGeom prst="rect">
            <a:avLst/>
          </a:prstGeom>
        </p:spPr>
      </p:pic>
      <p:pic>
        <p:nvPicPr>
          <p:cNvPr id="5" name="Picture 4">
            <a:extLst>
              <a:ext uri="{FF2B5EF4-FFF2-40B4-BE49-F238E27FC236}">
                <a16:creationId xmlns:a16="http://schemas.microsoft.com/office/drawing/2014/main" id="{806B8423-1564-4A34-B696-82AC5EE0E0DC}"/>
              </a:ext>
            </a:extLst>
          </p:cNvPr>
          <p:cNvPicPr>
            <a:picLocks noChangeAspect="1"/>
          </p:cNvPicPr>
          <p:nvPr/>
        </p:nvPicPr>
        <p:blipFill>
          <a:blip r:embed="rId5"/>
          <a:stretch>
            <a:fillRect/>
          </a:stretch>
        </p:blipFill>
        <p:spPr>
          <a:xfrm>
            <a:off x="8687287" y="3637723"/>
            <a:ext cx="2174243" cy="3081212"/>
          </a:xfrm>
          <a:prstGeom prst="rect">
            <a:avLst/>
          </a:prstGeom>
        </p:spPr>
      </p:pic>
      <p:sp>
        <p:nvSpPr>
          <p:cNvPr id="6" name="TextBox 5">
            <a:extLst>
              <a:ext uri="{FF2B5EF4-FFF2-40B4-BE49-F238E27FC236}">
                <a16:creationId xmlns:a16="http://schemas.microsoft.com/office/drawing/2014/main" id="{FC75560A-28C7-4444-9836-2A6A7C4A8BD5}"/>
              </a:ext>
            </a:extLst>
          </p:cNvPr>
          <p:cNvSpPr txBox="1"/>
          <p:nvPr/>
        </p:nvSpPr>
        <p:spPr>
          <a:xfrm>
            <a:off x="6369652" y="3214688"/>
            <a:ext cx="449187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Pocket Card (front and back)</a:t>
            </a:r>
          </a:p>
        </p:txBody>
      </p:sp>
      <p:sp>
        <p:nvSpPr>
          <p:cNvPr id="8" name="TextBox 7">
            <a:extLst>
              <a:ext uri="{FF2B5EF4-FFF2-40B4-BE49-F238E27FC236}">
                <a16:creationId xmlns:a16="http://schemas.microsoft.com/office/drawing/2014/main" id="{AA5B756F-0527-4349-99B1-BB30A9B093E9}"/>
              </a:ext>
            </a:extLst>
          </p:cNvPr>
          <p:cNvSpPr txBox="1"/>
          <p:nvPr/>
        </p:nvSpPr>
        <p:spPr>
          <a:xfrm>
            <a:off x="5348465" y="96335"/>
            <a:ext cx="6390861"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libri" panose="020F0502020204030204"/>
                <a:ea typeface="+mn-ea"/>
                <a:cs typeface="+mn-cs"/>
              </a:rPr>
              <a:t>Option 2: FHI 360 PSEA Poster and Pocket Card (you can edit text and characters)</a:t>
            </a:r>
          </a:p>
        </p:txBody>
      </p:sp>
      <p:pic>
        <p:nvPicPr>
          <p:cNvPr id="10" name="Picture 9">
            <a:extLst>
              <a:ext uri="{FF2B5EF4-FFF2-40B4-BE49-F238E27FC236}">
                <a16:creationId xmlns:a16="http://schemas.microsoft.com/office/drawing/2014/main" id="{724B2AF7-C3DB-4669-9FF4-AB5D3D03E3C9}"/>
              </a:ext>
            </a:extLst>
          </p:cNvPr>
          <p:cNvPicPr>
            <a:picLocks noChangeAspect="1"/>
          </p:cNvPicPr>
          <p:nvPr/>
        </p:nvPicPr>
        <p:blipFill>
          <a:blip r:embed="rId6"/>
          <a:stretch>
            <a:fillRect/>
          </a:stretch>
        </p:blipFill>
        <p:spPr>
          <a:xfrm>
            <a:off x="6428973" y="1070496"/>
            <a:ext cx="4229846" cy="2081227"/>
          </a:xfrm>
          <a:prstGeom prst="rect">
            <a:avLst/>
          </a:prstGeom>
        </p:spPr>
      </p:pic>
    </p:spTree>
    <p:extLst>
      <p:ext uri="{BB962C8B-B14F-4D97-AF65-F5344CB8AC3E}">
        <p14:creationId xmlns:p14="http://schemas.microsoft.com/office/powerpoint/2010/main" val="1888037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0C1519-315C-4242-A8D3-36FC232F98AB}"/>
              </a:ext>
            </a:extLst>
          </p:cNvPr>
          <p:cNvPicPr>
            <a:picLocks noChangeAspect="1"/>
          </p:cNvPicPr>
          <p:nvPr/>
        </p:nvPicPr>
        <p:blipFill>
          <a:blip r:embed="rId3"/>
          <a:stretch>
            <a:fillRect/>
          </a:stretch>
        </p:blipFill>
        <p:spPr>
          <a:xfrm>
            <a:off x="2805202" y="1391681"/>
            <a:ext cx="6216134" cy="4473461"/>
          </a:xfrm>
          <a:prstGeom prst="rect">
            <a:avLst/>
          </a:prstGeom>
        </p:spPr>
      </p:pic>
      <p:sp>
        <p:nvSpPr>
          <p:cNvPr id="6" name="Slide Number Placeholder 5">
            <a:extLst>
              <a:ext uri="{FF2B5EF4-FFF2-40B4-BE49-F238E27FC236}">
                <a16:creationId xmlns:a16="http://schemas.microsoft.com/office/drawing/2014/main" id="{155357A2-F79A-4A90-9449-699A3297B67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332A0CF5-4A40-40BD-A29A-78611A5BD09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F30C680F-65C9-4101-BDC9-A29B19B5D52F}"/>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TextBox 7">
            <a:extLst>
              <a:ext uri="{FF2B5EF4-FFF2-40B4-BE49-F238E27FC236}">
                <a16:creationId xmlns:a16="http://schemas.microsoft.com/office/drawing/2014/main" id="{92DB7379-4826-4EA2-BBB4-83A8604D0FE4}"/>
              </a:ext>
            </a:extLst>
          </p:cNvPr>
          <p:cNvSpPr txBox="1"/>
          <p:nvPr/>
        </p:nvSpPr>
        <p:spPr>
          <a:xfrm>
            <a:off x="1081668" y="602166"/>
            <a:ext cx="94339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Anonymous Pre-Training Poll</a:t>
            </a:r>
          </a:p>
        </p:txBody>
      </p:sp>
    </p:spTree>
    <p:extLst>
      <p:ext uri="{BB962C8B-B14F-4D97-AF65-F5344CB8AC3E}">
        <p14:creationId xmlns:p14="http://schemas.microsoft.com/office/powerpoint/2010/main" val="5497996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8395595-7087-4EFC-B3E9-37190A6ED37D}"/>
              </a:ext>
            </a:extLst>
          </p:cNvPr>
          <p:cNvSpPr>
            <a:spLocks noGrp="1"/>
          </p:cNvSpPr>
          <p:nvPr>
            <p:ph type="sldNum" sz="quarter" idx="12"/>
          </p:nvPr>
        </p:nvSpPr>
        <p:spPr/>
        <p:txBody>
          <a:bodyPr/>
          <a:lstStyle/>
          <a:p>
            <a:fld id="{272DBD8C-4815-49A2-AC1D-7C5695E31DD8}" type="slidenum">
              <a:rPr lang="en-US" smtClean="0"/>
              <a:t>90</a:t>
            </a:fld>
            <a:endParaRPr lang="en-US" dirty="0"/>
          </a:p>
        </p:txBody>
      </p:sp>
      <p:pic>
        <p:nvPicPr>
          <p:cNvPr id="5" name="Picture 4">
            <a:extLst>
              <a:ext uri="{FF2B5EF4-FFF2-40B4-BE49-F238E27FC236}">
                <a16:creationId xmlns:a16="http://schemas.microsoft.com/office/drawing/2014/main" id="{42546276-D94D-4FC3-B1FA-30822A30A24D}"/>
              </a:ext>
            </a:extLst>
          </p:cNvPr>
          <p:cNvPicPr>
            <a:picLocks noChangeAspect="1"/>
          </p:cNvPicPr>
          <p:nvPr/>
        </p:nvPicPr>
        <p:blipFill>
          <a:blip r:embed="rId3"/>
          <a:stretch>
            <a:fillRect/>
          </a:stretch>
        </p:blipFill>
        <p:spPr>
          <a:xfrm>
            <a:off x="106328" y="1542621"/>
            <a:ext cx="11979343" cy="4996291"/>
          </a:xfrm>
          <a:prstGeom prst="rect">
            <a:avLst/>
          </a:prstGeom>
        </p:spPr>
      </p:pic>
      <p:sp>
        <p:nvSpPr>
          <p:cNvPr id="6" name="TextBox 5">
            <a:extLst>
              <a:ext uri="{FF2B5EF4-FFF2-40B4-BE49-F238E27FC236}">
                <a16:creationId xmlns:a16="http://schemas.microsoft.com/office/drawing/2014/main" id="{F866ED26-BCED-4DD8-AA75-BBF5BBFD42B6}"/>
              </a:ext>
            </a:extLst>
          </p:cNvPr>
          <p:cNvSpPr txBox="1"/>
          <p:nvPr/>
        </p:nvSpPr>
        <p:spPr>
          <a:xfrm>
            <a:off x="106328" y="588514"/>
            <a:ext cx="11979343" cy="954107"/>
          </a:xfrm>
          <a:prstGeom prst="rect">
            <a:avLst/>
          </a:prstGeom>
          <a:solidFill>
            <a:srgbClr val="FCEFD0"/>
          </a:solidFill>
        </p:spPr>
        <p:txBody>
          <a:bodyPr wrap="square" rtlCol="0">
            <a:spAutoFit/>
          </a:bodyPr>
          <a:lstStyle/>
          <a:p>
            <a:pPr algn="ctr"/>
            <a:r>
              <a:rPr lang="en-US" sz="2800" b="1" dirty="0"/>
              <a:t>Community Based Safeguarding Visual Toolkit</a:t>
            </a:r>
          </a:p>
          <a:p>
            <a:pPr algn="ctr"/>
            <a:r>
              <a:rPr lang="en-US" sz="2800" b="1" dirty="0"/>
              <a:t>URL: </a:t>
            </a:r>
            <a:r>
              <a:rPr lang="en-US" sz="2800" b="1" dirty="0">
                <a:hlinkClick r:id="rId4"/>
              </a:rPr>
              <a:t>https://tinyurl.com/tpvvhzk5</a:t>
            </a:r>
            <a:endParaRPr lang="en-US" sz="2800" b="1" dirty="0"/>
          </a:p>
        </p:txBody>
      </p:sp>
    </p:spTree>
    <p:extLst>
      <p:ext uri="{BB962C8B-B14F-4D97-AF65-F5344CB8AC3E}">
        <p14:creationId xmlns:p14="http://schemas.microsoft.com/office/powerpoint/2010/main" val="102550077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51D98CAC-3EFF-4342-BD5A-6C0E8CAB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4006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70A6D87-A2E5-41D1-9A7B-F22AFA9F83C1}"/>
              </a:ext>
            </a:extLst>
          </p:cNvPr>
          <p:cNvSpPr>
            <a:spLocks noGrp="1"/>
          </p:cNvSpPr>
          <p:nvPr>
            <p:ph type="ctrTitle"/>
          </p:nvPr>
        </p:nvSpPr>
        <p:spPr>
          <a:xfrm>
            <a:off x="838200" y="914402"/>
            <a:ext cx="10515600" cy="2659957"/>
          </a:xfrm>
        </p:spPr>
        <p:txBody>
          <a:bodyPr vert="horz" lIns="91440" tIns="45720" rIns="91440" bIns="45720" rtlCol="0">
            <a:normAutofit/>
          </a:bodyPr>
          <a:lstStyle/>
          <a:p>
            <a:r>
              <a:rPr lang="en-US" sz="8000" b="1" kern="1200" dirty="0">
                <a:solidFill>
                  <a:srgbClr val="FFFFFF"/>
                </a:solidFill>
                <a:latin typeface="+mj-lt"/>
                <a:ea typeface="+mj-ea"/>
                <a:cs typeface="+mj-cs"/>
              </a:rPr>
              <a:t>Wrap-up</a:t>
            </a:r>
            <a:r>
              <a:rPr lang="en-US" sz="8000" b="1" dirty="0">
                <a:solidFill>
                  <a:srgbClr val="FFFFFF"/>
                </a:solidFill>
              </a:rPr>
              <a:t> and Next Steps</a:t>
            </a:r>
            <a:endParaRPr lang="en-US" sz="8000" b="1" kern="1200" dirty="0">
              <a:solidFill>
                <a:srgbClr val="FFFFFF"/>
              </a:solidFill>
              <a:latin typeface="+mj-lt"/>
              <a:ea typeface="+mj-ea"/>
              <a:cs typeface="+mj-cs"/>
            </a:endParaRPr>
          </a:p>
        </p:txBody>
      </p:sp>
      <p:sp>
        <p:nvSpPr>
          <p:cNvPr id="5" name="Slide Number Placeholder 4">
            <a:extLst>
              <a:ext uri="{FF2B5EF4-FFF2-40B4-BE49-F238E27FC236}">
                <a16:creationId xmlns:a16="http://schemas.microsoft.com/office/drawing/2014/main" id="{B6187843-A56D-4A58-87C5-7FDCB81A1636}"/>
              </a:ext>
            </a:extLst>
          </p:cNvPr>
          <p:cNvSpPr>
            <a:spLocks noGrp="1"/>
          </p:cNvSpPr>
          <p:nvPr>
            <p:ph type="sldNum" sz="quarter" idx="12"/>
          </p:nvPr>
        </p:nvSpPr>
        <p:spPr/>
        <p:txBody>
          <a:bodyPr/>
          <a:lstStyle/>
          <a:p>
            <a:fld id="{272DBD8C-4815-49A2-AC1D-7C5695E31DD8}" type="slidenum">
              <a:rPr lang="en-US" smtClean="0"/>
              <a:t>91</a:t>
            </a:fld>
            <a:endParaRPr lang="en-US" dirty="0"/>
          </a:p>
        </p:txBody>
      </p:sp>
      <p:sp>
        <p:nvSpPr>
          <p:cNvPr id="6" name="TextBox 5">
            <a:extLst>
              <a:ext uri="{FF2B5EF4-FFF2-40B4-BE49-F238E27FC236}">
                <a16:creationId xmlns:a16="http://schemas.microsoft.com/office/drawing/2014/main" id="{099ED3A2-4991-474B-8445-D15576DF5DCF}"/>
              </a:ext>
            </a:extLst>
          </p:cNvPr>
          <p:cNvSpPr txBox="1"/>
          <p:nvPr/>
        </p:nvSpPr>
        <p:spPr>
          <a:xfrm>
            <a:off x="3899870" y="5152122"/>
            <a:ext cx="3841796" cy="369332"/>
          </a:xfrm>
          <a:prstGeom prst="rect">
            <a:avLst/>
          </a:prstGeom>
          <a:noFill/>
        </p:spPr>
        <p:txBody>
          <a:bodyPr wrap="square" rtlCol="0">
            <a:spAutoFit/>
          </a:bodyPr>
          <a:lstStyle/>
          <a:p>
            <a:pPr algn="ctr"/>
            <a:r>
              <a:rPr lang="en-US" b="1" dirty="0"/>
              <a:t>15 minutes</a:t>
            </a:r>
          </a:p>
        </p:txBody>
      </p:sp>
      <p:pic>
        <p:nvPicPr>
          <p:cNvPr id="8" name="Picture 7">
            <a:extLst>
              <a:ext uri="{FF2B5EF4-FFF2-40B4-BE49-F238E27FC236}">
                <a16:creationId xmlns:a16="http://schemas.microsoft.com/office/drawing/2014/main" id="{F81D07B4-A389-429D-B8AB-A54104FF4110}"/>
              </a:ext>
            </a:extLst>
          </p:cNvPr>
          <p:cNvPicPr>
            <a:picLocks noChangeAspect="1"/>
          </p:cNvPicPr>
          <p:nvPr/>
        </p:nvPicPr>
        <p:blipFill>
          <a:blip r:embed="rId3"/>
          <a:stretch>
            <a:fillRect/>
          </a:stretch>
        </p:blipFill>
        <p:spPr>
          <a:xfrm>
            <a:off x="1879914" y="4389506"/>
            <a:ext cx="8102286" cy="646232"/>
          </a:xfrm>
          <a:prstGeom prst="rect">
            <a:avLst/>
          </a:prstGeom>
        </p:spPr>
      </p:pic>
    </p:spTree>
    <p:extLst>
      <p:ext uri="{BB962C8B-B14F-4D97-AF65-F5344CB8AC3E}">
        <p14:creationId xmlns:p14="http://schemas.microsoft.com/office/powerpoint/2010/main" val="26079429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0C1519-315C-4242-A8D3-36FC232F98AB}"/>
              </a:ext>
            </a:extLst>
          </p:cNvPr>
          <p:cNvPicPr>
            <a:picLocks noChangeAspect="1"/>
          </p:cNvPicPr>
          <p:nvPr/>
        </p:nvPicPr>
        <p:blipFill>
          <a:blip r:embed="rId3"/>
          <a:stretch>
            <a:fillRect/>
          </a:stretch>
        </p:blipFill>
        <p:spPr>
          <a:xfrm>
            <a:off x="2805202" y="1391681"/>
            <a:ext cx="6216134" cy="4473461"/>
          </a:xfrm>
          <a:prstGeom prst="rect">
            <a:avLst/>
          </a:prstGeom>
        </p:spPr>
      </p:pic>
      <p:sp>
        <p:nvSpPr>
          <p:cNvPr id="6" name="Slide Number Placeholder 5">
            <a:extLst>
              <a:ext uri="{FF2B5EF4-FFF2-40B4-BE49-F238E27FC236}">
                <a16:creationId xmlns:a16="http://schemas.microsoft.com/office/drawing/2014/main" id="{155357A2-F79A-4A90-9449-699A3297B67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92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332A0CF5-4A40-40BD-A29A-78611A5BD09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F30C680F-65C9-4101-BDC9-A29B19B5D52F}"/>
              </a:ext>
            </a:extLst>
          </p:cNvPr>
          <p:cNvPicPr/>
          <p:nvPr/>
        </p:nvPicPr>
        <p:blipFill>
          <a:blip r:embed="rId4">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TextBox 7">
            <a:extLst>
              <a:ext uri="{FF2B5EF4-FFF2-40B4-BE49-F238E27FC236}">
                <a16:creationId xmlns:a16="http://schemas.microsoft.com/office/drawing/2014/main" id="{92DB7379-4826-4EA2-BBB4-83A8604D0FE4}"/>
              </a:ext>
            </a:extLst>
          </p:cNvPr>
          <p:cNvSpPr txBox="1"/>
          <p:nvPr/>
        </p:nvSpPr>
        <p:spPr>
          <a:xfrm>
            <a:off x="1081668" y="602166"/>
            <a:ext cx="94339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Anonymous Post-Training Poll</a:t>
            </a:r>
          </a:p>
        </p:txBody>
      </p:sp>
    </p:spTree>
    <p:extLst>
      <p:ext uri="{BB962C8B-B14F-4D97-AF65-F5344CB8AC3E}">
        <p14:creationId xmlns:p14="http://schemas.microsoft.com/office/powerpoint/2010/main" val="7044033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86463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EF69F1-6540-4789-822B-6A72DFD88714}"/>
              </a:ext>
            </a:extLst>
          </p:cNvPr>
          <p:cNvSpPr>
            <a:spLocks noGrp="1"/>
          </p:cNvSpPr>
          <p:nvPr>
            <p:ph type="title"/>
          </p:nvPr>
        </p:nvSpPr>
        <p:spPr>
          <a:xfrm>
            <a:off x="216243" y="2056939"/>
            <a:ext cx="3432146" cy="1877347"/>
          </a:xfrm>
        </p:spPr>
        <p:txBody>
          <a:bodyPr anchor="t">
            <a:normAutofit fontScale="90000"/>
          </a:bodyPr>
          <a:lstStyle/>
          <a:p>
            <a:pPr algn="ctr"/>
            <a:r>
              <a:rPr lang="en-US" sz="4800" b="1" dirty="0">
                <a:solidFill>
                  <a:schemeClr val="bg1"/>
                </a:solidFill>
              </a:rPr>
              <a:t>Next Steps</a:t>
            </a:r>
            <a:br>
              <a:rPr lang="en-US" sz="4800" b="1" dirty="0">
                <a:solidFill>
                  <a:schemeClr val="bg1"/>
                </a:solidFill>
              </a:rPr>
            </a:br>
            <a:r>
              <a:rPr lang="en-US" sz="4800" b="1" dirty="0">
                <a:solidFill>
                  <a:schemeClr val="bg1"/>
                </a:solidFill>
              </a:rPr>
              <a:t>for </a:t>
            </a:r>
            <a:br>
              <a:rPr lang="en-US" sz="4800" b="1" dirty="0">
                <a:solidFill>
                  <a:schemeClr val="bg1"/>
                </a:solidFill>
              </a:rPr>
            </a:br>
            <a:r>
              <a:rPr lang="en-US" sz="4800" b="1" dirty="0">
                <a:solidFill>
                  <a:schemeClr val="bg1"/>
                </a:solidFill>
              </a:rPr>
              <a:t>Safeguarding Focal Points</a:t>
            </a:r>
          </a:p>
        </p:txBody>
      </p:sp>
      <p:sp>
        <p:nvSpPr>
          <p:cNvPr id="3" name="Content Placeholder 2">
            <a:extLst>
              <a:ext uri="{FF2B5EF4-FFF2-40B4-BE49-F238E27FC236}">
                <a16:creationId xmlns:a16="http://schemas.microsoft.com/office/drawing/2014/main" id="{8104C53F-122D-4007-9277-5C52C107250D}"/>
              </a:ext>
            </a:extLst>
          </p:cNvPr>
          <p:cNvSpPr>
            <a:spLocks noGrp="1"/>
          </p:cNvSpPr>
          <p:nvPr>
            <p:ph idx="1"/>
          </p:nvPr>
        </p:nvSpPr>
        <p:spPr>
          <a:xfrm>
            <a:off x="4047345" y="266054"/>
            <a:ext cx="7944786" cy="6449539"/>
          </a:xfrm>
        </p:spPr>
        <p:txBody>
          <a:bodyPr anchor="ctr">
            <a:noAutofit/>
          </a:bodyPr>
          <a:lstStyle/>
          <a:p>
            <a:pPr marL="0" indent="0">
              <a:buNone/>
            </a:pPr>
            <a:r>
              <a:rPr lang="en-US" sz="2200" b="1" dirty="0">
                <a:solidFill>
                  <a:srgbClr val="D05F12"/>
                </a:solidFill>
              </a:rPr>
              <a:t>Coordinate with Project Leader to implement FHI 360’s minimum standards</a:t>
            </a:r>
            <a:r>
              <a:rPr lang="en-US" sz="2200" b="1" dirty="0">
                <a:solidFill>
                  <a:schemeClr val="accent2">
                    <a:lumMod val="75000"/>
                  </a:schemeClr>
                </a:solidFill>
              </a:rPr>
              <a:t>, including:</a:t>
            </a:r>
            <a:endParaRPr lang="en-US" sz="2000" dirty="0">
              <a:solidFill>
                <a:schemeClr val="accent2">
                  <a:lumMod val="75000"/>
                </a:schemeClr>
              </a:solidFill>
            </a:endParaRPr>
          </a:p>
          <a:p>
            <a:pPr marL="292100" indent="-292100">
              <a:buFont typeface="+mj-lt"/>
              <a:buAutoNum type="arabicPeriod"/>
            </a:pPr>
            <a:r>
              <a:rPr lang="en-US" sz="2000" b="1" dirty="0">
                <a:solidFill>
                  <a:srgbClr val="D05F12"/>
                </a:solidFill>
              </a:rPr>
              <a:t>Train project staff</a:t>
            </a:r>
            <a:r>
              <a:rPr lang="en-US" sz="2000" dirty="0">
                <a:solidFill>
                  <a:srgbClr val="D05F12"/>
                </a:solidFill>
              </a:rPr>
              <a:t>, </a:t>
            </a:r>
            <a:r>
              <a:rPr lang="en-US" sz="2000" dirty="0"/>
              <a:t>including implementing partners (using this training module).</a:t>
            </a:r>
          </a:p>
          <a:p>
            <a:pPr marL="292100" indent="-292100">
              <a:buFont typeface="+mj-lt"/>
              <a:buAutoNum type="arabicPeriod"/>
            </a:pPr>
            <a:r>
              <a:rPr lang="en-US" sz="2000" b="1" dirty="0">
                <a:solidFill>
                  <a:srgbClr val="D05F12"/>
                </a:solidFill>
              </a:rPr>
              <a:t>Hold orientation sessions with volunteers </a:t>
            </a:r>
            <a:r>
              <a:rPr lang="en-US" sz="2000" dirty="0"/>
              <a:t>to orient them to the Volunteer Code of Conduct and obtain signatures.</a:t>
            </a:r>
            <a:endParaRPr lang="en-US" sz="2000" b="1" dirty="0">
              <a:solidFill>
                <a:srgbClr val="D05F12"/>
              </a:solidFill>
              <a:cs typeface="Calibri" panose="020F0502020204030204"/>
            </a:endParaRPr>
          </a:p>
          <a:p>
            <a:pPr marL="282575" indent="-282575">
              <a:buNone/>
            </a:pPr>
            <a:r>
              <a:rPr lang="en-US" sz="2000" b="1" dirty="0">
                <a:solidFill>
                  <a:srgbClr val="D05F12"/>
                </a:solidFill>
              </a:rPr>
              <a:t>3. Where needed, establish community-based reporting mechanisms </a:t>
            </a:r>
            <a:r>
              <a:rPr lang="en-US" sz="2000" dirty="0"/>
              <a:t>that are safe and accessible to program participants. </a:t>
            </a:r>
          </a:p>
          <a:p>
            <a:pPr marL="225425" indent="0">
              <a:buNone/>
            </a:pPr>
            <a:r>
              <a:rPr lang="en-US" sz="2000" b="1" dirty="0"/>
              <a:t>Are they needed? Do these exist? If so, are they working well? If they don’t exist, what are next steps for establishing CBCMs?</a:t>
            </a:r>
          </a:p>
          <a:p>
            <a:pPr marL="282575" indent="-282575">
              <a:buNone/>
            </a:pPr>
            <a:r>
              <a:rPr lang="en-US" sz="2000" b="1" dirty="0">
                <a:solidFill>
                  <a:srgbClr val="D05F12"/>
                </a:solidFill>
              </a:rPr>
              <a:t>4. Work with project staff to raise awareness among program participants </a:t>
            </a:r>
            <a:r>
              <a:rPr lang="en-US" sz="2000" dirty="0"/>
              <a:t>about available resources and how to make a report if they are harmed </a:t>
            </a:r>
          </a:p>
          <a:p>
            <a:pPr marL="233045" indent="0">
              <a:buNone/>
            </a:pPr>
            <a:r>
              <a:rPr lang="en-US" sz="2000" b="1" dirty="0"/>
              <a:t>How will this happen? (e.g., posting printed materials at work locations/sites; sharing information during project activities)</a:t>
            </a:r>
          </a:p>
          <a:p>
            <a:pPr marL="233045" indent="0">
              <a:buNone/>
            </a:pPr>
            <a:endParaRPr lang="en-US" sz="2000" b="1" dirty="0">
              <a:cs typeface="Calibri" panose="020F0502020204030204"/>
            </a:endParaRPr>
          </a:p>
        </p:txBody>
      </p:sp>
      <p:sp>
        <p:nvSpPr>
          <p:cNvPr id="4" name="Rectangle 3">
            <a:extLst>
              <a:ext uri="{FF2B5EF4-FFF2-40B4-BE49-F238E27FC236}">
                <a16:creationId xmlns:a16="http://schemas.microsoft.com/office/drawing/2014/main" id="{5B83D3AD-F3F8-485F-8D8C-80AF9A409DCE}"/>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5" name="Picture 4">
            <a:extLst>
              <a:ext uri="{FF2B5EF4-FFF2-40B4-BE49-F238E27FC236}">
                <a16:creationId xmlns:a16="http://schemas.microsoft.com/office/drawing/2014/main" id="{685FF39A-B25D-4464-8735-5F9759807B6F}"/>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7" name="Slide Number Placeholder 6">
            <a:extLst>
              <a:ext uri="{FF2B5EF4-FFF2-40B4-BE49-F238E27FC236}">
                <a16:creationId xmlns:a16="http://schemas.microsoft.com/office/drawing/2014/main" id="{AF5373FE-F0E6-4A7D-9E65-9F6FC47D0351}"/>
              </a:ext>
            </a:extLst>
          </p:cNvPr>
          <p:cNvSpPr>
            <a:spLocks noGrp="1"/>
          </p:cNvSpPr>
          <p:nvPr>
            <p:ph type="sldNum" sz="quarter" idx="12"/>
          </p:nvPr>
        </p:nvSpPr>
        <p:spPr/>
        <p:txBody>
          <a:bodyPr/>
          <a:lstStyle/>
          <a:p>
            <a:fld id="{272DBD8C-4815-49A2-AC1D-7C5695E31DD8}" type="slidenum">
              <a:rPr lang="en-US" smtClean="0"/>
              <a:t>93</a:t>
            </a:fld>
            <a:endParaRPr lang="en-US" dirty="0"/>
          </a:p>
        </p:txBody>
      </p:sp>
    </p:spTree>
    <p:extLst>
      <p:ext uri="{BB962C8B-B14F-4D97-AF65-F5344CB8AC3E}">
        <p14:creationId xmlns:p14="http://schemas.microsoft.com/office/powerpoint/2010/main" val="21340427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Up 1">
            <a:extLst>
              <a:ext uri="{FF2B5EF4-FFF2-40B4-BE49-F238E27FC236}">
                <a16:creationId xmlns:a16="http://schemas.microsoft.com/office/drawing/2014/main" id="{894E700A-3B35-4129-B07F-041E92BC959E}"/>
              </a:ext>
            </a:extLst>
          </p:cNvPr>
          <p:cNvSpPr/>
          <p:nvPr/>
        </p:nvSpPr>
        <p:spPr>
          <a:xfrm>
            <a:off x="946150" y="2054225"/>
            <a:ext cx="914400" cy="914400"/>
          </a:xfrm>
          <a:prstGeom prs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7D83823C-F1A8-4E88-AAFC-EEF6ECAEA4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407A5BF-7D4A-42A3-8093-7B68A61C8797}"/>
              </a:ext>
            </a:extLst>
          </p:cNvPr>
          <p:cNvPicPr>
            <a:picLocks noChangeAspect="1"/>
          </p:cNvPicPr>
          <p:nvPr/>
        </p:nvPicPr>
        <p:blipFill>
          <a:blip r:embed="rId3"/>
          <a:stretch>
            <a:fillRect/>
          </a:stretch>
        </p:blipFill>
        <p:spPr>
          <a:xfrm>
            <a:off x="0" y="-2119"/>
            <a:ext cx="6638984" cy="3087445"/>
          </a:xfrm>
          <a:prstGeom prst="rect">
            <a:avLst/>
          </a:prstGeom>
        </p:spPr>
      </p:pic>
      <p:pic>
        <p:nvPicPr>
          <p:cNvPr id="11" name="Picture 10">
            <a:extLst>
              <a:ext uri="{FF2B5EF4-FFF2-40B4-BE49-F238E27FC236}">
                <a16:creationId xmlns:a16="http://schemas.microsoft.com/office/drawing/2014/main" id="{E726F93E-EC59-4D72-BFC3-5BDD837B7838}"/>
              </a:ext>
            </a:extLst>
          </p:cNvPr>
          <p:cNvPicPr>
            <a:picLocks noChangeAspect="1"/>
          </p:cNvPicPr>
          <p:nvPr/>
        </p:nvPicPr>
        <p:blipFill>
          <a:blip r:embed="rId4"/>
          <a:stretch>
            <a:fillRect/>
          </a:stretch>
        </p:blipFill>
        <p:spPr>
          <a:xfrm>
            <a:off x="1860550" y="1689325"/>
            <a:ext cx="9959026" cy="4652312"/>
          </a:xfrm>
          <a:prstGeom prst="rect">
            <a:avLst/>
          </a:prstGeom>
        </p:spPr>
      </p:pic>
    </p:spTree>
    <p:extLst>
      <p:ext uri="{BB962C8B-B14F-4D97-AF65-F5344CB8AC3E}">
        <p14:creationId xmlns:p14="http://schemas.microsoft.com/office/powerpoint/2010/main" val="13942268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3933A6-AD13-E8C6-7C11-206A5C24CF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DBD8C-4815-49A2-AC1D-7C5695E31DD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FD7A174-97B4-55C3-D7D9-B031810741B3}"/>
              </a:ext>
            </a:extLst>
          </p:cNvPr>
          <p:cNvPicPr>
            <a:picLocks noChangeAspect="1"/>
          </p:cNvPicPr>
          <p:nvPr/>
        </p:nvPicPr>
        <p:blipFill>
          <a:blip r:embed="rId3"/>
          <a:stretch>
            <a:fillRect/>
          </a:stretch>
        </p:blipFill>
        <p:spPr>
          <a:xfrm>
            <a:off x="0" y="0"/>
            <a:ext cx="12192000" cy="6100466"/>
          </a:xfrm>
          <a:prstGeom prst="rect">
            <a:avLst/>
          </a:prstGeom>
        </p:spPr>
      </p:pic>
      <p:sp>
        <p:nvSpPr>
          <p:cNvPr id="7" name="Arrow: Right 6">
            <a:extLst>
              <a:ext uri="{FF2B5EF4-FFF2-40B4-BE49-F238E27FC236}">
                <a16:creationId xmlns:a16="http://schemas.microsoft.com/office/drawing/2014/main" id="{147BD26E-649D-98D4-F622-934AB0830D7E}"/>
              </a:ext>
            </a:extLst>
          </p:cNvPr>
          <p:cNvSpPr/>
          <p:nvPr/>
        </p:nvSpPr>
        <p:spPr>
          <a:xfrm>
            <a:off x="8239874" y="818589"/>
            <a:ext cx="1665270" cy="873303"/>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5459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55117A6-29C6-4664-B9BD-8836A7F2AE62}"/>
              </a:ext>
            </a:extLst>
          </p:cNvPr>
          <p:cNvSpPr>
            <a:spLocks noGrp="1"/>
          </p:cNvSpPr>
          <p:nvPr>
            <p:ph type="title"/>
          </p:nvPr>
        </p:nvSpPr>
        <p:spPr>
          <a:xfrm>
            <a:off x="209668" y="1463040"/>
            <a:ext cx="4745512" cy="2690949"/>
          </a:xfrm>
        </p:spPr>
        <p:txBody>
          <a:bodyPr anchor="t">
            <a:normAutofit/>
          </a:bodyPr>
          <a:lstStyle/>
          <a:p>
            <a:r>
              <a:rPr lang="en-US" sz="4000" dirty="0"/>
              <a:t>Reminder about flow down to FHI 360 Supplier/ Partners</a:t>
            </a:r>
          </a:p>
        </p:txBody>
      </p:sp>
      <p:grpSp>
        <p:nvGrpSpPr>
          <p:cNvPr id="10" name="Group 9">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1" name="Rectangle 1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AF5BE5AB-1E28-4A65-B257-E4E633C4247E}"/>
              </a:ext>
            </a:extLst>
          </p:cNvPr>
          <p:cNvSpPr>
            <a:spLocks noGrp="1"/>
          </p:cNvSpPr>
          <p:nvPr>
            <p:ph idx="1"/>
          </p:nvPr>
        </p:nvSpPr>
        <p:spPr>
          <a:xfrm>
            <a:off x="5343374" y="351314"/>
            <a:ext cx="6117106" cy="5918857"/>
          </a:xfrm>
        </p:spPr>
        <p:txBody>
          <a:bodyPr anchor="t">
            <a:noAutofit/>
          </a:bodyPr>
          <a:lstStyle/>
          <a:p>
            <a:pPr marL="0" indent="0">
              <a:buNone/>
            </a:pPr>
            <a:r>
              <a:rPr lang="en-US" sz="2000" b="1" dirty="0"/>
              <a:t>FHI 360 Contractors, Subcontractors, Sub-Recipients, Consultants, and Vendors are responsible for complying with FHI 360 safeguarding policies, which can be accessed here:</a:t>
            </a:r>
          </a:p>
          <a:p>
            <a:endParaRPr lang="en-US" sz="2000" dirty="0"/>
          </a:p>
          <a:p>
            <a:pPr lvl="0"/>
            <a:r>
              <a:rPr lang="en-US" sz="2000" i="1" dirty="0"/>
              <a:t>Combating Trafficking In Persons</a:t>
            </a:r>
            <a:r>
              <a:rPr lang="en-US" sz="2000" dirty="0"/>
              <a:t>, available at </a:t>
            </a:r>
            <a:r>
              <a:rPr lang="en-US" sz="2000" u="sng" dirty="0">
                <a:hlinkClick r:id="rId3"/>
              </a:rPr>
              <a:t>https://www.fhi360.org/sites/default/files/media/documents/combat-trafficking-in-persons-pol01029.pdf</a:t>
            </a:r>
            <a:endParaRPr lang="en-US" sz="2000" dirty="0"/>
          </a:p>
          <a:p>
            <a:pPr marL="0" indent="0">
              <a:buNone/>
            </a:pPr>
            <a:endParaRPr lang="en-US" sz="2000" dirty="0"/>
          </a:p>
          <a:p>
            <a:pPr lvl="0"/>
            <a:r>
              <a:rPr lang="en-US" sz="2000" i="1" dirty="0"/>
              <a:t>Protecting Program Participants from Sexual Exploitation and Abuse</a:t>
            </a:r>
            <a:r>
              <a:rPr lang="en-US" sz="2000" dirty="0"/>
              <a:t>, available at </a:t>
            </a:r>
            <a:r>
              <a:rPr lang="en-US" sz="2000" u="sng" dirty="0">
                <a:hlinkClick r:id="rId4"/>
              </a:rPr>
              <a:t>https://www.fhi360.org/sites/default/files/media/documents/pol01032.pdf</a:t>
            </a:r>
            <a:endParaRPr lang="en-US" sz="2000" dirty="0"/>
          </a:p>
          <a:p>
            <a:pPr marL="0" indent="0">
              <a:buNone/>
            </a:pPr>
            <a:endParaRPr lang="en-US" sz="2000" dirty="0"/>
          </a:p>
          <a:p>
            <a:pPr lvl="0"/>
            <a:r>
              <a:rPr lang="en-US" sz="2000" i="1" dirty="0"/>
              <a:t>Safeguarding of Children</a:t>
            </a:r>
            <a:r>
              <a:rPr lang="en-US" sz="2000" dirty="0"/>
              <a:t>, available at </a:t>
            </a:r>
            <a:r>
              <a:rPr lang="en-US" sz="2000" u="sng" dirty="0">
                <a:hlinkClick r:id="rId5"/>
              </a:rPr>
              <a:t>https://www.fhi360.org/sites/default/files/media/documents/safeguarding-children-pol01030.pdf</a:t>
            </a:r>
            <a:endParaRPr lang="en-US" sz="2000" dirty="0"/>
          </a:p>
          <a:p>
            <a:endParaRPr lang="en-US" sz="2000" dirty="0"/>
          </a:p>
        </p:txBody>
      </p:sp>
      <p:sp>
        <p:nvSpPr>
          <p:cNvPr id="4" name="Rectangle 3">
            <a:extLst>
              <a:ext uri="{FF2B5EF4-FFF2-40B4-BE49-F238E27FC236}">
                <a16:creationId xmlns:a16="http://schemas.microsoft.com/office/drawing/2014/main" id="{3F9EB696-8A23-4C0E-8875-9FCE5C5F5902}"/>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6F094CA-138E-4E53-BD97-DBBC9495AE17}"/>
              </a:ext>
            </a:extLst>
          </p:cNvPr>
          <p:cNvPicPr/>
          <p:nvPr/>
        </p:nvPicPr>
        <p:blipFill>
          <a:blip r:embed="rId6">
            <a:extLst>
              <a:ext uri="{28A0092B-C50C-407E-A947-70E740481C1C}">
                <a14:useLocalDpi xmlns:a14="http://schemas.microsoft.com/office/drawing/2010/main" val="0"/>
              </a:ext>
            </a:extLst>
          </a:blip>
          <a:stretch>
            <a:fillRect/>
          </a:stretch>
        </p:blipFill>
        <p:spPr>
          <a:xfrm>
            <a:off x="509814" y="6089196"/>
            <a:ext cx="1090295" cy="361950"/>
          </a:xfrm>
          <a:prstGeom prst="rect">
            <a:avLst/>
          </a:prstGeom>
        </p:spPr>
      </p:pic>
      <p:sp>
        <p:nvSpPr>
          <p:cNvPr id="7" name="Slide Number Placeholder 6">
            <a:extLst>
              <a:ext uri="{FF2B5EF4-FFF2-40B4-BE49-F238E27FC236}">
                <a16:creationId xmlns:a16="http://schemas.microsoft.com/office/drawing/2014/main" id="{360F1E33-3A4D-4858-B537-6792ED16F5D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DF4C06-4BCE-431A-A5FC-FEE771961E6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2417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0DE4D9-1871-400D-A88F-052F7D1728E4}"/>
              </a:ext>
            </a:extLst>
          </p:cNvPr>
          <p:cNvSpPr>
            <a:spLocks noGrp="1"/>
          </p:cNvSpPr>
          <p:nvPr>
            <p:ph type="ctrTitle"/>
          </p:nvPr>
        </p:nvSpPr>
        <p:spPr>
          <a:xfrm>
            <a:off x="7363014" y="425059"/>
            <a:ext cx="4087306" cy="2889114"/>
          </a:xfrm>
        </p:spPr>
        <p:txBody>
          <a:bodyPr vert="horz" lIns="91440" tIns="45720" rIns="91440" bIns="45720" rtlCol="0" anchor="b">
            <a:normAutofit/>
          </a:bodyPr>
          <a:lstStyle/>
          <a:p>
            <a:pPr algn="l"/>
            <a:r>
              <a:rPr lang="en-US" b="1" kern="1200" dirty="0">
                <a:solidFill>
                  <a:schemeClr val="tx1"/>
                </a:solidFill>
                <a:latin typeface="+mj-lt"/>
                <a:ea typeface="+mj-ea"/>
                <a:cs typeface="+mj-cs"/>
              </a:rPr>
              <a:t>Thank you!</a:t>
            </a:r>
          </a:p>
        </p:txBody>
      </p:sp>
      <p:sp>
        <p:nvSpPr>
          <p:cNvPr id="6" name="Subtitle 5">
            <a:extLst>
              <a:ext uri="{FF2B5EF4-FFF2-40B4-BE49-F238E27FC236}">
                <a16:creationId xmlns:a16="http://schemas.microsoft.com/office/drawing/2014/main" id="{4EB8D084-66B9-46E5-BABC-E47FAAF9DB11}"/>
              </a:ext>
            </a:extLst>
          </p:cNvPr>
          <p:cNvSpPr>
            <a:spLocks noGrp="1"/>
          </p:cNvSpPr>
          <p:nvPr>
            <p:ph type="subTitle" idx="1"/>
          </p:nvPr>
        </p:nvSpPr>
        <p:spPr>
          <a:xfrm>
            <a:off x="7497486" y="3314173"/>
            <a:ext cx="4527861" cy="2836647"/>
          </a:xfrm>
        </p:spPr>
        <p:txBody>
          <a:bodyPr vert="horz" lIns="91440" tIns="45720" rIns="91440" bIns="45720" rtlCol="0" anchor="t">
            <a:normAutofit fontScale="92500" lnSpcReduction="20000"/>
          </a:bodyPr>
          <a:lstStyle/>
          <a:p>
            <a:pPr algn="l"/>
            <a:r>
              <a:rPr lang="en-US" sz="3000" dirty="0"/>
              <a:t>QUESTIONS?</a:t>
            </a:r>
          </a:p>
          <a:p>
            <a:pPr algn="l"/>
            <a:endParaRPr lang="en-US" sz="3000" dirty="0"/>
          </a:p>
          <a:p>
            <a:pPr algn="l"/>
            <a:endParaRPr lang="en-US" sz="3000" dirty="0"/>
          </a:p>
          <a:p>
            <a:pPr algn="l"/>
            <a:r>
              <a:rPr lang="en-US" sz="3200" b="1" dirty="0">
                <a:solidFill>
                  <a:srgbClr val="D05F12"/>
                </a:solidFill>
              </a:rPr>
              <a:t>Stay tuned for other FHI 360 Safeguarding training </a:t>
            </a:r>
            <a:r>
              <a:rPr lang="en-US" sz="3200" dirty="0"/>
              <a:t>to continue to build knowledge and skills.</a:t>
            </a:r>
            <a:endParaRPr lang="en-US" sz="3200" b="1" dirty="0"/>
          </a:p>
          <a:p>
            <a:pPr algn="l"/>
            <a:endParaRPr lang="en-US" sz="3000" dirty="0"/>
          </a:p>
        </p:txBody>
      </p:sp>
      <p:sp>
        <p:nvSpPr>
          <p:cNvPr id="27" name="Freeform: Shape 26">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xtBox 1">
            <a:extLst>
              <a:ext uri="{FF2B5EF4-FFF2-40B4-BE49-F238E27FC236}">
                <a16:creationId xmlns:a16="http://schemas.microsoft.com/office/drawing/2014/main" id="{9AC5F447-6BCB-42B1-8B2F-7AC4002ADB68}"/>
              </a:ext>
            </a:extLst>
          </p:cNvPr>
          <p:cNvSpPr txBox="1"/>
          <p:nvPr/>
        </p:nvSpPr>
        <p:spPr>
          <a:xfrm>
            <a:off x="422231" y="2480910"/>
            <a:ext cx="5761481" cy="1292662"/>
          </a:xfrm>
          <a:prstGeom prst="rect">
            <a:avLst/>
          </a:prstGeom>
          <a:noFill/>
        </p:spPr>
        <p:txBody>
          <a:bodyPr wrap="square" rtlCol="0">
            <a:spAutoFit/>
          </a:bodyPr>
          <a:lstStyle/>
          <a:p>
            <a:r>
              <a:rPr lang="en-US" sz="2400" b="1" dirty="0">
                <a:solidFill>
                  <a:schemeClr val="bg1"/>
                </a:solidFill>
              </a:rPr>
              <a:t>For support, contact Kim Dixon, FHI 360’s Senior Technical Advisor for Safeguarding:</a:t>
            </a:r>
          </a:p>
          <a:p>
            <a:r>
              <a:rPr lang="en-US" sz="3000" b="1" dirty="0">
                <a:solidFill>
                  <a:schemeClr val="bg1"/>
                </a:solidFill>
              </a:rPr>
              <a:t>kdixon@fhi360.org</a:t>
            </a:r>
          </a:p>
        </p:txBody>
      </p:sp>
      <p:sp>
        <p:nvSpPr>
          <p:cNvPr id="3" name="Rectangle 2">
            <a:extLst>
              <a:ext uri="{FF2B5EF4-FFF2-40B4-BE49-F238E27FC236}">
                <a16:creationId xmlns:a16="http://schemas.microsoft.com/office/drawing/2014/main" id="{AB1E7EDD-17D7-4C8D-A033-AEB7478982CA}"/>
              </a:ext>
            </a:extLst>
          </p:cNvPr>
          <p:cNvSpPr/>
          <p:nvPr/>
        </p:nvSpPr>
        <p:spPr>
          <a:xfrm flipV="1">
            <a:off x="0" y="6626225"/>
            <a:ext cx="12192000" cy="231775"/>
          </a:xfrm>
          <a:prstGeom prst="rect">
            <a:avLst/>
          </a:prstGeom>
          <a:solidFill>
            <a:srgbClr val="DB5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88281241-6646-427D-BE72-DF7944C7E583}"/>
              </a:ext>
            </a:extLst>
          </p:cNvPr>
          <p:cNvPicPr/>
          <p:nvPr/>
        </p:nvPicPr>
        <p:blipFill>
          <a:blip r:embed="rId3">
            <a:extLst>
              <a:ext uri="{28A0092B-C50C-407E-A947-70E740481C1C}">
                <a14:useLocalDpi xmlns:a14="http://schemas.microsoft.com/office/drawing/2010/main" val="0"/>
              </a:ext>
            </a:extLst>
          </a:blip>
          <a:stretch>
            <a:fillRect/>
          </a:stretch>
        </p:blipFill>
        <p:spPr>
          <a:xfrm>
            <a:off x="88900" y="6172200"/>
            <a:ext cx="1090295" cy="361950"/>
          </a:xfrm>
          <a:prstGeom prst="rect">
            <a:avLst/>
          </a:prstGeom>
        </p:spPr>
      </p:pic>
      <p:sp>
        <p:nvSpPr>
          <p:cNvPr id="8" name="Slide Number Placeholder 7">
            <a:extLst>
              <a:ext uri="{FF2B5EF4-FFF2-40B4-BE49-F238E27FC236}">
                <a16:creationId xmlns:a16="http://schemas.microsoft.com/office/drawing/2014/main" id="{7B494224-DD35-4CFC-BE4D-CC642866D7A9}"/>
              </a:ext>
            </a:extLst>
          </p:cNvPr>
          <p:cNvSpPr>
            <a:spLocks noGrp="1"/>
          </p:cNvSpPr>
          <p:nvPr>
            <p:ph type="sldNum" sz="quarter" idx="12"/>
          </p:nvPr>
        </p:nvSpPr>
        <p:spPr/>
        <p:txBody>
          <a:bodyPr/>
          <a:lstStyle/>
          <a:p>
            <a:fld id="{E1DF4C06-4BCE-431A-A5FC-FEE771961E6D}" type="slidenum">
              <a:rPr lang="en-US" smtClean="0"/>
              <a:t>97</a:t>
            </a:fld>
            <a:endParaRPr lang="en-US" dirty="0"/>
          </a:p>
        </p:txBody>
      </p:sp>
    </p:spTree>
    <p:extLst>
      <p:ext uri="{BB962C8B-B14F-4D97-AF65-F5344CB8AC3E}">
        <p14:creationId xmlns:p14="http://schemas.microsoft.com/office/powerpoint/2010/main" val="3884190684"/>
      </p:ext>
    </p:extLst>
  </p:cSld>
  <p:clrMapOvr>
    <a:overrideClrMapping bg1="dk1" tx1="lt1" bg2="dk2" tx2="lt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HI 360 Theme">
  <a:themeElements>
    <a:clrScheme name="FHI 360 Orange Palette">
      <a:dk1>
        <a:srgbClr val="000000"/>
      </a:dk1>
      <a:lt1>
        <a:srgbClr val="FFFFFF"/>
      </a:lt1>
      <a:dk2>
        <a:srgbClr val="000000"/>
      </a:dk2>
      <a:lt2>
        <a:srgbClr val="FFFFFF"/>
      </a:lt2>
      <a:accent1>
        <a:srgbClr val="F37421"/>
      </a:accent1>
      <a:accent2>
        <a:srgbClr val="ADAFA7"/>
      </a:accent2>
      <a:accent3>
        <a:srgbClr val="5C707C"/>
      </a:accent3>
      <a:accent4>
        <a:srgbClr val="3B352F"/>
      </a:accent4>
      <a:accent5>
        <a:srgbClr val="D2CCB8"/>
      </a:accent5>
      <a:accent6>
        <a:srgbClr val="717074"/>
      </a:accent6>
      <a:hlink>
        <a:srgbClr val="C2D1D3"/>
      </a:hlink>
      <a:folHlink>
        <a:srgbClr val="F8981D"/>
      </a:folHlink>
    </a:clrScheme>
    <a:fontScheme name="FHI 360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FHI 360 Theme Title">
  <a:themeElements>
    <a:clrScheme name="FHI 360 Orange Palette">
      <a:dk1>
        <a:srgbClr val="000000"/>
      </a:dk1>
      <a:lt1>
        <a:srgbClr val="FFFFFF"/>
      </a:lt1>
      <a:dk2>
        <a:srgbClr val="000000"/>
      </a:dk2>
      <a:lt2>
        <a:srgbClr val="FFFFFF"/>
      </a:lt2>
      <a:accent1>
        <a:srgbClr val="F37421"/>
      </a:accent1>
      <a:accent2>
        <a:srgbClr val="ADAFA7"/>
      </a:accent2>
      <a:accent3>
        <a:srgbClr val="5C707C"/>
      </a:accent3>
      <a:accent4>
        <a:srgbClr val="3B352F"/>
      </a:accent4>
      <a:accent5>
        <a:srgbClr val="D2CCB8"/>
      </a:accent5>
      <a:accent6>
        <a:srgbClr val="717074"/>
      </a:accent6>
      <a:hlink>
        <a:srgbClr val="C2D1D3"/>
      </a:hlink>
      <a:folHlink>
        <a:srgbClr val="F37421"/>
      </a:folHlink>
    </a:clrScheme>
    <a:fontScheme name="FHI 360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FHI 360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HI 360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EFEE2724BDB744A9EE6D5ED9ECD69A6" ma:contentTypeVersion="9" ma:contentTypeDescription="Create a new document." ma:contentTypeScope="" ma:versionID="343ef51b439458488fba3cd2e2ad6862">
  <xsd:schema xmlns:xsd="http://www.w3.org/2001/XMLSchema" xmlns:xs="http://www.w3.org/2001/XMLSchema" xmlns:p="http://schemas.microsoft.com/office/2006/metadata/properties" xmlns:ns2="f21a2516-b267-42f6-9626-92cb3b4c905a" xmlns:ns3="d8dc1935-77fc-4f22-941f-e0c9327cc1fd" targetNamespace="http://schemas.microsoft.com/office/2006/metadata/properties" ma:root="true" ma:fieldsID="bf9a2e359a04165ae3a37a6a595a8b58" ns2:_="" ns3:_="">
    <xsd:import namespace="f21a2516-b267-42f6-9626-92cb3b4c905a"/>
    <xsd:import namespace="d8dc1935-77fc-4f22-941f-e0c9327cc1f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a2516-b267-42f6-9626-92cb3b4c90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8dc1935-77fc-4f22-941f-e0c9327cc1f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90BE00-44E9-4178-88A7-08E75DAB61EB}">
  <ds:schemaRefs>
    <ds:schemaRef ds:uri="http://schemas.microsoft.com/sharepoint/v3/contenttype/forms"/>
  </ds:schemaRefs>
</ds:datastoreItem>
</file>

<file path=customXml/itemProps2.xml><?xml version="1.0" encoding="utf-8"?>
<ds:datastoreItem xmlns:ds="http://schemas.openxmlformats.org/officeDocument/2006/customXml" ds:itemID="{D9A4A18F-AC6C-4474-8726-4A87F8569C06}">
  <ds:schemaRefs>
    <ds:schemaRef ds:uri="d8dc1935-77fc-4f22-941f-e0c9327cc1fd"/>
    <ds:schemaRef ds:uri="f21a2516-b267-42f6-9626-92cb3b4c905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E5F3823-CF8C-40E9-AE05-2104DC8C474B}">
  <ds:schemaRefs>
    <ds:schemaRef ds:uri="6333525d-b224-4054-987c-a580db7cb3a0"/>
    <ds:schemaRef ds:uri="7893aeb0-0e36-4603-84ff-79abb59274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8144</TotalTime>
  <Words>17891</Words>
  <Application>Microsoft Office PowerPoint</Application>
  <PresentationFormat>Widescreen</PresentationFormat>
  <Paragraphs>1233</Paragraphs>
  <Slides>97</Slides>
  <Notes>96</Notes>
  <HiddenSlides>12</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97</vt:i4>
      </vt:variant>
    </vt:vector>
  </HeadingPairs>
  <TitlesOfParts>
    <vt:vector size="118" baseType="lpstr">
      <vt:lpstr>Arial</vt:lpstr>
      <vt:lpstr>Calibri</vt:lpstr>
      <vt:lpstr>Calibri Light</vt:lpstr>
      <vt:lpstr>Courier New</vt:lpstr>
      <vt:lpstr>Franklin Gothic Book</vt:lpstr>
      <vt:lpstr>Lato Light</vt:lpstr>
      <vt:lpstr>Lato Regular</vt:lpstr>
      <vt:lpstr>Open Sans Light</vt:lpstr>
      <vt:lpstr>Raleway Light</vt:lpstr>
      <vt:lpstr>Symbol</vt:lpstr>
      <vt:lpstr>Times New Roman</vt:lpstr>
      <vt:lpstr>Wingdings</vt:lpstr>
      <vt:lpstr>Office Theme</vt:lpstr>
      <vt:lpstr>1_Office Theme</vt:lpstr>
      <vt:lpstr>FHI 360 Theme</vt:lpstr>
      <vt:lpstr>FHI 360 Theme Title</vt:lpstr>
      <vt:lpstr>1_FHI 360 Theme</vt:lpstr>
      <vt:lpstr>6_Office Theme</vt:lpstr>
      <vt:lpstr>2_Office Theme</vt:lpstr>
      <vt:lpstr>3_Office Theme</vt:lpstr>
      <vt:lpstr>4_Office Theme</vt:lpstr>
      <vt:lpstr>Welcome! </vt:lpstr>
      <vt:lpstr>PowerPoint Presentation</vt:lpstr>
      <vt:lpstr>PowerPoint Presentation</vt:lpstr>
      <vt:lpstr>Facilitation Team</vt:lpstr>
      <vt:lpstr>PowerPoint Presentation</vt:lpstr>
      <vt:lpstr>Setting the Stage</vt:lpstr>
      <vt:lpstr>An Introduction to Safeguarding​ Program Participants: Building Core Knowledge</vt:lpstr>
      <vt:lpstr>Learning Objectives</vt:lpstr>
      <vt:lpstr>PowerPoint Presentation</vt:lpstr>
      <vt:lpstr>PowerPoint Presentation</vt:lpstr>
      <vt:lpstr>Measure Changes in Knowledge</vt:lpstr>
      <vt:lpstr>Sign into your Microsoft Account</vt:lpstr>
      <vt:lpstr>Select “New Form” or “New Quiz”  to create a new pre-test</vt:lpstr>
      <vt:lpstr>Create your Pre-Test</vt:lpstr>
      <vt:lpstr>Anonymous Pre- and Post-Test</vt:lpstr>
      <vt:lpstr>After the training, view responses and compare pre-test and post-test results</vt:lpstr>
      <vt:lpstr>Pre-Test Questions</vt:lpstr>
      <vt:lpstr>Pre-Test Questions (continued)</vt:lpstr>
      <vt:lpstr>Opening Reflection</vt:lpstr>
      <vt:lpstr>What is safeguarding?</vt:lpstr>
      <vt:lpstr>Who is a program participant?</vt:lpstr>
      <vt:lpstr>PowerPoint Presentation</vt:lpstr>
      <vt:lpstr>Motivation behind FHI 360’s increased safeguarding efforts</vt:lpstr>
      <vt:lpstr>Safeguarding Program Participants    FHI 360 is working to integrate safeguarding into everything we do –from our policies and proposal development -- to project planning, implementation, and monitoring</vt:lpstr>
      <vt:lpstr>Group Brainstorm What concrete steps can we take to prevent harm against program participants?</vt:lpstr>
      <vt:lpstr>How do we align our efforts with international standards and funder requirements?</vt:lpstr>
      <vt:lpstr>Role of FHI 360 Safeguarding Focal Points</vt:lpstr>
      <vt:lpstr>Program Participants Priorities for integrating safeguarding information and activities into existing projects that have direct interaction with program participants</vt:lpstr>
      <vt:lpstr>FHI 360  has Several Safeguarding-Related Policies</vt:lpstr>
      <vt:lpstr>To whom do our Safeguarding Policies apply?</vt:lpstr>
      <vt:lpstr>Quick Knowledge Check!</vt:lpstr>
      <vt:lpstr>Key Definitions (Different Types of Abuse)</vt:lpstr>
      <vt:lpstr>Understanding different types of abuse</vt:lpstr>
      <vt:lpstr>Definitions </vt:lpstr>
      <vt:lpstr>Understanding  Power Dynamics &amp;  Risk Factors</vt:lpstr>
      <vt:lpstr>PowerPoint Presentation</vt:lpstr>
      <vt:lpstr>PowerPoint Presentation</vt:lpstr>
      <vt:lpstr>PowerPoint Presentation</vt:lpstr>
      <vt:lpstr> Risk Factors  (conditions that increase risk) </vt:lpstr>
      <vt:lpstr>5-Minute Break!</vt:lpstr>
      <vt:lpstr>Protecting Program Participants from Sexual Exploitation and Abuse (PSEA) Policy</vt:lpstr>
      <vt:lpstr>FHI 360 PSEA policy – key points</vt:lpstr>
      <vt:lpstr>FHI 360 PSEA policy – key points (continued)</vt:lpstr>
      <vt:lpstr>Discussion: What about consenting adult relationships between staff and a program participant?</vt:lpstr>
      <vt:lpstr>Case Scenario: Is this sexual exploitation?</vt:lpstr>
      <vt:lpstr>Case Scenario: Is this sexual exploitation?</vt:lpstr>
      <vt:lpstr>Case Scenario: Is this sexual exploitation?</vt:lpstr>
      <vt:lpstr>Quick Knowledge Check!</vt:lpstr>
      <vt:lpstr>Child Safeguarding Policy</vt:lpstr>
      <vt:lpstr>Definition of a child </vt:lpstr>
      <vt:lpstr>FHI 360 policy: Safeguarding of Children </vt:lpstr>
      <vt:lpstr>Child sexual abuse</vt:lpstr>
      <vt:lpstr>Sometimes good people unknowingly contribute to the SEA of children</vt:lpstr>
      <vt:lpstr>Projects that Involve Children: Train staff on signs of child maltreatment</vt:lpstr>
      <vt:lpstr>Some tips for safeguarding children</vt:lpstr>
      <vt:lpstr>Case Scenario: Is this sexual exploitation?</vt:lpstr>
      <vt:lpstr>Combating Trafficking in Persons (CTIP) Policy</vt:lpstr>
      <vt:lpstr>What do we mean by human trafficking?</vt:lpstr>
      <vt:lpstr>Examples of force, fraud, coercion, and abuse of power to exploit others</vt:lpstr>
      <vt:lpstr>The Issue of Consent (agreeing to something)</vt:lpstr>
      <vt:lpstr>FHI 360’s CTIP Policy</vt:lpstr>
      <vt:lpstr>FHI 360’s CTIP Policy</vt:lpstr>
      <vt:lpstr>Is paying for sex allowed?  No. </vt:lpstr>
      <vt:lpstr>Case Scenario: Is this trafficking?</vt:lpstr>
      <vt:lpstr>Quick Knowledge Check!</vt:lpstr>
      <vt:lpstr>Reporting Mechanisms</vt:lpstr>
      <vt:lpstr>Obligation to Report</vt:lpstr>
      <vt:lpstr>FHI 360’s Standard Reporting Mechanisms</vt:lpstr>
      <vt:lpstr>Consequences for engaging in prohibited conduct or failing to report suspected or known harm against program participants</vt:lpstr>
      <vt:lpstr>PowerPoint Presentation</vt:lpstr>
      <vt:lpstr>Quick Knowledge Check!</vt:lpstr>
      <vt:lpstr>Intro to Community-Based Complaint Mechanisms</vt:lpstr>
      <vt:lpstr>Barriers to reporting</vt:lpstr>
      <vt:lpstr>Does your project need to establish a CBCM?</vt:lpstr>
      <vt:lpstr>PowerPoint Presentation</vt:lpstr>
      <vt:lpstr>A few example CBCMs</vt:lpstr>
      <vt:lpstr>Intro to Survivor-Centered Approach &amp; Responding to Disclosures of Misconduct </vt:lpstr>
      <vt:lpstr>What does it mean to use a Survivor-Centered Approach?</vt:lpstr>
      <vt:lpstr>Responding to someone who discloses that a program participant has been harmed (or suspected of being harmed) by a humanitarian or development worker</vt:lpstr>
      <vt:lpstr>PowerPoint Presentation</vt:lpstr>
      <vt:lpstr>Tips for responding to disclosures of suspected or known harm toward program participants –committed by FHI 360 personnel or partner personnel</vt:lpstr>
      <vt:lpstr>continued</vt:lpstr>
      <vt:lpstr>Use active listening skills </vt:lpstr>
      <vt:lpstr>Refer survivors to local and global resources</vt:lpstr>
      <vt:lpstr>Raising Awareness Among Program Participants about Reporting Mechanisms</vt:lpstr>
      <vt:lpstr>Raise awareness among program participants</vt:lpstr>
      <vt:lpstr>Key Messages: Considerations &amp; Communication Methods</vt:lpstr>
      <vt:lpstr>Option 1:  Ready-to-use PSEA posters (same text, 23 different images to choose from)</vt:lpstr>
      <vt:lpstr>PowerPoint Presentation</vt:lpstr>
      <vt:lpstr>PowerPoint Presentation</vt:lpstr>
      <vt:lpstr>Wrap-up and Next Steps</vt:lpstr>
      <vt:lpstr>PowerPoint Presentation</vt:lpstr>
      <vt:lpstr>Next Steps for  Safeguarding Focal Points</vt:lpstr>
      <vt:lpstr>PowerPoint Presentation</vt:lpstr>
      <vt:lpstr>PowerPoint Presentation</vt:lpstr>
      <vt:lpstr>Reminder about flow down to FHI 360 Supplier/ Partners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Dixon</dc:creator>
  <cp:lastModifiedBy>Kim Dixon</cp:lastModifiedBy>
  <cp:revision>13</cp:revision>
  <dcterms:created xsi:type="dcterms:W3CDTF">2020-08-27T18:03:35Z</dcterms:created>
  <dcterms:modified xsi:type="dcterms:W3CDTF">2022-08-16T15:29:20Z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0x010100AEFEE2724BDB744A9EE6D5ED9ECD69A6</vt:lpwstr>
  </property>
</Properties>
</file>