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5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  <p:sldMasterId id="2147483676" r:id="rId2"/>
  </p:sldMasterIdLst>
  <p:notesMasterIdLst>
    <p:notesMasterId r:id="rId13"/>
  </p:notesMasterIdLst>
  <p:handoutMasterIdLst>
    <p:handoutMasterId r:id="rId14"/>
  </p:handoutMasterIdLst>
  <p:sldIdLst>
    <p:sldId id="273" r:id="rId3"/>
    <p:sldId id="277" r:id="rId4"/>
    <p:sldId id="275" r:id="rId5"/>
    <p:sldId id="276" r:id="rId6"/>
    <p:sldId id="279" r:id="rId7"/>
    <p:sldId id="280" r:id="rId8"/>
    <p:sldId id="281" r:id="rId9"/>
    <p:sldId id="282" r:id="rId10"/>
    <p:sldId id="283" r:id="rId11"/>
    <p:sldId id="284" r:id="rId12"/>
  </p:sldIdLst>
  <p:sldSz cx="10698163" cy="15087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igner" id="{42CED8E8-6449-8E45-BE1D-438E0F20DD0A}">
          <p14:sldIdLst>
            <p14:sldId id="273"/>
            <p14:sldId id="277"/>
            <p14:sldId id="275"/>
            <p14:sldId id="276"/>
            <p14:sldId id="279"/>
            <p14:sldId id="280"/>
            <p14:sldId id="281"/>
            <p14:sldId id="282"/>
            <p14:sldId id="283"/>
            <p14:sldId id="28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591"/>
    <a:srgbClr val="009BB1"/>
    <a:srgbClr val="723484"/>
    <a:srgbClr val="F52032"/>
    <a:srgbClr val="B81F39"/>
    <a:srgbClr val="D1F4FF"/>
    <a:srgbClr val="F9F2DB"/>
    <a:srgbClr val="BFE1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95" autoAdjust="0"/>
    <p:restoredTop sz="94558"/>
  </p:normalViewPr>
  <p:slideViewPr>
    <p:cSldViewPr snapToGrid="0" snapToObjects="1">
      <p:cViewPr>
        <p:scale>
          <a:sx n="75" d="100"/>
          <a:sy n="75" d="100"/>
        </p:scale>
        <p:origin x="512" y="-42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97" d="100"/>
          <a:sy n="97" d="100"/>
        </p:scale>
        <p:origin x="4616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customXml" Target="../customXml/item3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customXml" Target="../customXml/item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FB9479-8070-BA41-AFEE-75A982F2DB8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7D5FA2-EBFD-CF40-B2A0-53A8980281E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845356-21AE-1F41-BCF9-FBC28EC9BFB7}" type="datetimeFigureOut">
              <a:rPr lang="en-US" smtClean="0"/>
              <a:t>10/5/2021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D73E30-0F43-FD4E-9006-20E8258322E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A38423-DB11-9741-85E0-A44CB59688D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8AF87F-6144-F546-A13B-37AB5C1A955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9866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6D784C-8E50-3347-9B49-A5A79B84E54A}" type="datetimeFigureOut">
              <a:rPr lang="en-US" smtClean="0"/>
              <a:t>10/5/2021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5213" y="1143000"/>
            <a:ext cx="2187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57AAAB-5DE7-7848-98EF-F816D5A20CE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540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57AAAB-5DE7-7848-98EF-F816D5A20CE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1952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57AAAB-5DE7-7848-98EF-F816D5A20CE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75355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57AAAB-5DE7-7848-98EF-F816D5A20CE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68926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57AAAB-5DE7-7848-98EF-F816D5A20CE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82467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57AAAB-5DE7-7848-98EF-F816D5A20CE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29128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57AAAB-5DE7-7848-98EF-F816D5A20CE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98370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D2EDDAF0-2AAA-1D4E-8991-1B3A732FA9D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7186" b="21993"/>
          <a:stretch/>
        </p:blipFill>
        <p:spPr>
          <a:xfrm>
            <a:off x="-1" y="4058748"/>
            <a:ext cx="6923463" cy="733238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B7C5733-5AA1-1C43-86C9-8F20336C2331}"/>
              </a:ext>
            </a:extLst>
          </p:cNvPr>
          <p:cNvSpPr/>
          <p:nvPr userDrawn="1"/>
        </p:nvSpPr>
        <p:spPr>
          <a:xfrm>
            <a:off x="-13448" y="0"/>
            <a:ext cx="10693400" cy="1959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DABC543-8237-594C-AC35-41C463F291B9}"/>
              </a:ext>
            </a:extLst>
          </p:cNvPr>
          <p:cNvGrpSpPr/>
          <p:nvPr userDrawn="1"/>
        </p:nvGrpSpPr>
        <p:grpSpPr>
          <a:xfrm>
            <a:off x="8653358" y="11111"/>
            <a:ext cx="1747413" cy="1516840"/>
            <a:chOff x="8653358" y="-14289"/>
            <a:chExt cx="1747413" cy="151684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50AE897-24D2-8B4F-8FCD-03D4BD62FEDC}"/>
                </a:ext>
              </a:extLst>
            </p:cNvPr>
            <p:cNvSpPr/>
            <p:nvPr/>
          </p:nvSpPr>
          <p:spPr>
            <a:xfrm>
              <a:off x="8653358" y="-14289"/>
              <a:ext cx="1747413" cy="15168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1788AC2-3849-ED4D-AE7A-DE88C65CF5C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58926" y="691179"/>
              <a:ext cx="1313776" cy="583900"/>
            </a:xfrm>
            <a:prstGeom prst="rect">
              <a:avLst/>
            </a:prstGeom>
          </p:spPr>
        </p:pic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E507245D-38C8-B541-B7DD-F0D786BBAFEB}"/>
              </a:ext>
            </a:extLst>
          </p:cNvPr>
          <p:cNvSpPr/>
          <p:nvPr userDrawn="1"/>
        </p:nvSpPr>
        <p:spPr>
          <a:xfrm>
            <a:off x="-13448" y="14934021"/>
            <a:ext cx="10722567" cy="208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8C9B528-2E14-5F46-9D11-86B58985DF5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r="30207" b="5778"/>
          <a:stretch/>
        </p:blipFill>
        <p:spPr>
          <a:xfrm>
            <a:off x="5801013" y="4101244"/>
            <a:ext cx="4908106" cy="733238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33C5A74-6E0D-2D4C-8B27-DC254067CDB6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8191816"/>
            <a:ext cx="10698163" cy="334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47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93" y="1005844"/>
            <a:ext cx="3450437" cy="3520439"/>
          </a:xfrm>
        </p:spPr>
        <p:txBody>
          <a:bodyPr anchor="b"/>
          <a:lstStyle>
            <a:lvl1pPr>
              <a:defRPr sz="371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8113" y="2172339"/>
            <a:ext cx="5415945" cy="10721977"/>
          </a:xfrm>
        </p:spPr>
        <p:txBody>
          <a:bodyPr/>
          <a:lstStyle>
            <a:lvl1pPr>
              <a:defRPr sz="3719"/>
            </a:lvl1pPr>
            <a:lvl2pPr>
              <a:defRPr sz="3256"/>
            </a:lvl2pPr>
            <a:lvl3pPr>
              <a:defRPr sz="2789"/>
            </a:lvl3pPr>
            <a:lvl4pPr>
              <a:defRPr sz="2325"/>
            </a:lvl4pPr>
            <a:lvl5pPr>
              <a:defRPr sz="2325"/>
            </a:lvl5pPr>
            <a:lvl6pPr>
              <a:defRPr sz="2325"/>
            </a:lvl6pPr>
            <a:lvl7pPr>
              <a:defRPr sz="2325"/>
            </a:lvl7pPr>
            <a:lvl8pPr>
              <a:defRPr sz="2325"/>
            </a:lvl8pPr>
            <a:lvl9pPr>
              <a:defRPr sz="23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893" y="4526282"/>
            <a:ext cx="3450437" cy="8385495"/>
          </a:xfrm>
        </p:spPr>
        <p:txBody>
          <a:bodyPr/>
          <a:lstStyle>
            <a:lvl1pPr marL="0" indent="0">
              <a:buNone/>
              <a:defRPr sz="1862"/>
            </a:lvl1pPr>
            <a:lvl2pPr marL="531515" indent="0">
              <a:buNone/>
              <a:defRPr sz="1626"/>
            </a:lvl2pPr>
            <a:lvl3pPr marL="1063030" indent="0">
              <a:buNone/>
              <a:defRPr sz="1394"/>
            </a:lvl3pPr>
            <a:lvl4pPr marL="1594548" indent="0">
              <a:buNone/>
              <a:defRPr sz="1163"/>
            </a:lvl4pPr>
            <a:lvl5pPr marL="2126063" indent="0">
              <a:buNone/>
              <a:defRPr sz="1163"/>
            </a:lvl5pPr>
            <a:lvl6pPr marL="2657578" indent="0">
              <a:buNone/>
              <a:defRPr sz="1163"/>
            </a:lvl6pPr>
            <a:lvl7pPr marL="3189093" indent="0">
              <a:buNone/>
              <a:defRPr sz="1163"/>
            </a:lvl7pPr>
            <a:lvl8pPr marL="3720607" indent="0">
              <a:buNone/>
              <a:defRPr sz="1163"/>
            </a:lvl8pPr>
            <a:lvl9pPr marL="4252126" indent="0">
              <a:buNone/>
              <a:defRPr sz="11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351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93" y="1005844"/>
            <a:ext cx="3450437" cy="3520439"/>
          </a:xfrm>
        </p:spPr>
        <p:txBody>
          <a:bodyPr anchor="b"/>
          <a:lstStyle>
            <a:lvl1pPr>
              <a:defRPr sz="371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8113" y="2172339"/>
            <a:ext cx="5415945" cy="10721977"/>
          </a:xfrm>
        </p:spPr>
        <p:txBody>
          <a:bodyPr anchor="t"/>
          <a:lstStyle>
            <a:lvl1pPr marL="0" indent="0">
              <a:buNone/>
              <a:defRPr sz="3719"/>
            </a:lvl1pPr>
            <a:lvl2pPr marL="531515" indent="0">
              <a:buNone/>
              <a:defRPr sz="3256"/>
            </a:lvl2pPr>
            <a:lvl3pPr marL="1063030" indent="0">
              <a:buNone/>
              <a:defRPr sz="2789"/>
            </a:lvl3pPr>
            <a:lvl4pPr marL="1594548" indent="0">
              <a:buNone/>
              <a:defRPr sz="2325"/>
            </a:lvl4pPr>
            <a:lvl5pPr marL="2126063" indent="0">
              <a:buNone/>
              <a:defRPr sz="2325"/>
            </a:lvl5pPr>
            <a:lvl6pPr marL="2657578" indent="0">
              <a:buNone/>
              <a:defRPr sz="2325"/>
            </a:lvl6pPr>
            <a:lvl7pPr marL="3189093" indent="0">
              <a:buNone/>
              <a:defRPr sz="2325"/>
            </a:lvl7pPr>
            <a:lvl8pPr marL="3720607" indent="0">
              <a:buNone/>
              <a:defRPr sz="2325"/>
            </a:lvl8pPr>
            <a:lvl9pPr marL="4252126" indent="0">
              <a:buNone/>
              <a:defRPr sz="2325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893" y="4526282"/>
            <a:ext cx="3450437" cy="8385495"/>
          </a:xfrm>
        </p:spPr>
        <p:txBody>
          <a:bodyPr/>
          <a:lstStyle>
            <a:lvl1pPr marL="0" indent="0">
              <a:buNone/>
              <a:defRPr sz="1862"/>
            </a:lvl1pPr>
            <a:lvl2pPr marL="531515" indent="0">
              <a:buNone/>
              <a:defRPr sz="1626"/>
            </a:lvl2pPr>
            <a:lvl3pPr marL="1063030" indent="0">
              <a:buNone/>
              <a:defRPr sz="1394"/>
            </a:lvl3pPr>
            <a:lvl4pPr marL="1594548" indent="0">
              <a:buNone/>
              <a:defRPr sz="1163"/>
            </a:lvl4pPr>
            <a:lvl5pPr marL="2126063" indent="0">
              <a:buNone/>
              <a:defRPr sz="1163"/>
            </a:lvl5pPr>
            <a:lvl6pPr marL="2657578" indent="0">
              <a:buNone/>
              <a:defRPr sz="1163"/>
            </a:lvl6pPr>
            <a:lvl7pPr marL="3189093" indent="0">
              <a:buNone/>
              <a:defRPr sz="1163"/>
            </a:lvl7pPr>
            <a:lvl8pPr marL="3720607" indent="0">
              <a:buNone/>
              <a:defRPr sz="1163"/>
            </a:lvl8pPr>
            <a:lvl9pPr marL="4252126" indent="0">
              <a:buNone/>
              <a:defRPr sz="11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867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7144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5876" y="803276"/>
            <a:ext cx="2306793" cy="1278604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500" y="803276"/>
            <a:ext cx="6786648" cy="1278604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183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AD066CC-344C-6049-BBCD-1F912FEDEE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204" y="3736909"/>
            <a:ext cx="6935667" cy="801761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E8FBC75-8B61-5B47-9D01-07C67A5B7C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1742" t="-401" r="15222" b="401"/>
          <a:stretch/>
        </p:blipFill>
        <p:spPr>
          <a:xfrm>
            <a:off x="5820598" y="4103201"/>
            <a:ext cx="4872802" cy="7667288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8865338E-1A4B-8E49-B089-84777EF81D0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1379199">
            <a:off x="2278978" y="8318346"/>
            <a:ext cx="6739150" cy="330790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3C88169-7C80-E240-BBF8-F035811A747E}"/>
              </a:ext>
            </a:extLst>
          </p:cNvPr>
          <p:cNvSpPr/>
          <p:nvPr userDrawn="1"/>
        </p:nvSpPr>
        <p:spPr>
          <a:xfrm>
            <a:off x="-13448" y="0"/>
            <a:ext cx="10693400" cy="19598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7E9669E-DF92-8144-8E96-2B92BBE7377A}"/>
              </a:ext>
            </a:extLst>
          </p:cNvPr>
          <p:cNvGrpSpPr/>
          <p:nvPr userDrawn="1"/>
        </p:nvGrpSpPr>
        <p:grpSpPr>
          <a:xfrm>
            <a:off x="8653358" y="-14289"/>
            <a:ext cx="1747413" cy="1516840"/>
            <a:chOff x="8653358" y="-14289"/>
            <a:chExt cx="1747413" cy="151684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7751F4F-B686-3B4B-B32C-040AA2A95A45}"/>
                </a:ext>
              </a:extLst>
            </p:cNvPr>
            <p:cNvSpPr/>
            <p:nvPr/>
          </p:nvSpPr>
          <p:spPr>
            <a:xfrm>
              <a:off x="8653358" y="-14289"/>
              <a:ext cx="1747413" cy="15168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8BDAD7F-4E99-F54F-8541-AA32B6032BF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858926" y="691179"/>
              <a:ext cx="1313776" cy="583900"/>
            </a:xfrm>
            <a:prstGeom prst="rect">
              <a:avLst/>
            </a:prstGeom>
          </p:spPr>
        </p:pic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C959B041-93E8-EF46-85B1-77279108EFD3}"/>
              </a:ext>
            </a:extLst>
          </p:cNvPr>
          <p:cNvSpPr/>
          <p:nvPr userDrawn="1"/>
        </p:nvSpPr>
        <p:spPr>
          <a:xfrm>
            <a:off x="-13448" y="14934021"/>
            <a:ext cx="10722567" cy="20859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C3F82F9-6AF0-0B4D-9C55-9E83F35EAD00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9229430"/>
            <a:ext cx="10698163" cy="334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145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65" y="2469198"/>
            <a:ext cx="9093441" cy="5252719"/>
          </a:xfrm>
        </p:spPr>
        <p:txBody>
          <a:bodyPr anchor="b"/>
          <a:lstStyle>
            <a:lvl1pPr algn="ctr">
              <a:defRPr sz="697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7270" y="7924487"/>
            <a:ext cx="8023624" cy="3642676"/>
          </a:xfrm>
        </p:spPr>
        <p:txBody>
          <a:bodyPr/>
          <a:lstStyle>
            <a:lvl1pPr marL="0" indent="0" algn="ctr">
              <a:buNone/>
              <a:defRPr sz="2789"/>
            </a:lvl1pPr>
            <a:lvl2pPr marL="531515" indent="0" algn="ctr">
              <a:buNone/>
              <a:defRPr sz="2325"/>
            </a:lvl2pPr>
            <a:lvl3pPr marL="1063030" indent="0" algn="ctr">
              <a:buNone/>
              <a:defRPr sz="2093"/>
            </a:lvl3pPr>
            <a:lvl4pPr marL="1594548" indent="0" algn="ctr">
              <a:buNone/>
              <a:defRPr sz="1862"/>
            </a:lvl4pPr>
            <a:lvl5pPr marL="2126063" indent="0" algn="ctr">
              <a:buNone/>
              <a:defRPr sz="1862"/>
            </a:lvl5pPr>
            <a:lvl6pPr marL="2657578" indent="0" algn="ctr">
              <a:buNone/>
              <a:defRPr sz="1862"/>
            </a:lvl6pPr>
            <a:lvl7pPr marL="3189093" indent="0" algn="ctr">
              <a:buNone/>
              <a:defRPr sz="1862"/>
            </a:lvl7pPr>
            <a:lvl8pPr marL="3720607" indent="0" algn="ctr">
              <a:buNone/>
              <a:defRPr sz="1862"/>
            </a:lvl8pPr>
            <a:lvl9pPr marL="4252126" indent="0" algn="ctr">
              <a:buNone/>
              <a:defRPr sz="1862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050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09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929" y="3761428"/>
            <a:ext cx="9227167" cy="6276023"/>
          </a:xfrm>
        </p:spPr>
        <p:txBody>
          <a:bodyPr anchor="b"/>
          <a:lstStyle>
            <a:lvl1pPr>
              <a:defRPr sz="697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929" y="10096824"/>
            <a:ext cx="9227167" cy="3300412"/>
          </a:xfrm>
        </p:spPr>
        <p:txBody>
          <a:bodyPr/>
          <a:lstStyle>
            <a:lvl1pPr marL="0" indent="0">
              <a:buNone/>
              <a:defRPr sz="2789">
                <a:solidFill>
                  <a:schemeClr val="tx1"/>
                </a:solidFill>
              </a:defRPr>
            </a:lvl1pPr>
            <a:lvl2pPr marL="531515" indent="0">
              <a:buNone/>
              <a:defRPr sz="2325">
                <a:solidFill>
                  <a:schemeClr val="tx1">
                    <a:tint val="75000"/>
                  </a:schemeClr>
                </a:solidFill>
              </a:defRPr>
            </a:lvl2pPr>
            <a:lvl3pPr marL="1063030" indent="0">
              <a:buNone/>
              <a:defRPr sz="2093">
                <a:solidFill>
                  <a:schemeClr val="tx1">
                    <a:tint val="75000"/>
                  </a:schemeClr>
                </a:solidFill>
              </a:defRPr>
            </a:lvl3pPr>
            <a:lvl4pPr marL="1594548" indent="0">
              <a:buNone/>
              <a:defRPr sz="1862">
                <a:solidFill>
                  <a:schemeClr val="tx1">
                    <a:tint val="75000"/>
                  </a:schemeClr>
                </a:solidFill>
              </a:defRPr>
            </a:lvl4pPr>
            <a:lvl5pPr marL="2126063" indent="0">
              <a:buNone/>
              <a:defRPr sz="1862">
                <a:solidFill>
                  <a:schemeClr val="tx1">
                    <a:tint val="75000"/>
                  </a:schemeClr>
                </a:solidFill>
              </a:defRPr>
            </a:lvl5pPr>
            <a:lvl6pPr marL="2657578" indent="0">
              <a:buNone/>
              <a:defRPr sz="1862">
                <a:solidFill>
                  <a:schemeClr val="tx1">
                    <a:tint val="75000"/>
                  </a:schemeClr>
                </a:solidFill>
              </a:defRPr>
            </a:lvl6pPr>
            <a:lvl7pPr marL="3189093" indent="0">
              <a:buNone/>
              <a:defRPr sz="1862">
                <a:solidFill>
                  <a:schemeClr val="tx1">
                    <a:tint val="75000"/>
                  </a:schemeClr>
                </a:solidFill>
              </a:defRPr>
            </a:lvl7pPr>
            <a:lvl8pPr marL="3720607" indent="0">
              <a:buNone/>
              <a:defRPr sz="1862">
                <a:solidFill>
                  <a:schemeClr val="tx1">
                    <a:tint val="75000"/>
                  </a:schemeClr>
                </a:solidFill>
              </a:defRPr>
            </a:lvl8pPr>
            <a:lvl9pPr marL="4252126" indent="0">
              <a:buNone/>
              <a:defRPr sz="186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892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500" y="4016376"/>
            <a:ext cx="4546718" cy="95729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5945" y="4016376"/>
            <a:ext cx="4546718" cy="95729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211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93" y="803278"/>
            <a:ext cx="9227167" cy="29162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97" y="3698558"/>
            <a:ext cx="4525822" cy="1812607"/>
          </a:xfrm>
        </p:spPr>
        <p:txBody>
          <a:bodyPr anchor="b"/>
          <a:lstStyle>
            <a:lvl1pPr marL="0" indent="0">
              <a:buNone/>
              <a:defRPr sz="2789" b="1"/>
            </a:lvl1pPr>
            <a:lvl2pPr marL="531515" indent="0">
              <a:buNone/>
              <a:defRPr sz="2325" b="1"/>
            </a:lvl2pPr>
            <a:lvl3pPr marL="1063030" indent="0">
              <a:buNone/>
              <a:defRPr sz="2093" b="1"/>
            </a:lvl3pPr>
            <a:lvl4pPr marL="1594548" indent="0">
              <a:buNone/>
              <a:defRPr sz="1862" b="1"/>
            </a:lvl4pPr>
            <a:lvl5pPr marL="2126063" indent="0">
              <a:buNone/>
              <a:defRPr sz="1862" b="1"/>
            </a:lvl5pPr>
            <a:lvl6pPr marL="2657578" indent="0">
              <a:buNone/>
              <a:defRPr sz="1862" b="1"/>
            </a:lvl6pPr>
            <a:lvl7pPr marL="3189093" indent="0">
              <a:buNone/>
              <a:defRPr sz="1862" b="1"/>
            </a:lvl7pPr>
            <a:lvl8pPr marL="3720607" indent="0">
              <a:buNone/>
              <a:defRPr sz="1862" b="1"/>
            </a:lvl8pPr>
            <a:lvl9pPr marL="4252126" indent="0">
              <a:buNone/>
              <a:defRPr sz="186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897" y="5511165"/>
            <a:ext cx="4525822" cy="81060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5947" y="3698558"/>
            <a:ext cx="4548114" cy="1812607"/>
          </a:xfrm>
        </p:spPr>
        <p:txBody>
          <a:bodyPr anchor="b"/>
          <a:lstStyle>
            <a:lvl1pPr marL="0" indent="0">
              <a:buNone/>
              <a:defRPr sz="2789" b="1"/>
            </a:lvl1pPr>
            <a:lvl2pPr marL="531515" indent="0">
              <a:buNone/>
              <a:defRPr sz="2325" b="1"/>
            </a:lvl2pPr>
            <a:lvl3pPr marL="1063030" indent="0">
              <a:buNone/>
              <a:defRPr sz="2093" b="1"/>
            </a:lvl3pPr>
            <a:lvl4pPr marL="1594548" indent="0">
              <a:buNone/>
              <a:defRPr sz="1862" b="1"/>
            </a:lvl4pPr>
            <a:lvl5pPr marL="2126063" indent="0">
              <a:buNone/>
              <a:defRPr sz="1862" b="1"/>
            </a:lvl5pPr>
            <a:lvl6pPr marL="2657578" indent="0">
              <a:buNone/>
              <a:defRPr sz="1862" b="1"/>
            </a:lvl6pPr>
            <a:lvl7pPr marL="3189093" indent="0">
              <a:buNone/>
              <a:defRPr sz="1862" b="1"/>
            </a:lvl7pPr>
            <a:lvl8pPr marL="3720607" indent="0">
              <a:buNone/>
              <a:defRPr sz="1862" b="1"/>
            </a:lvl8pPr>
            <a:lvl9pPr marL="4252126" indent="0">
              <a:buNone/>
              <a:defRPr sz="186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5947" y="5511165"/>
            <a:ext cx="4548114" cy="81060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915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751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634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1246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</p:sldLayoutIdLst>
  <p:txStyles>
    <p:titleStyle>
      <a:lvl1pPr algn="l" defTabSz="1069848" rtl="0" eaLnBrk="1" latinLnBrk="0" hangingPunct="1">
        <a:lnSpc>
          <a:spcPct val="90000"/>
        </a:lnSpc>
        <a:spcBef>
          <a:spcPct val="0"/>
        </a:spcBef>
        <a:buNone/>
        <a:defRPr sz="51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462" indent="-267462" algn="l" defTabSz="1069848" rtl="0" eaLnBrk="1" latinLnBrk="0" hangingPunct="1">
        <a:lnSpc>
          <a:spcPct val="90000"/>
        </a:lnSpc>
        <a:spcBef>
          <a:spcPts val="1170"/>
        </a:spcBef>
        <a:buFont typeface="Arial" panose="020B0604020202020204" pitchFamily="34" charset="0"/>
        <a:buChar char="•"/>
        <a:defRPr sz="3276" kern="1200">
          <a:solidFill>
            <a:schemeClr val="tx1"/>
          </a:solidFill>
          <a:latin typeface="+mn-lt"/>
          <a:ea typeface="+mn-ea"/>
          <a:cs typeface="+mn-cs"/>
        </a:defRPr>
      </a:lvl1pPr>
      <a:lvl2pPr marL="802386" indent="-267462" algn="l" defTabSz="106984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8" kern="1200">
          <a:solidFill>
            <a:schemeClr val="tx1"/>
          </a:solidFill>
          <a:latin typeface="+mn-lt"/>
          <a:ea typeface="+mn-ea"/>
          <a:cs typeface="+mn-cs"/>
        </a:defRPr>
      </a:lvl2pPr>
      <a:lvl3pPr marL="1337310" indent="-267462" algn="l" defTabSz="106984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40" kern="1200">
          <a:solidFill>
            <a:schemeClr val="tx1"/>
          </a:solidFill>
          <a:latin typeface="+mn-lt"/>
          <a:ea typeface="+mn-ea"/>
          <a:cs typeface="+mn-cs"/>
        </a:defRPr>
      </a:lvl3pPr>
      <a:lvl4pPr marL="1872234" indent="-267462" algn="l" defTabSz="106984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6" kern="1200">
          <a:solidFill>
            <a:schemeClr val="tx1"/>
          </a:solidFill>
          <a:latin typeface="+mn-lt"/>
          <a:ea typeface="+mn-ea"/>
          <a:cs typeface="+mn-cs"/>
        </a:defRPr>
      </a:lvl4pPr>
      <a:lvl5pPr marL="2407158" indent="-267462" algn="l" defTabSz="106984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6" kern="1200">
          <a:solidFill>
            <a:schemeClr val="tx1"/>
          </a:solidFill>
          <a:latin typeface="+mn-lt"/>
          <a:ea typeface="+mn-ea"/>
          <a:cs typeface="+mn-cs"/>
        </a:defRPr>
      </a:lvl5pPr>
      <a:lvl6pPr marL="2942082" indent="-267462" algn="l" defTabSz="106984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6" kern="1200">
          <a:solidFill>
            <a:schemeClr val="tx1"/>
          </a:solidFill>
          <a:latin typeface="+mn-lt"/>
          <a:ea typeface="+mn-ea"/>
          <a:cs typeface="+mn-cs"/>
        </a:defRPr>
      </a:lvl6pPr>
      <a:lvl7pPr marL="3477006" indent="-267462" algn="l" defTabSz="106984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6" kern="1200">
          <a:solidFill>
            <a:schemeClr val="tx1"/>
          </a:solidFill>
          <a:latin typeface="+mn-lt"/>
          <a:ea typeface="+mn-ea"/>
          <a:cs typeface="+mn-cs"/>
        </a:defRPr>
      </a:lvl7pPr>
      <a:lvl8pPr marL="4011930" indent="-267462" algn="l" defTabSz="106984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6" kern="1200">
          <a:solidFill>
            <a:schemeClr val="tx1"/>
          </a:solidFill>
          <a:latin typeface="+mn-lt"/>
          <a:ea typeface="+mn-ea"/>
          <a:cs typeface="+mn-cs"/>
        </a:defRPr>
      </a:lvl8pPr>
      <a:lvl9pPr marL="4546854" indent="-267462" algn="l" defTabSz="106984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848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1pPr>
      <a:lvl2pPr marL="534924" algn="l" defTabSz="1069848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2pPr>
      <a:lvl3pPr marL="1069848" algn="l" defTabSz="1069848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3pPr>
      <a:lvl4pPr marL="1604772" algn="l" defTabSz="1069848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4pPr>
      <a:lvl5pPr marL="2139696" algn="l" defTabSz="1069848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5pPr>
      <a:lvl6pPr marL="2674620" algn="l" defTabSz="1069848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6pPr>
      <a:lvl7pPr marL="3209544" algn="l" defTabSz="1069848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7pPr>
      <a:lvl8pPr marL="3744468" algn="l" defTabSz="1069848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8pPr>
      <a:lvl9pPr marL="4279392" algn="l" defTabSz="1069848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502" y="803278"/>
            <a:ext cx="9227167" cy="29162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502" y="4016376"/>
            <a:ext cx="9227167" cy="95729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500" y="13983973"/>
            <a:ext cx="2407086" cy="8032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4374D-344D-F04E-AAD9-B80EBF18A1B7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3771" y="13983973"/>
            <a:ext cx="3610629" cy="8032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5577" y="13983973"/>
            <a:ext cx="2407086" cy="8032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382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l" defTabSz="1063030" rtl="0" eaLnBrk="1" latinLnBrk="0" hangingPunct="1">
        <a:lnSpc>
          <a:spcPct val="90000"/>
        </a:lnSpc>
        <a:spcBef>
          <a:spcPct val="0"/>
        </a:spcBef>
        <a:buNone/>
        <a:defRPr sz="511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5759" indent="-265759" algn="l" defTabSz="1063030" rtl="0" eaLnBrk="1" latinLnBrk="0" hangingPunct="1">
        <a:lnSpc>
          <a:spcPct val="90000"/>
        </a:lnSpc>
        <a:spcBef>
          <a:spcPts val="1163"/>
        </a:spcBef>
        <a:buFont typeface="Arial" panose="020B0604020202020204" pitchFamily="34" charset="0"/>
        <a:buChar char="•"/>
        <a:defRPr sz="3256" kern="1200">
          <a:solidFill>
            <a:schemeClr val="tx1"/>
          </a:solidFill>
          <a:latin typeface="+mn-lt"/>
          <a:ea typeface="+mn-ea"/>
          <a:cs typeface="+mn-cs"/>
        </a:defRPr>
      </a:lvl1pPr>
      <a:lvl2pPr marL="797274" indent="-265759" algn="l" defTabSz="10630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789" kern="1200">
          <a:solidFill>
            <a:schemeClr val="tx1"/>
          </a:solidFill>
          <a:latin typeface="+mn-lt"/>
          <a:ea typeface="+mn-ea"/>
          <a:cs typeface="+mn-cs"/>
        </a:defRPr>
      </a:lvl2pPr>
      <a:lvl3pPr marL="1328789" indent="-265759" algn="l" defTabSz="10630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325" kern="1200">
          <a:solidFill>
            <a:schemeClr val="tx1"/>
          </a:solidFill>
          <a:latin typeface="+mn-lt"/>
          <a:ea typeface="+mn-ea"/>
          <a:cs typeface="+mn-cs"/>
        </a:defRPr>
      </a:lvl3pPr>
      <a:lvl4pPr marL="1860304" indent="-265759" algn="l" defTabSz="10630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4pPr>
      <a:lvl5pPr marL="2391818" indent="-265759" algn="l" defTabSz="10630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5pPr>
      <a:lvl6pPr marL="2923337" indent="-265759" algn="l" defTabSz="10630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6pPr>
      <a:lvl7pPr marL="3454852" indent="-265759" algn="l" defTabSz="10630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7pPr>
      <a:lvl8pPr marL="3986367" indent="-265759" algn="l" defTabSz="10630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8pPr>
      <a:lvl9pPr marL="4517882" indent="-265759" algn="l" defTabSz="10630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3030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1pPr>
      <a:lvl2pPr marL="531515" algn="l" defTabSz="1063030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2pPr>
      <a:lvl3pPr marL="1063030" algn="l" defTabSz="1063030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3pPr>
      <a:lvl4pPr marL="1594548" algn="l" defTabSz="1063030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4pPr>
      <a:lvl5pPr marL="2126063" algn="l" defTabSz="1063030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5pPr>
      <a:lvl6pPr marL="2657578" algn="l" defTabSz="1063030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6pPr>
      <a:lvl7pPr marL="3189093" algn="l" defTabSz="1063030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7pPr>
      <a:lvl8pPr marL="3720607" algn="l" defTabSz="1063030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8pPr>
      <a:lvl9pPr marL="4252126" algn="l" defTabSz="1063030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app.convercent.com/en-us/LandingPage/cdf696bd-4358-e811-80da-000d3ab0d899" TargetMode="Externa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bit.ly/39r8Q5i" TargetMode="External"/><Relationship Id="rId13" Type="http://schemas.openxmlformats.org/officeDocument/2006/relationships/image" Target="../media/image22.png"/><Relationship Id="rId3" Type="http://schemas.openxmlformats.org/officeDocument/2006/relationships/image" Target="../media/image31.png"/><Relationship Id="rId7" Type="http://schemas.openxmlformats.org/officeDocument/2006/relationships/image" Target="../media/image17.svg"/><Relationship Id="rId12" Type="http://schemas.openxmlformats.org/officeDocument/2006/relationships/image" Target="../media/image21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20.png"/><Relationship Id="rId5" Type="http://schemas.openxmlformats.org/officeDocument/2006/relationships/image" Target="../media/image15.svg"/><Relationship Id="rId10" Type="http://schemas.openxmlformats.org/officeDocument/2006/relationships/image" Target="../media/image19.svg"/><Relationship Id="rId4" Type="http://schemas.openxmlformats.org/officeDocument/2006/relationships/image" Target="../media/image14.png"/><Relationship Id="rId9" Type="http://schemas.openxmlformats.org/officeDocument/2006/relationships/image" Target="../media/image18.png"/><Relationship Id="rId14" Type="http://schemas.openxmlformats.org/officeDocument/2006/relationships/image" Target="../media/image23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13" Type="http://schemas.openxmlformats.org/officeDocument/2006/relationships/image" Target="../media/image21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svg"/><Relationship Id="rId11" Type="http://schemas.openxmlformats.org/officeDocument/2006/relationships/image" Target="../media/image19.svg"/><Relationship Id="rId5" Type="http://schemas.openxmlformats.org/officeDocument/2006/relationships/image" Target="../media/image14.png"/><Relationship Id="rId15" Type="http://schemas.openxmlformats.org/officeDocument/2006/relationships/image" Target="../media/image23.svg"/><Relationship Id="rId10" Type="http://schemas.openxmlformats.org/officeDocument/2006/relationships/image" Target="../media/image18.png"/><Relationship Id="rId4" Type="http://schemas.openxmlformats.org/officeDocument/2006/relationships/image" Target="../media/image13.png"/><Relationship Id="rId9" Type="http://schemas.openxmlformats.org/officeDocument/2006/relationships/hyperlink" Target="https://bit.ly/39r8Q5i" TargetMode="External"/><Relationship Id="rId1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13" Type="http://schemas.openxmlformats.org/officeDocument/2006/relationships/image" Target="../media/image21.svg"/><Relationship Id="rId3" Type="http://schemas.openxmlformats.org/officeDocument/2006/relationships/image" Target="../media/image24.png"/><Relationship Id="rId7" Type="http://schemas.openxmlformats.org/officeDocument/2006/relationships/image" Target="../media/image16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svg"/><Relationship Id="rId11" Type="http://schemas.openxmlformats.org/officeDocument/2006/relationships/image" Target="../media/image19.svg"/><Relationship Id="rId5" Type="http://schemas.openxmlformats.org/officeDocument/2006/relationships/image" Target="../media/image14.png"/><Relationship Id="rId15" Type="http://schemas.openxmlformats.org/officeDocument/2006/relationships/image" Target="../media/image23.svg"/><Relationship Id="rId10" Type="http://schemas.openxmlformats.org/officeDocument/2006/relationships/image" Target="../media/image18.png"/><Relationship Id="rId4" Type="http://schemas.openxmlformats.org/officeDocument/2006/relationships/image" Target="../media/image25.png"/><Relationship Id="rId9" Type="http://schemas.openxmlformats.org/officeDocument/2006/relationships/hyperlink" Target="https://bit.ly/39r8Q5i" TargetMode="External"/><Relationship Id="rId1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13" Type="http://schemas.openxmlformats.org/officeDocument/2006/relationships/image" Target="../media/image21.svg"/><Relationship Id="rId3" Type="http://schemas.openxmlformats.org/officeDocument/2006/relationships/image" Target="../media/image26.png"/><Relationship Id="rId7" Type="http://schemas.openxmlformats.org/officeDocument/2006/relationships/image" Target="../media/image16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svg"/><Relationship Id="rId11" Type="http://schemas.openxmlformats.org/officeDocument/2006/relationships/image" Target="../media/image19.svg"/><Relationship Id="rId5" Type="http://schemas.openxmlformats.org/officeDocument/2006/relationships/image" Target="../media/image14.png"/><Relationship Id="rId15" Type="http://schemas.openxmlformats.org/officeDocument/2006/relationships/image" Target="../media/image23.svg"/><Relationship Id="rId10" Type="http://schemas.openxmlformats.org/officeDocument/2006/relationships/image" Target="../media/image18.png"/><Relationship Id="rId4" Type="http://schemas.openxmlformats.org/officeDocument/2006/relationships/image" Target="../media/image27.png"/><Relationship Id="rId9" Type="http://schemas.openxmlformats.org/officeDocument/2006/relationships/hyperlink" Target="https://bit.ly/39r8Q5i" TargetMode="External"/><Relationship Id="rId1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13" Type="http://schemas.openxmlformats.org/officeDocument/2006/relationships/image" Target="../media/image21.svg"/><Relationship Id="rId3" Type="http://schemas.openxmlformats.org/officeDocument/2006/relationships/image" Target="../media/image28.png"/><Relationship Id="rId7" Type="http://schemas.openxmlformats.org/officeDocument/2006/relationships/image" Target="../media/image16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svg"/><Relationship Id="rId11" Type="http://schemas.openxmlformats.org/officeDocument/2006/relationships/image" Target="../media/image19.svg"/><Relationship Id="rId5" Type="http://schemas.openxmlformats.org/officeDocument/2006/relationships/image" Target="../media/image14.png"/><Relationship Id="rId15" Type="http://schemas.openxmlformats.org/officeDocument/2006/relationships/image" Target="../media/image23.svg"/><Relationship Id="rId10" Type="http://schemas.openxmlformats.org/officeDocument/2006/relationships/image" Target="../media/image18.png"/><Relationship Id="rId4" Type="http://schemas.openxmlformats.org/officeDocument/2006/relationships/image" Target="../media/image29.png"/><Relationship Id="rId9" Type="http://schemas.openxmlformats.org/officeDocument/2006/relationships/hyperlink" Target="https://bit.ly/39r8Q5i" TargetMode="External"/><Relationship Id="rId1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bit.ly/39r8Q5i" TargetMode="External"/><Relationship Id="rId13" Type="http://schemas.openxmlformats.org/officeDocument/2006/relationships/image" Target="../media/image22.png"/><Relationship Id="rId3" Type="http://schemas.openxmlformats.org/officeDocument/2006/relationships/image" Target="../media/image30.png"/><Relationship Id="rId7" Type="http://schemas.openxmlformats.org/officeDocument/2006/relationships/image" Target="../media/image17.svg"/><Relationship Id="rId12" Type="http://schemas.openxmlformats.org/officeDocument/2006/relationships/image" Target="../media/image21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20.png"/><Relationship Id="rId5" Type="http://schemas.openxmlformats.org/officeDocument/2006/relationships/image" Target="../media/image15.svg"/><Relationship Id="rId10" Type="http://schemas.openxmlformats.org/officeDocument/2006/relationships/image" Target="../media/image19.svg"/><Relationship Id="rId4" Type="http://schemas.openxmlformats.org/officeDocument/2006/relationships/image" Target="../media/image14.png"/><Relationship Id="rId9" Type="http://schemas.openxmlformats.org/officeDocument/2006/relationships/image" Target="../media/image18.png"/><Relationship Id="rId14" Type="http://schemas.openxmlformats.org/officeDocument/2006/relationships/image" Target="../media/image2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017633-E7B5-45D3-819D-4F5C25A9E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631" y="1"/>
            <a:ext cx="10355040" cy="3044156"/>
          </a:xfrm>
        </p:spPr>
        <p:txBody>
          <a:bodyPr>
            <a:normAutofit/>
          </a:bodyPr>
          <a:lstStyle/>
          <a:p>
            <a:r>
              <a:rPr lang="pt-PT" sz="4794" dirty="0">
                <a:solidFill>
                  <a:schemeClr val="accent5"/>
                </a:solidFill>
              </a:rPr>
              <a:t>INSTRUÇÕES PARA EDITAR E IMPRIMIR OS CARTAZES E CARTÃO DE BOLSO SOBRE SALVAGUARDA</a:t>
            </a:r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2AE686B9-7CF9-4959-8236-9E4785BDEA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8631" y="3044157"/>
            <a:ext cx="9923786" cy="9572945"/>
          </a:xfrm>
        </p:spPr>
        <p:txBody>
          <a:bodyPr>
            <a:normAutofit fontScale="92500" lnSpcReduction="10000"/>
          </a:bodyPr>
          <a:lstStyle/>
          <a:p>
            <a:pPr marL="684943" indent="-684943">
              <a:spcBef>
                <a:spcPts val="0"/>
              </a:spcBef>
              <a:buFont typeface="+mj-lt"/>
              <a:buAutoNum type="arabicPeriod"/>
              <a:tabLst>
                <a:tab pos="14612112" algn="l"/>
              </a:tabLst>
            </a:pPr>
            <a:r>
              <a:rPr lang="pt-PT" sz="3596"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</a:rPr>
              <a:t>Descarregue todos os modelos de cartazes e cartões de bolso e o conjunto de imagens de pessoas para o seu computador ou para uma pasta no seu disco partilhado.</a:t>
            </a:r>
          </a:p>
          <a:p>
            <a:pPr marL="684943" indent="-684943">
              <a:spcBef>
                <a:spcPts val="0"/>
              </a:spcBef>
              <a:buFont typeface="+mj-lt"/>
              <a:buAutoNum type="arabicPeriod"/>
              <a:tabLst>
                <a:tab pos="14612112" algn="l"/>
              </a:tabLst>
            </a:pPr>
            <a:endParaRPr lang="en-US" sz="3596" dirty="0">
              <a:latin typeface="Calibri" panose="020F0502020204030204" pitchFamily="34" charset="0"/>
              <a:ea typeface="Yu Mincho" panose="02020400000000000000" pitchFamily="18" charset="-128"/>
              <a:cs typeface="Calibri" panose="020F0502020204030204" pitchFamily="34" charset="0"/>
            </a:endParaRPr>
          </a:p>
          <a:p>
            <a:pPr marL="684943" indent="-684943">
              <a:spcBef>
                <a:spcPts val="0"/>
              </a:spcBef>
              <a:buFont typeface="+mj-lt"/>
              <a:buAutoNum type="arabicPeriod"/>
              <a:tabLst>
                <a:tab pos="14612112" algn="l"/>
              </a:tabLst>
            </a:pPr>
            <a:r>
              <a:rPr lang="pt-PT" sz="3596"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</a:rPr>
              <a:t>Abra o PowerPoint (PPT) e escolha o modelo de cartaz ou cartão de bolso que quer editar.</a:t>
            </a:r>
          </a:p>
          <a:p>
            <a:pPr marL="684943" indent="-684943">
              <a:spcBef>
                <a:spcPts val="0"/>
              </a:spcBef>
              <a:buFont typeface="+mj-lt"/>
              <a:buAutoNum type="arabicPeriod"/>
              <a:tabLst>
                <a:tab pos="14612112" algn="l"/>
              </a:tabLst>
            </a:pPr>
            <a:endParaRPr lang="en-US" sz="3596" dirty="0">
              <a:latin typeface="Calibri" panose="020F0502020204030204" pitchFamily="34" charset="0"/>
              <a:ea typeface="Yu Mincho" panose="02020400000000000000" pitchFamily="18" charset="-128"/>
              <a:cs typeface="Calibri" panose="020F0502020204030204" pitchFamily="34" charset="0"/>
            </a:endParaRPr>
          </a:p>
          <a:p>
            <a:pPr marL="684943" indent="-684943">
              <a:spcBef>
                <a:spcPts val="0"/>
              </a:spcBef>
              <a:buFont typeface="+mj-lt"/>
              <a:buAutoNum type="arabicPeriod"/>
              <a:tabLst>
                <a:tab pos="14612112" algn="l"/>
              </a:tabLst>
            </a:pPr>
            <a:r>
              <a:rPr lang="pt-PT" sz="3596"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</a:rPr>
              <a:t>Utilize as instruções nas duas páginas seguintes para alterar as imagens das pessoas.</a:t>
            </a:r>
          </a:p>
          <a:p>
            <a:pPr marL="684943" indent="-684943">
              <a:spcBef>
                <a:spcPts val="0"/>
              </a:spcBef>
              <a:buFont typeface="+mj-lt"/>
              <a:buAutoNum type="arabicPeriod"/>
              <a:tabLst>
                <a:tab pos="14612112" algn="l"/>
              </a:tabLst>
            </a:pPr>
            <a:endParaRPr lang="en-US" sz="3596" dirty="0">
              <a:latin typeface="Calibri" panose="020F0502020204030204" pitchFamily="34" charset="0"/>
              <a:ea typeface="Yu Mincho" panose="02020400000000000000" pitchFamily="18" charset="-128"/>
              <a:cs typeface="Calibri" panose="020F0502020204030204" pitchFamily="34" charset="0"/>
            </a:endParaRPr>
          </a:p>
          <a:p>
            <a:pPr marL="684943" indent="-684943">
              <a:spcBef>
                <a:spcPts val="0"/>
              </a:spcBef>
              <a:buFont typeface="+mj-lt"/>
              <a:buAutoNum type="arabicPeriod"/>
              <a:tabLst>
                <a:tab pos="14612112" algn="l"/>
              </a:tabLst>
            </a:pPr>
            <a:r>
              <a:rPr lang="pt-PT" sz="3596"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</a:rPr>
              <a:t>Edite o texto para inserir quaisquer mecanismos de reporte locais da FHI 360 para o seu país ou projeto (por exemplo linha de ajuda do projeto local, </a:t>
            </a:r>
            <a:r>
              <a:rPr lang="pt-PT" sz="3596" u="sng">
                <a:solidFill>
                  <a:srgbClr val="0563C1"/>
                </a:solidFill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  <a:hlinkClick r:id="rId2"/>
              </a:rPr>
              <a:t>número da linha direta da FHI 360 para o país</a:t>
            </a:r>
            <a:r>
              <a:rPr lang="pt-PT" sz="3596"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</a:rPr>
              <a:t> -- utilize o menu em cascata na nossa página web de reporte para determinar se o seu país tem um número de linha direta próprio. Se não, utilize uma linha de denúncia local, caso esteja criada)</a:t>
            </a:r>
          </a:p>
          <a:p>
            <a:pPr marL="684943" indent="-684943">
              <a:spcBef>
                <a:spcPts val="0"/>
              </a:spcBef>
              <a:buFont typeface="+mj-lt"/>
              <a:buAutoNum type="arabicPeriod"/>
              <a:tabLst>
                <a:tab pos="14612112" algn="l"/>
              </a:tabLst>
            </a:pPr>
            <a:endParaRPr lang="en-US" sz="3596" dirty="0">
              <a:latin typeface="Calibri" panose="020F0502020204030204" pitchFamily="34" charset="0"/>
              <a:ea typeface="Yu Mincho" panose="02020400000000000000" pitchFamily="18" charset="-128"/>
              <a:cs typeface="Calibri" panose="020F0502020204030204" pitchFamily="34" charset="0"/>
            </a:endParaRPr>
          </a:p>
          <a:p>
            <a:pPr marL="684943" indent="-684943">
              <a:spcBef>
                <a:spcPts val="0"/>
              </a:spcBef>
              <a:buFont typeface="+mj-lt"/>
              <a:buAutoNum type="arabicPeriod"/>
              <a:tabLst>
                <a:tab pos="14612112" algn="l"/>
              </a:tabLst>
            </a:pPr>
            <a:r>
              <a:rPr lang="pt-PT" sz="3596"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</a:rPr>
              <a:t>Quando terminar a edição, guarde o seu documento. Siga as dicas de impressão no final destas instruções.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154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>
            <a:extLst>
              <a:ext uri="{FF2B5EF4-FFF2-40B4-BE49-F238E27FC236}">
                <a16:creationId xmlns:a16="http://schemas.microsoft.com/office/drawing/2014/main" id="{DB653D07-69C5-DA4C-894B-C0730243FA0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" y="8742044"/>
            <a:ext cx="3186172" cy="5620797"/>
          </a:xfrm>
          <a:prstGeom prst="rect">
            <a:avLst/>
          </a:prstGeom>
        </p:spPr>
      </p:pic>
      <p:sp>
        <p:nvSpPr>
          <p:cNvPr id="88" name="Oval 87">
            <a:extLst>
              <a:ext uri="{FF2B5EF4-FFF2-40B4-BE49-F238E27FC236}">
                <a16:creationId xmlns:a16="http://schemas.microsoft.com/office/drawing/2014/main" id="{01A5260F-029A-4538-AAF7-6ACCCA110085}"/>
              </a:ext>
            </a:extLst>
          </p:cNvPr>
          <p:cNvSpPr/>
          <p:nvPr/>
        </p:nvSpPr>
        <p:spPr>
          <a:xfrm>
            <a:off x="1557681" y="14509784"/>
            <a:ext cx="327343" cy="3273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!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600751A8-3B79-4655-8BD5-AE02870CB35F}"/>
              </a:ext>
            </a:extLst>
          </p:cNvPr>
          <p:cNvSpPr txBox="1">
            <a:spLocks/>
          </p:cNvSpPr>
          <p:nvPr/>
        </p:nvSpPr>
        <p:spPr>
          <a:xfrm>
            <a:off x="213238" y="246626"/>
            <a:ext cx="8609105" cy="1838325"/>
          </a:xfrm>
          <a:prstGeom prst="rect">
            <a:avLst/>
          </a:prstGeom>
        </p:spPr>
        <p:txBody>
          <a:bodyPr/>
          <a:lstStyle>
            <a:lvl1pPr algn="l" defTabSz="10698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4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800" b="1">
                <a:solidFill>
                  <a:schemeClr val="accent2"/>
                </a:solidFill>
                <a:latin typeface="Franklin Gothic Demi" panose="020B0603020102020204" pitchFamily="34" charset="0"/>
              </a:rPr>
              <a:t>Protéger les participants du programme des préjudices est</a:t>
            </a:r>
            <a:r>
              <a:rPr lang="fr-FR" sz="4800" b="1">
                <a:solidFill>
                  <a:schemeClr val="tx2"/>
                </a:solidFill>
                <a:latin typeface="Franklin Gothic Demi" panose="020B0603020102020204" pitchFamily="34" charset="0"/>
              </a:rPr>
              <a:t> Notre responsabilité partagée</a:t>
            </a:r>
            <a:endParaRPr lang="fr-FR" sz="4800" b="1" dirty="0">
              <a:solidFill>
                <a:schemeClr val="tx2"/>
              </a:solidFill>
              <a:latin typeface="Franklin Gothic Demi" panose="020B0603020102020204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FB1D8BD-DE14-4EDC-99F1-EFD64C66EE2E}"/>
              </a:ext>
            </a:extLst>
          </p:cNvPr>
          <p:cNvGrpSpPr/>
          <p:nvPr/>
        </p:nvGrpSpPr>
        <p:grpSpPr>
          <a:xfrm>
            <a:off x="405254" y="2349665"/>
            <a:ext cx="9944717" cy="1580817"/>
            <a:chOff x="405254" y="2326047"/>
            <a:chExt cx="9944717" cy="1580817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0F00B81-929F-4981-93CE-C29A8E5FB146}"/>
                </a:ext>
              </a:extLst>
            </p:cNvPr>
            <p:cNvSpPr txBox="1"/>
            <p:nvPr/>
          </p:nvSpPr>
          <p:spPr>
            <a:xfrm>
              <a:off x="3970775" y="2326047"/>
              <a:ext cx="256649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400"/>
                </a:spcAft>
              </a:pPr>
              <a:r>
                <a:rPr lang="fr-FR" sz="2400" b="1" dirty="0">
                  <a:solidFill>
                    <a:schemeClr val="accent1"/>
                  </a:solidFill>
                  <a:latin typeface="Franklin Gothic Demi" panose="020B0603020102020204" pitchFamily="34" charset="0"/>
                </a:rPr>
                <a:t>RAPPELEZ-VOUS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A479B9D-2CBA-47B3-97B7-05488A32FE68}"/>
                </a:ext>
              </a:extLst>
            </p:cNvPr>
            <p:cNvSpPr txBox="1"/>
            <p:nvPr/>
          </p:nvSpPr>
          <p:spPr>
            <a:xfrm>
              <a:off x="405254" y="2795320"/>
              <a:ext cx="2632198" cy="8843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numCol="1" rtlCol="0">
              <a:spAutoFit/>
            </a:bodyPr>
            <a:lstStyle/>
            <a:p>
              <a:pPr marL="233363" lvl="0" indent="-233363">
                <a:lnSpc>
                  <a:spcPct val="110000"/>
                </a:lnSpc>
                <a:spcAft>
                  <a:spcPts val="600"/>
                </a:spcAft>
                <a:buClr>
                  <a:srgbClr val="723484"/>
                </a:buClr>
                <a:buSzPct val="125000"/>
                <a:buFont typeface="Arial" panose="020B0604020202020204" pitchFamily="34" charset="0"/>
                <a:buChar char="•"/>
              </a:pPr>
              <a:r>
                <a:rPr lang="fr-FR" sz="1600" dirty="0"/>
                <a:t>Les services et l’aide aux participants au programme sont toujours gratuits.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7B77D9F-C1AD-407C-A467-89AAC41E02F3}"/>
                </a:ext>
              </a:extLst>
            </p:cNvPr>
            <p:cNvSpPr txBox="1"/>
            <p:nvPr/>
          </p:nvSpPr>
          <p:spPr>
            <a:xfrm>
              <a:off x="3089175" y="2833315"/>
              <a:ext cx="4654232" cy="8843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numCol="1" rtlCol="0">
              <a:spAutoFit/>
            </a:bodyPr>
            <a:lstStyle/>
            <a:p>
              <a:pPr marL="233363" lvl="0" indent="-233363">
                <a:lnSpc>
                  <a:spcPct val="110000"/>
                </a:lnSpc>
                <a:spcAft>
                  <a:spcPts val="600"/>
                </a:spcAft>
                <a:buClr>
                  <a:srgbClr val="723484"/>
                </a:buClr>
                <a:buSzPct val="125000"/>
                <a:buFont typeface="Arial" panose="020B0604020202020204" pitchFamily="34" charset="0"/>
                <a:buChar char="•"/>
              </a:pPr>
              <a:r>
                <a:rPr lang="fr-FR" sz="1600" dirty="0"/>
                <a:t>Les travailleurs humanitaires et du développement ne devraient jamais menacer ou blesser les participants au programme ou leur demander de se livrer à des actes sexuels.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D7CD6741-8AB0-495E-90CB-3A451F5D09D4}"/>
                </a:ext>
              </a:extLst>
            </p:cNvPr>
            <p:cNvSpPr txBox="1"/>
            <p:nvPr/>
          </p:nvSpPr>
          <p:spPr>
            <a:xfrm>
              <a:off x="7662530" y="2864276"/>
              <a:ext cx="2687441" cy="8843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numCol="1" rtlCol="0">
              <a:spAutoFit/>
            </a:bodyPr>
            <a:lstStyle/>
            <a:p>
              <a:pPr marL="233363" lvl="0" indent="-233363">
                <a:lnSpc>
                  <a:spcPct val="110000"/>
                </a:lnSpc>
                <a:spcAft>
                  <a:spcPts val="600"/>
                </a:spcAft>
                <a:buClr>
                  <a:srgbClr val="723484"/>
                </a:buClr>
                <a:buSzPct val="125000"/>
                <a:buFont typeface="Arial" panose="020B0604020202020204" pitchFamily="34" charset="0"/>
                <a:buChar char="•"/>
              </a:pPr>
              <a:r>
                <a:rPr lang="fr-FR" sz="1600" dirty="0"/>
                <a:t>FHI 360 ne tolère pas les représailles contre quiconque signale une inconduite.</a:t>
              </a: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5B1BD92-BF10-4928-B1A8-0AEA94CB6EAA}"/>
                </a:ext>
              </a:extLst>
            </p:cNvPr>
            <p:cNvCxnSpPr/>
            <p:nvPr/>
          </p:nvCxnSpPr>
          <p:spPr>
            <a:xfrm>
              <a:off x="2994276" y="3022519"/>
              <a:ext cx="0" cy="884345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26CB8A5-9597-40F5-8B92-93ECE3E7A5CE}"/>
                </a:ext>
              </a:extLst>
            </p:cNvPr>
            <p:cNvCxnSpPr/>
            <p:nvPr/>
          </p:nvCxnSpPr>
          <p:spPr>
            <a:xfrm>
              <a:off x="7637396" y="3022519"/>
              <a:ext cx="0" cy="884345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30F8C7A4-311C-41B0-B5A0-12CA99328B08}"/>
              </a:ext>
            </a:extLst>
          </p:cNvPr>
          <p:cNvSpPr/>
          <p:nvPr/>
        </p:nvSpPr>
        <p:spPr>
          <a:xfrm>
            <a:off x="213238" y="4331097"/>
            <a:ext cx="5811445" cy="4336521"/>
          </a:xfrm>
          <a:prstGeom prst="rect">
            <a:avLst/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91440" numCol="1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800"/>
              </a:spcAft>
            </a:pPr>
            <a:r>
              <a:rPr lang="fr-FR" sz="2000" b="1" dirty="0">
                <a:solidFill>
                  <a:srgbClr val="B81F39"/>
                </a:solidFill>
                <a:latin typeface="Franklin Gothic Demi" panose="020B0603020102020204" pitchFamily="34" charset="0"/>
              </a:rPr>
              <a:t>JAMAIS</a:t>
            </a:r>
          </a:p>
          <a:p>
            <a:pPr marL="285750" lvl="0" indent="-285750">
              <a:spcAft>
                <a:spcPts val="800"/>
              </a:spcAft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Se livrer à des activités sexuelles avec les participants au programme</a:t>
            </a:r>
          </a:p>
          <a:p>
            <a:pPr marL="285750" lvl="0" indent="-285750">
              <a:spcAft>
                <a:spcPts val="800"/>
              </a:spcAft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Se livrer à des activités sexuelles avec </a:t>
            </a:r>
            <a:r>
              <a:rPr lang="fr-FR" sz="1400" b="1" dirty="0">
                <a:solidFill>
                  <a:schemeClr val="tx1"/>
                </a:solidFill>
              </a:rPr>
              <a:t>toute personne </a:t>
            </a:r>
            <a:r>
              <a:rPr lang="fr-FR" sz="1400" dirty="0">
                <a:solidFill>
                  <a:schemeClr val="tx1"/>
                </a:solidFill>
              </a:rPr>
              <a:t>de moins de 18 ans</a:t>
            </a:r>
          </a:p>
          <a:p>
            <a:pPr marL="285750" lvl="0" indent="-285750">
              <a:spcAft>
                <a:spcPts val="800"/>
              </a:spcAft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Échanger de l’argent, de l’emploi, des biens ou des services contre</a:t>
            </a:r>
            <a:br>
              <a:rPr lang="fr-FR" sz="1400" dirty="0">
                <a:solidFill>
                  <a:schemeClr val="tx1"/>
                </a:solidFill>
              </a:rPr>
            </a:br>
            <a:r>
              <a:rPr lang="fr-FR" sz="1400" dirty="0">
                <a:solidFill>
                  <a:schemeClr val="tx1"/>
                </a:solidFill>
              </a:rPr>
              <a:t>sexe (l'achat de services sexuels auprès de toute personne est formellement interdit)</a:t>
            </a:r>
          </a:p>
          <a:p>
            <a:pPr marL="285750" lvl="0" indent="-285750">
              <a:spcAft>
                <a:spcPts val="800"/>
              </a:spcAft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Harceler, intimider, rabaisser, intimider, humilier ou maltraiter autrement les participants au programme, y compris les enfants</a:t>
            </a:r>
          </a:p>
          <a:p>
            <a:pPr marL="285750" lvl="0" indent="-285750">
              <a:spcAft>
                <a:spcPts val="800"/>
              </a:spcAft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Montrer du matériel pornographique aux enfants ou à d’autres participants au programme</a:t>
            </a:r>
          </a:p>
          <a:p>
            <a:pPr>
              <a:spcAft>
                <a:spcPts val="800"/>
              </a:spcAft>
            </a:pPr>
            <a:r>
              <a:rPr lang="fr-FR" sz="1400" b="1" dirty="0">
                <a:solidFill>
                  <a:srgbClr val="B81F39"/>
                </a:solidFill>
              </a:rPr>
              <a:t>Ces actes violent les politiques de FHI 360 et peuvent mener à des mesures disciplinaires, y compris le licenciement ou la rupture de partenariat avec FHI 360 et le signalement aux autorités locales.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A6E8DC7-1DD7-49F5-B868-0DD855C79D03}"/>
              </a:ext>
            </a:extLst>
          </p:cNvPr>
          <p:cNvSpPr/>
          <p:nvPr/>
        </p:nvSpPr>
        <p:spPr>
          <a:xfrm>
            <a:off x="6461395" y="4479148"/>
            <a:ext cx="3888576" cy="3659868"/>
          </a:xfrm>
          <a:prstGeom prst="rect">
            <a:avLst/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18288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800"/>
              </a:spcAft>
            </a:pPr>
            <a:r>
              <a:rPr lang="fr-FR" sz="2000" b="1" dirty="0">
                <a:solidFill>
                  <a:srgbClr val="009BB1"/>
                </a:solidFill>
                <a:latin typeface="Franklin Gothic Demi" panose="020B0603020102020204" pitchFamily="34" charset="0"/>
              </a:rPr>
              <a:t>TOUJOURS</a:t>
            </a:r>
          </a:p>
          <a:p>
            <a:pPr marL="285750" lvl="0" indent="-285750">
              <a:spcAft>
                <a:spcPts val="800"/>
              </a:spcAft>
              <a:buBlip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Remettre en question les normes sociales et de genre nuisibles. Traiter tout le monde comme étant égal et avec dignité et respect.</a:t>
            </a:r>
          </a:p>
          <a:p>
            <a:pPr marL="285750" lvl="0" indent="-285750">
              <a:spcAft>
                <a:spcPts val="800"/>
              </a:spcAft>
              <a:buBlip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Partager cette information avec vos collègues et les partenaires du programme.</a:t>
            </a:r>
          </a:p>
          <a:p>
            <a:pPr marL="285750" lvl="0" indent="-285750">
              <a:spcAft>
                <a:spcPts val="800"/>
              </a:spcAft>
              <a:buBlip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Comprendre et respecter les politiques de protection de FHI 360 :                  </a:t>
            </a:r>
            <a:r>
              <a:rPr lang="fr-FR" sz="1400" dirty="0">
                <a:solidFill>
                  <a:schemeClr val="tx1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https://bit.ly/39r8Q5i</a:t>
            </a:r>
          </a:p>
          <a:p>
            <a:pPr marL="285750" lvl="0" indent="-285750">
              <a:spcAft>
                <a:spcPts val="800"/>
              </a:spcAft>
              <a:buBlip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Signaler toute inconduite soupçonnée ou connue en utilisant l’une des options de signalement ci-dessous.</a:t>
            </a:r>
          </a:p>
          <a:p>
            <a:pPr marL="285750" indent="-285750">
              <a:spcAft>
                <a:spcPts val="1400"/>
              </a:spcAft>
              <a:buClr>
                <a:schemeClr val="accent6"/>
              </a:buClr>
              <a:buSzPct val="115000"/>
              <a:buBlip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</a:buBlip>
            </a:pPr>
            <a:endParaRPr lang="en-US" sz="1600" dirty="0">
              <a:solidFill>
                <a:schemeClr val="tx1"/>
              </a:solidFill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55EA307-3B7D-40A4-AF7B-F972AA6BFCA8}"/>
              </a:ext>
            </a:extLst>
          </p:cNvPr>
          <p:cNvGrpSpPr/>
          <p:nvPr/>
        </p:nvGrpSpPr>
        <p:grpSpPr>
          <a:xfrm>
            <a:off x="904273" y="8512683"/>
            <a:ext cx="8699500" cy="2432165"/>
            <a:chOff x="545338" y="8973206"/>
            <a:chExt cx="8699500" cy="2432165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761DB7C-6BB2-49AD-B10A-622553577FFB}"/>
                </a:ext>
              </a:extLst>
            </p:cNvPr>
            <p:cNvSpPr txBox="1"/>
            <p:nvPr/>
          </p:nvSpPr>
          <p:spPr>
            <a:xfrm>
              <a:off x="2070131" y="10189654"/>
              <a:ext cx="5499726" cy="12157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300"/>
                </a:spcAft>
              </a:pPr>
              <a:r>
                <a:rPr lang="fr-FR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Franklin Gothic Book" panose="020B0503020102020204" pitchFamily="34" charset="0"/>
                </a:rPr>
                <a:t>Vous pouvez fournir votre nom, signaler de façon anonyme ou de la part de quelqu’un d’autre.</a:t>
              </a:r>
            </a:p>
            <a:p>
              <a:pPr algn="ctr">
                <a:spcAft>
                  <a:spcPts val="300"/>
                </a:spcAft>
              </a:pPr>
              <a:r>
                <a:rPr lang="fr-FR" sz="3200" dirty="0">
                  <a:solidFill>
                    <a:srgbClr val="009BB1"/>
                  </a:solidFill>
                  <a:latin typeface="Franklin Gothic Demi" panose="020B0603020102020204" pitchFamily="34" charset="0"/>
                </a:rPr>
                <a:t>+00 00 0000 0000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27C1784-A086-4487-A4D9-1F5F2FEFB2DF}"/>
                </a:ext>
              </a:extLst>
            </p:cNvPr>
            <p:cNvSpPr txBox="1"/>
            <p:nvPr/>
          </p:nvSpPr>
          <p:spPr>
            <a:xfrm>
              <a:off x="545338" y="8973206"/>
              <a:ext cx="8699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fr-FR" sz="4000" b="1" dirty="0">
                  <a:solidFill>
                    <a:schemeClr val="accent2"/>
                  </a:solidFill>
                  <a:latin typeface="Franklin Gothic Demi Cond" panose="020B0603020102020204" pitchFamily="34" charset="0"/>
                </a:rPr>
                <a:t>Appelez la ligne d'assistance sur l'éthique et la conformité de FHI 360</a:t>
              </a:r>
              <a:endParaRPr lang="fr-FR" sz="4400" b="1" dirty="0">
                <a:solidFill>
                  <a:schemeClr val="accent2"/>
                </a:solidFill>
                <a:latin typeface="Franklin Gothic Demi Cond" panose="020B0603020102020204" pitchFamily="34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298E8457-B9C0-4E83-8788-8A55BC5491D7}"/>
              </a:ext>
            </a:extLst>
          </p:cNvPr>
          <p:cNvGrpSpPr/>
          <p:nvPr/>
        </p:nvGrpSpPr>
        <p:grpSpPr>
          <a:xfrm>
            <a:off x="2629638" y="11128167"/>
            <a:ext cx="7738102" cy="2818541"/>
            <a:chOff x="1185851" y="11137075"/>
            <a:chExt cx="7738102" cy="3118579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76FBB661-9F51-440E-8839-087474E94838}"/>
                </a:ext>
              </a:extLst>
            </p:cNvPr>
            <p:cNvGrpSpPr/>
            <p:nvPr/>
          </p:nvGrpSpPr>
          <p:grpSpPr>
            <a:xfrm>
              <a:off x="1742385" y="11781349"/>
              <a:ext cx="3706143" cy="677199"/>
              <a:chOff x="5562825" y="10936312"/>
              <a:chExt cx="3706143" cy="677199"/>
            </a:xfrm>
          </p:grpSpPr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A174A994-AC0B-4006-879F-91ED7DF4F6CB}"/>
                  </a:ext>
                </a:extLst>
              </p:cNvPr>
              <p:cNvSpPr txBox="1"/>
              <p:nvPr/>
            </p:nvSpPr>
            <p:spPr>
              <a:xfrm>
                <a:off x="5562825" y="10959101"/>
                <a:ext cx="3706143" cy="6544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05000"/>
                  </a:lnSpc>
                </a:pPr>
                <a:r>
                  <a:rPr lang="fr-FR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En ligne de façon anonyme :</a:t>
                </a:r>
              </a:p>
              <a:p>
                <a:pPr algn="ctr">
                  <a:lnSpc>
                    <a:spcPct val="105000"/>
                  </a:lnSpc>
                </a:pPr>
                <a:r>
                  <a:rPr lang="fr-FR" dirty="0">
                    <a:solidFill>
                      <a:schemeClr val="accent5"/>
                    </a:solidFill>
                  </a:rPr>
                  <a:t>www.fhi360.org/anonreportregistry</a:t>
                </a:r>
              </a:p>
            </p:txBody>
          </p:sp>
          <p:pic>
            <p:nvPicPr>
              <p:cNvPr id="69" name="Graphic 68" descr="Cursor with solid fill">
                <a:extLst>
                  <a:ext uri="{FF2B5EF4-FFF2-40B4-BE49-F238E27FC236}">
                    <a16:creationId xmlns:a16="http://schemas.microsoft.com/office/drawing/2014/main" id="{8C9FD65D-0A4F-4BD0-BF75-51CC1F84FF8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 rot="1001943">
                <a:off x="5677907" y="10936312"/>
                <a:ext cx="337738" cy="337738"/>
              </a:xfrm>
              <a:prstGeom prst="rect">
                <a:avLst/>
              </a:prstGeom>
            </p:spPr>
          </p:pic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B895667C-7285-4A46-8DF1-F125F17C23DB}"/>
                </a:ext>
              </a:extLst>
            </p:cNvPr>
            <p:cNvGrpSpPr/>
            <p:nvPr/>
          </p:nvGrpSpPr>
          <p:grpSpPr>
            <a:xfrm>
              <a:off x="1185851" y="12467820"/>
              <a:ext cx="7684256" cy="1787834"/>
              <a:chOff x="4629308" y="11622783"/>
              <a:chExt cx="7684256" cy="1787834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8EF15B94-5DA6-421A-9AD9-CEE6C6646B0F}"/>
                  </a:ext>
                </a:extLst>
              </p:cNvPr>
              <p:cNvSpPr txBox="1"/>
              <p:nvPr/>
            </p:nvSpPr>
            <p:spPr>
              <a:xfrm>
                <a:off x="4719683" y="11622783"/>
                <a:ext cx="7593881" cy="17878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fr-FR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Numéro sans frais aux USA : </a:t>
                </a:r>
                <a:r>
                  <a:rPr lang="fr-FR" dirty="0">
                    <a:solidFill>
                      <a:schemeClr val="accent5"/>
                    </a:solidFill>
                  </a:rPr>
                  <a:t>1-800-461-9330  </a:t>
                </a:r>
                <a:r>
                  <a:rPr lang="fr-FR" dirty="0">
                    <a:solidFill>
                      <a:schemeClr val="bg2"/>
                    </a:solidFill>
                  </a:rPr>
                  <a:t>|  </a:t>
                </a:r>
                <a:r>
                  <a:rPr lang="fr-FR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Skype: </a:t>
                </a:r>
                <a:r>
                  <a:rPr lang="fr-FR" dirty="0">
                    <a:solidFill>
                      <a:srgbClr val="009BB1"/>
                    </a:solidFill>
                  </a:rPr>
                  <a:t>+1-800-461-9330</a:t>
                </a: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fr-FR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Collecte internationale : </a:t>
                </a:r>
                <a:r>
                  <a:rPr lang="fr-FR" dirty="0">
                    <a:solidFill>
                      <a:schemeClr val="accent5"/>
                    </a:solidFill>
                  </a:rPr>
                  <a:t>+1-720-514-4400</a:t>
                </a: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fr-FR" sz="1400" i="1" dirty="0"/>
                  <a:t>(Appelez votre </a:t>
                </a:r>
                <a:r>
                  <a:rPr lang="fr-FR" sz="1400" i="1" u="sng" dirty="0"/>
                  <a:t>opérateur local</a:t>
                </a:r>
                <a:r>
                  <a:rPr lang="fr-FR" sz="1400" i="1" dirty="0"/>
                  <a:t>.</a:t>
                </a:r>
                <a:r>
                  <a:rPr lang="fr-FR" sz="1400" i="1" dirty="0">
                    <a:latin typeface="Franklin Gothic Book" panose="020B0503020102020204" pitchFamily="34" charset="0"/>
                  </a:rPr>
                  <a:t> Dites lui de </a:t>
                </a:r>
                <a:r>
                  <a:rPr lang="fr-FR" sz="1400" i="1" u="sng" dirty="0">
                    <a:latin typeface="Franklin Gothic Book" panose="020B0503020102020204" pitchFamily="34" charset="0"/>
                  </a:rPr>
                  <a:t>passer un appel à frais</a:t>
                </a:r>
                <a:r>
                  <a:rPr lang="fr-FR" sz="1400" i="1" dirty="0">
                    <a:latin typeface="Franklin Gothic Book" panose="020B0503020102020204" pitchFamily="34" charset="0"/>
                  </a:rPr>
                  <a:t> virés aux États-Unis. Donnez lui ce numéro : </a:t>
                </a:r>
                <a:r>
                  <a:rPr lang="fr-FR" sz="1400" i="1" dirty="0">
                    <a:latin typeface="Franklin Gothic Medium" panose="020B0603020102020204" pitchFamily="34" charset="0"/>
                  </a:rPr>
                  <a:t>1-720-514-4400. </a:t>
                </a:r>
                <a:r>
                  <a:rPr lang="fr-FR" sz="1400" i="1" dirty="0">
                    <a:latin typeface="Franklin Gothic Book" panose="020B0503020102020204" pitchFamily="34" charset="0"/>
                  </a:rPr>
                  <a:t>Lorsqu’on vous demande votre nom, dites « </a:t>
                </a:r>
                <a:r>
                  <a:rPr lang="fr-FR" sz="1400" b="1" i="1" dirty="0">
                    <a:latin typeface="Franklin Gothic Book" panose="020B0503020102020204" pitchFamily="34" charset="0"/>
                  </a:rPr>
                  <a:t>FHI 360</a:t>
                </a:r>
                <a:r>
                  <a:rPr lang="fr-FR" sz="1400" i="1" dirty="0">
                    <a:latin typeface="Franklin Gothic Book" panose="020B0503020102020204" pitchFamily="34" charset="0"/>
                  </a:rPr>
                  <a:t> ».</a:t>
                </a: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endParaRPr lang="en-US" sz="1600" i="1" dirty="0"/>
              </a:p>
            </p:txBody>
          </p:sp>
          <p:pic>
            <p:nvPicPr>
              <p:cNvPr id="67" name="Graphic 66" descr="Receiver with solid fill">
                <a:extLst>
                  <a:ext uri="{FF2B5EF4-FFF2-40B4-BE49-F238E27FC236}">
                    <a16:creationId xmlns:a16="http://schemas.microsoft.com/office/drawing/2014/main" id="{B468B39C-78C0-4E06-801A-9EFDA5B88B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4629308" y="11655199"/>
                <a:ext cx="291245" cy="291245"/>
              </a:xfrm>
              <a:prstGeom prst="rect">
                <a:avLst/>
              </a:prstGeom>
            </p:spPr>
          </p:pic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C7080F42-780D-4A51-9C78-F46AE481F8AE}"/>
                </a:ext>
              </a:extLst>
            </p:cNvPr>
            <p:cNvGrpSpPr/>
            <p:nvPr/>
          </p:nvGrpSpPr>
          <p:grpSpPr>
            <a:xfrm>
              <a:off x="5397211" y="11814925"/>
              <a:ext cx="3526742" cy="745783"/>
              <a:chOff x="8520515" y="10905880"/>
              <a:chExt cx="3526742" cy="745783"/>
            </a:xfrm>
          </p:grpSpPr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95CFEDEE-80D2-413F-9F1F-A9F808291CA7}"/>
                  </a:ext>
                </a:extLst>
              </p:cNvPr>
              <p:cNvSpPr txBox="1"/>
              <p:nvPr/>
            </p:nvSpPr>
            <p:spPr>
              <a:xfrm>
                <a:off x="8732182" y="10905880"/>
                <a:ext cx="3315075" cy="7457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05000"/>
                  </a:lnSpc>
                </a:pPr>
                <a:r>
                  <a:rPr lang="fr-FR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Confidentiellement par courriel :</a:t>
                </a:r>
              </a:p>
              <a:p>
                <a:pPr algn="ctr">
                  <a:lnSpc>
                    <a:spcPct val="105000"/>
                  </a:lnSpc>
                </a:pPr>
                <a:r>
                  <a:rPr lang="fr-FR" dirty="0">
                    <a:solidFill>
                      <a:schemeClr val="accent5"/>
                    </a:solidFill>
                  </a:rPr>
                  <a:t>compliance@fhi360.org</a:t>
                </a:r>
              </a:p>
            </p:txBody>
          </p:sp>
          <p:pic>
            <p:nvPicPr>
              <p:cNvPr id="65" name="Picture 55">
                <a:extLst>
                  <a:ext uri="{FF2B5EF4-FFF2-40B4-BE49-F238E27FC236}">
                    <a16:creationId xmlns:a16="http://schemas.microsoft.com/office/drawing/2014/main" id="{FBAED0AF-D5F8-47D2-B59A-0702B0855C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rcRect/>
              <a:stretch/>
            </p:blipFill>
            <p:spPr>
              <a:xfrm>
                <a:off x="8520515" y="11007509"/>
                <a:ext cx="273310" cy="176513"/>
              </a:xfrm>
              <a:prstGeom prst="rect">
                <a:avLst/>
              </a:prstGeom>
              <a:solidFill>
                <a:schemeClr val="bg1"/>
              </a:solidFill>
            </p:spPr>
          </p:pic>
        </p:grp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841DD317-EC8F-4AE8-B5D9-3F64FA90D2A9}"/>
                </a:ext>
              </a:extLst>
            </p:cNvPr>
            <p:cNvSpPr txBox="1"/>
            <p:nvPr/>
          </p:nvSpPr>
          <p:spPr>
            <a:xfrm>
              <a:off x="2235128" y="11137075"/>
              <a:ext cx="5617004" cy="408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>
                  <a:solidFill>
                    <a:schemeClr val="accent2"/>
                  </a:solidFill>
                  <a:latin typeface="Franklin Gothic Demi" panose="020B0603020102020204" pitchFamily="34" charset="0"/>
                </a:rPr>
                <a:t>OPTIONS SUPPLÉMENTAIRES POUR LE SIGNALEMENT</a:t>
              </a:r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A0D55B3C-B8C7-4AE9-BD24-9D29EE461BE7}"/>
              </a:ext>
            </a:extLst>
          </p:cNvPr>
          <p:cNvSpPr txBox="1"/>
          <p:nvPr/>
        </p:nvSpPr>
        <p:spPr>
          <a:xfrm>
            <a:off x="1444137" y="14473401"/>
            <a:ext cx="89707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accent2"/>
                </a:solidFill>
              </a:rPr>
              <a:t>Votre confidentialité est importante et votre appel ne sera pas enregistré.</a:t>
            </a:r>
          </a:p>
        </p:txBody>
      </p:sp>
    </p:spTree>
    <p:extLst>
      <p:ext uri="{BB962C8B-B14F-4D97-AF65-F5344CB8AC3E}">
        <p14:creationId xmlns:p14="http://schemas.microsoft.com/office/powerpoint/2010/main" val="3225402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017633-E7B5-45D3-819D-4F5C25A9E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92" y="3"/>
            <a:ext cx="10629179" cy="1636234"/>
          </a:xfrm>
        </p:spPr>
        <p:txBody>
          <a:bodyPr>
            <a:normAutofit/>
          </a:bodyPr>
          <a:lstStyle/>
          <a:p>
            <a:r>
              <a:rPr lang="pt-PT" sz="5400" b="1" dirty="0">
                <a:solidFill>
                  <a:schemeClr val="accent5"/>
                </a:solidFill>
                <a:effectLst/>
                <a:latin typeface="Franklin Gothic Medium" panose="020B06030201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INSTRUÇÕES </a:t>
            </a:r>
            <a:r>
              <a:rPr lang="pt-PT" dirty="0">
                <a:solidFill>
                  <a:schemeClr val="accent5"/>
                </a:solidFill>
              </a:rPr>
              <a:t>(continuação)</a:t>
            </a:r>
            <a:endParaRPr lang="en-US" dirty="0">
              <a:solidFill>
                <a:schemeClr val="accent5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B147B0-83D7-4441-A255-D291B89FFB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92" y="1924774"/>
            <a:ext cx="10719953" cy="11334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83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017633-E7B5-45D3-819D-4F5C25A9E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92" y="3"/>
            <a:ext cx="10629179" cy="1388898"/>
          </a:xfrm>
        </p:spPr>
        <p:txBody>
          <a:bodyPr>
            <a:normAutofit/>
          </a:bodyPr>
          <a:lstStyle/>
          <a:p>
            <a:r>
              <a:rPr lang="pt-PT" sz="5400" b="1" dirty="0">
                <a:solidFill>
                  <a:schemeClr val="accent5"/>
                </a:solidFill>
                <a:effectLst/>
                <a:latin typeface="Franklin Gothic Medium" panose="020B06030201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INSTRUÇÕES </a:t>
            </a:r>
            <a:r>
              <a:rPr lang="pt-PT" dirty="0">
                <a:solidFill>
                  <a:schemeClr val="accent5"/>
                </a:solidFill>
              </a:rPr>
              <a:t>(continuação)</a:t>
            </a:r>
            <a:endParaRPr lang="en-US" dirty="0">
              <a:solidFill>
                <a:schemeClr val="accent5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5CECAA5-777E-4E21-B90A-88B2D5124B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308" y="1165985"/>
            <a:ext cx="9908727" cy="443285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1A77AC4-1C0A-4D04-A213-92C8B5BBF6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308" y="5571918"/>
            <a:ext cx="10279547" cy="9223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07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0D962-9F55-4E36-8FF8-3B6672481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740" y="803278"/>
            <a:ext cx="10367423" cy="2601403"/>
          </a:xfrm>
        </p:spPr>
        <p:txBody>
          <a:bodyPr>
            <a:normAutofit fontScale="90000"/>
          </a:bodyPr>
          <a:lstStyle/>
          <a:p>
            <a:r>
              <a:rPr lang="fr-FR" sz="6392" dirty="0">
                <a:solidFill>
                  <a:schemeClr val="accent5"/>
                </a:solidFill>
              </a:rPr>
              <a:t>Affiche pour le personnel et les travailleurs
(Modèles)</a:t>
            </a:r>
            <a:br>
              <a:rPr lang="fr-FR" sz="6392" dirty="0"/>
            </a:br>
            <a:endParaRPr lang="fr-FR" sz="6392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7FA9D5-2158-40DF-9A11-59A79F3045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5593" dirty="0"/>
              <a:t>Les prochaines diapositives contiennent des modèles d’affiche (avec des messages pour le personnel/les travailleurs) avec différentes options de conception et d’image déjà configurées.</a:t>
            </a:r>
          </a:p>
          <a:p>
            <a:r>
              <a:rPr lang="fr-FR" sz="5593" dirty="0"/>
              <a:t>Choisissez un modèle et modifiez l’image au besoin en suivant les instructions ci-dessus.</a:t>
            </a:r>
          </a:p>
        </p:txBody>
      </p:sp>
    </p:spTree>
    <p:extLst>
      <p:ext uri="{BB962C8B-B14F-4D97-AF65-F5344CB8AC3E}">
        <p14:creationId xmlns:p14="http://schemas.microsoft.com/office/powerpoint/2010/main" val="3468911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39F65DD5-5694-8C49-8900-C87822B24846}"/>
              </a:ext>
            </a:extLst>
          </p:cNvPr>
          <p:cNvGrpSpPr/>
          <p:nvPr/>
        </p:nvGrpSpPr>
        <p:grpSpPr>
          <a:xfrm>
            <a:off x="-795742" y="8797559"/>
            <a:ext cx="12532321" cy="6334916"/>
            <a:chOff x="-1337655" y="7875775"/>
            <a:chExt cx="13568713" cy="6858797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DB653D07-69C5-DA4C-894B-C0730243FA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-1337655" y="7875775"/>
              <a:ext cx="3887938" cy="6858797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21BAE172-861C-7D40-85A4-F40C6FA584C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8341438" y="7875775"/>
              <a:ext cx="3889620" cy="6858797"/>
            </a:xfrm>
            <a:prstGeom prst="rect">
              <a:avLst/>
            </a:prstGeom>
          </p:spPr>
        </p:pic>
      </p:grpSp>
      <p:sp>
        <p:nvSpPr>
          <p:cNvPr id="88" name="Oval 87">
            <a:extLst>
              <a:ext uri="{FF2B5EF4-FFF2-40B4-BE49-F238E27FC236}">
                <a16:creationId xmlns:a16="http://schemas.microsoft.com/office/drawing/2014/main" id="{01A5260F-029A-4538-AAF7-6ACCCA110085}"/>
              </a:ext>
            </a:extLst>
          </p:cNvPr>
          <p:cNvSpPr/>
          <p:nvPr/>
        </p:nvSpPr>
        <p:spPr>
          <a:xfrm>
            <a:off x="2327212" y="14295093"/>
            <a:ext cx="327343" cy="3273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!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600751A8-3B79-4655-8BD5-AE02870CB35F}"/>
              </a:ext>
            </a:extLst>
          </p:cNvPr>
          <p:cNvSpPr txBox="1">
            <a:spLocks/>
          </p:cNvSpPr>
          <p:nvPr/>
        </p:nvSpPr>
        <p:spPr>
          <a:xfrm>
            <a:off x="213238" y="246626"/>
            <a:ext cx="8609105" cy="1838325"/>
          </a:xfrm>
          <a:prstGeom prst="rect">
            <a:avLst/>
          </a:prstGeom>
        </p:spPr>
        <p:txBody>
          <a:bodyPr/>
          <a:lstStyle>
            <a:lvl1pPr algn="l" defTabSz="10698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4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800" b="1">
                <a:solidFill>
                  <a:schemeClr val="accent2"/>
                </a:solidFill>
                <a:latin typeface="Franklin Gothic Demi" panose="020B0603020102020204" pitchFamily="34" charset="0"/>
              </a:rPr>
              <a:t>Protéger les participants du programme des préjudices est</a:t>
            </a:r>
            <a:r>
              <a:rPr lang="fr-FR" sz="4800" b="1">
                <a:solidFill>
                  <a:schemeClr val="tx2"/>
                </a:solidFill>
                <a:latin typeface="Franklin Gothic Demi" panose="020B0603020102020204" pitchFamily="34" charset="0"/>
              </a:rPr>
              <a:t> Notre responsabilité partagée</a:t>
            </a:r>
            <a:endParaRPr lang="fr-FR" sz="4800" b="1" dirty="0">
              <a:solidFill>
                <a:schemeClr val="tx2"/>
              </a:solidFill>
              <a:latin typeface="Franklin Gothic Demi" panose="020B0603020102020204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FB1D8BD-DE14-4EDC-99F1-EFD64C66EE2E}"/>
              </a:ext>
            </a:extLst>
          </p:cNvPr>
          <p:cNvGrpSpPr/>
          <p:nvPr/>
        </p:nvGrpSpPr>
        <p:grpSpPr>
          <a:xfrm>
            <a:off x="405254" y="2349665"/>
            <a:ext cx="9944717" cy="1580817"/>
            <a:chOff x="405254" y="2326047"/>
            <a:chExt cx="9944717" cy="1580817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0F00B81-929F-4981-93CE-C29A8E5FB146}"/>
                </a:ext>
              </a:extLst>
            </p:cNvPr>
            <p:cNvSpPr txBox="1"/>
            <p:nvPr/>
          </p:nvSpPr>
          <p:spPr>
            <a:xfrm>
              <a:off x="3970775" y="2326047"/>
              <a:ext cx="256649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400"/>
                </a:spcAft>
              </a:pPr>
              <a:r>
                <a:rPr lang="fr-FR" sz="2400" b="1" dirty="0">
                  <a:solidFill>
                    <a:schemeClr val="accent1"/>
                  </a:solidFill>
                  <a:latin typeface="Franklin Gothic Demi" panose="020B0603020102020204" pitchFamily="34" charset="0"/>
                </a:rPr>
                <a:t>RAPPELEZ-VOUS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A479B9D-2CBA-47B3-97B7-05488A32FE68}"/>
                </a:ext>
              </a:extLst>
            </p:cNvPr>
            <p:cNvSpPr txBox="1"/>
            <p:nvPr/>
          </p:nvSpPr>
          <p:spPr>
            <a:xfrm>
              <a:off x="405254" y="2795320"/>
              <a:ext cx="2632198" cy="8843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numCol="1" rtlCol="0">
              <a:spAutoFit/>
            </a:bodyPr>
            <a:lstStyle/>
            <a:p>
              <a:pPr marL="233363" lvl="0" indent="-233363">
                <a:lnSpc>
                  <a:spcPct val="110000"/>
                </a:lnSpc>
                <a:spcAft>
                  <a:spcPts val="600"/>
                </a:spcAft>
                <a:buClr>
                  <a:srgbClr val="723484"/>
                </a:buClr>
                <a:buSzPct val="125000"/>
                <a:buFont typeface="Arial" panose="020B0604020202020204" pitchFamily="34" charset="0"/>
                <a:buChar char="•"/>
              </a:pPr>
              <a:r>
                <a:rPr lang="fr-FR" sz="1600" dirty="0"/>
                <a:t>Les services et l’aide aux participants au programme sont toujours gratuits.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7B77D9F-C1AD-407C-A467-89AAC41E02F3}"/>
                </a:ext>
              </a:extLst>
            </p:cNvPr>
            <p:cNvSpPr txBox="1"/>
            <p:nvPr/>
          </p:nvSpPr>
          <p:spPr>
            <a:xfrm>
              <a:off x="3089175" y="2833315"/>
              <a:ext cx="4654232" cy="8843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numCol="1" rtlCol="0">
              <a:spAutoFit/>
            </a:bodyPr>
            <a:lstStyle/>
            <a:p>
              <a:pPr marL="233363" lvl="0" indent="-233363">
                <a:lnSpc>
                  <a:spcPct val="110000"/>
                </a:lnSpc>
                <a:spcAft>
                  <a:spcPts val="600"/>
                </a:spcAft>
                <a:buClr>
                  <a:srgbClr val="723484"/>
                </a:buClr>
                <a:buSzPct val="125000"/>
                <a:buFont typeface="Arial" panose="020B0604020202020204" pitchFamily="34" charset="0"/>
                <a:buChar char="•"/>
              </a:pPr>
              <a:r>
                <a:rPr lang="fr-FR" sz="1600" dirty="0"/>
                <a:t>Les travailleurs humanitaires et du développement ne devraient jamais menacer ou blesser les participants au programme ou leur demander de se livrer à des actes sexuels.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D7CD6741-8AB0-495E-90CB-3A451F5D09D4}"/>
                </a:ext>
              </a:extLst>
            </p:cNvPr>
            <p:cNvSpPr txBox="1"/>
            <p:nvPr/>
          </p:nvSpPr>
          <p:spPr>
            <a:xfrm>
              <a:off x="7662530" y="2864276"/>
              <a:ext cx="2687441" cy="8843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numCol="1" rtlCol="0">
              <a:spAutoFit/>
            </a:bodyPr>
            <a:lstStyle/>
            <a:p>
              <a:pPr marL="233363" lvl="0" indent="-233363">
                <a:lnSpc>
                  <a:spcPct val="110000"/>
                </a:lnSpc>
                <a:spcAft>
                  <a:spcPts val="600"/>
                </a:spcAft>
                <a:buClr>
                  <a:srgbClr val="723484"/>
                </a:buClr>
                <a:buSzPct val="125000"/>
                <a:buFont typeface="Arial" panose="020B0604020202020204" pitchFamily="34" charset="0"/>
                <a:buChar char="•"/>
              </a:pPr>
              <a:r>
                <a:rPr lang="fr-FR" sz="1600" dirty="0"/>
                <a:t>FHI 360 ne tolère pas les représailles contre quiconque signale une inconduite.</a:t>
              </a: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5B1BD92-BF10-4928-B1A8-0AEA94CB6EAA}"/>
                </a:ext>
              </a:extLst>
            </p:cNvPr>
            <p:cNvCxnSpPr/>
            <p:nvPr/>
          </p:nvCxnSpPr>
          <p:spPr>
            <a:xfrm>
              <a:off x="2994276" y="3022519"/>
              <a:ext cx="0" cy="884345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26CB8A5-9597-40F5-8B92-93ECE3E7A5CE}"/>
                </a:ext>
              </a:extLst>
            </p:cNvPr>
            <p:cNvCxnSpPr/>
            <p:nvPr/>
          </p:nvCxnSpPr>
          <p:spPr>
            <a:xfrm>
              <a:off x="7637396" y="3022519"/>
              <a:ext cx="0" cy="884345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30F8C7A4-311C-41B0-B5A0-12CA99328B08}"/>
              </a:ext>
            </a:extLst>
          </p:cNvPr>
          <p:cNvSpPr/>
          <p:nvPr/>
        </p:nvSpPr>
        <p:spPr>
          <a:xfrm>
            <a:off x="213238" y="4331097"/>
            <a:ext cx="5811445" cy="4336521"/>
          </a:xfrm>
          <a:prstGeom prst="rect">
            <a:avLst/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91440" numCol="1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800"/>
              </a:spcAft>
            </a:pPr>
            <a:r>
              <a:rPr lang="fr-FR" sz="2000" b="1" dirty="0">
                <a:solidFill>
                  <a:srgbClr val="B81F39"/>
                </a:solidFill>
                <a:latin typeface="Franklin Gothic Demi" panose="020B0603020102020204" pitchFamily="34" charset="0"/>
              </a:rPr>
              <a:t>JAMAIS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Se livrer à des activités sexuelles avec les participants au programme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Se livrer à des activités sexuelles avec </a:t>
            </a:r>
            <a:r>
              <a:rPr lang="fr-FR" sz="1400" b="1" dirty="0">
                <a:solidFill>
                  <a:schemeClr val="tx1"/>
                </a:solidFill>
              </a:rPr>
              <a:t>toute personne </a:t>
            </a:r>
            <a:r>
              <a:rPr lang="fr-FR" sz="1400" dirty="0">
                <a:solidFill>
                  <a:schemeClr val="tx1"/>
                </a:solidFill>
              </a:rPr>
              <a:t>de moins de 18 ans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Échanger de l’argent, de l’emploi, des biens ou des services contre</a:t>
            </a:r>
            <a:br>
              <a:rPr lang="fr-FR" sz="1400" dirty="0">
                <a:solidFill>
                  <a:schemeClr val="tx1"/>
                </a:solidFill>
              </a:rPr>
            </a:br>
            <a:r>
              <a:rPr lang="fr-FR" sz="1400" dirty="0">
                <a:solidFill>
                  <a:schemeClr val="tx1"/>
                </a:solidFill>
              </a:rPr>
              <a:t>sexe (l'achat de services sexuels auprès de toute personne est formellement interdit)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Harceler, intimider, rabaisser, intimider, humilier ou maltraiter autrement les participants au programme, y compris les enfants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Montrer du matériel pornographique aux enfants ou à d’autres participants au programme</a:t>
            </a:r>
          </a:p>
          <a:p>
            <a:pPr>
              <a:spcAft>
                <a:spcPts val="800"/>
              </a:spcAft>
            </a:pPr>
            <a:r>
              <a:rPr lang="fr-FR" sz="1400" b="1" dirty="0">
                <a:solidFill>
                  <a:srgbClr val="B81F39"/>
                </a:solidFill>
              </a:rPr>
              <a:t>Ces actes violent les politiques de FHI 360 et peuvent mener à des mesures disciplinaires, y compris le licenciement ou la rupture de partenariat avec FHI 360 et le signalement aux autorités locales.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A6E8DC7-1DD7-49F5-B868-0DD855C79D03}"/>
              </a:ext>
            </a:extLst>
          </p:cNvPr>
          <p:cNvSpPr/>
          <p:nvPr/>
        </p:nvSpPr>
        <p:spPr>
          <a:xfrm>
            <a:off x="6461395" y="4479148"/>
            <a:ext cx="3888576" cy="3659868"/>
          </a:xfrm>
          <a:prstGeom prst="rect">
            <a:avLst/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18288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800"/>
              </a:spcAft>
            </a:pPr>
            <a:r>
              <a:rPr lang="fr-FR" sz="2000" b="1" dirty="0">
                <a:solidFill>
                  <a:srgbClr val="009BB1"/>
                </a:solidFill>
                <a:latin typeface="Franklin Gothic Demi" panose="020B0603020102020204" pitchFamily="34" charset="0"/>
              </a:rPr>
              <a:t>TOUJOURS</a:t>
            </a:r>
          </a:p>
          <a:p>
            <a:pPr marL="285750" lvl="0" indent="-285750">
              <a:spcAft>
                <a:spcPts val="8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Remettre en question les normes sociales et de genre nuisibles. Traiter tout le monde comme étant égal et avec dignité et respect.</a:t>
            </a:r>
          </a:p>
          <a:p>
            <a:pPr marL="285750" lvl="0" indent="-285750">
              <a:spcAft>
                <a:spcPts val="8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Partager cette information avec vos collègues et les partenaires du programme.</a:t>
            </a:r>
          </a:p>
          <a:p>
            <a:pPr marL="285750" lvl="0" indent="-285750">
              <a:spcAft>
                <a:spcPts val="8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Comprendre et respecter les politiques de protection de FHI 360 :                  </a:t>
            </a:r>
            <a:r>
              <a:rPr lang="fr-FR" sz="1400" dirty="0">
                <a:solidFill>
                  <a:schemeClr val="tx1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https://bit.ly/39r8Q5i</a:t>
            </a:r>
          </a:p>
          <a:p>
            <a:pPr marL="285750" lvl="0" indent="-285750">
              <a:spcAft>
                <a:spcPts val="8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Signaler toute inconduite soupçonnée ou connue en utilisant l’une des options de signalement ci-dessous.</a:t>
            </a:r>
          </a:p>
          <a:p>
            <a:pPr marL="285750" indent="-285750">
              <a:spcAft>
                <a:spcPts val="1400"/>
              </a:spcAft>
              <a:buClr>
                <a:schemeClr val="accent6"/>
              </a:buClr>
              <a:buSzPct val="115000"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endParaRPr lang="en-US" sz="1600" dirty="0">
              <a:solidFill>
                <a:schemeClr val="tx1"/>
              </a:solidFill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55EA307-3B7D-40A4-AF7B-F972AA6BFCA8}"/>
              </a:ext>
            </a:extLst>
          </p:cNvPr>
          <p:cNvGrpSpPr/>
          <p:nvPr/>
        </p:nvGrpSpPr>
        <p:grpSpPr>
          <a:xfrm>
            <a:off x="904273" y="8512683"/>
            <a:ext cx="8699500" cy="2153707"/>
            <a:chOff x="545338" y="8973206"/>
            <a:chExt cx="8699500" cy="2153707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761DB7C-6BB2-49AD-B10A-622553577FFB}"/>
                </a:ext>
              </a:extLst>
            </p:cNvPr>
            <p:cNvSpPr txBox="1"/>
            <p:nvPr/>
          </p:nvSpPr>
          <p:spPr>
            <a:xfrm>
              <a:off x="2185898" y="9911196"/>
              <a:ext cx="5499726" cy="12157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300"/>
                </a:spcAft>
              </a:pPr>
              <a:r>
                <a:rPr lang="fr-FR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Franklin Gothic Book" panose="020B0503020102020204" pitchFamily="34" charset="0"/>
                </a:rPr>
                <a:t>Vous pouvez fournir votre nom, signaler de façon anonyme ou de la part de quelqu’un d’autre.</a:t>
              </a:r>
            </a:p>
            <a:p>
              <a:pPr algn="ctr">
                <a:spcAft>
                  <a:spcPts val="300"/>
                </a:spcAft>
              </a:pPr>
              <a:r>
                <a:rPr lang="fr-FR" sz="3200" dirty="0">
                  <a:solidFill>
                    <a:srgbClr val="009BB1"/>
                  </a:solidFill>
                  <a:latin typeface="Franklin Gothic Demi" panose="020B0603020102020204" pitchFamily="34" charset="0"/>
                </a:rPr>
                <a:t>+00 00 0000 0000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27C1784-A086-4487-A4D9-1F5F2FEFB2DF}"/>
                </a:ext>
              </a:extLst>
            </p:cNvPr>
            <p:cNvSpPr txBox="1"/>
            <p:nvPr/>
          </p:nvSpPr>
          <p:spPr>
            <a:xfrm>
              <a:off x="545338" y="8973206"/>
              <a:ext cx="8699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fr-FR" sz="4000" b="1" dirty="0">
                  <a:solidFill>
                    <a:schemeClr val="accent2"/>
                  </a:solidFill>
                  <a:latin typeface="Franklin Gothic Demi Cond" panose="020B0603020102020204" pitchFamily="34" charset="0"/>
                </a:rPr>
                <a:t>Appelez la ligne d'assistance sur l'éthique et la conformité de FHI 360</a:t>
              </a:r>
              <a:endParaRPr lang="fr-FR" sz="4400" b="1" dirty="0">
                <a:solidFill>
                  <a:schemeClr val="accent2"/>
                </a:solidFill>
                <a:latin typeface="Franklin Gothic Demi Cond" panose="020B0603020102020204" pitchFamily="34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298E8457-B9C0-4E83-8788-8A55BC5491D7}"/>
              </a:ext>
            </a:extLst>
          </p:cNvPr>
          <p:cNvGrpSpPr/>
          <p:nvPr/>
        </p:nvGrpSpPr>
        <p:grpSpPr>
          <a:xfrm>
            <a:off x="1600591" y="11316084"/>
            <a:ext cx="7738102" cy="2818541"/>
            <a:chOff x="1185851" y="11137075"/>
            <a:chExt cx="7738102" cy="3118579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76FBB661-9F51-440E-8839-087474E94838}"/>
                </a:ext>
              </a:extLst>
            </p:cNvPr>
            <p:cNvGrpSpPr/>
            <p:nvPr/>
          </p:nvGrpSpPr>
          <p:grpSpPr>
            <a:xfrm>
              <a:off x="1742385" y="11781349"/>
              <a:ext cx="3706143" cy="677199"/>
              <a:chOff x="5562825" y="10936312"/>
              <a:chExt cx="3706143" cy="677199"/>
            </a:xfrm>
          </p:grpSpPr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A174A994-AC0B-4006-879F-91ED7DF4F6CB}"/>
                  </a:ext>
                </a:extLst>
              </p:cNvPr>
              <p:cNvSpPr txBox="1"/>
              <p:nvPr/>
            </p:nvSpPr>
            <p:spPr>
              <a:xfrm>
                <a:off x="5562825" y="10959101"/>
                <a:ext cx="3706143" cy="6544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05000"/>
                  </a:lnSpc>
                </a:pPr>
                <a:r>
                  <a:rPr lang="fr-FR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En ligne de façon anonyme :</a:t>
                </a:r>
              </a:p>
              <a:p>
                <a:pPr algn="ctr">
                  <a:lnSpc>
                    <a:spcPct val="105000"/>
                  </a:lnSpc>
                </a:pPr>
                <a:r>
                  <a:rPr lang="fr-FR" dirty="0">
                    <a:solidFill>
                      <a:schemeClr val="accent5"/>
                    </a:solidFill>
                  </a:rPr>
                  <a:t>www.fhi360.org/anonreportregistry</a:t>
                </a:r>
              </a:p>
            </p:txBody>
          </p:sp>
          <p:pic>
            <p:nvPicPr>
              <p:cNvPr id="69" name="Graphic 68" descr="Cursor with solid fill">
                <a:extLst>
                  <a:ext uri="{FF2B5EF4-FFF2-40B4-BE49-F238E27FC236}">
                    <a16:creationId xmlns:a16="http://schemas.microsoft.com/office/drawing/2014/main" id="{8C9FD65D-0A4F-4BD0-BF75-51CC1F84FF8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 rot="1001943">
                <a:off x="5677907" y="10936312"/>
                <a:ext cx="337738" cy="337738"/>
              </a:xfrm>
              <a:prstGeom prst="rect">
                <a:avLst/>
              </a:prstGeom>
            </p:spPr>
          </p:pic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B895667C-7285-4A46-8DF1-F125F17C23DB}"/>
                </a:ext>
              </a:extLst>
            </p:cNvPr>
            <p:cNvGrpSpPr/>
            <p:nvPr/>
          </p:nvGrpSpPr>
          <p:grpSpPr>
            <a:xfrm>
              <a:off x="1185851" y="12467820"/>
              <a:ext cx="7684256" cy="1787834"/>
              <a:chOff x="4629308" y="11622783"/>
              <a:chExt cx="7684256" cy="1787834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8EF15B94-5DA6-421A-9AD9-CEE6C6646B0F}"/>
                  </a:ext>
                </a:extLst>
              </p:cNvPr>
              <p:cNvSpPr txBox="1"/>
              <p:nvPr/>
            </p:nvSpPr>
            <p:spPr>
              <a:xfrm>
                <a:off x="4719683" y="11622783"/>
                <a:ext cx="7593881" cy="17878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fr-FR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Numéro sans frais aux USA : </a:t>
                </a:r>
                <a:r>
                  <a:rPr lang="fr-FR" dirty="0">
                    <a:solidFill>
                      <a:schemeClr val="accent5"/>
                    </a:solidFill>
                  </a:rPr>
                  <a:t>1-800-461-9330  </a:t>
                </a:r>
                <a:r>
                  <a:rPr lang="fr-FR" dirty="0">
                    <a:solidFill>
                      <a:schemeClr val="bg2"/>
                    </a:solidFill>
                  </a:rPr>
                  <a:t>|  </a:t>
                </a:r>
                <a:r>
                  <a:rPr lang="fr-FR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Skype: </a:t>
                </a:r>
                <a:r>
                  <a:rPr lang="fr-FR" dirty="0">
                    <a:solidFill>
                      <a:srgbClr val="009BB1"/>
                    </a:solidFill>
                  </a:rPr>
                  <a:t>+1-800-461-9330</a:t>
                </a: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fr-FR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Collecte internationale : </a:t>
                </a:r>
                <a:r>
                  <a:rPr lang="fr-FR" dirty="0">
                    <a:solidFill>
                      <a:schemeClr val="accent5"/>
                    </a:solidFill>
                  </a:rPr>
                  <a:t>+1-720-514-4400</a:t>
                </a: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fr-FR" sz="1400" i="1" dirty="0"/>
                  <a:t>(Appelez votre </a:t>
                </a:r>
                <a:r>
                  <a:rPr lang="fr-FR" sz="1400" i="1" u="sng" dirty="0"/>
                  <a:t>opérateur local</a:t>
                </a:r>
                <a:r>
                  <a:rPr lang="fr-FR" sz="1400" i="1" dirty="0"/>
                  <a:t>.</a:t>
                </a:r>
                <a:r>
                  <a:rPr lang="fr-FR" sz="1400" i="1" dirty="0">
                    <a:latin typeface="Franklin Gothic Book" panose="020B0503020102020204" pitchFamily="34" charset="0"/>
                  </a:rPr>
                  <a:t> Dites lui de </a:t>
                </a:r>
                <a:r>
                  <a:rPr lang="fr-FR" sz="1400" i="1" u="sng" dirty="0">
                    <a:latin typeface="Franklin Gothic Book" panose="020B0503020102020204" pitchFamily="34" charset="0"/>
                  </a:rPr>
                  <a:t>passer un appel à frais</a:t>
                </a:r>
                <a:r>
                  <a:rPr lang="fr-FR" sz="1400" i="1" dirty="0">
                    <a:latin typeface="Franklin Gothic Book" panose="020B0503020102020204" pitchFamily="34" charset="0"/>
                  </a:rPr>
                  <a:t> virés aux États-Unis. Donnez lui ce numéro : </a:t>
                </a:r>
                <a:r>
                  <a:rPr lang="fr-FR" sz="1400" i="1" dirty="0">
                    <a:latin typeface="Franklin Gothic Medium" panose="020B0603020102020204" pitchFamily="34" charset="0"/>
                  </a:rPr>
                  <a:t>1-720-514-4400. </a:t>
                </a:r>
                <a:r>
                  <a:rPr lang="fr-FR" sz="1400" i="1" dirty="0">
                    <a:latin typeface="Franklin Gothic Book" panose="020B0503020102020204" pitchFamily="34" charset="0"/>
                  </a:rPr>
                  <a:t>Lorsqu’on vous demande votre nom, dites « </a:t>
                </a:r>
                <a:r>
                  <a:rPr lang="fr-FR" sz="1400" b="1" i="1" dirty="0">
                    <a:latin typeface="Franklin Gothic Book" panose="020B0503020102020204" pitchFamily="34" charset="0"/>
                  </a:rPr>
                  <a:t>FHI 360</a:t>
                </a:r>
                <a:r>
                  <a:rPr lang="fr-FR" sz="1400" i="1" dirty="0">
                    <a:latin typeface="Franklin Gothic Book" panose="020B0503020102020204" pitchFamily="34" charset="0"/>
                  </a:rPr>
                  <a:t> ».</a:t>
                </a: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endParaRPr lang="en-US" sz="1600" i="1" dirty="0"/>
              </a:p>
            </p:txBody>
          </p:sp>
          <p:pic>
            <p:nvPicPr>
              <p:cNvPr id="67" name="Graphic 66" descr="Receiver with solid fill">
                <a:extLst>
                  <a:ext uri="{FF2B5EF4-FFF2-40B4-BE49-F238E27FC236}">
                    <a16:creationId xmlns:a16="http://schemas.microsoft.com/office/drawing/2014/main" id="{B468B39C-78C0-4E06-801A-9EFDA5B88B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4629308" y="11655199"/>
                <a:ext cx="291245" cy="291245"/>
              </a:xfrm>
              <a:prstGeom prst="rect">
                <a:avLst/>
              </a:prstGeom>
            </p:spPr>
          </p:pic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C7080F42-780D-4A51-9C78-F46AE481F8AE}"/>
                </a:ext>
              </a:extLst>
            </p:cNvPr>
            <p:cNvGrpSpPr/>
            <p:nvPr/>
          </p:nvGrpSpPr>
          <p:grpSpPr>
            <a:xfrm>
              <a:off x="5397211" y="11814925"/>
              <a:ext cx="3526742" cy="745783"/>
              <a:chOff x="8520515" y="10905880"/>
              <a:chExt cx="3526742" cy="745783"/>
            </a:xfrm>
          </p:grpSpPr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95CFEDEE-80D2-413F-9F1F-A9F808291CA7}"/>
                  </a:ext>
                </a:extLst>
              </p:cNvPr>
              <p:cNvSpPr txBox="1"/>
              <p:nvPr/>
            </p:nvSpPr>
            <p:spPr>
              <a:xfrm>
                <a:off x="8732182" y="10905880"/>
                <a:ext cx="3315075" cy="7457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05000"/>
                  </a:lnSpc>
                </a:pPr>
                <a:r>
                  <a:rPr lang="fr-FR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Confidentiellement par courriel :</a:t>
                </a:r>
              </a:p>
              <a:p>
                <a:pPr algn="ctr">
                  <a:lnSpc>
                    <a:spcPct val="105000"/>
                  </a:lnSpc>
                </a:pPr>
                <a:r>
                  <a:rPr lang="fr-FR" dirty="0">
                    <a:solidFill>
                      <a:schemeClr val="accent5"/>
                    </a:solidFill>
                  </a:rPr>
                  <a:t>compliance@fhi360.org</a:t>
                </a:r>
              </a:p>
            </p:txBody>
          </p:sp>
          <p:pic>
            <p:nvPicPr>
              <p:cNvPr id="65" name="Picture 55">
                <a:extLst>
                  <a:ext uri="{FF2B5EF4-FFF2-40B4-BE49-F238E27FC236}">
                    <a16:creationId xmlns:a16="http://schemas.microsoft.com/office/drawing/2014/main" id="{FBAED0AF-D5F8-47D2-B59A-0702B0855C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rcRect/>
              <a:stretch/>
            </p:blipFill>
            <p:spPr>
              <a:xfrm>
                <a:off x="8520515" y="11007509"/>
                <a:ext cx="273310" cy="176513"/>
              </a:xfrm>
              <a:prstGeom prst="rect">
                <a:avLst/>
              </a:prstGeom>
              <a:solidFill>
                <a:schemeClr val="bg1"/>
              </a:solidFill>
            </p:spPr>
          </p:pic>
        </p:grp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841DD317-EC8F-4AE8-B5D9-3F64FA90D2A9}"/>
                </a:ext>
              </a:extLst>
            </p:cNvPr>
            <p:cNvSpPr txBox="1"/>
            <p:nvPr/>
          </p:nvSpPr>
          <p:spPr>
            <a:xfrm>
              <a:off x="2235128" y="11137075"/>
              <a:ext cx="5617004" cy="408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>
                  <a:solidFill>
                    <a:schemeClr val="accent2"/>
                  </a:solidFill>
                  <a:latin typeface="Franklin Gothic Demi" panose="020B0603020102020204" pitchFamily="34" charset="0"/>
                </a:rPr>
                <a:t>OPTIONS SUPPLÉMENTAIRES POUR LE SIGNALEMENT</a:t>
              </a:r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A0D55B3C-B8C7-4AE9-BD24-9D29EE461BE7}"/>
              </a:ext>
            </a:extLst>
          </p:cNvPr>
          <p:cNvSpPr txBox="1"/>
          <p:nvPr/>
        </p:nvSpPr>
        <p:spPr>
          <a:xfrm>
            <a:off x="2568333" y="14219259"/>
            <a:ext cx="58026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accent2"/>
                </a:solidFill>
              </a:rPr>
              <a:t>Votre confidentialité est importante et votre appel ne sera pas enregistré.</a:t>
            </a:r>
          </a:p>
        </p:txBody>
      </p:sp>
    </p:spTree>
    <p:extLst>
      <p:ext uri="{BB962C8B-B14F-4D97-AF65-F5344CB8AC3E}">
        <p14:creationId xmlns:p14="http://schemas.microsoft.com/office/powerpoint/2010/main" val="649342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39F65DD5-5694-8C49-8900-C87822B24846}"/>
              </a:ext>
            </a:extLst>
          </p:cNvPr>
          <p:cNvGrpSpPr/>
          <p:nvPr/>
        </p:nvGrpSpPr>
        <p:grpSpPr>
          <a:xfrm>
            <a:off x="-795742" y="8797559"/>
            <a:ext cx="12531544" cy="6334916"/>
            <a:chOff x="-1337655" y="7875775"/>
            <a:chExt cx="13567872" cy="6858797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DB653D07-69C5-DA4C-894B-C0730243FA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-1337655" y="7875776"/>
              <a:ext cx="3887938" cy="6858795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21BAE172-861C-7D40-85A4-F40C6FA584C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8342279" y="7875775"/>
              <a:ext cx="3887938" cy="6858797"/>
            </a:xfrm>
            <a:prstGeom prst="rect">
              <a:avLst/>
            </a:prstGeom>
          </p:spPr>
        </p:pic>
      </p:grpSp>
      <p:sp>
        <p:nvSpPr>
          <p:cNvPr id="88" name="Oval 87">
            <a:extLst>
              <a:ext uri="{FF2B5EF4-FFF2-40B4-BE49-F238E27FC236}">
                <a16:creationId xmlns:a16="http://schemas.microsoft.com/office/drawing/2014/main" id="{01A5260F-029A-4538-AAF7-6ACCCA110085}"/>
              </a:ext>
            </a:extLst>
          </p:cNvPr>
          <p:cNvSpPr/>
          <p:nvPr/>
        </p:nvSpPr>
        <p:spPr>
          <a:xfrm>
            <a:off x="2327212" y="14295093"/>
            <a:ext cx="327343" cy="3273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!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600751A8-3B79-4655-8BD5-AE02870CB35F}"/>
              </a:ext>
            </a:extLst>
          </p:cNvPr>
          <p:cNvSpPr txBox="1">
            <a:spLocks/>
          </p:cNvSpPr>
          <p:nvPr/>
        </p:nvSpPr>
        <p:spPr>
          <a:xfrm>
            <a:off x="213238" y="246626"/>
            <a:ext cx="8609105" cy="1838325"/>
          </a:xfrm>
          <a:prstGeom prst="rect">
            <a:avLst/>
          </a:prstGeom>
        </p:spPr>
        <p:txBody>
          <a:bodyPr/>
          <a:lstStyle>
            <a:lvl1pPr algn="l" defTabSz="10698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4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800" b="1">
                <a:solidFill>
                  <a:schemeClr val="accent2"/>
                </a:solidFill>
                <a:latin typeface="Franklin Gothic Demi" panose="020B0603020102020204" pitchFamily="34" charset="0"/>
              </a:rPr>
              <a:t>Protéger les participants du programme des préjudices est</a:t>
            </a:r>
            <a:r>
              <a:rPr lang="fr-FR" sz="4800" b="1">
                <a:solidFill>
                  <a:schemeClr val="tx2"/>
                </a:solidFill>
                <a:latin typeface="Franklin Gothic Demi" panose="020B0603020102020204" pitchFamily="34" charset="0"/>
              </a:rPr>
              <a:t> Notre responsabilité partagée</a:t>
            </a:r>
            <a:endParaRPr lang="fr-FR" sz="4800" b="1" dirty="0">
              <a:solidFill>
                <a:schemeClr val="tx2"/>
              </a:solidFill>
              <a:latin typeface="Franklin Gothic Demi" panose="020B0603020102020204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FB1D8BD-DE14-4EDC-99F1-EFD64C66EE2E}"/>
              </a:ext>
            </a:extLst>
          </p:cNvPr>
          <p:cNvGrpSpPr/>
          <p:nvPr/>
        </p:nvGrpSpPr>
        <p:grpSpPr>
          <a:xfrm>
            <a:off x="405254" y="2349665"/>
            <a:ext cx="9944717" cy="1580817"/>
            <a:chOff x="405254" y="2326047"/>
            <a:chExt cx="9944717" cy="1580817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0F00B81-929F-4981-93CE-C29A8E5FB146}"/>
                </a:ext>
              </a:extLst>
            </p:cNvPr>
            <p:cNvSpPr txBox="1"/>
            <p:nvPr/>
          </p:nvSpPr>
          <p:spPr>
            <a:xfrm>
              <a:off x="3970775" y="2326047"/>
              <a:ext cx="256649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400"/>
                </a:spcAft>
              </a:pPr>
              <a:r>
                <a:rPr lang="fr-FR" sz="2400" b="1" dirty="0">
                  <a:solidFill>
                    <a:schemeClr val="accent1"/>
                  </a:solidFill>
                  <a:latin typeface="Franklin Gothic Demi" panose="020B0603020102020204" pitchFamily="34" charset="0"/>
                </a:rPr>
                <a:t>RAPPELEZ-VOUS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A479B9D-2CBA-47B3-97B7-05488A32FE68}"/>
                </a:ext>
              </a:extLst>
            </p:cNvPr>
            <p:cNvSpPr txBox="1"/>
            <p:nvPr/>
          </p:nvSpPr>
          <p:spPr>
            <a:xfrm>
              <a:off x="405254" y="2795320"/>
              <a:ext cx="2632198" cy="8843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numCol="1" rtlCol="0">
              <a:spAutoFit/>
            </a:bodyPr>
            <a:lstStyle/>
            <a:p>
              <a:pPr marL="233363" lvl="0" indent="-233363">
                <a:lnSpc>
                  <a:spcPct val="110000"/>
                </a:lnSpc>
                <a:spcAft>
                  <a:spcPts val="600"/>
                </a:spcAft>
                <a:buClr>
                  <a:srgbClr val="723484"/>
                </a:buClr>
                <a:buSzPct val="125000"/>
                <a:buFont typeface="Arial" panose="020B0604020202020204" pitchFamily="34" charset="0"/>
                <a:buChar char="•"/>
              </a:pPr>
              <a:r>
                <a:rPr lang="fr-FR" sz="1600" dirty="0"/>
                <a:t>Les services et l’aide aux participants au programme sont toujours gratuits.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7B77D9F-C1AD-407C-A467-89AAC41E02F3}"/>
                </a:ext>
              </a:extLst>
            </p:cNvPr>
            <p:cNvSpPr txBox="1"/>
            <p:nvPr/>
          </p:nvSpPr>
          <p:spPr>
            <a:xfrm>
              <a:off x="3089175" y="2833315"/>
              <a:ext cx="4654232" cy="8843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numCol="1" rtlCol="0">
              <a:spAutoFit/>
            </a:bodyPr>
            <a:lstStyle/>
            <a:p>
              <a:pPr marL="233363" lvl="0" indent="-233363">
                <a:lnSpc>
                  <a:spcPct val="110000"/>
                </a:lnSpc>
                <a:spcAft>
                  <a:spcPts val="600"/>
                </a:spcAft>
                <a:buClr>
                  <a:srgbClr val="723484"/>
                </a:buClr>
                <a:buSzPct val="125000"/>
                <a:buFont typeface="Arial" panose="020B0604020202020204" pitchFamily="34" charset="0"/>
                <a:buChar char="•"/>
              </a:pPr>
              <a:r>
                <a:rPr lang="fr-FR" sz="1600" dirty="0"/>
                <a:t>Les travailleurs humanitaires et du développement ne devraient jamais menacer ou blesser les participants au programme ou leur demander de se livrer à des actes sexuels.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D7CD6741-8AB0-495E-90CB-3A451F5D09D4}"/>
                </a:ext>
              </a:extLst>
            </p:cNvPr>
            <p:cNvSpPr txBox="1"/>
            <p:nvPr/>
          </p:nvSpPr>
          <p:spPr>
            <a:xfrm>
              <a:off x="7662530" y="2864276"/>
              <a:ext cx="2687441" cy="8843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numCol="1" rtlCol="0">
              <a:spAutoFit/>
            </a:bodyPr>
            <a:lstStyle/>
            <a:p>
              <a:pPr marL="233363" lvl="0" indent="-233363">
                <a:lnSpc>
                  <a:spcPct val="110000"/>
                </a:lnSpc>
                <a:spcAft>
                  <a:spcPts val="600"/>
                </a:spcAft>
                <a:buClr>
                  <a:srgbClr val="723484"/>
                </a:buClr>
                <a:buSzPct val="125000"/>
                <a:buFont typeface="Arial" panose="020B0604020202020204" pitchFamily="34" charset="0"/>
                <a:buChar char="•"/>
              </a:pPr>
              <a:r>
                <a:rPr lang="fr-FR" sz="1600" dirty="0"/>
                <a:t>FHI 360 ne tolère pas les représailles contre quiconque signale une inconduite.</a:t>
              </a: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5B1BD92-BF10-4928-B1A8-0AEA94CB6EAA}"/>
                </a:ext>
              </a:extLst>
            </p:cNvPr>
            <p:cNvCxnSpPr/>
            <p:nvPr/>
          </p:nvCxnSpPr>
          <p:spPr>
            <a:xfrm>
              <a:off x="2994276" y="3022519"/>
              <a:ext cx="0" cy="884345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26CB8A5-9597-40F5-8B92-93ECE3E7A5CE}"/>
                </a:ext>
              </a:extLst>
            </p:cNvPr>
            <p:cNvCxnSpPr/>
            <p:nvPr/>
          </p:nvCxnSpPr>
          <p:spPr>
            <a:xfrm>
              <a:off x="7637396" y="3022519"/>
              <a:ext cx="0" cy="884345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30F8C7A4-311C-41B0-B5A0-12CA99328B08}"/>
              </a:ext>
            </a:extLst>
          </p:cNvPr>
          <p:cNvSpPr/>
          <p:nvPr/>
        </p:nvSpPr>
        <p:spPr>
          <a:xfrm>
            <a:off x="213238" y="4331097"/>
            <a:ext cx="5811445" cy="4336521"/>
          </a:xfrm>
          <a:prstGeom prst="rect">
            <a:avLst/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91440" numCol="1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800"/>
              </a:spcAft>
            </a:pPr>
            <a:r>
              <a:rPr lang="fr-FR" sz="2000" b="1" dirty="0">
                <a:solidFill>
                  <a:srgbClr val="B81F39"/>
                </a:solidFill>
                <a:latin typeface="Franklin Gothic Demi" panose="020B0603020102020204" pitchFamily="34" charset="0"/>
              </a:rPr>
              <a:t>JAMAIS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Se livrer à des activités sexuelles avec les participants au programme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Se livrer à des activités sexuelles avec </a:t>
            </a:r>
            <a:r>
              <a:rPr lang="fr-FR" sz="1400" b="1" dirty="0">
                <a:solidFill>
                  <a:schemeClr val="tx1"/>
                </a:solidFill>
              </a:rPr>
              <a:t>toute personne </a:t>
            </a:r>
            <a:r>
              <a:rPr lang="fr-FR" sz="1400" dirty="0">
                <a:solidFill>
                  <a:schemeClr val="tx1"/>
                </a:solidFill>
              </a:rPr>
              <a:t>de moins de 18 ans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Échanger de l’argent, de l’emploi, des biens ou des services contre</a:t>
            </a:r>
            <a:br>
              <a:rPr lang="fr-FR" sz="1400" dirty="0">
                <a:solidFill>
                  <a:schemeClr val="tx1"/>
                </a:solidFill>
              </a:rPr>
            </a:br>
            <a:r>
              <a:rPr lang="fr-FR" sz="1400" dirty="0">
                <a:solidFill>
                  <a:schemeClr val="tx1"/>
                </a:solidFill>
              </a:rPr>
              <a:t>sexe (l'achat de services sexuels auprès de toute personne est formellement interdit)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Harceler, intimider, rabaisser, intimider, humilier ou maltraiter autrement les participants au programme, y compris les enfants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Montrer du matériel pornographique aux enfants ou à d’autres participants au programme</a:t>
            </a:r>
          </a:p>
          <a:p>
            <a:pPr>
              <a:spcAft>
                <a:spcPts val="800"/>
              </a:spcAft>
            </a:pPr>
            <a:r>
              <a:rPr lang="fr-FR" sz="1400" b="1" dirty="0">
                <a:solidFill>
                  <a:srgbClr val="B81F39"/>
                </a:solidFill>
              </a:rPr>
              <a:t>Ces actes violent les politiques de FHI 360 et peuvent mener à des mesures disciplinaires, y compris le licenciement ou la rupture de partenariat avec FHI 360 et le signalement aux autorités locales.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A6E8DC7-1DD7-49F5-B868-0DD855C79D03}"/>
              </a:ext>
            </a:extLst>
          </p:cNvPr>
          <p:cNvSpPr/>
          <p:nvPr/>
        </p:nvSpPr>
        <p:spPr>
          <a:xfrm>
            <a:off x="6461395" y="4479148"/>
            <a:ext cx="3888576" cy="3659868"/>
          </a:xfrm>
          <a:prstGeom prst="rect">
            <a:avLst/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18288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800"/>
              </a:spcAft>
            </a:pPr>
            <a:r>
              <a:rPr lang="fr-FR" sz="2000" b="1" dirty="0">
                <a:solidFill>
                  <a:srgbClr val="009BB1"/>
                </a:solidFill>
                <a:latin typeface="Franklin Gothic Demi" panose="020B0603020102020204" pitchFamily="34" charset="0"/>
              </a:rPr>
              <a:t>TOUJOURS</a:t>
            </a:r>
          </a:p>
          <a:p>
            <a:pPr marL="285750" lvl="0" indent="-285750">
              <a:spcAft>
                <a:spcPts val="8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Remettre en question les normes sociales et de genre nuisibles. Traiter tout le monde comme étant égal et avec dignité et respect.</a:t>
            </a:r>
          </a:p>
          <a:p>
            <a:pPr marL="285750" lvl="0" indent="-285750">
              <a:spcAft>
                <a:spcPts val="8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Partager cette information avec vos collègues et les partenaires du programme.</a:t>
            </a:r>
          </a:p>
          <a:p>
            <a:pPr marL="285750" lvl="0" indent="-285750">
              <a:spcAft>
                <a:spcPts val="8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Comprendre et respecter les politiques de protection de FHI 360 :                  </a:t>
            </a:r>
            <a:r>
              <a:rPr lang="fr-FR" sz="1400" dirty="0">
                <a:solidFill>
                  <a:schemeClr val="tx1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https://bit.ly/39r8Q5i</a:t>
            </a:r>
          </a:p>
          <a:p>
            <a:pPr marL="285750" lvl="0" indent="-285750">
              <a:spcAft>
                <a:spcPts val="8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Signaler toute inconduite soupçonnée ou connue en utilisant l’une des options de signalement ci-dessous.</a:t>
            </a:r>
          </a:p>
          <a:p>
            <a:pPr marL="285750" indent="-285750">
              <a:spcAft>
                <a:spcPts val="1400"/>
              </a:spcAft>
              <a:buClr>
                <a:schemeClr val="accent6"/>
              </a:buClr>
              <a:buSzPct val="115000"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endParaRPr lang="en-US" sz="1600" dirty="0">
              <a:solidFill>
                <a:schemeClr val="tx1"/>
              </a:solidFill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55EA307-3B7D-40A4-AF7B-F972AA6BFCA8}"/>
              </a:ext>
            </a:extLst>
          </p:cNvPr>
          <p:cNvGrpSpPr/>
          <p:nvPr/>
        </p:nvGrpSpPr>
        <p:grpSpPr>
          <a:xfrm>
            <a:off x="904273" y="8512683"/>
            <a:ext cx="8699500" cy="2153707"/>
            <a:chOff x="545338" y="8973206"/>
            <a:chExt cx="8699500" cy="2153707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761DB7C-6BB2-49AD-B10A-622553577FFB}"/>
                </a:ext>
              </a:extLst>
            </p:cNvPr>
            <p:cNvSpPr txBox="1"/>
            <p:nvPr/>
          </p:nvSpPr>
          <p:spPr>
            <a:xfrm>
              <a:off x="2185898" y="9911196"/>
              <a:ext cx="5499726" cy="12157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300"/>
                </a:spcAft>
              </a:pPr>
              <a:r>
                <a:rPr lang="fr-FR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Franklin Gothic Book" panose="020B0503020102020204" pitchFamily="34" charset="0"/>
                </a:rPr>
                <a:t>Vous pouvez fournir votre nom, signaler de façon anonyme ou de la part de quelqu’un d’autre.</a:t>
              </a:r>
            </a:p>
            <a:p>
              <a:pPr algn="ctr">
                <a:spcAft>
                  <a:spcPts val="300"/>
                </a:spcAft>
              </a:pPr>
              <a:r>
                <a:rPr lang="fr-FR" sz="3200" dirty="0">
                  <a:solidFill>
                    <a:srgbClr val="009BB1"/>
                  </a:solidFill>
                  <a:latin typeface="Franklin Gothic Demi" panose="020B0603020102020204" pitchFamily="34" charset="0"/>
                </a:rPr>
                <a:t>+00 00 0000 0000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27C1784-A086-4487-A4D9-1F5F2FEFB2DF}"/>
                </a:ext>
              </a:extLst>
            </p:cNvPr>
            <p:cNvSpPr txBox="1"/>
            <p:nvPr/>
          </p:nvSpPr>
          <p:spPr>
            <a:xfrm>
              <a:off x="545338" y="8973206"/>
              <a:ext cx="8699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fr-FR" sz="4000" b="1" dirty="0">
                  <a:solidFill>
                    <a:schemeClr val="accent2"/>
                  </a:solidFill>
                  <a:latin typeface="Franklin Gothic Demi Cond" panose="020B0603020102020204" pitchFamily="34" charset="0"/>
                </a:rPr>
                <a:t>Appelez la ligne d'assistance sur l'éthique et la conformité de FHI 360</a:t>
              </a:r>
              <a:endParaRPr lang="fr-FR" sz="4400" b="1" dirty="0">
                <a:solidFill>
                  <a:schemeClr val="accent2"/>
                </a:solidFill>
                <a:latin typeface="Franklin Gothic Demi Cond" panose="020B0603020102020204" pitchFamily="34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298E8457-B9C0-4E83-8788-8A55BC5491D7}"/>
              </a:ext>
            </a:extLst>
          </p:cNvPr>
          <p:cNvGrpSpPr/>
          <p:nvPr/>
        </p:nvGrpSpPr>
        <p:grpSpPr>
          <a:xfrm>
            <a:off x="1600591" y="11316084"/>
            <a:ext cx="7738102" cy="2818541"/>
            <a:chOff x="1185851" y="11137075"/>
            <a:chExt cx="7738102" cy="3118579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76FBB661-9F51-440E-8839-087474E94838}"/>
                </a:ext>
              </a:extLst>
            </p:cNvPr>
            <p:cNvGrpSpPr/>
            <p:nvPr/>
          </p:nvGrpSpPr>
          <p:grpSpPr>
            <a:xfrm>
              <a:off x="1742385" y="11781349"/>
              <a:ext cx="3706143" cy="677199"/>
              <a:chOff x="5562825" y="10936312"/>
              <a:chExt cx="3706143" cy="677199"/>
            </a:xfrm>
          </p:grpSpPr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A174A994-AC0B-4006-879F-91ED7DF4F6CB}"/>
                  </a:ext>
                </a:extLst>
              </p:cNvPr>
              <p:cNvSpPr txBox="1"/>
              <p:nvPr/>
            </p:nvSpPr>
            <p:spPr>
              <a:xfrm>
                <a:off x="5562825" y="10959101"/>
                <a:ext cx="3706143" cy="6544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05000"/>
                  </a:lnSpc>
                </a:pPr>
                <a:r>
                  <a:rPr lang="fr-FR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En ligne de façon anonyme :</a:t>
                </a:r>
              </a:p>
              <a:p>
                <a:pPr algn="ctr">
                  <a:lnSpc>
                    <a:spcPct val="105000"/>
                  </a:lnSpc>
                </a:pPr>
                <a:r>
                  <a:rPr lang="fr-FR" dirty="0">
                    <a:solidFill>
                      <a:schemeClr val="accent5"/>
                    </a:solidFill>
                  </a:rPr>
                  <a:t>www.fhi360.org/anonreportregistry</a:t>
                </a:r>
              </a:p>
            </p:txBody>
          </p:sp>
          <p:pic>
            <p:nvPicPr>
              <p:cNvPr id="69" name="Graphic 68" descr="Cursor with solid fill">
                <a:extLst>
                  <a:ext uri="{FF2B5EF4-FFF2-40B4-BE49-F238E27FC236}">
                    <a16:creationId xmlns:a16="http://schemas.microsoft.com/office/drawing/2014/main" id="{8C9FD65D-0A4F-4BD0-BF75-51CC1F84FF8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 rot="1001943">
                <a:off x="5677907" y="10936312"/>
                <a:ext cx="337738" cy="337738"/>
              </a:xfrm>
              <a:prstGeom prst="rect">
                <a:avLst/>
              </a:prstGeom>
            </p:spPr>
          </p:pic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B895667C-7285-4A46-8DF1-F125F17C23DB}"/>
                </a:ext>
              </a:extLst>
            </p:cNvPr>
            <p:cNvGrpSpPr/>
            <p:nvPr/>
          </p:nvGrpSpPr>
          <p:grpSpPr>
            <a:xfrm>
              <a:off x="1185851" y="12467820"/>
              <a:ext cx="7684256" cy="1787834"/>
              <a:chOff x="4629308" y="11622783"/>
              <a:chExt cx="7684256" cy="1787834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8EF15B94-5DA6-421A-9AD9-CEE6C6646B0F}"/>
                  </a:ext>
                </a:extLst>
              </p:cNvPr>
              <p:cNvSpPr txBox="1"/>
              <p:nvPr/>
            </p:nvSpPr>
            <p:spPr>
              <a:xfrm>
                <a:off x="4719683" y="11622783"/>
                <a:ext cx="7593881" cy="17878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fr-FR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Numéro sans frais aux USA : </a:t>
                </a:r>
                <a:r>
                  <a:rPr lang="fr-FR" dirty="0">
                    <a:solidFill>
                      <a:schemeClr val="accent5"/>
                    </a:solidFill>
                  </a:rPr>
                  <a:t>1-800-461-9330  </a:t>
                </a:r>
                <a:r>
                  <a:rPr lang="fr-FR" dirty="0">
                    <a:solidFill>
                      <a:schemeClr val="bg2"/>
                    </a:solidFill>
                  </a:rPr>
                  <a:t>|  </a:t>
                </a:r>
                <a:r>
                  <a:rPr lang="fr-FR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Skype: </a:t>
                </a:r>
                <a:r>
                  <a:rPr lang="fr-FR" dirty="0">
                    <a:solidFill>
                      <a:srgbClr val="009BB1"/>
                    </a:solidFill>
                  </a:rPr>
                  <a:t>+1-800-461-9330</a:t>
                </a: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fr-FR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Collecte internationale : </a:t>
                </a:r>
                <a:r>
                  <a:rPr lang="fr-FR" dirty="0">
                    <a:solidFill>
                      <a:schemeClr val="accent5"/>
                    </a:solidFill>
                  </a:rPr>
                  <a:t>+1-720-514-4400</a:t>
                </a: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fr-FR" sz="1400" i="1" dirty="0"/>
                  <a:t>(Appelez votre </a:t>
                </a:r>
                <a:r>
                  <a:rPr lang="fr-FR" sz="1400" i="1" u="sng" dirty="0"/>
                  <a:t>opérateur local</a:t>
                </a:r>
                <a:r>
                  <a:rPr lang="fr-FR" sz="1400" i="1" dirty="0"/>
                  <a:t>.</a:t>
                </a:r>
                <a:r>
                  <a:rPr lang="fr-FR" sz="1400" i="1" dirty="0">
                    <a:latin typeface="Franklin Gothic Book" panose="020B0503020102020204" pitchFamily="34" charset="0"/>
                  </a:rPr>
                  <a:t> Dites lui de </a:t>
                </a:r>
                <a:r>
                  <a:rPr lang="fr-FR" sz="1400" i="1" u="sng" dirty="0">
                    <a:latin typeface="Franklin Gothic Book" panose="020B0503020102020204" pitchFamily="34" charset="0"/>
                  </a:rPr>
                  <a:t>passer un appel à frais</a:t>
                </a:r>
                <a:r>
                  <a:rPr lang="fr-FR" sz="1400" i="1" dirty="0">
                    <a:latin typeface="Franklin Gothic Book" panose="020B0503020102020204" pitchFamily="34" charset="0"/>
                  </a:rPr>
                  <a:t> virés aux États-Unis. Donnez lui ce numéro : </a:t>
                </a:r>
                <a:r>
                  <a:rPr lang="fr-FR" sz="1400" i="1" dirty="0">
                    <a:latin typeface="Franklin Gothic Medium" panose="020B0603020102020204" pitchFamily="34" charset="0"/>
                  </a:rPr>
                  <a:t>1-720-514-4400. </a:t>
                </a:r>
                <a:r>
                  <a:rPr lang="fr-FR" sz="1400" i="1" dirty="0">
                    <a:latin typeface="Franklin Gothic Book" panose="020B0503020102020204" pitchFamily="34" charset="0"/>
                  </a:rPr>
                  <a:t>Lorsqu’on vous demande votre nom, dites « </a:t>
                </a:r>
                <a:r>
                  <a:rPr lang="fr-FR" sz="1400" b="1" i="1" dirty="0">
                    <a:latin typeface="Franklin Gothic Book" panose="020B0503020102020204" pitchFamily="34" charset="0"/>
                  </a:rPr>
                  <a:t>FHI 360</a:t>
                </a:r>
                <a:r>
                  <a:rPr lang="fr-FR" sz="1400" i="1" dirty="0">
                    <a:latin typeface="Franklin Gothic Book" panose="020B0503020102020204" pitchFamily="34" charset="0"/>
                  </a:rPr>
                  <a:t> ».</a:t>
                </a: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endParaRPr lang="en-US" sz="1600" i="1" dirty="0"/>
              </a:p>
            </p:txBody>
          </p:sp>
          <p:pic>
            <p:nvPicPr>
              <p:cNvPr id="67" name="Graphic 66" descr="Receiver with solid fill">
                <a:extLst>
                  <a:ext uri="{FF2B5EF4-FFF2-40B4-BE49-F238E27FC236}">
                    <a16:creationId xmlns:a16="http://schemas.microsoft.com/office/drawing/2014/main" id="{B468B39C-78C0-4E06-801A-9EFDA5B88B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4629308" y="11655199"/>
                <a:ext cx="291245" cy="291245"/>
              </a:xfrm>
              <a:prstGeom prst="rect">
                <a:avLst/>
              </a:prstGeom>
            </p:spPr>
          </p:pic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C7080F42-780D-4A51-9C78-F46AE481F8AE}"/>
                </a:ext>
              </a:extLst>
            </p:cNvPr>
            <p:cNvGrpSpPr/>
            <p:nvPr/>
          </p:nvGrpSpPr>
          <p:grpSpPr>
            <a:xfrm>
              <a:off x="5397211" y="11814925"/>
              <a:ext cx="3526742" cy="745783"/>
              <a:chOff x="8520515" y="10905880"/>
              <a:chExt cx="3526742" cy="745783"/>
            </a:xfrm>
          </p:grpSpPr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95CFEDEE-80D2-413F-9F1F-A9F808291CA7}"/>
                  </a:ext>
                </a:extLst>
              </p:cNvPr>
              <p:cNvSpPr txBox="1"/>
              <p:nvPr/>
            </p:nvSpPr>
            <p:spPr>
              <a:xfrm>
                <a:off x="8732182" y="10905880"/>
                <a:ext cx="3315075" cy="7457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05000"/>
                  </a:lnSpc>
                </a:pPr>
                <a:r>
                  <a:rPr lang="fr-FR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Confidentiellement par courriel :</a:t>
                </a:r>
              </a:p>
              <a:p>
                <a:pPr algn="ctr">
                  <a:lnSpc>
                    <a:spcPct val="105000"/>
                  </a:lnSpc>
                </a:pPr>
                <a:r>
                  <a:rPr lang="fr-FR" dirty="0">
                    <a:solidFill>
                      <a:schemeClr val="accent5"/>
                    </a:solidFill>
                  </a:rPr>
                  <a:t>compliance@fhi360.org</a:t>
                </a:r>
              </a:p>
            </p:txBody>
          </p:sp>
          <p:pic>
            <p:nvPicPr>
              <p:cNvPr id="65" name="Picture 55">
                <a:extLst>
                  <a:ext uri="{FF2B5EF4-FFF2-40B4-BE49-F238E27FC236}">
                    <a16:creationId xmlns:a16="http://schemas.microsoft.com/office/drawing/2014/main" id="{FBAED0AF-D5F8-47D2-B59A-0702B0855C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rcRect/>
              <a:stretch/>
            </p:blipFill>
            <p:spPr>
              <a:xfrm>
                <a:off x="8520515" y="11007509"/>
                <a:ext cx="273310" cy="176513"/>
              </a:xfrm>
              <a:prstGeom prst="rect">
                <a:avLst/>
              </a:prstGeom>
              <a:solidFill>
                <a:schemeClr val="bg1"/>
              </a:solidFill>
            </p:spPr>
          </p:pic>
        </p:grp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841DD317-EC8F-4AE8-B5D9-3F64FA90D2A9}"/>
                </a:ext>
              </a:extLst>
            </p:cNvPr>
            <p:cNvSpPr txBox="1"/>
            <p:nvPr/>
          </p:nvSpPr>
          <p:spPr>
            <a:xfrm>
              <a:off x="2235128" y="11137075"/>
              <a:ext cx="5617004" cy="408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>
                  <a:solidFill>
                    <a:schemeClr val="accent2"/>
                  </a:solidFill>
                  <a:latin typeface="Franklin Gothic Demi" panose="020B0603020102020204" pitchFamily="34" charset="0"/>
                </a:rPr>
                <a:t>OPTIONS SUPPLÉMENTAIRES POUR LE SIGNALEMENT</a:t>
              </a:r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A0D55B3C-B8C7-4AE9-BD24-9D29EE461BE7}"/>
              </a:ext>
            </a:extLst>
          </p:cNvPr>
          <p:cNvSpPr txBox="1"/>
          <p:nvPr/>
        </p:nvSpPr>
        <p:spPr>
          <a:xfrm>
            <a:off x="2568333" y="14219259"/>
            <a:ext cx="58026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accent2"/>
                </a:solidFill>
              </a:rPr>
              <a:t>Votre confidentialité est importante et votre appel ne sera pas enregistré.</a:t>
            </a:r>
          </a:p>
        </p:txBody>
      </p:sp>
    </p:spTree>
    <p:extLst>
      <p:ext uri="{BB962C8B-B14F-4D97-AF65-F5344CB8AC3E}">
        <p14:creationId xmlns:p14="http://schemas.microsoft.com/office/powerpoint/2010/main" val="2726747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39F65DD5-5694-8C49-8900-C87822B24846}"/>
              </a:ext>
            </a:extLst>
          </p:cNvPr>
          <p:cNvGrpSpPr/>
          <p:nvPr/>
        </p:nvGrpSpPr>
        <p:grpSpPr>
          <a:xfrm>
            <a:off x="-795742" y="8797560"/>
            <a:ext cx="12531544" cy="6334914"/>
            <a:chOff x="-1337655" y="7875776"/>
            <a:chExt cx="13567872" cy="6858795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DB653D07-69C5-DA4C-894B-C0730243FA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-1337655" y="7875776"/>
              <a:ext cx="3887937" cy="6858795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21BAE172-861C-7D40-85A4-F40C6FA584C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8342279" y="7875776"/>
              <a:ext cx="3887938" cy="6858795"/>
            </a:xfrm>
            <a:prstGeom prst="rect">
              <a:avLst/>
            </a:prstGeom>
          </p:spPr>
        </p:pic>
      </p:grpSp>
      <p:sp>
        <p:nvSpPr>
          <p:cNvPr id="88" name="Oval 87">
            <a:extLst>
              <a:ext uri="{FF2B5EF4-FFF2-40B4-BE49-F238E27FC236}">
                <a16:creationId xmlns:a16="http://schemas.microsoft.com/office/drawing/2014/main" id="{01A5260F-029A-4538-AAF7-6ACCCA110085}"/>
              </a:ext>
            </a:extLst>
          </p:cNvPr>
          <p:cNvSpPr/>
          <p:nvPr/>
        </p:nvSpPr>
        <p:spPr>
          <a:xfrm>
            <a:off x="2327212" y="14295093"/>
            <a:ext cx="327343" cy="3273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!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600751A8-3B79-4655-8BD5-AE02870CB35F}"/>
              </a:ext>
            </a:extLst>
          </p:cNvPr>
          <p:cNvSpPr txBox="1">
            <a:spLocks/>
          </p:cNvSpPr>
          <p:nvPr/>
        </p:nvSpPr>
        <p:spPr>
          <a:xfrm>
            <a:off x="213238" y="246626"/>
            <a:ext cx="8609105" cy="1838325"/>
          </a:xfrm>
          <a:prstGeom prst="rect">
            <a:avLst/>
          </a:prstGeom>
        </p:spPr>
        <p:txBody>
          <a:bodyPr/>
          <a:lstStyle>
            <a:lvl1pPr algn="l" defTabSz="10698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4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800" b="1">
                <a:solidFill>
                  <a:schemeClr val="accent2"/>
                </a:solidFill>
                <a:latin typeface="Franklin Gothic Demi" panose="020B0603020102020204" pitchFamily="34" charset="0"/>
              </a:rPr>
              <a:t>Protéger les participants du programme des préjudices est</a:t>
            </a:r>
            <a:r>
              <a:rPr lang="fr-FR" sz="4800" b="1">
                <a:solidFill>
                  <a:schemeClr val="tx2"/>
                </a:solidFill>
                <a:latin typeface="Franklin Gothic Demi" panose="020B0603020102020204" pitchFamily="34" charset="0"/>
              </a:rPr>
              <a:t> Notre responsabilité partagée</a:t>
            </a:r>
            <a:endParaRPr lang="fr-FR" sz="4800" b="1" dirty="0">
              <a:solidFill>
                <a:schemeClr val="tx2"/>
              </a:solidFill>
              <a:latin typeface="Franklin Gothic Demi" panose="020B0603020102020204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FB1D8BD-DE14-4EDC-99F1-EFD64C66EE2E}"/>
              </a:ext>
            </a:extLst>
          </p:cNvPr>
          <p:cNvGrpSpPr/>
          <p:nvPr/>
        </p:nvGrpSpPr>
        <p:grpSpPr>
          <a:xfrm>
            <a:off x="405254" y="2349665"/>
            <a:ext cx="9944717" cy="1580817"/>
            <a:chOff x="405254" y="2326047"/>
            <a:chExt cx="9944717" cy="1580817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0F00B81-929F-4981-93CE-C29A8E5FB146}"/>
                </a:ext>
              </a:extLst>
            </p:cNvPr>
            <p:cNvSpPr txBox="1"/>
            <p:nvPr/>
          </p:nvSpPr>
          <p:spPr>
            <a:xfrm>
              <a:off x="3970775" y="2326047"/>
              <a:ext cx="256649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400"/>
                </a:spcAft>
              </a:pPr>
              <a:r>
                <a:rPr lang="fr-FR" sz="2400" b="1" dirty="0">
                  <a:solidFill>
                    <a:schemeClr val="accent1"/>
                  </a:solidFill>
                  <a:latin typeface="Franklin Gothic Demi" panose="020B0603020102020204" pitchFamily="34" charset="0"/>
                </a:rPr>
                <a:t>RAPPELEZ-VOUS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A479B9D-2CBA-47B3-97B7-05488A32FE68}"/>
                </a:ext>
              </a:extLst>
            </p:cNvPr>
            <p:cNvSpPr txBox="1"/>
            <p:nvPr/>
          </p:nvSpPr>
          <p:spPr>
            <a:xfrm>
              <a:off x="405254" y="2795320"/>
              <a:ext cx="2632198" cy="8843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numCol="1" rtlCol="0">
              <a:spAutoFit/>
            </a:bodyPr>
            <a:lstStyle/>
            <a:p>
              <a:pPr marL="233363" lvl="0" indent="-233363">
                <a:lnSpc>
                  <a:spcPct val="110000"/>
                </a:lnSpc>
                <a:spcAft>
                  <a:spcPts val="600"/>
                </a:spcAft>
                <a:buClr>
                  <a:srgbClr val="723484"/>
                </a:buClr>
                <a:buSzPct val="125000"/>
                <a:buFont typeface="Arial" panose="020B0604020202020204" pitchFamily="34" charset="0"/>
                <a:buChar char="•"/>
              </a:pPr>
              <a:r>
                <a:rPr lang="fr-FR" sz="1600" dirty="0"/>
                <a:t>Les services et l’aide aux participants au programme sont toujours gratuits.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7B77D9F-C1AD-407C-A467-89AAC41E02F3}"/>
                </a:ext>
              </a:extLst>
            </p:cNvPr>
            <p:cNvSpPr txBox="1"/>
            <p:nvPr/>
          </p:nvSpPr>
          <p:spPr>
            <a:xfrm>
              <a:off x="3089175" y="2833315"/>
              <a:ext cx="4654232" cy="8843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numCol="1" rtlCol="0">
              <a:spAutoFit/>
            </a:bodyPr>
            <a:lstStyle/>
            <a:p>
              <a:pPr marL="233363" lvl="0" indent="-233363">
                <a:lnSpc>
                  <a:spcPct val="110000"/>
                </a:lnSpc>
                <a:spcAft>
                  <a:spcPts val="600"/>
                </a:spcAft>
                <a:buClr>
                  <a:srgbClr val="723484"/>
                </a:buClr>
                <a:buSzPct val="125000"/>
                <a:buFont typeface="Arial" panose="020B0604020202020204" pitchFamily="34" charset="0"/>
                <a:buChar char="•"/>
              </a:pPr>
              <a:r>
                <a:rPr lang="fr-FR" sz="1600" dirty="0"/>
                <a:t>Les travailleurs humanitaires et du développement ne devraient jamais menacer ou blesser les participants au programme ou leur demander de se livrer à des actes sexuels.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D7CD6741-8AB0-495E-90CB-3A451F5D09D4}"/>
                </a:ext>
              </a:extLst>
            </p:cNvPr>
            <p:cNvSpPr txBox="1"/>
            <p:nvPr/>
          </p:nvSpPr>
          <p:spPr>
            <a:xfrm>
              <a:off x="7662530" y="2864276"/>
              <a:ext cx="2687441" cy="8843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numCol="1" rtlCol="0">
              <a:spAutoFit/>
            </a:bodyPr>
            <a:lstStyle/>
            <a:p>
              <a:pPr marL="233363" lvl="0" indent="-233363">
                <a:lnSpc>
                  <a:spcPct val="110000"/>
                </a:lnSpc>
                <a:spcAft>
                  <a:spcPts val="600"/>
                </a:spcAft>
                <a:buClr>
                  <a:srgbClr val="723484"/>
                </a:buClr>
                <a:buSzPct val="125000"/>
                <a:buFont typeface="Arial" panose="020B0604020202020204" pitchFamily="34" charset="0"/>
                <a:buChar char="•"/>
              </a:pPr>
              <a:r>
                <a:rPr lang="fr-FR" sz="1600" dirty="0"/>
                <a:t>FHI 360 ne tolère pas les représailles contre quiconque signale une inconduite.</a:t>
              </a: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5B1BD92-BF10-4928-B1A8-0AEA94CB6EAA}"/>
                </a:ext>
              </a:extLst>
            </p:cNvPr>
            <p:cNvCxnSpPr/>
            <p:nvPr/>
          </p:nvCxnSpPr>
          <p:spPr>
            <a:xfrm>
              <a:off x="2994276" y="3022519"/>
              <a:ext cx="0" cy="884345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26CB8A5-9597-40F5-8B92-93ECE3E7A5CE}"/>
                </a:ext>
              </a:extLst>
            </p:cNvPr>
            <p:cNvCxnSpPr/>
            <p:nvPr/>
          </p:nvCxnSpPr>
          <p:spPr>
            <a:xfrm>
              <a:off x="7637396" y="3022519"/>
              <a:ext cx="0" cy="884345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30F8C7A4-311C-41B0-B5A0-12CA99328B08}"/>
              </a:ext>
            </a:extLst>
          </p:cNvPr>
          <p:cNvSpPr/>
          <p:nvPr/>
        </p:nvSpPr>
        <p:spPr>
          <a:xfrm>
            <a:off x="213238" y="4331097"/>
            <a:ext cx="5811445" cy="4336521"/>
          </a:xfrm>
          <a:prstGeom prst="rect">
            <a:avLst/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91440" numCol="1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800"/>
              </a:spcAft>
            </a:pPr>
            <a:r>
              <a:rPr lang="fr-FR" sz="2000" b="1" dirty="0">
                <a:solidFill>
                  <a:srgbClr val="B81F39"/>
                </a:solidFill>
                <a:latin typeface="Franklin Gothic Demi" panose="020B0603020102020204" pitchFamily="34" charset="0"/>
              </a:rPr>
              <a:t>JAMAIS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Se livrer à des activités sexuelles avec les participants au programme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Se livrer à des activités sexuelles avec </a:t>
            </a:r>
            <a:r>
              <a:rPr lang="fr-FR" sz="1400" b="1" dirty="0">
                <a:solidFill>
                  <a:schemeClr val="tx1"/>
                </a:solidFill>
              </a:rPr>
              <a:t>toute personne </a:t>
            </a:r>
            <a:r>
              <a:rPr lang="fr-FR" sz="1400" dirty="0">
                <a:solidFill>
                  <a:schemeClr val="tx1"/>
                </a:solidFill>
              </a:rPr>
              <a:t>de moins de 18 ans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Échanger de l’argent, de l’emploi, des biens ou des services contre</a:t>
            </a:r>
            <a:br>
              <a:rPr lang="fr-FR" sz="1400" dirty="0">
                <a:solidFill>
                  <a:schemeClr val="tx1"/>
                </a:solidFill>
              </a:rPr>
            </a:br>
            <a:r>
              <a:rPr lang="fr-FR" sz="1400" dirty="0">
                <a:solidFill>
                  <a:schemeClr val="tx1"/>
                </a:solidFill>
              </a:rPr>
              <a:t>sexe (l'achat de services sexuels auprès de toute personne est formellement interdit)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Harceler, intimider, rabaisser, intimider, humilier ou maltraiter autrement les participants au programme, y compris les enfants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Montrer du matériel pornographique aux enfants ou à d’autres participants au programme</a:t>
            </a:r>
          </a:p>
          <a:p>
            <a:pPr>
              <a:spcAft>
                <a:spcPts val="800"/>
              </a:spcAft>
            </a:pPr>
            <a:r>
              <a:rPr lang="fr-FR" sz="1400" b="1" dirty="0">
                <a:solidFill>
                  <a:srgbClr val="B81F39"/>
                </a:solidFill>
              </a:rPr>
              <a:t>Ces actes violent les politiques de FHI 360 et peuvent mener à des mesures disciplinaires, y compris le licenciement ou la rupture de partenariat avec FHI 360 et le signalement aux autorités locales.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A6E8DC7-1DD7-49F5-B868-0DD855C79D03}"/>
              </a:ext>
            </a:extLst>
          </p:cNvPr>
          <p:cNvSpPr/>
          <p:nvPr/>
        </p:nvSpPr>
        <p:spPr>
          <a:xfrm>
            <a:off x="6461395" y="4479148"/>
            <a:ext cx="3888576" cy="3659868"/>
          </a:xfrm>
          <a:prstGeom prst="rect">
            <a:avLst/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18288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800"/>
              </a:spcAft>
            </a:pPr>
            <a:r>
              <a:rPr lang="fr-FR" sz="2000" b="1" dirty="0">
                <a:solidFill>
                  <a:srgbClr val="009BB1"/>
                </a:solidFill>
                <a:latin typeface="Franklin Gothic Demi" panose="020B0603020102020204" pitchFamily="34" charset="0"/>
              </a:rPr>
              <a:t>TOUJOURS</a:t>
            </a:r>
          </a:p>
          <a:p>
            <a:pPr marL="285750" lvl="0" indent="-285750">
              <a:spcAft>
                <a:spcPts val="8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Remettre en question les normes sociales et de genre nuisibles. Traiter tout le monde comme étant égal et avec dignité et respect.</a:t>
            </a:r>
          </a:p>
          <a:p>
            <a:pPr marL="285750" lvl="0" indent="-285750">
              <a:spcAft>
                <a:spcPts val="8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Partager cette information avec vos collègues et les partenaires du programme.</a:t>
            </a:r>
          </a:p>
          <a:p>
            <a:pPr marL="285750" lvl="0" indent="-285750">
              <a:spcAft>
                <a:spcPts val="8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Comprendre et respecter les politiques de protection de FHI 360 :                  </a:t>
            </a:r>
            <a:r>
              <a:rPr lang="fr-FR" sz="1400" dirty="0">
                <a:solidFill>
                  <a:schemeClr val="tx1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https://bit.ly/39r8Q5i</a:t>
            </a:r>
          </a:p>
          <a:p>
            <a:pPr marL="285750" lvl="0" indent="-285750">
              <a:spcAft>
                <a:spcPts val="8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Signaler toute inconduite soupçonnée ou connue en utilisant l’une des options de signalement ci-dessous.</a:t>
            </a:r>
          </a:p>
          <a:p>
            <a:pPr marL="285750" indent="-285750">
              <a:spcAft>
                <a:spcPts val="1400"/>
              </a:spcAft>
              <a:buClr>
                <a:schemeClr val="accent6"/>
              </a:buClr>
              <a:buSzPct val="115000"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endParaRPr lang="en-US" sz="1600" dirty="0">
              <a:solidFill>
                <a:schemeClr val="tx1"/>
              </a:solidFill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55EA307-3B7D-40A4-AF7B-F972AA6BFCA8}"/>
              </a:ext>
            </a:extLst>
          </p:cNvPr>
          <p:cNvGrpSpPr/>
          <p:nvPr/>
        </p:nvGrpSpPr>
        <p:grpSpPr>
          <a:xfrm>
            <a:off x="904273" y="8512683"/>
            <a:ext cx="8699500" cy="2153707"/>
            <a:chOff x="545338" y="8973206"/>
            <a:chExt cx="8699500" cy="2153707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761DB7C-6BB2-49AD-B10A-622553577FFB}"/>
                </a:ext>
              </a:extLst>
            </p:cNvPr>
            <p:cNvSpPr txBox="1"/>
            <p:nvPr/>
          </p:nvSpPr>
          <p:spPr>
            <a:xfrm>
              <a:off x="2185898" y="9911196"/>
              <a:ext cx="5499726" cy="12157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300"/>
                </a:spcAft>
              </a:pPr>
              <a:r>
                <a:rPr lang="fr-FR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Franklin Gothic Book" panose="020B0503020102020204" pitchFamily="34" charset="0"/>
                </a:rPr>
                <a:t>Vous pouvez fournir votre nom, signaler de façon anonyme ou de la part de quelqu’un d’autre.</a:t>
              </a:r>
            </a:p>
            <a:p>
              <a:pPr algn="ctr">
                <a:spcAft>
                  <a:spcPts val="300"/>
                </a:spcAft>
              </a:pPr>
              <a:r>
                <a:rPr lang="fr-FR" sz="3200" dirty="0">
                  <a:solidFill>
                    <a:srgbClr val="009BB1"/>
                  </a:solidFill>
                  <a:latin typeface="Franklin Gothic Demi" panose="020B0603020102020204" pitchFamily="34" charset="0"/>
                </a:rPr>
                <a:t>+00 00 0000 0000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27C1784-A086-4487-A4D9-1F5F2FEFB2DF}"/>
                </a:ext>
              </a:extLst>
            </p:cNvPr>
            <p:cNvSpPr txBox="1"/>
            <p:nvPr/>
          </p:nvSpPr>
          <p:spPr>
            <a:xfrm>
              <a:off x="545338" y="8973206"/>
              <a:ext cx="8699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fr-FR" sz="4000" b="1" dirty="0">
                  <a:solidFill>
                    <a:schemeClr val="accent2"/>
                  </a:solidFill>
                  <a:latin typeface="Franklin Gothic Demi Cond" panose="020B0603020102020204" pitchFamily="34" charset="0"/>
                </a:rPr>
                <a:t>Appelez la ligne d'assistance sur l'éthique et la conformité de FHI 360</a:t>
              </a:r>
              <a:endParaRPr lang="fr-FR" sz="4400" b="1" dirty="0">
                <a:solidFill>
                  <a:schemeClr val="accent2"/>
                </a:solidFill>
                <a:latin typeface="Franklin Gothic Demi Cond" panose="020B0603020102020204" pitchFamily="34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298E8457-B9C0-4E83-8788-8A55BC5491D7}"/>
              </a:ext>
            </a:extLst>
          </p:cNvPr>
          <p:cNvGrpSpPr/>
          <p:nvPr/>
        </p:nvGrpSpPr>
        <p:grpSpPr>
          <a:xfrm>
            <a:off x="1600591" y="11316084"/>
            <a:ext cx="7738102" cy="2818541"/>
            <a:chOff x="1185851" y="11137075"/>
            <a:chExt cx="7738102" cy="3118579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76FBB661-9F51-440E-8839-087474E94838}"/>
                </a:ext>
              </a:extLst>
            </p:cNvPr>
            <p:cNvGrpSpPr/>
            <p:nvPr/>
          </p:nvGrpSpPr>
          <p:grpSpPr>
            <a:xfrm>
              <a:off x="1742385" y="11781349"/>
              <a:ext cx="3706143" cy="677199"/>
              <a:chOff x="5562825" y="10936312"/>
              <a:chExt cx="3706143" cy="677199"/>
            </a:xfrm>
          </p:grpSpPr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A174A994-AC0B-4006-879F-91ED7DF4F6CB}"/>
                  </a:ext>
                </a:extLst>
              </p:cNvPr>
              <p:cNvSpPr txBox="1"/>
              <p:nvPr/>
            </p:nvSpPr>
            <p:spPr>
              <a:xfrm>
                <a:off x="5562825" y="10959101"/>
                <a:ext cx="3706143" cy="6544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05000"/>
                  </a:lnSpc>
                </a:pPr>
                <a:r>
                  <a:rPr lang="fr-FR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En ligne de façon anonyme :</a:t>
                </a:r>
              </a:p>
              <a:p>
                <a:pPr algn="ctr">
                  <a:lnSpc>
                    <a:spcPct val="105000"/>
                  </a:lnSpc>
                </a:pPr>
                <a:r>
                  <a:rPr lang="fr-FR" dirty="0">
                    <a:solidFill>
                      <a:schemeClr val="accent5"/>
                    </a:solidFill>
                  </a:rPr>
                  <a:t>www.fhi360.org/anonreportregistry</a:t>
                </a:r>
              </a:p>
            </p:txBody>
          </p:sp>
          <p:pic>
            <p:nvPicPr>
              <p:cNvPr id="69" name="Graphic 68" descr="Cursor with solid fill">
                <a:extLst>
                  <a:ext uri="{FF2B5EF4-FFF2-40B4-BE49-F238E27FC236}">
                    <a16:creationId xmlns:a16="http://schemas.microsoft.com/office/drawing/2014/main" id="{8C9FD65D-0A4F-4BD0-BF75-51CC1F84FF8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 rot="1001943">
                <a:off x="5677907" y="10936312"/>
                <a:ext cx="337738" cy="337738"/>
              </a:xfrm>
              <a:prstGeom prst="rect">
                <a:avLst/>
              </a:prstGeom>
            </p:spPr>
          </p:pic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B895667C-7285-4A46-8DF1-F125F17C23DB}"/>
                </a:ext>
              </a:extLst>
            </p:cNvPr>
            <p:cNvGrpSpPr/>
            <p:nvPr/>
          </p:nvGrpSpPr>
          <p:grpSpPr>
            <a:xfrm>
              <a:off x="1185851" y="12467820"/>
              <a:ext cx="7684256" cy="1787834"/>
              <a:chOff x="4629308" y="11622783"/>
              <a:chExt cx="7684256" cy="1787834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8EF15B94-5DA6-421A-9AD9-CEE6C6646B0F}"/>
                  </a:ext>
                </a:extLst>
              </p:cNvPr>
              <p:cNvSpPr txBox="1"/>
              <p:nvPr/>
            </p:nvSpPr>
            <p:spPr>
              <a:xfrm>
                <a:off x="4719683" y="11622783"/>
                <a:ext cx="7593881" cy="17878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fr-FR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Numéro sans frais aux USA : </a:t>
                </a:r>
                <a:r>
                  <a:rPr lang="fr-FR" dirty="0">
                    <a:solidFill>
                      <a:schemeClr val="accent5"/>
                    </a:solidFill>
                  </a:rPr>
                  <a:t>1-800-461-9330  </a:t>
                </a:r>
                <a:r>
                  <a:rPr lang="fr-FR" dirty="0">
                    <a:solidFill>
                      <a:schemeClr val="bg2"/>
                    </a:solidFill>
                  </a:rPr>
                  <a:t>|  </a:t>
                </a:r>
                <a:r>
                  <a:rPr lang="fr-FR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Skype: </a:t>
                </a:r>
                <a:r>
                  <a:rPr lang="fr-FR" dirty="0">
                    <a:solidFill>
                      <a:srgbClr val="009BB1"/>
                    </a:solidFill>
                  </a:rPr>
                  <a:t>+1-800-461-9330</a:t>
                </a: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fr-FR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Collecte internationale : </a:t>
                </a:r>
                <a:r>
                  <a:rPr lang="fr-FR" dirty="0">
                    <a:solidFill>
                      <a:schemeClr val="accent5"/>
                    </a:solidFill>
                  </a:rPr>
                  <a:t>+1-720-514-4400</a:t>
                </a: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fr-FR" sz="1400" i="1" dirty="0"/>
                  <a:t>(Appelez votre </a:t>
                </a:r>
                <a:r>
                  <a:rPr lang="fr-FR" sz="1400" i="1" u="sng" dirty="0"/>
                  <a:t>opérateur local</a:t>
                </a:r>
                <a:r>
                  <a:rPr lang="fr-FR" sz="1400" i="1" dirty="0"/>
                  <a:t>.</a:t>
                </a:r>
                <a:r>
                  <a:rPr lang="fr-FR" sz="1400" i="1" dirty="0">
                    <a:latin typeface="Franklin Gothic Book" panose="020B0503020102020204" pitchFamily="34" charset="0"/>
                  </a:rPr>
                  <a:t> Dites lui de </a:t>
                </a:r>
                <a:r>
                  <a:rPr lang="fr-FR" sz="1400" i="1" u="sng" dirty="0">
                    <a:latin typeface="Franklin Gothic Book" panose="020B0503020102020204" pitchFamily="34" charset="0"/>
                  </a:rPr>
                  <a:t>passer un appel à frais</a:t>
                </a:r>
                <a:r>
                  <a:rPr lang="fr-FR" sz="1400" i="1" dirty="0">
                    <a:latin typeface="Franklin Gothic Book" panose="020B0503020102020204" pitchFamily="34" charset="0"/>
                  </a:rPr>
                  <a:t> virés aux États-Unis. Donnez lui ce numéro : </a:t>
                </a:r>
                <a:r>
                  <a:rPr lang="fr-FR" sz="1400" i="1" dirty="0">
                    <a:latin typeface="Franklin Gothic Medium" panose="020B0603020102020204" pitchFamily="34" charset="0"/>
                  </a:rPr>
                  <a:t>1-720-514-4400. </a:t>
                </a:r>
                <a:r>
                  <a:rPr lang="fr-FR" sz="1400" i="1" dirty="0">
                    <a:latin typeface="Franklin Gothic Book" panose="020B0503020102020204" pitchFamily="34" charset="0"/>
                  </a:rPr>
                  <a:t>Lorsqu’on vous demande votre nom, dites « </a:t>
                </a:r>
                <a:r>
                  <a:rPr lang="fr-FR" sz="1400" b="1" i="1" dirty="0">
                    <a:latin typeface="Franklin Gothic Book" panose="020B0503020102020204" pitchFamily="34" charset="0"/>
                  </a:rPr>
                  <a:t>FHI 360</a:t>
                </a:r>
                <a:r>
                  <a:rPr lang="fr-FR" sz="1400" i="1" dirty="0">
                    <a:latin typeface="Franklin Gothic Book" panose="020B0503020102020204" pitchFamily="34" charset="0"/>
                  </a:rPr>
                  <a:t> ».</a:t>
                </a: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endParaRPr lang="en-US" sz="1600" i="1" dirty="0"/>
              </a:p>
            </p:txBody>
          </p:sp>
          <p:pic>
            <p:nvPicPr>
              <p:cNvPr id="67" name="Graphic 66" descr="Receiver with solid fill">
                <a:extLst>
                  <a:ext uri="{FF2B5EF4-FFF2-40B4-BE49-F238E27FC236}">
                    <a16:creationId xmlns:a16="http://schemas.microsoft.com/office/drawing/2014/main" id="{B468B39C-78C0-4E06-801A-9EFDA5B88B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4629308" y="11655199"/>
                <a:ext cx="291245" cy="291245"/>
              </a:xfrm>
              <a:prstGeom prst="rect">
                <a:avLst/>
              </a:prstGeom>
            </p:spPr>
          </p:pic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C7080F42-780D-4A51-9C78-F46AE481F8AE}"/>
                </a:ext>
              </a:extLst>
            </p:cNvPr>
            <p:cNvGrpSpPr/>
            <p:nvPr/>
          </p:nvGrpSpPr>
          <p:grpSpPr>
            <a:xfrm>
              <a:off x="5397211" y="11814925"/>
              <a:ext cx="3526742" cy="745783"/>
              <a:chOff x="8520515" y="10905880"/>
              <a:chExt cx="3526742" cy="745783"/>
            </a:xfrm>
          </p:grpSpPr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95CFEDEE-80D2-413F-9F1F-A9F808291CA7}"/>
                  </a:ext>
                </a:extLst>
              </p:cNvPr>
              <p:cNvSpPr txBox="1"/>
              <p:nvPr/>
            </p:nvSpPr>
            <p:spPr>
              <a:xfrm>
                <a:off x="8732182" y="10905880"/>
                <a:ext cx="3315075" cy="7457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05000"/>
                  </a:lnSpc>
                </a:pPr>
                <a:r>
                  <a:rPr lang="fr-FR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Confidentiellement par courriel :</a:t>
                </a:r>
              </a:p>
              <a:p>
                <a:pPr algn="ctr">
                  <a:lnSpc>
                    <a:spcPct val="105000"/>
                  </a:lnSpc>
                </a:pPr>
                <a:r>
                  <a:rPr lang="fr-FR" dirty="0">
                    <a:solidFill>
                      <a:schemeClr val="accent5"/>
                    </a:solidFill>
                  </a:rPr>
                  <a:t>compliance@fhi360.org</a:t>
                </a:r>
              </a:p>
            </p:txBody>
          </p:sp>
          <p:pic>
            <p:nvPicPr>
              <p:cNvPr id="65" name="Picture 55">
                <a:extLst>
                  <a:ext uri="{FF2B5EF4-FFF2-40B4-BE49-F238E27FC236}">
                    <a16:creationId xmlns:a16="http://schemas.microsoft.com/office/drawing/2014/main" id="{FBAED0AF-D5F8-47D2-B59A-0702B0855C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rcRect/>
              <a:stretch/>
            </p:blipFill>
            <p:spPr>
              <a:xfrm>
                <a:off x="8520515" y="11007509"/>
                <a:ext cx="273310" cy="176513"/>
              </a:xfrm>
              <a:prstGeom prst="rect">
                <a:avLst/>
              </a:prstGeom>
              <a:solidFill>
                <a:schemeClr val="bg1"/>
              </a:solidFill>
            </p:spPr>
          </p:pic>
        </p:grp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841DD317-EC8F-4AE8-B5D9-3F64FA90D2A9}"/>
                </a:ext>
              </a:extLst>
            </p:cNvPr>
            <p:cNvSpPr txBox="1"/>
            <p:nvPr/>
          </p:nvSpPr>
          <p:spPr>
            <a:xfrm>
              <a:off x="2235128" y="11137075"/>
              <a:ext cx="5617004" cy="408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>
                  <a:solidFill>
                    <a:schemeClr val="accent2"/>
                  </a:solidFill>
                  <a:latin typeface="Franklin Gothic Demi" panose="020B0603020102020204" pitchFamily="34" charset="0"/>
                </a:rPr>
                <a:t>OPTIONS SUPPLÉMENTAIRES POUR LE SIGNALEMENT</a:t>
              </a:r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A0D55B3C-B8C7-4AE9-BD24-9D29EE461BE7}"/>
              </a:ext>
            </a:extLst>
          </p:cNvPr>
          <p:cNvSpPr txBox="1"/>
          <p:nvPr/>
        </p:nvSpPr>
        <p:spPr>
          <a:xfrm>
            <a:off x="2568333" y="14219259"/>
            <a:ext cx="58026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accent2"/>
                </a:solidFill>
              </a:rPr>
              <a:t>Votre confidentialité est importante et votre appel ne sera pas enregistré.</a:t>
            </a:r>
          </a:p>
        </p:txBody>
      </p:sp>
    </p:spTree>
    <p:extLst>
      <p:ext uri="{BB962C8B-B14F-4D97-AF65-F5344CB8AC3E}">
        <p14:creationId xmlns:p14="http://schemas.microsoft.com/office/powerpoint/2010/main" val="5605197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39F65DD5-5694-8C49-8900-C87822B24846}"/>
              </a:ext>
            </a:extLst>
          </p:cNvPr>
          <p:cNvGrpSpPr/>
          <p:nvPr/>
        </p:nvGrpSpPr>
        <p:grpSpPr>
          <a:xfrm>
            <a:off x="-1039120" y="8737379"/>
            <a:ext cx="12572937" cy="6334912"/>
            <a:chOff x="-1601160" y="7810618"/>
            <a:chExt cx="13612688" cy="6858793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DB653D07-69C5-DA4C-894B-C0730243FA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-1601160" y="7810618"/>
              <a:ext cx="3887936" cy="6858793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21BAE172-861C-7D40-85A4-F40C6FA584C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8123590" y="7815847"/>
              <a:ext cx="3887938" cy="6853563"/>
            </a:xfrm>
            <a:prstGeom prst="rect">
              <a:avLst/>
            </a:prstGeom>
          </p:spPr>
        </p:pic>
      </p:grpSp>
      <p:sp>
        <p:nvSpPr>
          <p:cNvPr id="88" name="Oval 87">
            <a:extLst>
              <a:ext uri="{FF2B5EF4-FFF2-40B4-BE49-F238E27FC236}">
                <a16:creationId xmlns:a16="http://schemas.microsoft.com/office/drawing/2014/main" id="{01A5260F-029A-4538-AAF7-6ACCCA110085}"/>
              </a:ext>
            </a:extLst>
          </p:cNvPr>
          <p:cNvSpPr/>
          <p:nvPr/>
        </p:nvSpPr>
        <p:spPr>
          <a:xfrm>
            <a:off x="2327212" y="14295093"/>
            <a:ext cx="327343" cy="3273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!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600751A8-3B79-4655-8BD5-AE02870CB35F}"/>
              </a:ext>
            </a:extLst>
          </p:cNvPr>
          <p:cNvSpPr txBox="1">
            <a:spLocks/>
          </p:cNvSpPr>
          <p:nvPr/>
        </p:nvSpPr>
        <p:spPr>
          <a:xfrm>
            <a:off x="213238" y="246626"/>
            <a:ext cx="8609105" cy="1838325"/>
          </a:xfrm>
          <a:prstGeom prst="rect">
            <a:avLst/>
          </a:prstGeom>
        </p:spPr>
        <p:txBody>
          <a:bodyPr/>
          <a:lstStyle>
            <a:lvl1pPr algn="l" defTabSz="10698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4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800" b="1">
                <a:solidFill>
                  <a:schemeClr val="accent2"/>
                </a:solidFill>
                <a:latin typeface="Franklin Gothic Demi" panose="020B0603020102020204" pitchFamily="34" charset="0"/>
              </a:rPr>
              <a:t>Protéger les participants du programme des préjudices est</a:t>
            </a:r>
            <a:r>
              <a:rPr lang="fr-FR" sz="4800" b="1">
                <a:solidFill>
                  <a:schemeClr val="tx2"/>
                </a:solidFill>
                <a:latin typeface="Franklin Gothic Demi" panose="020B0603020102020204" pitchFamily="34" charset="0"/>
              </a:rPr>
              <a:t> Notre responsabilité partagée</a:t>
            </a:r>
            <a:endParaRPr lang="fr-FR" sz="4800" b="1" dirty="0">
              <a:solidFill>
                <a:schemeClr val="tx2"/>
              </a:solidFill>
              <a:latin typeface="Franklin Gothic Demi" panose="020B0603020102020204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FB1D8BD-DE14-4EDC-99F1-EFD64C66EE2E}"/>
              </a:ext>
            </a:extLst>
          </p:cNvPr>
          <p:cNvGrpSpPr/>
          <p:nvPr/>
        </p:nvGrpSpPr>
        <p:grpSpPr>
          <a:xfrm>
            <a:off x="405254" y="2349665"/>
            <a:ext cx="9944717" cy="1580817"/>
            <a:chOff x="405254" y="2326047"/>
            <a:chExt cx="9944717" cy="1580817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0F00B81-929F-4981-93CE-C29A8E5FB146}"/>
                </a:ext>
              </a:extLst>
            </p:cNvPr>
            <p:cNvSpPr txBox="1"/>
            <p:nvPr/>
          </p:nvSpPr>
          <p:spPr>
            <a:xfrm>
              <a:off x="3970775" y="2326047"/>
              <a:ext cx="256649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400"/>
                </a:spcAft>
              </a:pPr>
              <a:r>
                <a:rPr lang="fr-FR" sz="2400" b="1" dirty="0">
                  <a:solidFill>
                    <a:schemeClr val="accent1"/>
                  </a:solidFill>
                  <a:latin typeface="Franklin Gothic Demi" panose="020B0603020102020204" pitchFamily="34" charset="0"/>
                </a:rPr>
                <a:t>RAPPELEZ-VOUS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A479B9D-2CBA-47B3-97B7-05488A32FE68}"/>
                </a:ext>
              </a:extLst>
            </p:cNvPr>
            <p:cNvSpPr txBox="1"/>
            <p:nvPr/>
          </p:nvSpPr>
          <p:spPr>
            <a:xfrm>
              <a:off x="405254" y="2795320"/>
              <a:ext cx="2632198" cy="8843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numCol="1" rtlCol="0">
              <a:spAutoFit/>
            </a:bodyPr>
            <a:lstStyle/>
            <a:p>
              <a:pPr marL="233363" lvl="0" indent="-233363">
                <a:lnSpc>
                  <a:spcPct val="110000"/>
                </a:lnSpc>
                <a:spcAft>
                  <a:spcPts val="600"/>
                </a:spcAft>
                <a:buClr>
                  <a:srgbClr val="723484"/>
                </a:buClr>
                <a:buSzPct val="125000"/>
                <a:buFont typeface="Arial" panose="020B0604020202020204" pitchFamily="34" charset="0"/>
                <a:buChar char="•"/>
              </a:pPr>
              <a:r>
                <a:rPr lang="fr-FR" sz="1600" dirty="0"/>
                <a:t>Les services et l’aide aux participants au programme sont toujours gratuits.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7B77D9F-C1AD-407C-A467-89AAC41E02F3}"/>
                </a:ext>
              </a:extLst>
            </p:cNvPr>
            <p:cNvSpPr txBox="1"/>
            <p:nvPr/>
          </p:nvSpPr>
          <p:spPr>
            <a:xfrm>
              <a:off x="3089175" y="2833315"/>
              <a:ext cx="4654232" cy="8843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numCol="1" rtlCol="0">
              <a:spAutoFit/>
            </a:bodyPr>
            <a:lstStyle/>
            <a:p>
              <a:pPr marL="233363" lvl="0" indent="-233363">
                <a:lnSpc>
                  <a:spcPct val="110000"/>
                </a:lnSpc>
                <a:spcAft>
                  <a:spcPts val="600"/>
                </a:spcAft>
                <a:buClr>
                  <a:srgbClr val="723484"/>
                </a:buClr>
                <a:buSzPct val="125000"/>
                <a:buFont typeface="Arial" panose="020B0604020202020204" pitchFamily="34" charset="0"/>
                <a:buChar char="•"/>
              </a:pPr>
              <a:r>
                <a:rPr lang="fr-FR" sz="1600" dirty="0"/>
                <a:t>Les travailleurs humanitaires et du développement ne devraient jamais menacer ou blesser les participants au programme ou leur demander de se livrer à des actes sexuels.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D7CD6741-8AB0-495E-90CB-3A451F5D09D4}"/>
                </a:ext>
              </a:extLst>
            </p:cNvPr>
            <p:cNvSpPr txBox="1"/>
            <p:nvPr/>
          </p:nvSpPr>
          <p:spPr>
            <a:xfrm>
              <a:off x="7662530" y="2864276"/>
              <a:ext cx="2687441" cy="8843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numCol="1" rtlCol="0">
              <a:spAutoFit/>
            </a:bodyPr>
            <a:lstStyle/>
            <a:p>
              <a:pPr marL="233363" lvl="0" indent="-233363">
                <a:lnSpc>
                  <a:spcPct val="110000"/>
                </a:lnSpc>
                <a:spcAft>
                  <a:spcPts val="600"/>
                </a:spcAft>
                <a:buClr>
                  <a:srgbClr val="723484"/>
                </a:buClr>
                <a:buSzPct val="125000"/>
                <a:buFont typeface="Arial" panose="020B0604020202020204" pitchFamily="34" charset="0"/>
                <a:buChar char="•"/>
              </a:pPr>
              <a:r>
                <a:rPr lang="fr-FR" sz="1600" dirty="0"/>
                <a:t>FHI 360 ne tolère pas les représailles contre quiconque signale une inconduite.</a:t>
              </a: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5B1BD92-BF10-4928-B1A8-0AEA94CB6EAA}"/>
                </a:ext>
              </a:extLst>
            </p:cNvPr>
            <p:cNvCxnSpPr/>
            <p:nvPr/>
          </p:nvCxnSpPr>
          <p:spPr>
            <a:xfrm>
              <a:off x="2994276" y="3022519"/>
              <a:ext cx="0" cy="884345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26CB8A5-9597-40F5-8B92-93ECE3E7A5CE}"/>
                </a:ext>
              </a:extLst>
            </p:cNvPr>
            <p:cNvCxnSpPr/>
            <p:nvPr/>
          </p:nvCxnSpPr>
          <p:spPr>
            <a:xfrm>
              <a:off x="7637396" y="3022519"/>
              <a:ext cx="0" cy="884345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30F8C7A4-311C-41B0-B5A0-12CA99328B08}"/>
              </a:ext>
            </a:extLst>
          </p:cNvPr>
          <p:cNvSpPr/>
          <p:nvPr/>
        </p:nvSpPr>
        <p:spPr>
          <a:xfrm>
            <a:off x="213238" y="4331097"/>
            <a:ext cx="5811445" cy="4336521"/>
          </a:xfrm>
          <a:prstGeom prst="rect">
            <a:avLst/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91440" numCol="1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800"/>
              </a:spcAft>
            </a:pPr>
            <a:r>
              <a:rPr lang="fr-FR" sz="2000" b="1" dirty="0">
                <a:solidFill>
                  <a:srgbClr val="B81F39"/>
                </a:solidFill>
                <a:latin typeface="Franklin Gothic Demi" panose="020B0603020102020204" pitchFamily="34" charset="0"/>
              </a:rPr>
              <a:t>JAMAIS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Se livrer à des activités sexuelles avec les participants au programme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Se livrer à des activités sexuelles avec </a:t>
            </a:r>
            <a:r>
              <a:rPr lang="fr-FR" sz="1400" b="1" dirty="0">
                <a:solidFill>
                  <a:schemeClr val="tx1"/>
                </a:solidFill>
              </a:rPr>
              <a:t>toute personne </a:t>
            </a:r>
            <a:r>
              <a:rPr lang="fr-FR" sz="1400" dirty="0">
                <a:solidFill>
                  <a:schemeClr val="tx1"/>
                </a:solidFill>
              </a:rPr>
              <a:t>de moins de 18 ans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Échanger de l’argent, de l’emploi, des biens ou des services contre</a:t>
            </a:r>
            <a:br>
              <a:rPr lang="fr-FR" sz="1400" dirty="0">
                <a:solidFill>
                  <a:schemeClr val="tx1"/>
                </a:solidFill>
              </a:rPr>
            </a:br>
            <a:r>
              <a:rPr lang="fr-FR" sz="1400" dirty="0">
                <a:solidFill>
                  <a:schemeClr val="tx1"/>
                </a:solidFill>
              </a:rPr>
              <a:t>sexe (l'achat de services sexuels auprès de toute personne est formellement interdit)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Harceler, intimider, rabaisser, intimider, humilier ou maltraiter autrement les participants au programme, y compris les enfants</a:t>
            </a:r>
          </a:p>
          <a:p>
            <a:pPr marL="285750" lvl="0" indent="-285750">
              <a:spcAft>
                <a:spcPts val="800"/>
              </a:spcAft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Montrer du matériel pornographique aux enfants ou à d’autres participants au programme</a:t>
            </a:r>
          </a:p>
          <a:p>
            <a:pPr>
              <a:spcAft>
                <a:spcPts val="800"/>
              </a:spcAft>
            </a:pPr>
            <a:r>
              <a:rPr lang="fr-FR" sz="1400" b="1" dirty="0">
                <a:solidFill>
                  <a:srgbClr val="B81F39"/>
                </a:solidFill>
              </a:rPr>
              <a:t>Ces actes violent les politiques de FHI 360 et peuvent mener à des mesures disciplinaires, y compris le licenciement ou la rupture de partenariat avec FHI 360 et le signalement aux autorités locales.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A6E8DC7-1DD7-49F5-B868-0DD855C79D03}"/>
              </a:ext>
            </a:extLst>
          </p:cNvPr>
          <p:cNvSpPr/>
          <p:nvPr/>
        </p:nvSpPr>
        <p:spPr>
          <a:xfrm>
            <a:off x="6461395" y="4479148"/>
            <a:ext cx="3888576" cy="3659868"/>
          </a:xfrm>
          <a:prstGeom prst="rect">
            <a:avLst/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18288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800"/>
              </a:spcAft>
            </a:pPr>
            <a:r>
              <a:rPr lang="fr-FR" sz="2000" b="1" dirty="0">
                <a:solidFill>
                  <a:srgbClr val="009BB1"/>
                </a:solidFill>
                <a:latin typeface="Franklin Gothic Demi" panose="020B0603020102020204" pitchFamily="34" charset="0"/>
              </a:rPr>
              <a:t>TOUJOURS</a:t>
            </a:r>
          </a:p>
          <a:p>
            <a:pPr marL="285750" lvl="0" indent="-285750">
              <a:spcAft>
                <a:spcPts val="8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Remettre en question les normes sociales et de genre nuisibles. Traiter tout le monde comme étant égal et avec dignité et respect.</a:t>
            </a:r>
          </a:p>
          <a:p>
            <a:pPr marL="285750" lvl="0" indent="-285750">
              <a:spcAft>
                <a:spcPts val="8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Partager cette information avec vos collègues et les partenaires du programme.</a:t>
            </a:r>
          </a:p>
          <a:p>
            <a:pPr marL="285750" lvl="0" indent="-285750">
              <a:spcAft>
                <a:spcPts val="8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Comprendre et respecter les politiques de protection de FHI 360 :                  </a:t>
            </a:r>
            <a:r>
              <a:rPr lang="fr-FR" sz="1400" dirty="0">
                <a:solidFill>
                  <a:schemeClr val="tx1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https://bit.ly/39r8Q5i</a:t>
            </a:r>
          </a:p>
          <a:p>
            <a:pPr marL="285750" lvl="0" indent="-285750">
              <a:spcAft>
                <a:spcPts val="800"/>
              </a:spcAft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Signaler toute inconduite soupçonnée ou connue en utilisant l’une des options de signalement ci-dessous.</a:t>
            </a:r>
          </a:p>
          <a:p>
            <a:pPr marL="285750" indent="-285750">
              <a:spcAft>
                <a:spcPts val="1400"/>
              </a:spcAft>
              <a:buClr>
                <a:schemeClr val="accent6"/>
              </a:buClr>
              <a:buSzPct val="115000"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endParaRPr lang="en-US" sz="1600" dirty="0">
              <a:solidFill>
                <a:schemeClr val="tx1"/>
              </a:solidFill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55EA307-3B7D-40A4-AF7B-F972AA6BFCA8}"/>
              </a:ext>
            </a:extLst>
          </p:cNvPr>
          <p:cNvGrpSpPr/>
          <p:nvPr/>
        </p:nvGrpSpPr>
        <p:grpSpPr>
          <a:xfrm>
            <a:off x="904273" y="8512683"/>
            <a:ext cx="8699500" cy="2432165"/>
            <a:chOff x="545338" y="8973206"/>
            <a:chExt cx="8699500" cy="2432165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761DB7C-6BB2-49AD-B10A-622553577FFB}"/>
                </a:ext>
              </a:extLst>
            </p:cNvPr>
            <p:cNvSpPr txBox="1"/>
            <p:nvPr/>
          </p:nvSpPr>
          <p:spPr>
            <a:xfrm>
              <a:off x="2070131" y="10189654"/>
              <a:ext cx="5499726" cy="12157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300"/>
                </a:spcAft>
              </a:pPr>
              <a:r>
                <a:rPr lang="fr-FR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Franklin Gothic Book" panose="020B0503020102020204" pitchFamily="34" charset="0"/>
                </a:rPr>
                <a:t>Vous pouvez fournir votre nom, signaler de façon anonyme ou de la part de quelqu’un d’autre.</a:t>
              </a:r>
            </a:p>
            <a:p>
              <a:pPr algn="ctr">
                <a:spcAft>
                  <a:spcPts val="300"/>
                </a:spcAft>
              </a:pPr>
              <a:r>
                <a:rPr lang="fr-FR" sz="3200" dirty="0">
                  <a:solidFill>
                    <a:srgbClr val="009BB1"/>
                  </a:solidFill>
                  <a:latin typeface="Franklin Gothic Demi" panose="020B0603020102020204" pitchFamily="34" charset="0"/>
                </a:rPr>
                <a:t>+00 00 0000 0000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27C1784-A086-4487-A4D9-1F5F2FEFB2DF}"/>
                </a:ext>
              </a:extLst>
            </p:cNvPr>
            <p:cNvSpPr txBox="1"/>
            <p:nvPr/>
          </p:nvSpPr>
          <p:spPr>
            <a:xfrm>
              <a:off x="545338" y="8973206"/>
              <a:ext cx="8699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fr-FR" sz="4000" b="1" dirty="0">
                  <a:solidFill>
                    <a:schemeClr val="accent2"/>
                  </a:solidFill>
                  <a:latin typeface="Franklin Gothic Demi Cond" panose="020B0603020102020204" pitchFamily="34" charset="0"/>
                </a:rPr>
                <a:t>Appelez la ligne d'assistance sur l'éthique et la conformité de FHI 360</a:t>
              </a:r>
              <a:endParaRPr lang="fr-FR" sz="4400" b="1" dirty="0">
                <a:solidFill>
                  <a:schemeClr val="accent2"/>
                </a:solidFill>
                <a:latin typeface="Franklin Gothic Demi Cond" panose="020B0603020102020204" pitchFamily="34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298E8457-B9C0-4E83-8788-8A55BC5491D7}"/>
              </a:ext>
            </a:extLst>
          </p:cNvPr>
          <p:cNvGrpSpPr/>
          <p:nvPr/>
        </p:nvGrpSpPr>
        <p:grpSpPr>
          <a:xfrm>
            <a:off x="1480030" y="11259273"/>
            <a:ext cx="7738102" cy="2818541"/>
            <a:chOff x="1185851" y="11137075"/>
            <a:chExt cx="7738102" cy="3118579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76FBB661-9F51-440E-8839-087474E94838}"/>
                </a:ext>
              </a:extLst>
            </p:cNvPr>
            <p:cNvGrpSpPr/>
            <p:nvPr/>
          </p:nvGrpSpPr>
          <p:grpSpPr>
            <a:xfrm>
              <a:off x="1742385" y="11781349"/>
              <a:ext cx="3706143" cy="677199"/>
              <a:chOff x="5562825" y="10936312"/>
              <a:chExt cx="3706143" cy="677199"/>
            </a:xfrm>
          </p:grpSpPr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A174A994-AC0B-4006-879F-91ED7DF4F6CB}"/>
                  </a:ext>
                </a:extLst>
              </p:cNvPr>
              <p:cNvSpPr txBox="1"/>
              <p:nvPr/>
            </p:nvSpPr>
            <p:spPr>
              <a:xfrm>
                <a:off x="5562825" y="10959101"/>
                <a:ext cx="3706143" cy="6544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05000"/>
                  </a:lnSpc>
                </a:pPr>
                <a:r>
                  <a:rPr lang="fr-FR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En ligne de façon anonyme :</a:t>
                </a:r>
              </a:p>
              <a:p>
                <a:pPr algn="ctr">
                  <a:lnSpc>
                    <a:spcPct val="105000"/>
                  </a:lnSpc>
                </a:pPr>
                <a:r>
                  <a:rPr lang="fr-FR" dirty="0">
                    <a:solidFill>
                      <a:schemeClr val="accent5"/>
                    </a:solidFill>
                  </a:rPr>
                  <a:t>www.fhi360.org/anonreportregistry</a:t>
                </a:r>
              </a:p>
            </p:txBody>
          </p:sp>
          <p:pic>
            <p:nvPicPr>
              <p:cNvPr id="69" name="Graphic 68" descr="Cursor with solid fill">
                <a:extLst>
                  <a:ext uri="{FF2B5EF4-FFF2-40B4-BE49-F238E27FC236}">
                    <a16:creationId xmlns:a16="http://schemas.microsoft.com/office/drawing/2014/main" id="{8C9FD65D-0A4F-4BD0-BF75-51CC1F84FF8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 rot="1001943">
                <a:off x="5677907" y="10936312"/>
                <a:ext cx="337738" cy="337738"/>
              </a:xfrm>
              <a:prstGeom prst="rect">
                <a:avLst/>
              </a:prstGeom>
            </p:spPr>
          </p:pic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B895667C-7285-4A46-8DF1-F125F17C23DB}"/>
                </a:ext>
              </a:extLst>
            </p:cNvPr>
            <p:cNvGrpSpPr/>
            <p:nvPr/>
          </p:nvGrpSpPr>
          <p:grpSpPr>
            <a:xfrm>
              <a:off x="1185851" y="12467820"/>
              <a:ext cx="7684256" cy="1787834"/>
              <a:chOff x="4629308" y="11622783"/>
              <a:chExt cx="7684256" cy="1787834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8EF15B94-5DA6-421A-9AD9-CEE6C6646B0F}"/>
                  </a:ext>
                </a:extLst>
              </p:cNvPr>
              <p:cNvSpPr txBox="1"/>
              <p:nvPr/>
            </p:nvSpPr>
            <p:spPr>
              <a:xfrm>
                <a:off x="4719683" y="11622783"/>
                <a:ext cx="7593881" cy="17878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fr-FR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Numéro sans frais aux USA : </a:t>
                </a:r>
                <a:r>
                  <a:rPr lang="fr-FR" dirty="0">
                    <a:solidFill>
                      <a:schemeClr val="accent5"/>
                    </a:solidFill>
                  </a:rPr>
                  <a:t>1-800-461-9330  </a:t>
                </a:r>
                <a:r>
                  <a:rPr lang="fr-FR" dirty="0">
                    <a:solidFill>
                      <a:schemeClr val="bg2"/>
                    </a:solidFill>
                  </a:rPr>
                  <a:t>|  </a:t>
                </a:r>
                <a:r>
                  <a:rPr lang="fr-FR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Skype: </a:t>
                </a:r>
                <a:r>
                  <a:rPr lang="fr-FR" dirty="0">
                    <a:solidFill>
                      <a:srgbClr val="009BB1"/>
                    </a:solidFill>
                  </a:rPr>
                  <a:t>+1-800-461-9330</a:t>
                </a: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fr-FR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Collecte internationale : </a:t>
                </a:r>
                <a:r>
                  <a:rPr lang="fr-FR" dirty="0">
                    <a:solidFill>
                      <a:schemeClr val="accent5"/>
                    </a:solidFill>
                  </a:rPr>
                  <a:t>+1-720-514-4400</a:t>
                </a: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fr-FR" sz="1400" i="1" dirty="0"/>
                  <a:t>(Appelez votre </a:t>
                </a:r>
                <a:r>
                  <a:rPr lang="fr-FR" sz="1400" i="1" u="sng" dirty="0"/>
                  <a:t>opérateur local</a:t>
                </a:r>
                <a:r>
                  <a:rPr lang="fr-FR" sz="1400" i="1" dirty="0"/>
                  <a:t>.</a:t>
                </a:r>
                <a:r>
                  <a:rPr lang="fr-FR" sz="1400" i="1" dirty="0">
                    <a:latin typeface="Franklin Gothic Book" panose="020B0503020102020204" pitchFamily="34" charset="0"/>
                  </a:rPr>
                  <a:t> Dites lui de </a:t>
                </a:r>
                <a:r>
                  <a:rPr lang="fr-FR" sz="1400" i="1" u="sng" dirty="0">
                    <a:latin typeface="Franklin Gothic Book" panose="020B0503020102020204" pitchFamily="34" charset="0"/>
                  </a:rPr>
                  <a:t>passer un appel à frais</a:t>
                </a:r>
                <a:r>
                  <a:rPr lang="fr-FR" sz="1400" i="1" dirty="0">
                    <a:latin typeface="Franklin Gothic Book" panose="020B0503020102020204" pitchFamily="34" charset="0"/>
                  </a:rPr>
                  <a:t> virés aux États-Unis. Donnez lui ce numéro : </a:t>
                </a:r>
                <a:r>
                  <a:rPr lang="fr-FR" sz="1400" i="1" dirty="0">
                    <a:latin typeface="Franklin Gothic Medium" panose="020B0603020102020204" pitchFamily="34" charset="0"/>
                  </a:rPr>
                  <a:t>1-720-514-4400. </a:t>
                </a:r>
                <a:r>
                  <a:rPr lang="fr-FR" sz="1400" i="1" dirty="0">
                    <a:latin typeface="Franklin Gothic Book" panose="020B0503020102020204" pitchFamily="34" charset="0"/>
                  </a:rPr>
                  <a:t>Lorsqu’on vous demande votre nom, dites « </a:t>
                </a:r>
                <a:r>
                  <a:rPr lang="fr-FR" sz="1400" b="1" i="1" dirty="0">
                    <a:latin typeface="Franklin Gothic Book" panose="020B0503020102020204" pitchFamily="34" charset="0"/>
                  </a:rPr>
                  <a:t>FHI 360</a:t>
                </a:r>
                <a:r>
                  <a:rPr lang="fr-FR" sz="1400" i="1" dirty="0">
                    <a:latin typeface="Franklin Gothic Book" panose="020B0503020102020204" pitchFamily="34" charset="0"/>
                  </a:rPr>
                  <a:t> ».</a:t>
                </a: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endParaRPr lang="en-US" sz="1600" i="1" dirty="0"/>
              </a:p>
            </p:txBody>
          </p:sp>
          <p:pic>
            <p:nvPicPr>
              <p:cNvPr id="67" name="Graphic 66" descr="Receiver with solid fill">
                <a:extLst>
                  <a:ext uri="{FF2B5EF4-FFF2-40B4-BE49-F238E27FC236}">
                    <a16:creationId xmlns:a16="http://schemas.microsoft.com/office/drawing/2014/main" id="{B468B39C-78C0-4E06-801A-9EFDA5B88B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4629308" y="11655199"/>
                <a:ext cx="291245" cy="291245"/>
              </a:xfrm>
              <a:prstGeom prst="rect">
                <a:avLst/>
              </a:prstGeom>
            </p:spPr>
          </p:pic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C7080F42-780D-4A51-9C78-F46AE481F8AE}"/>
                </a:ext>
              </a:extLst>
            </p:cNvPr>
            <p:cNvGrpSpPr/>
            <p:nvPr/>
          </p:nvGrpSpPr>
          <p:grpSpPr>
            <a:xfrm>
              <a:off x="5397211" y="11814925"/>
              <a:ext cx="3526742" cy="745783"/>
              <a:chOff x="8520515" y="10905880"/>
              <a:chExt cx="3526742" cy="745783"/>
            </a:xfrm>
          </p:grpSpPr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95CFEDEE-80D2-413F-9F1F-A9F808291CA7}"/>
                  </a:ext>
                </a:extLst>
              </p:cNvPr>
              <p:cNvSpPr txBox="1"/>
              <p:nvPr/>
            </p:nvSpPr>
            <p:spPr>
              <a:xfrm>
                <a:off x="8732182" y="10905880"/>
                <a:ext cx="3315075" cy="7457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05000"/>
                  </a:lnSpc>
                </a:pPr>
                <a:r>
                  <a:rPr lang="fr-FR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Confidentiellement par courriel :</a:t>
                </a:r>
              </a:p>
              <a:p>
                <a:pPr algn="ctr">
                  <a:lnSpc>
                    <a:spcPct val="105000"/>
                  </a:lnSpc>
                </a:pPr>
                <a:r>
                  <a:rPr lang="fr-FR" dirty="0">
                    <a:solidFill>
                      <a:schemeClr val="accent5"/>
                    </a:solidFill>
                  </a:rPr>
                  <a:t>compliance@fhi360.org</a:t>
                </a:r>
              </a:p>
            </p:txBody>
          </p:sp>
          <p:pic>
            <p:nvPicPr>
              <p:cNvPr id="65" name="Picture 55">
                <a:extLst>
                  <a:ext uri="{FF2B5EF4-FFF2-40B4-BE49-F238E27FC236}">
                    <a16:creationId xmlns:a16="http://schemas.microsoft.com/office/drawing/2014/main" id="{FBAED0AF-D5F8-47D2-B59A-0702B0855C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rcRect/>
              <a:stretch/>
            </p:blipFill>
            <p:spPr>
              <a:xfrm>
                <a:off x="8520515" y="11007509"/>
                <a:ext cx="273310" cy="176513"/>
              </a:xfrm>
              <a:prstGeom prst="rect">
                <a:avLst/>
              </a:prstGeom>
              <a:solidFill>
                <a:schemeClr val="bg1"/>
              </a:solidFill>
            </p:spPr>
          </p:pic>
        </p:grp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841DD317-EC8F-4AE8-B5D9-3F64FA90D2A9}"/>
                </a:ext>
              </a:extLst>
            </p:cNvPr>
            <p:cNvSpPr txBox="1"/>
            <p:nvPr/>
          </p:nvSpPr>
          <p:spPr>
            <a:xfrm>
              <a:off x="2235128" y="11137075"/>
              <a:ext cx="5617004" cy="408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>
                  <a:solidFill>
                    <a:schemeClr val="accent2"/>
                  </a:solidFill>
                  <a:latin typeface="Franklin Gothic Demi" panose="020B0603020102020204" pitchFamily="34" charset="0"/>
                </a:rPr>
                <a:t>OPTIONS SUPPLÉMENTAIRES POUR LE SIGNALEMENT</a:t>
              </a:r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A0D55B3C-B8C7-4AE9-BD24-9D29EE461BE7}"/>
              </a:ext>
            </a:extLst>
          </p:cNvPr>
          <p:cNvSpPr txBox="1"/>
          <p:nvPr/>
        </p:nvSpPr>
        <p:spPr>
          <a:xfrm>
            <a:off x="2568333" y="14219259"/>
            <a:ext cx="58026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accent2"/>
                </a:solidFill>
              </a:rPr>
              <a:t>Votre confidentialité est importante et votre appel ne sera pas enregistré.</a:t>
            </a:r>
          </a:p>
        </p:txBody>
      </p:sp>
    </p:spTree>
    <p:extLst>
      <p:ext uri="{BB962C8B-B14F-4D97-AF65-F5344CB8AC3E}">
        <p14:creationId xmlns:p14="http://schemas.microsoft.com/office/powerpoint/2010/main" val="17965159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>
            <a:extLst>
              <a:ext uri="{FF2B5EF4-FFF2-40B4-BE49-F238E27FC236}">
                <a16:creationId xmlns:a16="http://schemas.microsoft.com/office/drawing/2014/main" id="{DB653D07-69C5-DA4C-894B-C0730243FA0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-187676" y="9996962"/>
            <a:ext cx="3590971" cy="4089001"/>
          </a:xfrm>
          <a:prstGeom prst="rect">
            <a:avLst/>
          </a:prstGeom>
        </p:spPr>
      </p:pic>
      <p:sp>
        <p:nvSpPr>
          <p:cNvPr id="88" name="Oval 87">
            <a:extLst>
              <a:ext uri="{FF2B5EF4-FFF2-40B4-BE49-F238E27FC236}">
                <a16:creationId xmlns:a16="http://schemas.microsoft.com/office/drawing/2014/main" id="{01A5260F-029A-4538-AAF7-6ACCCA110085}"/>
              </a:ext>
            </a:extLst>
          </p:cNvPr>
          <p:cNvSpPr/>
          <p:nvPr/>
        </p:nvSpPr>
        <p:spPr>
          <a:xfrm>
            <a:off x="1444137" y="14292026"/>
            <a:ext cx="327343" cy="3273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!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600751A8-3B79-4655-8BD5-AE02870CB35F}"/>
              </a:ext>
            </a:extLst>
          </p:cNvPr>
          <p:cNvSpPr txBox="1">
            <a:spLocks/>
          </p:cNvSpPr>
          <p:nvPr/>
        </p:nvSpPr>
        <p:spPr>
          <a:xfrm>
            <a:off x="213238" y="246626"/>
            <a:ext cx="8609105" cy="1838325"/>
          </a:xfrm>
          <a:prstGeom prst="rect">
            <a:avLst/>
          </a:prstGeom>
        </p:spPr>
        <p:txBody>
          <a:bodyPr/>
          <a:lstStyle>
            <a:lvl1pPr algn="l" defTabSz="10698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4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800" b="1">
                <a:solidFill>
                  <a:schemeClr val="accent2"/>
                </a:solidFill>
                <a:latin typeface="Franklin Gothic Demi" panose="020B0603020102020204" pitchFamily="34" charset="0"/>
              </a:rPr>
              <a:t>Protéger les participants du programme des préjudices est</a:t>
            </a:r>
            <a:r>
              <a:rPr lang="fr-FR" sz="4800" b="1">
                <a:solidFill>
                  <a:schemeClr val="tx2"/>
                </a:solidFill>
                <a:latin typeface="Franklin Gothic Demi" panose="020B0603020102020204" pitchFamily="34" charset="0"/>
              </a:rPr>
              <a:t> Notre responsabilité partagée</a:t>
            </a:r>
            <a:endParaRPr lang="fr-FR" sz="4800" b="1" dirty="0">
              <a:solidFill>
                <a:schemeClr val="tx2"/>
              </a:solidFill>
              <a:latin typeface="Franklin Gothic Demi" panose="020B0603020102020204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FB1D8BD-DE14-4EDC-99F1-EFD64C66EE2E}"/>
              </a:ext>
            </a:extLst>
          </p:cNvPr>
          <p:cNvGrpSpPr/>
          <p:nvPr/>
        </p:nvGrpSpPr>
        <p:grpSpPr>
          <a:xfrm>
            <a:off x="405254" y="2349665"/>
            <a:ext cx="9944717" cy="1580817"/>
            <a:chOff x="405254" y="2326047"/>
            <a:chExt cx="9944717" cy="1580817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0F00B81-929F-4981-93CE-C29A8E5FB146}"/>
                </a:ext>
              </a:extLst>
            </p:cNvPr>
            <p:cNvSpPr txBox="1"/>
            <p:nvPr/>
          </p:nvSpPr>
          <p:spPr>
            <a:xfrm>
              <a:off x="3970775" y="2326047"/>
              <a:ext cx="256649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400"/>
                </a:spcAft>
              </a:pPr>
              <a:r>
                <a:rPr lang="fr-FR" sz="2400" b="1" dirty="0">
                  <a:solidFill>
                    <a:schemeClr val="accent1"/>
                  </a:solidFill>
                  <a:latin typeface="Franklin Gothic Demi" panose="020B0603020102020204" pitchFamily="34" charset="0"/>
                </a:rPr>
                <a:t>RAPPELEZ-VOUS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A479B9D-2CBA-47B3-97B7-05488A32FE68}"/>
                </a:ext>
              </a:extLst>
            </p:cNvPr>
            <p:cNvSpPr txBox="1"/>
            <p:nvPr/>
          </p:nvSpPr>
          <p:spPr>
            <a:xfrm>
              <a:off x="405254" y="2795320"/>
              <a:ext cx="2632198" cy="8843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numCol="1" rtlCol="0">
              <a:spAutoFit/>
            </a:bodyPr>
            <a:lstStyle/>
            <a:p>
              <a:pPr marL="233363" lvl="0" indent="-233363">
                <a:lnSpc>
                  <a:spcPct val="110000"/>
                </a:lnSpc>
                <a:spcAft>
                  <a:spcPts val="600"/>
                </a:spcAft>
                <a:buClr>
                  <a:srgbClr val="723484"/>
                </a:buClr>
                <a:buSzPct val="125000"/>
                <a:buFont typeface="Arial" panose="020B0604020202020204" pitchFamily="34" charset="0"/>
                <a:buChar char="•"/>
              </a:pPr>
              <a:r>
                <a:rPr lang="fr-FR" sz="1600" dirty="0"/>
                <a:t>Les services et l’aide aux participants au programme sont toujours gratuits.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7B77D9F-C1AD-407C-A467-89AAC41E02F3}"/>
                </a:ext>
              </a:extLst>
            </p:cNvPr>
            <p:cNvSpPr txBox="1"/>
            <p:nvPr/>
          </p:nvSpPr>
          <p:spPr>
            <a:xfrm>
              <a:off x="3089175" y="2833315"/>
              <a:ext cx="4654232" cy="8843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numCol="1" rtlCol="0">
              <a:spAutoFit/>
            </a:bodyPr>
            <a:lstStyle/>
            <a:p>
              <a:pPr marL="233363" lvl="0" indent="-233363">
                <a:lnSpc>
                  <a:spcPct val="110000"/>
                </a:lnSpc>
                <a:spcAft>
                  <a:spcPts val="600"/>
                </a:spcAft>
                <a:buClr>
                  <a:srgbClr val="723484"/>
                </a:buClr>
                <a:buSzPct val="125000"/>
                <a:buFont typeface="Arial" panose="020B0604020202020204" pitchFamily="34" charset="0"/>
                <a:buChar char="•"/>
              </a:pPr>
              <a:r>
                <a:rPr lang="fr-FR" sz="1600" dirty="0"/>
                <a:t>Les travailleurs humanitaires et du développement ne devraient jamais menacer ou blesser les participants au programme ou leur demander de se livrer à des actes sexuels.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D7CD6741-8AB0-495E-90CB-3A451F5D09D4}"/>
                </a:ext>
              </a:extLst>
            </p:cNvPr>
            <p:cNvSpPr txBox="1"/>
            <p:nvPr/>
          </p:nvSpPr>
          <p:spPr>
            <a:xfrm>
              <a:off x="7662530" y="2864276"/>
              <a:ext cx="2687441" cy="8843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numCol="1" rtlCol="0">
              <a:spAutoFit/>
            </a:bodyPr>
            <a:lstStyle/>
            <a:p>
              <a:pPr marL="233363" lvl="0" indent="-233363">
                <a:lnSpc>
                  <a:spcPct val="110000"/>
                </a:lnSpc>
                <a:spcAft>
                  <a:spcPts val="600"/>
                </a:spcAft>
                <a:buClr>
                  <a:srgbClr val="723484"/>
                </a:buClr>
                <a:buSzPct val="125000"/>
                <a:buFont typeface="Arial" panose="020B0604020202020204" pitchFamily="34" charset="0"/>
                <a:buChar char="•"/>
              </a:pPr>
              <a:r>
                <a:rPr lang="fr-FR" sz="1600" dirty="0"/>
                <a:t>FHI 360 ne tolère pas les représailles contre quiconque signale une inconduite.</a:t>
              </a: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5B1BD92-BF10-4928-B1A8-0AEA94CB6EAA}"/>
                </a:ext>
              </a:extLst>
            </p:cNvPr>
            <p:cNvCxnSpPr/>
            <p:nvPr/>
          </p:nvCxnSpPr>
          <p:spPr>
            <a:xfrm>
              <a:off x="2994276" y="3022519"/>
              <a:ext cx="0" cy="884345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26CB8A5-9597-40F5-8B92-93ECE3E7A5CE}"/>
                </a:ext>
              </a:extLst>
            </p:cNvPr>
            <p:cNvCxnSpPr/>
            <p:nvPr/>
          </p:nvCxnSpPr>
          <p:spPr>
            <a:xfrm>
              <a:off x="7637396" y="3022519"/>
              <a:ext cx="0" cy="884345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30F8C7A4-311C-41B0-B5A0-12CA99328B08}"/>
              </a:ext>
            </a:extLst>
          </p:cNvPr>
          <p:cNvSpPr/>
          <p:nvPr/>
        </p:nvSpPr>
        <p:spPr>
          <a:xfrm>
            <a:off x="213238" y="4331097"/>
            <a:ext cx="5811445" cy="4336521"/>
          </a:xfrm>
          <a:prstGeom prst="rect">
            <a:avLst/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91440" numCol="1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800"/>
              </a:spcAft>
            </a:pPr>
            <a:r>
              <a:rPr lang="fr-FR" sz="2000" b="1" dirty="0">
                <a:solidFill>
                  <a:srgbClr val="B81F39"/>
                </a:solidFill>
                <a:latin typeface="Franklin Gothic Demi" panose="020B0603020102020204" pitchFamily="34" charset="0"/>
              </a:rPr>
              <a:t>JAMAIS</a:t>
            </a:r>
          </a:p>
          <a:p>
            <a:pPr marL="285750" lvl="0" indent="-285750">
              <a:spcAft>
                <a:spcPts val="800"/>
              </a:spcAft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Se livrer à des activités sexuelles avec les participants au programme</a:t>
            </a:r>
          </a:p>
          <a:p>
            <a:pPr marL="285750" lvl="0" indent="-285750">
              <a:spcAft>
                <a:spcPts val="800"/>
              </a:spcAft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Se livrer à des activités sexuelles avec </a:t>
            </a:r>
            <a:r>
              <a:rPr lang="fr-FR" sz="1400" b="1" dirty="0">
                <a:solidFill>
                  <a:schemeClr val="tx1"/>
                </a:solidFill>
              </a:rPr>
              <a:t>toute personne </a:t>
            </a:r>
            <a:r>
              <a:rPr lang="fr-FR" sz="1400" dirty="0">
                <a:solidFill>
                  <a:schemeClr val="tx1"/>
                </a:solidFill>
              </a:rPr>
              <a:t>de moins de 18 ans</a:t>
            </a:r>
          </a:p>
          <a:p>
            <a:pPr marL="285750" lvl="0" indent="-285750">
              <a:spcAft>
                <a:spcPts val="800"/>
              </a:spcAft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Échanger de l’argent, de l’emploi, des biens ou des services contre</a:t>
            </a:r>
            <a:br>
              <a:rPr lang="fr-FR" sz="1400" dirty="0">
                <a:solidFill>
                  <a:schemeClr val="tx1"/>
                </a:solidFill>
              </a:rPr>
            </a:br>
            <a:r>
              <a:rPr lang="fr-FR" sz="1400" dirty="0">
                <a:solidFill>
                  <a:schemeClr val="tx1"/>
                </a:solidFill>
              </a:rPr>
              <a:t>sexe (l'achat de services sexuels auprès de toute personne est formellement interdit)</a:t>
            </a:r>
          </a:p>
          <a:p>
            <a:pPr marL="285750" lvl="0" indent="-285750">
              <a:spcAft>
                <a:spcPts val="800"/>
              </a:spcAft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Harceler, intimider, rabaisser, intimider, humilier ou maltraiter autrement les participants au programme, y compris les enfants</a:t>
            </a:r>
          </a:p>
          <a:p>
            <a:pPr marL="285750" lvl="0" indent="-285750">
              <a:spcAft>
                <a:spcPts val="800"/>
              </a:spcAft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Montrer du matériel pornographique aux enfants ou à d’autres participants au programme</a:t>
            </a:r>
          </a:p>
          <a:p>
            <a:pPr>
              <a:spcAft>
                <a:spcPts val="800"/>
              </a:spcAft>
            </a:pPr>
            <a:r>
              <a:rPr lang="fr-FR" sz="1400" b="1" dirty="0">
                <a:solidFill>
                  <a:srgbClr val="B81F39"/>
                </a:solidFill>
              </a:rPr>
              <a:t>Ces actes violent les politiques de FHI 360 et peuvent mener à des mesures disciplinaires, y compris le licenciement ou la rupture de partenariat avec FHI 360 et le signalement aux autorités locales.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A6E8DC7-1DD7-49F5-B868-0DD855C79D03}"/>
              </a:ext>
            </a:extLst>
          </p:cNvPr>
          <p:cNvSpPr/>
          <p:nvPr/>
        </p:nvSpPr>
        <p:spPr>
          <a:xfrm>
            <a:off x="6461395" y="4479148"/>
            <a:ext cx="3888576" cy="3659868"/>
          </a:xfrm>
          <a:prstGeom prst="rect">
            <a:avLst/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18288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800"/>
              </a:spcAft>
            </a:pPr>
            <a:r>
              <a:rPr lang="fr-FR" sz="2000" b="1" dirty="0">
                <a:solidFill>
                  <a:srgbClr val="009BB1"/>
                </a:solidFill>
                <a:latin typeface="Franklin Gothic Demi" panose="020B0603020102020204" pitchFamily="34" charset="0"/>
              </a:rPr>
              <a:t>TOUJOURS</a:t>
            </a:r>
          </a:p>
          <a:p>
            <a:pPr marL="285750" lvl="0" indent="-285750">
              <a:spcAft>
                <a:spcPts val="800"/>
              </a:spcAft>
              <a:buBlip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Remettre en question les normes sociales et de genre nuisibles. Traiter tout le monde comme étant égal et avec dignité et respect.</a:t>
            </a:r>
          </a:p>
          <a:p>
            <a:pPr marL="285750" lvl="0" indent="-285750">
              <a:spcAft>
                <a:spcPts val="800"/>
              </a:spcAft>
              <a:buBlip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Partager cette information avec vos collègues et les partenaires du programme.</a:t>
            </a:r>
          </a:p>
          <a:p>
            <a:pPr marL="285750" lvl="0" indent="-285750">
              <a:spcAft>
                <a:spcPts val="800"/>
              </a:spcAft>
              <a:buBlip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Comprendre et respecter les politiques de protection de FHI 360 :                  </a:t>
            </a:r>
            <a:r>
              <a:rPr lang="fr-FR" sz="1400" dirty="0">
                <a:solidFill>
                  <a:schemeClr val="tx1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https://bit.ly/39r8Q5i</a:t>
            </a:r>
          </a:p>
          <a:p>
            <a:pPr marL="285750" lvl="0" indent="-285750">
              <a:spcAft>
                <a:spcPts val="800"/>
              </a:spcAft>
              <a:buBlip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</a:buBlip>
            </a:pPr>
            <a:r>
              <a:rPr lang="fr-FR" sz="1400" dirty="0">
                <a:solidFill>
                  <a:schemeClr val="tx1"/>
                </a:solidFill>
              </a:rPr>
              <a:t>Signaler toute inconduite soupçonnée ou connue en utilisant l’une des options de signalement ci-dessous.</a:t>
            </a:r>
          </a:p>
          <a:p>
            <a:pPr marL="285750" indent="-285750">
              <a:spcAft>
                <a:spcPts val="1400"/>
              </a:spcAft>
              <a:buClr>
                <a:schemeClr val="accent6"/>
              </a:buClr>
              <a:buSzPct val="115000"/>
              <a:buBlip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</a:buBlip>
            </a:pPr>
            <a:endParaRPr lang="en-US" sz="1600" dirty="0">
              <a:solidFill>
                <a:schemeClr val="tx1"/>
              </a:solidFill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55EA307-3B7D-40A4-AF7B-F972AA6BFCA8}"/>
              </a:ext>
            </a:extLst>
          </p:cNvPr>
          <p:cNvGrpSpPr/>
          <p:nvPr/>
        </p:nvGrpSpPr>
        <p:grpSpPr>
          <a:xfrm>
            <a:off x="904273" y="8512683"/>
            <a:ext cx="8699500" cy="2432165"/>
            <a:chOff x="545338" y="8973206"/>
            <a:chExt cx="8699500" cy="2432165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761DB7C-6BB2-49AD-B10A-622553577FFB}"/>
                </a:ext>
              </a:extLst>
            </p:cNvPr>
            <p:cNvSpPr txBox="1"/>
            <p:nvPr/>
          </p:nvSpPr>
          <p:spPr>
            <a:xfrm>
              <a:off x="2070131" y="10189654"/>
              <a:ext cx="5499726" cy="12157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300"/>
                </a:spcAft>
              </a:pPr>
              <a:r>
                <a:rPr lang="fr-FR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Franklin Gothic Book" panose="020B0503020102020204" pitchFamily="34" charset="0"/>
                </a:rPr>
                <a:t>Vous pouvez fournir votre nom, signaler de façon anonyme ou de la part de quelqu’un d’autre.</a:t>
              </a:r>
            </a:p>
            <a:p>
              <a:pPr algn="ctr">
                <a:spcAft>
                  <a:spcPts val="300"/>
                </a:spcAft>
              </a:pPr>
              <a:r>
                <a:rPr lang="fr-FR" sz="3200" dirty="0">
                  <a:solidFill>
                    <a:srgbClr val="009BB1"/>
                  </a:solidFill>
                  <a:latin typeface="Franklin Gothic Demi" panose="020B0603020102020204" pitchFamily="34" charset="0"/>
                </a:rPr>
                <a:t>+00 00 0000 0000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27C1784-A086-4487-A4D9-1F5F2FEFB2DF}"/>
                </a:ext>
              </a:extLst>
            </p:cNvPr>
            <p:cNvSpPr txBox="1"/>
            <p:nvPr/>
          </p:nvSpPr>
          <p:spPr>
            <a:xfrm>
              <a:off x="545338" y="8973206"/>
              <a:ext cx="8699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fr-FR" sz="4000" b="1" dirty="0">
                  <a:solidFill>
                    <a:schemeClr val="accent2"/>
                  </a:solidFill>
                  <a:latin typeface="Franklin Gothic Demi Cond" panose="020B0603020102020204" pitchFamily="34" charset="0"/>
                </a:rPr>
                <a:t>Appelez la ligne d'assistance sur l'éthique et la conformité de FHI 360</a:t>
              </a:r>
              <a:endParaRPr lang="fr-FR" sz="4400" b="1" dirty="0">
                <a:solidFill>
                  <a:schemeClr val="accent2"/>
                </a:solidFill>
                <a:latin typeface="Franklin Gothic Demi Cond" panose="020B0603020102020204" pitchFamily="34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298E8457-B9C0-4E83-8788-8A55BC5491D7}"/>
              </a:ext>
            </a:extLst>
          </p:cNvPr>
          <p:cNvGrpSpPr/>
          <p:nvPr/>
        </p:nvGrpSpPr>
        <p:grpSpPr>
          <a:xfrm>
            <a:off x="2629638" y="11128167"/>
            <a:ext cx="7738102" cy="2818541"/>
            <a:chOff x="1185851" y="11137075"/>
            <a:chExt cx="7738102" cy="3118579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76FBB661-9F51-440E-8839-087474E94838}"/>
                </a:ext>
              </a:extLst>
            </p:cNvPr>
            <p:cNvGrpSpPr/>
            <p:nvPr/>
          </p:nvGrpSpPr>
          <p:grpSpPr>
            <a:xfrm>
              <a:off x="1742385" y="11781349"/>
              <a:ext cx="3706143" cy="677199"/>
              <a:chOff x="5562825" y="10936312"/>
              <a:chExt cx="3706143" cy="677199"/>
            </a:xfrm>
          </p:grpSpPr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A174A994-AC0B-4006-879F-91ED7DF4F6CB}"/>
                  </a:ext>
                </a:extLst>
              </p:cNvPr>
              <p:cNvSpPr txBox="1"/>
              <p:nvPr/>
            </p:nvSpPr>
            <p:spPr>
              <a:xfrm>
                <a:off x="5562825" y="10959101"/>
                <a:ext cx="3706143" cy="6544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05000"/>
                  </a:lnSpc>
                </a:pPr>
                <a:r>
                  <a:rPr lang="fr-FR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En ligne de façon anonyme :</a:t>
                </a:r>
              </a:p>
              <a:p>
                <a:pPr algn="ctr">
                  <a:lnSpc>
                    <a:spcPct val="105000"/>
                  </a:lnSpc>
                </a:pPr>
                <a:r>
                  <a:rPr lang="fr-FR" dirty="0">
                    <a:solidFill>
                      <a:schemeClr val="accent5"/>
                    </a:solidFill>
                  </a:rPr>
                  <a:t>www.fhi360.org/anonreportregistry</a:t>
                </a:r>
              </a:p>
            </p:txBody>
          </p:sp>
          <p:pic>
            <p:nvPicPr>
              <p:cNvPr id="69" name="Graphic 68" descr="Cursor with solid fill">
                <a:extLst>
                  <a:ext uri="{FF2B5EF4-FFF2-40B4-BE49-F238E27FC236}">
                    <a16:creationId xmlns:a16="http://schemas.microsoft.com/office/drawing/2014/main" id="{8C9FD65D-0A4F-4BD0-BF75-51CC1F84FF8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 rot="1001943">
                <a:off x="5677907" y="10936312"/>
                <a:ext cx="337738" cy="337738"/>
              </a:xfrm>
              <a:prstGeom prst="rect">
                <a:avLst/>
              </a:prstGeom>
            </p:spPr>
          </p:pic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B895667C-7285-4A46-8DF1-F125F17C23DB}"/>
                </a:ext>
              </a:extLst>
            </p:cNvPr>
            <p:cNvGrpSpPr/>
            <p:nvPr/>
          </p:nvGrpSpPr>
          <p:grpSpPr>
            <a:xfrm>
              <a:off x="1185851" y="12467820"/>
              <a:ext cx="7684256" cy="1787834"/>
              <a:chOff x="4629308" y="11622783"/>
              <a:chExt cx="7684256" cy="1787834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8EF15B94-5DA6-421A-9AD9-CEE6C6646B0F}"/>
                  </a:ext>
                </a:extLst>
              </p:cNvPr>
              <p:cNvSpPr txBox="1"/>
              <p:nvPr/>
            </p:nvSpPr>
            <p:spPr>
              <a:xfrm>
                <a:off x="4719683" y="11622783"/>
                <a:ext cx="7593881" cy="17878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fr-FR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Numéro sans frais aux USA : </a:t>
                </a:r>
                <a:r>
                  <a:rPr lang="fr-FR" dirty="0">
                    <a:solidFill>
                      <a:schemeClr val="accent5"/>
                    </a:solidFill>
                  </a:rPr>
                  <a:t>1-800-461-9330  </a:t>
                </a:r>
                <a:r>
                  <a:rPr lang="fr-FR" dirty="0">
                    <a:solidFill>
                      <a:schemeClr val="bg2"/>
                    </a:solidFill>
                  </a:rPr>
                  <a:t>|  </a:t>
                </a:r>
                <a:r>
                  <a:rPr lang="fr-FR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Skype: </a:t>
                </a:r>
                <a:r>
                  <a:rPr lang="fr-FR" dirty="0">
                    <a:solidFill>
                      <a:srgbClr val="009BB1"/>
                    </a:solidFill>
                  </a:rPr>
                  <a:t>+1-800-461-9330</a:t>
                </a: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fr-FR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Collecte internationale : </a:t>
                </a:r>
                <a:r>
                  <a:rPr lang="fr-FR" dirty="0">
                    <a:solidFill>
                      <a:schemeClr val="accent5"/>
                    </a:solidFill>
                  </a:rPr>
                  <a:t>+1-720-514-4400</a:t>
                </a: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r>
                  <a:rPr lang="fr-FR" sz="1400" i="1" dirty="0"/>
                  <a:t>(Appelez votre </a:t>
                </a:r>
                <a:r>
                  <a:rPr lang="fr-FR" sz="1400" i="1" u="sng" dirty="0"/>
                  <a:t>opérateur local</a:t>
                </a:r>
                <a:r>
                  <a:rPr lang="fr-FR" sz="1400" i="1" dirty="0"/>
                  <a:t>.</a:t>
                </a:r>
                <a:r>
                  <a:rPr lang="fr-FR" sz="1400" i="1" dirty="0">
                    <a:latin typeface="Franklin Gothic Book" panose="020B0503020102020204" pitchFamily="34" charset="0"/>
                  </a:rPr>
                  <a:t> Dites lui de </a:t>
                </a:r>
                <a:r>
                  <a:rPr lang="fr-FR" sz="1400" i="1" u="sng" dirty="0">
                    <a:latin typeface="Franklin Gothic Book" panose="020B0503020102020204" pitchFamily="34" charset="0"/>
                  </a:rPr>
                  <a:t>passer un appel à frais</a:t>
                </a:r>
                <a:r>
                  <a:rPr lang="fr-FR" sz="1400" i="1" dirty="0">
                    <a:latin typeface="Franklin Gothic Book" panose="020B0503020102020204" pitchFamily="34" charset="0"/>
                  </a:rPr>
                  <a:t> virés aux États-Unis. Donnez lui ce numéro : </a:t>
                </a:r>
                <a:r>
                  <a:rPr lang="fr-FR" sz="1400" i="1" dirty="0">
                    <a:latin typeface="Franklin Gothic Medium" panose="020B0603020102020204" pitchFamily="34" charset="0"/>
                  </a:rPr>
                  <a:t>1-720-514-4400. </a:t>
                </a:r>
                <a:r>
                  <a:rPr lang="fr-FR" sz="1400" i="1" dirty="0">
                    <a:latin typeface="Franklin Gothic Book" panose="020B0503020102020204" pitchFamily="34" charset="0"/>
                  </a:rPr>
                  <a:t>Lorsqu’on vous demande votre nom, dites « </a:t>
                </a:r>
                <a:r>
                  <a:rPr lang="fr-FR" sz="1400" b="1" i="1" dirty="0">
                    <a:latin typeface="Franklin Gothic Book" panose="020B0503020102020204" pitchFamily="34" charset="0"/>
                  </a:rPr>
                  <a:t>FHI 360</a:t>
                </a:r>
                <a:r>
                  <a:rPr lang="fr-FR" sz="1400" i="1" dirty="0">
                    <a:latin typeface="Franklin Gothic Book" panose="020B0503020102020204" pitchFamily="34" charset="0"/>
                  </a:rPr>
                  <a:t> ».</a:t>
                </a:r>
              </a:p>
              <a:p>
                <a:pPr algn="ctr">
                  <a:lnSpc>
                    <a:spcPct val="105000"/>
                  </a:lnSpc>
                  <a:spcAft>
                    <a:spcPts val="600"/>
                  </a:spcAft>
                </a:pPr>
                <a:endParaRPr lang="en-US" sz="1600" i="1" dirty="0"/>
              </a:p>
            </p:txBody>
          </p:sp>
          <p:pic>
            <p:nvPicPr>
              <p:cNvPr id="67" name="Graphic 66" descr="Receiver with solid fill">
                <a:extLst>
                  <a:ext uri="{FF2B5EF4-FFF2-40B4-BE49-F238E27FC236}">
                    <a16:creationId xmlns:a16="http://schemas.microsoft.com/office/drawing/2014/main" id="{B468B39C-78C0-4E06-801A-9EFDA5B88B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4629308" y="11655199"/>
                <a:ext cx="291245" cy="291245"/>
              </a:xfrm>
              <a:prstGeom prst="rect">
                <a:avLst/>
              </a:prstGeom>
            </p:spPr>
          </p:pic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C7080F42-780D-4A51-9C78-F46AE481F8AE}"/>
                </a:ext>
              </a:extLst>
            </p:cNvPr>
            <p:cNvGrpSpPr/>
            <p:nvPr/>
          </p:nvGrpSpPr>
          <p:grpSpPr>
            <a:xfrm>
              <a:off x="5397211" y="11814925"/>
              <a:ext cx="3526742" cy="745783"/>
              <a:chOff x="8520515" y="10905880"/>
              <a:chExt cx="3526742" cy="745783"/>
            </a:xfrm>
          </p:grpSpPr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95CFEDEE-80D2-413F-9F1F-A9F808291CA7}"/>
                  </a:ext>
                </a:extLst>
              </p:cNvPr>
              <p:cNvSpPr txBox="1"/>
              <p:nvPr/>
            </p:nvSpPr>
            <p:spPr>
              <a:xfrm>
                <a:off x="8732182" y="10905880"/>
                <a:ext cx="3315075" cy="7457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05000"/>
                  </a:lnSpc>
                </a:pPr>
                <a:r>
                  <a:rPr lang="fr-FR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Confidentiellement par courriel :</a:t>
                </a:r>
              </a:p>
              <a:p>
                <a:pPr algn="ctr">
                  <a:lnSpc>
                    <a:spcPct val="105000"/>
                  </a:lnSpc>
                </a:pPr>
                <a:r>
                  <a:rPr lang="fr-FR" dirty="0">
                    <a:solidFill>
                      <a:schemeClr val="accent5"/>
                    </a:solidFill>
                  </a:rPr>
                  <a:t>compliance@fhi360.org</a:t>
                </a:r>
              </a:p>
            </p:txBody>
          </p:sp>
          <p:pic>
            <p:nvPicPr>
              <p:cNvPr id="65" name="Picture 55">
                <a:extLst>
                  <a:ext uri="{FF2B5EF4-FFF2-40B4-BE49-F238E27FC236}">
                    <a16:creationId xmlns:a16="http://schemas.microsoft.com/office/drawing/2014/main" id="{FBAED0AF-D5F8-47D2-B59A-0702B0855C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rcRect/>
              <a:stretch/>
            </p:blipFill>
            <p:spPr>
              <a:xfrm>
                <a:off x="8520515" y="11007509"/>
                <a:ext cx="273310" cy="176513"/>
              </a:xfrm>
              <a:prstGeom prst="rect">
                <a:avLst/>
              </a:prstGeom>
              <a:solidFill>
                <a:schemeClr val="bg1"/>
              </a:solidFill>
            </p:spPr>
          </p:pic>
        </p:grp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841DD317-EC8F-4AE8-B5D9-3F64FA90D2A9}"/>
                </a:ext>
              </a:extLst>
            </p:cNvPr>
            <p:cNvSpPr txBox="1"/>
            <p:nvPr/>
          </p:nvSpPr>
          <p:spPr>
            <a:xfrm>
              <a:off x="2235128" y="11137075"/>
              <a:ext cx="5617004" cy="408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>
                  <a:solidFill>
                    <a:schemeClr val="accent2"/>
                  </a:solidFill>
                  <a:latin typeface="Franklin Gothic Demi" panose="020B0603020102020204" pitchFamily="34" charset="0"/>
                </a:rPr>
                <a:t>OPTIONS SUPPLÉMENTAIRES POUR LE SIGNALEMENT</a:t>
              </a:r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A0D55B3C-B8C7-4AE9-BD24-9D29EE461BE7}"/>
              </a:ext>
            </a:extLst>
          </p:cNvPr>
          <p:cNvSpPr txBox="1"/>
          <p:nvPr/>
        </p:nvSpPr>
        <p:spPr>
          <a:xfrm>
            <a:off x="1397000" y="14219259"/>
            <a:ext cx="89707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accent2"/>
                </a:solidFill>
              </a:rPr>
              <a:t>Votre confidentialité est importante et votre appel ne sera pas enregistré.</a:t>
            </a:r>
          </a:p>
        </p:txBody>
      </p:sp>
    </p:spTree>
    <p:extLst>
      <p:ext uri="{BB962C8B-B14F-4D97-AF65-F5344CB8AC3E}">
        <p14:creationId xmlns:p14="http://schemas.microsoft.com/office/powerpoint/2010/main" val="1270260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CR Alternate">
      <a:dk1>
        <a:srgbClr val="000000"/>
      </a:dk1>
      <a:lt1>
        <a:srgbClr val="FFFFFF"/>
      </a:lt1>
      <a:dk2>
        <a:srgbClr val="713484"/>
      </a:dk2>
      <a:lt2>
        <a:srgbClr val="ABAFA6"/>
      </a:lt2>
      <a:accent1>
        <a:srgbClr val="009590"/>
      </a:accent1>
      <a:accent2>
        <a:srgbClr val="F2741F"/>
      </a:accent2>
      <a:accent3>
        <a:srgbClr val="B71D38"/>
      </a:accent3>
      <a:accent4>
        <a:srgbClr val="3B352F"/>
      </a:accent4>
      <a:accent5>
        <a:srgbClr val="009BAF"/>
      </a:accent5>
      <a:accent6>
        <a:srgbClr val="FED205"/>
      </a:accent6>
      <a:hlink>
        <a:srgbClr val="006595"/>
      </a:hlink>
      <a:folHlink>
        <a:srgbClr val="5C6F7C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FCR Alternate">
      <a:dk1>
        <a:srgbClr val="000000"/>
      </a:dk1>
      <a:lt1>
        <a:srgbClr val="FFFFFF"/>
      </a:lt1>
      <a:dk2>
        <a:srgbClr val="713484"/>
      </a:dk2>
      <a:lt2>
        <a:srgbClr val="ABAFA6"/>
      </a:lt2>
      <a:accent1>
        <a:srgbClr val="009590"/>
      </a:accent1>
      <a:accent2>
        <a:srgbClr val="F2741F"/>
      </a:accent2>
      <a:accent3>
        <a:srgbClr val="B71D38"/>
      </a:accent3>
      <a:accent4>
        <a:srgbClr val="3B352F"/>
      </a:accent4>
      <a:accent5>
        <a:srgbClr val="009BAF"/>
      </a:accent5>
      <a:accent6>
        <a:srgbClr val="FED205"/>
      </a:accent6>
      <a:hlink>
        <a:srgbClr val="006595"/>
      </a:hlink>
      <a:folHlink>
        <a:srgbClr val="5C6F7C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FEE2724BDB744A9EE6D5ED9ECD69A6" ma:contentTypeVersion="4" ma:contentTypeDescription="Create a new document." ma:contentTypeScope="" ma:versionID="ea21d97bebf05c28899b17848cfe95a2">
  <xsd:schema xmlns:xsd="http://www.w3.org/2001/XMLSchema" xmlns:xs="http://www.w3.org/2001/XMLSchema" xmlns:p="http://schemas.microsoft.com/office/2006/metadata/properties" xmlns:ns2="f21a2516-b267-42f6-9626-92cb3b4c905a" targetNamespace="http://schemas.microsoft.com/office/2006/metadata/properties" ma:root="true" ma:fieldsID="22d2cc2ea2cf38ad4301fd3a4bf8e626" ns2:_="">
    <xsd:import namespace="f21a2516-b267-42f6-9626-92cb3b4c905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1a2516-b267-42f6-9626-92cb3b4c905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F340800-600A-4CF4-9791-52BCDB2BFDA1}"/>
</file>

<file path=customXml/itemProps2.xml><?xml version="1.0" encoding="utf-8"?>
<ds:datastoreItem xmlns:ds="http://schemas.openxmlformats.org/officeDocument/2006/customXml" ds:itemID="{A68FDD35-73C9-4619-96A0-7DDABF3A187F}"/>
</file>

<file path=customXml/itemProps3.xml><?xml version="1.0" encoding="utf-8"?>
<ds:datastoreItem xmlns:ds="http://schemas.openxmlformats.org/officeDocument/2006/customXml" ds:itemID="{123214EA-20F1-4835-84F2-51FDE364D38B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2538</TotalTime>
  <Words>2548</Words>
  <Application>Microsoft Office PowerPoint</Application>
  <PresentationFormat>Custom</PresentationFormat>
  <Paragraphs>201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Franklin Gothic Book</vt:lpstr>
      <vt:lpstr>Franklin Gothic Demi</vt:lpstr>
      <vt:lpstr>Franklin Gothic Demi Cond</vt:lpstr>
      <vt:lpstr>Franklin Gothic Medium</vt:lpstr>
      <vt:lpstr>Office Theme</vt:lpstr>
      <vt:lpstr>1_Office Theme</vt:lpstr>
      <vt:lpstr>INSTRUÇÕES PARA EDITAR E IMPRIMIR OS CARTAZES E CARTÃO DE BOLSO SOBRE SALVAGUARDA</vt:lpstr>
      <vt:lpstr>INSTRUÇÕES (continuação)</vt:lpstr>
      <vt:lpstr>INSTRUÇÕES (continuação)</vt:lpstr>
      <vt:lpstr>Affiche pour le personnel et les travailleurs
(Modèles)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Kay Garcia</dc:creator>
  <cp:lastModifiedBy>Kim Dixon</cp:lastModifiedBy>
  <cp:revision>155</cp:revision>
  <dcterms:created xsi:type="dcterms:W3CDTF">2021-06-17T14:50:31Z</dcterms:created>
  <dcterms:modified xsi:type="dcterms:W3CDTF">2021-10-05T20:11:40Z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0x010100AEFEE2724BDB744A9EE6D5ED9ECD69A6</vt:lpwstr>
  </property>
</Properties>
</file>