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7"/>
  </p:notesMasterIdLst>
  <p:sldIdLst>
    <p:sldId id="256" r:id="rId5"/>
    <p:sldId id="336" r:id="rId6"/>
    <p:sldId id="284" r:id="rId7"/>
    <p:sldId id="337" r:id="rId8"/>
    <p:sldId id="335" r:id="rId9"/>
    <p:sldId id="338" r:id="rId10"/>
    <p:sldId id="349" r:id="rId11"/>
    <p:sldId id="320" r:id="rId12"/>
    <p:sldId id="329" r:id="rId13"/>
    <p:sldId id="345" r:id="rId14"/>
    <p:sldId id="258" r:id="rId15"/>
    <p:sldId id="352" r:id="rId16"/>
    <p:sldId id="353" r:id="rId17"/>
    <p:sldId id="311" r:id="rId18"/>
    <p:sldId id="312" r:id="rId19"/>
    <p:sldId id="313" r:id="rId20"/>
    <p:sldId id="331" r:id="rId21"/>
    <p:sldId id="332" r:id="rId22"/>
    <p:sldId id="333" r:id="rId23"/>
    <p:sldId id="334" r:id="rId24"/>
    <p:sldId id="354" r:id="rId25"/>
    <p:sldId id="355"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3792" autoAdjust="0"/>
  </p:normalViewPr>
  <p:slideViewPr>
    <p:cSldViewPr snapToGrid="0">
      <p:cViewPr varScale="1">
        <p:scale>
          <a:sx n="59" d="100"/>
          <a:sy n="59" d="100"/>
        </p:scale>
        <p:origin x="940"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dwillig\AppData\Local\Microsoft\Windows\INetCache\Content.Outlook\00CH2O6O\PSEAH%20staff%20and%20CEOs%20data%20(00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dwillig\AppData\Local\Microsoft\Windows\INetCache\Content.Outlook\00CH2O6O\PSEAH%20staff%20and%20CEOs%20data%20(002).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dwillig\AppData\Local\Microsoft\Windows\INetCache\Content.Outlook\00CH2O6O\PSEAH%20staff%20and%20CEOs%20data%20(002).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My organization invests the staff and resources necessary to fully operationalize our commitments to InterAction's CEO Pledge.</a:t>
            </a:r>
          </a:p>
        </c:rich>
      </c:tx>
      <c:layout>
        <c:manualLayout>
          <c:xMode val="edge"/>
          <c:yMode val="edge"/>
          <c:x val="0.10352077865266841"/>
          <c:y val="2.7720027720027719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'PSEAH staff'!$E$3</c:f>
              <c:strCache>
                <c:ptCount val="1"/>
                <c:pt idx="0">
                  <c:v>CEO (95)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staff'!$B$4:$B$8</c:f>
              <c:strCache>
                <c:ptCount val="5"/>
                <c:pt idx="0">
                  <c:v>Strongly Disagree</c:v>
                </c:pt>
                <c:pt idx="1">
                  <c:v>Somewhat Disagree</c:v>
                </c:pt>
                <c:pt idx="2">
                  <c:v>Neutral</c:v>
                </c:pt>
                <c:pt idx="3">
                  <c:v>Somewhat Agree</c:v>
                </c:pt>
                <c:pt idx="4">
                  <c:v>Strongly Agree</c:v>
                </c:pt>
              </c:strCache>
            </c:strRef>
          </c:cat>
          <c:val>
            <c:numRef>
              <c:f>'PSEAH staff'!$E$4:$E$8</c:f>
              <c:numCache>
                <c:formatCode>0%</c:formatCode>
                <c:ptCount val="5"/>
                <c:pt idx="0">
                  <c:v>2.1505376344086023E-2</c:v>
                </c:pt>
                <c:pt idx="1">
                  <c:v>4.3010752688172046E-2</c:v>
                </c:pt>
                <c:pt idx="2">
                  <c:v>0.29032258064516131</c:v>
                </c:pt>
                <c:pt idx="3">
                  <c:v>0.30107526881720431</c:v>
                </c:pt>
                <c:pt idx="4">
                  <c:v>0.34408602150537637</c:v>
                </c:pt>
              </c:numCache>
            </c:numRef>
          </c:val>
          <c:extLst>
            <c:ext xmlns:c16="http://schemas.microsoft.com/office/drawing/2014/chart" uri="{C3380CC4-5D6E-409C-BE32-E72D297353CC}">
              <c16:uniqueId val="{00000000-F3BC-4A66-8039-F94DD5E8D90E}"/>
            </c:ext>
          </c:extLst>
        </c:ser>
        <c:ser>
          <c:idx val="1"/>
          <c:order val="1"/>
          <c:tx>
            <c:strRef>
              <c:f>'PSEAH staff'!$F$3</c:f>
              <c:strCache>
                <c:ptCount val="1"/>
                <c:pt idx="0">
                  <c:v>Staff (25)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staff'!$B$4:$B$8</c:f>
              <c:strCache>
                <c:ptCount val="5"/>
                <c:pt idx="0">
                  <c:v>Strongly Disagree</c:v>
                </c:pt>
                <c:pt idx="1">
                  <c:v>Somewhat Disagree</c:v>
                </c:pt>
                <c:pt idx="2">
                  <c:v>Neutral</c:v>
                </c:pt>
                <c:pt idx="3">
                  <c:v>Somewhat Agree</c:v>
                </c:pt>
                <c:pt idx="4">
                  <c:v>Strongly Agree</c:v>
                </c:pt>
              </c:strCache>
            </c:strRef>
          </c:cat>
          <c:val>
            <c:numRef>
              <c:f>'PSEAH staff'!$F$4:$F$8</c:f>
              <c:numCache>
                <c:formatCode>0%</c:formatCode>
                <c:ptCount val="5"/>
                <c:pt idx="0">
                  <c:v>0.12</c:v>
                </c:pt>
                <c:pt idx="1">
                  <c:v>0.31</c:v>
                </c:pt>
                <c:pt idx="2">
                  <c:v>0.04</c:v>
                </c:pt>
                <c:pt idx="3">
                  <c:v>0.42</c:v>
                </c:pt>
                <c:pt idx="4">
                  <c:v>0.12</c:v>
                </c:pt>
              </c:numCache>
            </c:numRef>
          </c:val>
          <c:extLst>
            <c:ext xmlns:c16="http://schemas.microsoft.com/office/drawing/2014/chart" uri="{C3380CC4-5D6E-409C-BE32-E72D297353CC}">
              <c16:uniqueId val="{00000001-F3BC-4A66-8039-F94DD5E8D90E}"/>
            </c:ext>
          </c:extLst>
        </c:ser>
        <c:dLbls>
          <c:showLegendKey val="0"/>
          <c:showVal val="0"/>
          <c:showCatName val="0"/>
          <c:showSerName val="0"/>
          <c:showPercent val="0"/>
          <c:showBubbleSize val="0"/>
        </c:dLbls>
        <c:gapWidth val="219"/>
        <c:overlap val="-27"/>
        <c:axId val="926755391"/>
        <c:axId val="926744159"/>
      </c:barChart>
      <c:catAx>
        <c:axId val="9267553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26744159"/>
        <c:crosses val="autoZero"/>
        <c:auto val="1"/>
        <c:lblAlgn val="ctr"/>
        <c:lblOffset val="100"/>
        <c:noMultiLvlLbl val="0"/>
      </c:catAx>
      <c:valAx>
        <c:axId val="92674415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675539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lgn="just">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My organization has collective ownership, driven from the top down, to prevent and respond to SEAH.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'PSEAH staff'!$K$3</c:f>
              <c:strCache>
                <c:ptCount val="1"/>
                <c:pt idx="0">
                  <c:v>CEO (95)</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staff'!$B$4:$B$8</c:f>
              <c:strCache>
                <c:ptCount val="5"/>
                <c:pt idx="0">
                  <c:v>Strongly Disagree</c:v>
                </c:pt>
                <c:pt idx="1">
                  <c:v>Somewhat Disagree</c:v>
                </c:pt>
                <c:pt idx="2">
                  <c:v>Neutral</c:v>
                </c:pt>
                <c:pt idx="3">
                  <c:v>Somewhat Agree</c:v>
                </c:pt>
                <c:pt idx="4">
                  <c:v>Strongly Agree</c:v>
                </c:pt>
              </c:strCache>
            </c:strRef>
          </c:cat>
          <c:val>
            <c:numRef>
              <c:f>'PSEAH staff'!$K$4:$K$8</c:f>
              <c:numCache>
                <c:formatCode>0%</c:formatCode>
                <c:ptCount val="5"/>
                <c:pt idx="0">
                  <c:v>2.1505376344086023E-2</c:v>
                </c:pt>
                <c:pt idx="1">
                  <c:v>1.0752688172043012E-2</c:v>
                </c:pt>
                <c:pt idx="2">
                  <c:v>0.18279569892473119</c:v>
                </c:pt>
                <c:pt idx="3">
                  <c:v>0.29032258064516131</c:v>
                </c:pt>
                <c:pt idx="4">
                  <c:v>0.4838709677419355</c:v>
                </c:pt>
              </c:numCache>
            </c:numRef>
          </c:val>
          <c:extLst>
            <c:ext xmlns:c16="http://schemas.microsoft.com/office/drawing/2014/chart" uri="{C3380CC4-5D6E-409C-BE32-E72D297353CC}">
              <c16:uniqueId val="{00000000-E2E8-4988-B541-72904FCB9583}"/>
            </c:ext>
          </c:extLst>
        </c:ser>
        <c:ser>
          <c:idx val="1"/>
          <c:order val="1"/>
          <c:tx>
            <c:strRef>
              <c:f>'PSEAH staff'!$L$3</c:f>
              <c:strCache>
                <c:ptCount val="1"/>
                <c:pt idx="0">
                  <c:v>Staff (25)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staff'!$B$4:$B$8</c:f>
              <c:strCache>
                <c:ptCount val="5"/>
                <c:pt idx="0">
                  <c:v>Strongly Disagree</c:v>
                </c:pt>
                <c:pt idx="1">
                  <c:v>Somewhat Disagree</c:v>
                </c:pt>
                <c:pt idx="2">
                  <c:v>Neutral</c:v>
                </c:pt>
                <c:pt idx="3">
                  <c:v>Somewhat Agree</c:v>
                </c:pt>
                <c:pt idx="4">
                  <c:v>Strongly Agree</c:v>
                </c:pt>
              </c:strCache>
            </c:strRef>
          </c:cat>
          <c:val>
            <c:numRef>
              <c:f>'PSEAH staff'!$L$4:$L$8</c:f>
              <c:numCache>
                <c:formatCode>0%</c:formatCode>
                <c:ptCount val="5"/>
                <c:pt idx="0">
                  <c:v>0.16</c:v>
                </c:pt>
                <c:pt idx="1">
                  <c:v>0.36</c:v>
                </c:pt>
                <c:pt idx="2">
                  <c:v>0.12</c:v>
                </c:pt>
                <c:pt idx="3">
                  <c:v>0.32</c:v>
                </c:pt>
                <c:pt idx="4">
                  <c:v>0.04</c:v>
                </c:pt>
              </c:numCache>
            </c:numRef>
          </c:val>
          <c:extLst>
            <c:ext xmlns:c16="http://schemas.microsoft.com/office/drawing/2014/chart" uri="{C3380CC4-5D6E-409C-BE32-E72D297353CC}">
              <c16:uniqueId val="{00000001-E2E8-4988-B541-72904FCB9583}"/>
            </c:ext>
          </c:extLst>
        </c:ser>
        <c:dLbls>
          <c:showLegendKey val="0"/>
          <c:showVal val="0"/>
          <c:showCatName val="0"/>
          <c:showSerName val="0"/>
          <c:showPercent val="0"/>
          <c:showBubbleSize val="0"/>
        </c:dLbls>
        <c:gapWidth val="219"/>
        <c:overlap val="-27"/>
        <c:axId val="773909135"/>
        <c:axId val="773907887"/>
      </c:barChart>
      <c:catAx>
        <c:axId val="773909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73907887"/>
        <c:crosses val="autoZero"/>
        <c:auto val="1"/>
        <c:lblAlgn val="ctr"/>
        <c:lblOffset val="100"/>
        <c:noMultiLvlLbl val="0"/>
      </c:catAx>
      <c:valAx>
        <c:axId val="77390788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739091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a:t>My organization's leadership does everything it can to let staff at all levels know that safeguarding is an organizational priority.</a:t>
            </a:r>
          </a:p>
          <a:p>
            <a:pPr>
              <a:defRPr/>
            </a:pPr>
            <a:r>
              <a:rPr lang="en-US" sz="1200"/>
              <a:t>For example, bringing it up at meetings, sending e-mails to staff about the importance of PSEAH, and meeting regularly with</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'PSEAH staff'!$H$4</c:f>
              <c:strCache>
                <c:ptCount val="1"/>
                <c:pt idx="0">
                  <c:v>DISAGREE</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staff'!$I$3:$J$3</c:f>
              <c:strCache>
                <c:ptCount val="2"/>
                <c:pt idx="0">
                  <c:v>CEO (95)</c:v>
                </c:pt>
                <c:pt idx="1">
                  <c:v>Staff (25)</c:v>
                </c:pt>
              </c:strCache>
            </c:strRef>
          </c:cat>
          <c:val>
            <c:numRef>
              <c:f>'PSEAH staff'!$I$4:$J$4</c:f>
              <c:numCache>
                <c:formatCode>0%</c:formatCode>
                <c:ptCount val="2"/>
                <c:pt idx="0">
                  <c:v>7.0000000000000007E-2</c:v>
                </c:pt>
                <c:pt idx="1">
                  <c:v>0.73</c:v>
                </c:pt>
              </c:numCache>
            </c:numRef>
          </c:val>
          <c:extLst>
            <c:ext xmlns:c16="http://schemas.microsoft.com/office/drawing/2014/chart" uri="{C3380CC4-5D6E-409C-BE32-E72D297353CC}">
              <c16:uniqueId val="{00000000-FF7D-4077-8B22-38C52487CCBD}"/>
            </c:ext>
          </c:extLst>
        </c:ser>
        <c:ser>
          <c:idx val="3"/>
          <c:order val="3"/>
          <c:tx>
            <c:strRef>
              <c:f>'PSEAH staff'!$H$7</c:f>
              <c:strCache>
                <c:ptCount val="1"/>
                <c:pt idx="0">
                  <c:v>AGREE</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'PSEAH staff'!$I$3:$J$3</c:f>
              <c:strCache>
                <c:ptCount val="2"/>
                <c:pt idx="0">
                  <c:v>CEO (95)</c:v>
                </c:pt>
                <c:pt idx="1">
                  <c:v>Staff (25)</c:v>
                </c:pt>
              </c:strCache>
            </c:strRef>
          </c:cat>
          <c:val>
            <c:numRef>
              <c:f>'PSEAH staff'!$I$7:$J$7</c:f>
              <c:numCache>
                <c:formatCode>0%</c:formatCode>
                <c:ptCount val="2"/>
                <c:pt idx="0">
                  <c:v>0.72</c:v>
                </c:pt>
                <c:pt idx="1">
                  <c:v>0.27</c:v>
                </c:pt>
              </c:numCache>
            </c:numRef>
          </c:val>
          <c:extLst>
            <c:ext xmlns:c16="http://schemas.microsoft.com/office/drawing/2014/chart" uri="{C3380CC4-5D6E-409C-BE32-E72D297353CC}">
              <c16:uniqueId val="{00000001-FF7D-4077-8B22-38C52487CCBD}"/>
            </c:ext>
          </c:extLst>
        </c:ser>
        <c:dLbls>
          <c:dLblPos val="outEnd"/>
          <c:showLegendKey val="0"/>
          <c:showVal val="1"/>
          <c:showCatName val="0"/>
          <c:showSerName val="0"/>
          <c:showPercent val="0"/>
          <c:showBubbleSize val="0"/>
        </c:dLbls>
        <c:gapWidth val="219"/>
        <c:overlap val="-27"/>
        <c:axId val="926749567"/>
        <c:axId val="926751647"/>
        <c:extLst>
          <c:ext xmlns:c15="http://schemas.microsoft.com/office/drawing/2012/chart" uri="{02D57815-91ED-43cb-92C2-25804820EDAC}">
            <c15:filteredBarSeries>
              <c15:ser>
                <c:idx val="1"/>
                <c:order val="1"/>
                <c:tx>
                  <c:strRef>
                    <c:extLst>
                      <c:ext uri="{02D57815-91ED-43cb-92C2-25804820EDAC}">
                        <c15:formulaRef>
                          <c15:sqref>'PSEAH staff'!$H$5</c15:sqref>
                        </c15:formulaRef>
                      </c:ext>
                    </c:extLst>
                    <c:strCache>
                      <c:ptCount val="1"/>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'PSEAH staff'!$I$3:$J$3</c15:sqref>
                        </c15:formulaRef>
                      </c:ext>
                    </c:extLst>
                    <c:strCache>
                      <c:ptCount val="2"/>
                      <c:pt idx="0">
                        <c:v>CEO (95)</c:v>
                      </c:pt>
                      <c:pt idx="1">
                        <c:v>Staff (25)</c:v>
                      </c:pt>
                    </c:strCache>
                  </c:strRef>
                </c:cat>
                <c:val>
                  <c:numRef>
                    <c:extLst>
                      <c:ext uri="{02D57815-91ED-43cb-92C2-25804820EDAC}">
                        <c15:formulaRef>
                          <c15:sqref>'PSEAH staff'!$I$5:$J$5</c15:sqref>
                        </c15:formulaRef>
                      </c:ext>
                    </c:extLst>
                    <c:numCache>
                      <c:formatCode>General</c:formatCode>
                      <c:ptCount val="2"/>
                    </c:numCache>
                  </c:numRef>
                </c:val>
                <c:extLst>
                  <c:ext xmlns:c16="http://schemas.microsoft.com/office/drawing/2014/chart" uri="{C3380CC4-5D6E-409C-BE32-E72D297353CC}">
                    <c16:uniqueId val="{00000002-FF7D-4077-8B22-38C52487CCBD}"/>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'PSEAH staff'!$H$6</c15:sqref>
                        </c15:formulaRef>
                      </c:ext>
                    </c:extLst>
                    <c:strCache>
                      <c:ptCount val="1"/>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xmlns:c15="http://schemas.microsoft.com/office/drawing/2012/chart">
                      <c:ext xmlns:c15="http://schemas.microsoft.com/office/drawing/2012/chart" uri="{02D57815-91ED-43cb-92C2-25804820EDAC}">
                        <c15:formulaRef>
                          <c15:sqref>'PSEAH staff'!$I$3:$J$3</c15:sqref>
                        </c15:formulaRef>
                      </c:ext>
                    </c:extLst>
                    <c:strCache>
                      <c:ptCount val="2"/>
                      <c:pt idx="0">
                        <c:v>CEO (95)</c:v>
                      </c:pt>
                      <c:pt idx="1">
                        <c:v>Staff (25)</c:v>
                      </c:pt>
                    </c:strCache>
                  </c:strRef>
                </c:cat>
                <c:val>
                  <c:numRef>
                    <c:extLst xmlns:c15="http://schemas.microsoft.com/office/drawing/2012/chart">
                      <c:ext xmlns:c15="http://schemas.microsoft.com/office/drawing/2012/chart" uri="{02D57815-91ED-43cb-92C2-25804820EDAC}">
                        <c15:formulaRef>
                          <c15:sqref>'PSEAH staff'!$I$6:$J$6</c15:sqref>
                        </c15:formulaRef>
                      </c:ext>
                    </c:extLst>
                    <c:numCache>
                      <c:formatCode>General</c:formatCode>
                      <c:ptCount val="2"/>
                    </c:numCache>
                  </c:numRef>
                </c:val>
                <c:extLst xmlns:c15="http://schemas.microsoft.com/office/drawing/2012/chart">
                  <c:ext xmlns:c16="http://schemas.microsoft.com/office/drawing/2014/chart" uri="{C3380CC4-5D6E-409C-BE32-E72D297353CC}">
                    <c16:uniqueId val="{00000003-FF7D-4077-8B22-38C52487CCBD}"/>
                  </c:ext>
                </c:extLst>
              </c15:ser>
            </c15:filteredBarSeries>
          </c:ext>
        </c:extLst>
      </c:barChart>
      <c:catAx>
        <c:axId val="9267495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926751647"/>
        <c:crosses val="autoZero"/>
        <c:auto val="1"/>
        <c:lblAlgn val="ctr"/>
        <c:lblOffset val="100"/>
        <c:noMultiLvlLbl val="0"/>
      </c:catAx>
      <c:valAx>
        <c:axId val="92675164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267495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9EF754-95CE-422F-9D86-EA7CA100215A}" type="datetimeFigureOut">
              <a:rPr lang="en-US" smtClean="0"/>
              <a:t>10/17/2022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A7122A-3118-47E2-835B-10274990C8D0}" type="slidenum">
              <a:rPr lang="en-US" smtClean="0"/>
              <a:t>‹#›</a:t>
            </a:fld>
            <a:endParaRPr lang="en-US"/>
          </a:p>
        </p:txBody>
      </p:sp>
    </p:spTree>
    <p:extLst>
      <p:ext uri="{BB962C8B-B14F-4D97-AF65-F5344CB8AC3E}">
        <p14:creationId xmlns:p14="http://schemas.microsoft.com/office/powerpoint/2010/main" val="28369858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B7F993-25A6-4F47-9C59-86F7EAC12217}" type="slidenum">
              <a:rPr lang="en-US" smtClean="0"/>
              <a:t>10</a:t>
            </a:fld>
            <a:endParaRPr lang="en-US"/>
          </a:p>
        </p:txBody>
      </p:sp>
    </p:spTree>
    <p:extLst>
      <p:ext uri="{BB962C8B-B14F-4D97-AF65-F5344CB8AC3E}">
        <p14:creationId xmlns:p14="http://schemas.microsoft.com/office/powerpoint/2010/main" val="1012469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B7F993-25A6-4F47-9C59-86F7EAC12217}" type="slidenum">
              <a:rPr lang="en-US" smtClean="0"/>
              <a:t>11</a:t>
            </a:fld>
            <a:endParaRPr lang="en-US"/>
          </a:p>
        </p:txBody>
      </p:sp>
    </p:spTree>
    <p:extLst>
      <p:ext uri="{BB962C8B-B14F-4D97-AF65-F5344CB8AC3E}">
        <p14:creationId xmlns:p14="http://schemas.microsoft.com/office/powerpoint/2010/main" val="2498853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dk1"/>
                </a:solidFill>
                <a:effectLst/>
                <a:latin typeface="+mn-lt"/>
                <a:ea typeface="+mn-ea"/>
                <a:cs typeface="+mn-cs"/>
              </a:rPr>
              <a:t>We polled member organizations’ </a:t>
            </a:r>
            <a:r>
              <a:rPr lang="en-US">
                <a:solidFill>
                  <a:schemeClr val="dk1"/>
                </a:solidFill>
              </a:rPr>
              <a:t>safeguarding</a:t>
            </a:r>
            <a:r>
              <a:rPr lang="en-US" sz="1200">
                <a:solidFill>
                  <a:schemeClr val="dk1"/>
                </a:solidFill>
                <a:effectLst/>
                <a:latin typeface="+mn-lt"/>
                <a:ea typeface="+mn-ea"/>
                <a:cs typeface="+mn-cs"/>
              </a:rPr>
              <a:t> leads regarding how they each thought their organization was faring in three PSEAH aspects. We asked the same questions to CEOs on the CEO survey implemented by NGO Futures. Representatives from 25 organizations shared their experienced perspectives during a June 9, 2021 </a:t>
            </a:r>
            <a:r>
              <a:rPr lang="en-US">
                <a:solidFill>
                  <a:schemeClr val="dk1"/>
                </a:solidFill>
              </a:rPr>
              <a:t>From Pledge to Action</a:t>
            </a:r>
            <a:r>
              <a:rPr lang="en-US" sz="1200">
                <a:solidFill>
                  <a:schemeClr val="dk1"/>
                </a:solidFill>
                <a:effectLst/>
                <a:latin typeface="+mn-lt"/>
                <a:ea typeface="+mn-ea"/>
                <a:cs typeface="+mn-cs"/>
              </a:rPr>
              <a:t> Working Group Zoom poll.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dk1"/>
                </a:solidFill>
                <a:effectLst/>
                <a:latin typeface="+mn-lt"/>
                <a:ea typeface="+mn-ea"/>
                <a:cs typeface="+mn-cs"/>
              </a:rPr>
              <a:t>As indicated above, </a:t>
            </a:r>
            <a:r>
              <a:rPr lang="en-US" sz="1200" b="1">
                <a:solidFill>
                  <a:schemeClr val="dk1"/>
                </a:solidFill>
                <a:effectLst/>
                <a:latin typeface="+mn-lt"/>
                <a:ea typeface="+mn-ea"/>
                <a:cs typeface="+mn-cs"/>
              </a:rPr>
              <a:t>there is a wide perception gap between </a:t>
            </a:r>
            <a:r>
              <a:rPr lang="en-US" b="1">
                <a:solidFill>
                  <a:schemeClr val="dk1"/>
                </a:solidFill>
              </a:rPr>
              <a:t>safeguarding</a:t>
            </a:r>
            <a:r>
              <a:rPr lang="en-US" sz="1200" b="1" baseline="0">
                <a:solidFill>
                  <a:schemeClr val="dk1"/>
                </a:solidFill>
                <a:effectLst/>
                <a:latin typeface="+mn-lt"/>
                <a:ea typeface="+mn-ea"/>
                <a:cs typeface="+mn-cs"/>
              </a:rPr>
              <a:t> </a:t>
            </a:r>
            <a:r>
              <a:rPr lang="en-US" sz="1200" b="1">
                <a:solidFill>
                  <a:schemeClr val="dk1"/>
                </a:solidFill>
                <a:effectLst/>
                <a:latin typeface="+mn-lt"/>
                <a:ea typeface="+mn-ea"/>
                <a:cs typeface="+mn-cs"/>
              </a:rPr>
              <a:t>leads and CEOs regarding organization investing the staff and resources necessary to fully operationalize their InterAction CEO Pledge commitment.  </a:t>
            </a:r>
            <a:endParaRPr lang="en-US" b="1"/>
          </a:p>
        </p:txBody>
      </p:sp>
      <p:sp>
        <p:nvSpPr>
          <p:cNvPr id="4" name="Slide Number Placeholder 3"/>
          <p:cNvSpPr>
            <a:spLocks noGrp="1"/>
          </p:cNvSpPr>
          <p:nvPr>
            <p:ph type="sldNum" sz="quarter" idx="5"/>
          </p:nvPr>
        </p:nvSpPr>
        <p:spPr/>
        <p:txBody>
          <a:bodyPr/>
          <a:lstStyle/>
          <a:p>
            <a:fld id="{7C856530-FF08-4A15-93A4-41970EA31F27}" type="slidenum">
              <a:rPr lang="en-US" smtClean="0"/>
              <a:t>14</a:t>
            </a:fld>
            <a:endParaRPr lang="en-US"/>
          </a:p>
        </p:txBody>
      </p:sp>
    </p:spTree>
    <p:extLst>
      <p:ext uri="{BB962C8B-B14F-4D97-AF65-F5344CB8AC3E}">
        <p14:creationId xmlns:p14="http://schemas.microsoft.com/office/powerpoint/2010/main" val="30110759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dk1"/>
                </a:solidFill>
                <a:effectLst/>
                <a:latin typeface="+mn-lt"/>
                <a:ea typeface="+mn-ea"/>
                <a:cs typeface="+mn-cs"/>
              </a:rPr>
              <a:t>As indicated above, </a:t>
            </a:r>
            <a:r>
              <a:rPr lang="en-US" sz="1200" b="1">
                <a:solidFill>
                  <a:schemeClr val="dk1"/>
                </a:solidFill>
                <a:effectLst/>
                <a:latin typeface="+mn-lt"/>
                <a:ea typeface="+mn-ea"/>
                <a:cs typeface="+mn-cs"/>
              </a:rPr>
              <a:t>there is a wide perception gap between PSEAH</a:t>
            </a:r>
            <a:r>
              <a:rPr lang="en-US" sz="1200" b="1" baseline="0">
                <a:solidFill>
                  <a:schemeClr val="dk1"/>
                </a:solidFill>
                <a:effectLst/>
                <a:latin typeface="+mn-lt"/>
                <a:ea typeface="+mn-ea"/>
                <a:cs typeface="+mn-cs"/>
              </a:rPr>
              <a:t> </a:t>
            </a:r>
            <a:r>
              <a:rPr lang="en-US" sz="1200" b="1">
                <a:solidFill>
                  <a:schemeClr val="dk1"/>
                </a:solidFill>
                <a:effectLst/>
                <a:latin typeface="+mn-lt"/>
                <a:ea typeface="+mn-ea"/>
                <a:cs typeface="+mn-cs"/>
              </a:rPr>
              <a:t>leads and CEOs regarding organization collective ownership, driven from the top down, to prevent and respond to SEAH.</a:t>
            </a:r>
            <a:endParaRPr lang="en-US" b="1"/>
          </a:p>
        </p:txBody>
      </p:sp>
      <p:sp>
        <p:nvSpPr>
          <p:cNvPr id="4" name="Slide Number Placeholder 3"/>
          <p:cNvSpPr>
            <a:spLocks noGrp="1"/>
          </p:cNvSpPr>
          <p:nvPr>
            <p:ph type="sldNum" sz="quarter" idx="5"/>
          </p:nvPr>
        </p:nvSpPr>
        <p:spPr/>
        <p:txBody>
          <a:bodyPr/>
          <a:lstStyle/>
          <a:p>
            <a:fld id="{7C856530-FF08-4A15-93A4-41970EA31F27}" type="slidenum">
              <a:rPr lang="en-US" smtClean="0"/>
              <a:t>15</a:t>
            </a:fld>
            <a:endParaRPr lang="en-US"/>
          </a:p>
        </p:txBody>
      </p:sp>
    </p:spTree>
    <p:extLst>
      <p:ext uri="{BB962C8B-B14F-4D97-AF65-F5344CB8AC3E}">
        <p14:creationId xmlns:p14="http://schemas.microsoft.com/office/powerpoint/2010/main" val="27745611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a:solidFill>
                  <a:schemeClr val="dk1"/>
                </a:solidFill>
                <a:effectLst/>
                <a:latin typeface="+mn-lt"/>
                <a:ea typeface="+mn-ea"/>
                <a:cs typeface="+mn-cs"/>
              </a:rPr>
              <a:t>As indicated above, there is a wide perception gap between PSEAH</a:t>
            </a:r>
            <a:r>
              <a:rPr lang="en-US" sz="1200" b="1" baseline="0">
                <a:solidFill>
                  <a:schemeClr val="dk1"/>
                </a:solidFill>
                <a:effectLst/>
                <a:latin typeface="+mn-lt"/>
                <a:ea typeface="+mn-ea"/>
                <a:cs typeface="+mn-cs"/>
              </a:rPr>
              <a:t> </a:t>
            </a:r>
            <a:r>
              <a:rPr lang="en-US" sz="1200" b="1">
                <a:solidFill>
                  <a:schemeClr val="dk1"/>
                </a:solidFill>
                <a:effectLst/>
                <a:latin typeface="+mn-lt"/>
                <a:ea typeface="+mn-ea"/>
                <a:cs typeface="+mn-cs"/>
              </a:rPr>
              <a:t>leads and CEOs regarding if organization leadership does everything it can to let staff at all levels know that safeguarding is an organizational priority.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solidFill>
                  <a:schemeClr val="dk1"/>
                </a:solidFill>
                <a:effectLst/>
                <a:latin typeface="+mn-lt"/>
                <a:ea typeface="+mn-ea"/>
                <a:cs typeface="+mn-cs"/>
              </a:rPr>
              <a:t>[Above data simplifies CEO somewhat and strongly agree / disagree into agree and disagree and does not add to 100% as some CEOs selected “neutral”; PSEAH leads were polled on if they found the statement true or false, simplified into agree and disagree above.]</a:t>
            </a:r>
            <a:endParaRPr lang="en-US"/>
          </a:p>
        </p:txBody>
      </p:sp>
      <p:sp>
        <p:nvSpPr>
          <p:cNvPr id="4" name="Slide Number Placeholder 3"/>
          <p:cNvSpPr>
            <a:spLocks noGrp="1"/>
          </p:cNvSpPr>
          <p:nvPr>
            <p:ph type="sldNum" sz="quarter" idx="5"/>
          </p:nvPr>
        </p:nvSpPr>
        <p:spPr/>
        <p:txBody>
          <a:bodyPr/>
          <a:lstStyle/>
          <a:p>
            <a:fld id="{7C856530-FF08-4A15-93A4-41970EA31F27}" type="slidenum">
              <a:rPr lang="en-US" smtClean="0"/>
              <a:t>16</a:t>
            </a:fld>
            <a:endParaRPr lang="en-US"/>
          </a:p>
        </p:txBody>
      </p:sp>
    </p:spTree>
    <p:extLst>
      <p:ext uri="{BB962C8B-B14F-4D97-AF65-F5344CB8AC3E}">
        <p14:creationId xmlns:p14="http://schemas.microsoft.com/office/powerpoint/2010/main" val="371810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B7F993-25A6-4F47-9C59-86F7EAC12217}" type="slidenum">
              <a:rPr lang="en-US" smtClean="0"/>
              <a:t>17</a:t>
            </a:fld>
            <a:endParaRPr lang="en-US"/>
          </a:p>
        </p:txBody>
      </p:sp>
    </p:spTree>
    <p:extLst>
      <p:ext uri="{BB962C8B-B14F-4D97-AF65-F5344CB8AC3E}">
        <p14:creationId xmlns:p14="http://schemas.microsoft.com/office/powerpoint/2010/main" val="3786113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B7F993-25A6-4F47-9C59-86F7EAC12217}" type="slidenum">
              <a:rPr lang="en-US" smtClean="0"/>
              <a:t>18</a:t>
            </a:fld>
            <a:endParaRPr lang="en-US"/>
          </a:p>
        </p:txBody>
      </p:sp>
    </p:spTree>
    <p:extLst>
      <p:ext uri="{BB962C8B-B14F-4D97-AF65-F5344CB8AC3E}">
        <p14:creationId xmlns:p14="http://schemas.microsoft.com/office/powerpoint/2010/main" val="6377216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530850" cy="4419600"/>
          </a:xfrm>
        </p:spPr>
        <p:txBody>
          <a:bodyPr/>
          <a:lstStyle/>
          <a:p>
            <a:endParaRPr lang="en-US" dirty="0"/>
          </a:p>
        </p:txBody>
      </p:sp>
      <p:sp>
        <p:nvSpPr>
          <p:cNvPr id="4" name="Slide Number Placeholder 3"/>
          <p:cNvSpPr>
            <a:spLocks noGrp="1"/>
          </p:cNvSpPr>
          <p:nvPr>
            <p:ph type="sldNum" sz="quarter" idx="5"/>
          </p:nvPr>
        </p:nvSpPr>
        <p:spPr/>
        <p:txBody>
          <a:bodyPr/>
          <a:lstStyle/>
          <a:p>
            <a:fld id="{61B7F993-25A6-4F47-9C59-86F7EAC12217}" type="slidenum">
              <a:rPr lang="en-US" smtClean="0"/>
              <a:t>19</a:t>
            </a:fld>
            <a:endParaRPr lang="en-US"/>
          </a:p>
        </p:txBody>
      </p:sp>
    </p:spTree>
    <p:extLst>
      <p:ext uri="{BB962C8B-B14F-4D97-AF65-F5344CB8AC3E}">
        <p14:creationId xmlns:p14="http://schemas.microsoft.com/office/powerpoint/2010/main" val="28617967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1B7F993-25A6-4F47-9C59-86F7EAC12217}" type="slidenum">
              <a:rPr lang="en-US" smtClean="0"/>
              <a:t>20</a:t>
            </a:fld>
            <a:endParaRPr lang="en-US"/>
          </a:p>
        </p:txBody>
      </p:sp>
    </p:spTree>
    <p:extLst>
      <p:ext uri="{BB962C8B-B14F-4D97-AF65-F5344CB8AC3E}">
        <p14:creationId xmlns:p14="http://schemas.microsoft.com/office/powerpoint/2010/main" val="10387114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5A2272-E02D-4C3B-8AAC-472D447B2A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E018ED3-5285-4688-807A-B042CB4B19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B9BB61B-4E89-49FE-B9A8-373F2C5E8B10}"/>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B0242399-9D86-4AC6-82D0-E2163488D6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EC0F56-5C68-40C5-8BC2-24E02CC92AF2}"/>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2875396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3FA54-F8B8-4398-A865-24A70C26C0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DF3A61E-9389-4574-A214-DA4721B555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0E253-6A33-4F27-8E45-71C4FB2B90FA}"/>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53919908-DA71-4916-9694-6427859F1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86CE4-8017-4439-AC99-125B81475C32}"/>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4005253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78004C-07CB-48C6-A7DB-623BD652907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D585299-AF41-4BA6-9AC5-4DA7124994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A26668-9FA3-44A7-B744-9EAB09FB143E}"/>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B9C8376F-91AA-492D-9DDF-795650262B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AB46D6-C152-4E7E-8CBE-967B174E6C57}"/>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2778151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23E55-BD88-4D21-8D03-274C8E3DA9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BCEABD-D166-4DCD-AA02-B3F6BF452E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A6467B-2BF8-4872-B3C8-67FDC9603B58}"/>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A6B9BE0C-CABD-43B6-AE1A-9BAA625880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F1396-7565-489C-A152-A7D131112BFA}"/>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575882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ECDCBC-1D7D-468C-8661-22596794670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EC1C1CB-2A4D-4C42-92BA-68BE4FD9EC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76A9D2-979A-46CA-9BF5-596FFE21F635}"/>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4B1C9698-CC95-478F-B712-A7F6215D04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4CAD5D-3B21-4A82-97D2-4D3916BC807D}"/>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1426497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96020-A8E7-4E63-BCFD-3DD7F223EB8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8DE91F-A0E9-4D91-9366-105617380D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FBF0931-9516-46BF-B121-E9DF678DAC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5D6C53-DAAB-416C-899C-593E6C72A080}"/>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6" name="Footer Placeholder 5">
            <a:extLst>
              <a:ext uri="{FF2B5EF4-FFF2-40B4-BE49-F238E27FC236}">
                <a16:creationId xmlns:a16="http://schemas.microsoft.com/office/drawing/2014/main" id="{DF2FCB84-3570-40C8-B079-2EECAB64906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E11176-60D2-4849-8ADA-C1BCD4A9807C}"/>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265101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D60761-D878-492A-A987-FF232E3F1C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F1C812-C2E4-4267-A94C-A418E49F2DE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A78C1-F54D-4768-A47C-719290B4E1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9DAB4BA-2A1E-4DC1-BDA5-EB5ABF7B7B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CCA6F8B-9B32-4A9B-A786-C9689837168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85EC6D0-34DD-4861-B208-3BF3FD25DC70}"/>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8" name="Footer Placeholder 7">
            <a:extLst>
              <a:ext uri="{FF2B5EF4-FFF2-40B4-BE49-F238E27FC236}">
                <a16:creationId xmlns:a16="http://schemas.microsoft.com/office/drawing/2014/main" id="{3C8BF23A-FC9A-45DF-A2E0-6978A05DADF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C42A63E-22EF-493C-85CA-C7F155D21525}"/>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175942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579F6E-0850-4E7E-8DCC-3A269313614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D12DCB-688A-4E5E-A276-47FC3B14C980}"/>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4" name="Footer Placeholder 3">
            <a:extLst>
              <a:ext uri="{FF2B5EF4-FFF2-40B4-BE49-F238E27FC236}">
                <a16:creationId xmlns:a16="http://schemas.microsoft.com/office/drawing/2014/main" id="{8656753C-AD7F-459B-BD06-375C23410B2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35D445-2A9E-45C6-BDB7-8F3DD7DFF439}"/>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723579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D10EDD-58BC-44BD-8122-BB74A488CDA4}"/>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3" name="Footer Placeholder 2">
            <a:extLst>
              <a:ext uri="{FF2B5EF4-FFF2-40B4-BE49-F238E27FC236}">
                <a16:creationId xmlns:a16="http://schemas.microsoft.com/office/drawing/2014/main" id="{42DFBC0A-1D05-4AFB-80B0-54D6B33103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D5E351-F5F6-41E2-B4F6-35A7AA1A9DC3}"/>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477781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F0F7-C52A-47F5-B643-3E33EE24C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050613D-4FA3-42FE-99A5-336658F542A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F0324B7-A496-4710-97BE-405E72603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74D080-F8B5-4472-81F1-BC5954DDE819}"/>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6" name="Footer Placeholder 5">
            <a:extLst>
              <a:ext uri="{FF2B5EF4-FFF2-40B4-BE49-F238E27FC236}">
                <a16:creationId xmlns:a16="http://schemas.microsoft.com/office/drawing/2014/main" id="{1970AD0F-06CF-4490-BE53-16F05F5D57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756A9CB-110B-4D7D-BAEE-9E908BBE12E6}"/>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32360727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8E4140-5333-45A4-8BF1-38C66349CA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4B5DFC2-EA59-477A-BFD3-749D9238D3C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CE0CE93-284E-49FD-91E7-04B27FEB1E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B03A27-DD55-459F-8FE5-3E3119024920}"/>
              </a:ext>
            </a:extLst>
          </p:cNvPr>
          <p:cNvSpPr>
            <a:spLocks noGrp="1"/>
          </p:cNvSpPr>
          <p:nvPr>
            <p:ph type="dt" sz="half" idx="10"/>
          </p:nvPr>
        </p:nvSpPr>
        <p:spPr/>
        <p:txBody>
          <a:bodyPr/>
          <a:lstStyle/>
          <a:p>
            <a:fld id="{4DD7FF4D-F669-4F87-8C04-22A69DD3773F}" type="datetimeFigureOut">
              <a:rPr lang="en-US" smtClean="0"/>
              <a:t>10/17/2022</a:t>
            </a:fld>
            <a:endParaRPr lang="en-US"/>
          </a:p>
        </p:txBody>
      </p:sp>
      <p:sp>
        <p:nvSpPr>
          <p:cNvPr id="6" name="Footer Placeholder 5">
            <a:extLst>
              <a:ext uri="{FF2B5EF4-FFF2-40B4-BE49-F238E27FC236}">
                <a16:creationId xmlns:a16="http://schemas.microsoft.com/office/drawing/2014/main" id="{C9D2016B-5B40-420B-ADF9-1BCD253E7F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E2C7E4A-B193-4C4A-9B2F-10DAC9661748}"/>
              </a:ext>
            </a:extLst>
          </p:cNvPr>
          <p:cNvSpPr>
            <a:spLocks noGrp="1"/>
          </p:cNvSpPr>
          <p:nvPr>
            <p:ph type="sldNum" sz="quarter" idx="12"/>
          </p:nvPr>
        </p:nvSpPr>
        <p:spPr/>
        <p:txBody>
          <a:bodyPr/>
          <a:lstStyle/>
          <a:p>
            <a:fld id="{7696EF88-9F2F-4E37-AD05-1FAADE57531D}" type="slidenum">
              <a:rPr lang="en-US" smtClean="0"/>
              <a:t>‹#›</a:t>
            </a:fld>
            <a:endParaRPr lang="en-US"/>
          </a:p>
        </p:txBody>
      </p:sp>
    </p:spTree>
    <p:extLst>
      <p:ext uri="{BB962C8B-B14F-4D97-AF65-F5344CB8AC3E}">
        <p14:creationId xmlns:p14="http://schemas.microsoft.com/office/powerpoint/2010/main" val="939835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D4425A-93AB-4E13-9111-CABCE03C821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2334483-BF50-4D96-A546-EF2D830E0B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F693BB5-9BF7-4787-B1DB-FC2EB6C2CB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D7FF4D-F669-4F87-8C04-22A69DD3773F}" type="datetimeFigureOut">
              <a:rPr lang="en-US" smtClean="0"/>
              <a:t>10/17/2022</a:t>
            </a:fld>
            <a:endParaRPr lang="en-US"/>
          </a:p>
        </p:txBody>
      </p:sp>
      <p:sp>
        <p:nvSpPr>
          <p:cNvPr id="5" name="Footer Placeholder 4">
            <a:extLst>
              <a:ext uri="{FF2B5EF4-FFF2-40B4-BE49-F238E27FC236}">
                <a16:creationId xmlns:a16="http://schemas.microsoft.com/office/drawing/2014/main" id="{24FE712D-5E4B-4EEE-B3D6-226B389449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27ED1A-2F3A-4AE3-8B25-CF346D7CE57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96EF88-9F2F-4E37-AD05-1FAADE57531D}" type="slidenum">
              <a:rPr lang="en-US" smtClean="0"/>
              <a:t>‹#›</a:t>
            </a:fld>
            <a:endParaRPr lang="en-US"/>
          </a:p>
        </p:txBody>
      </p:sp>
    </p:spTree>
    <p:extLst>
      <p:ext uri="{BB962C8B-B14F-4D97-AF65-F5344CB8AC3E}">
        <p14:creationId xmlns:p14="http://schemas.microsoft.com/office/powerpoint/2010/main" val="1510869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65D2BA5-C5F3-4DC5-9B54-F30CC05FE038}"/>
              </a:ext>
            </a:extLst>
          </p:cNvPr>
          <p:cNvSpPr txBox="1"/>
          <p:nvPr/>
        </p:nvSpPr>
        <p:spPr>
          <a:xfrm>
            <a:off x="1462086" y="2431345"/>
            <a:ext cx="9267825" cy="923330"/>
          </a:xfrm>
          <a:prstGeom prst="rect">
            <a:avLst/>
          </a:prstGeom>
          <a:noFill/>
        </p:spPr>
        <p:txBody>
          <a:bodyPr wrap="square" rtlCol="0" anchor="t">
            <a:spAutoFit/>
          </a:bodyPr>
          <a:lstStyle/>
          <a:p>
            <a:r>
              <a:rPr lang="en-US" sz="5400" dirty="0">
                <a:latin typeface="FreightSansCmpPro Semi"/>
                <a:ea typeface="+mj-ea"/>
                <a:cs typeface="+mj-cs"/>
              </a:rPr>
              <a:t>Senior Leadership Toolkit</a:t>
            </a:r>
            <a:endParaRPr lang="en-US" sz="5400" dirty="0">
              <a:latin typeface="FreightSansCmpPro Semi" panose="02000603040000020004" pitchFamily="50" charset="0"/>
              <a:ea typeface="+mj-ea"/>
              <a:cs typeface="+mj-cs"/>
            </a:endParaRPr>
          </a:p>
        </p:txBody>
      </p:sp>
      <p:sp>
        <p:nvSpPr>
          <p:cNvPr id="7" name="TextBox 6">
            <a:extLst>
              <a:ext uri="{FF2B5EF4-FFF2-40B4-BE49-F238E27FC236}">
                <a16:creationId xmlns:a16="http://schemas.microsoft.com/office/drawing/2014/main" id="{909493FD-DBC3-47EA-9DE8-0588B7A6B802}"/>
              </a:ext>
            </a:extLst>
          </p:cNvPr>
          <p:cNvSpPr txBox="1"/>
          <p:nvPr/>
        </p:nvSpPr>
        <p:spPr>
          <a:xfrm>
            <a:off x="1588210" y="3429000"/>
            <a:ext cx="9267825" cy="523220"/>
          </a:xfrm>
          <a:prstGeom prst="rect">
            <a:avLst/>
          </a:prstGeom>
          <a:noFill/>
        </p:spPr>
        <p:txBody>
          <a:bodyPr wrap="square" rtlCol="0">
            <a:spAutoFit/>
          </a:bodyPr>
          <a:lstStyle/>
          <a:p>
            <a:r>
              <a:rPr lang="en-US" sz="2800" dirty="0">
                <a:solidFill>
                  <a:schemeClr val="accent6"/>
                </a:solidFill>
                <a:latin typeface="FreightSans Pro Light" panose="02000606030000020004" pitchFamily="50" charset="0"/>
              </a:rPr>
              <a:t>Establishing a Safeguarding Culture at </a:t>
            </a:r>
            <a:r>
              <a:rPr lang="en-US" sz="2800">
                <a:solidFill>
                  <a:schemeClr val="accent6"/>
                </a:solidFill>
                <a:latin typeface="FreightSans Pro Light" panose="02000606030000020004" pitchFamily="50" charset="0"/>
              </a:rPr>
              <a:t>Your Organization</a:t>
            </a:r>
            <a:endParaRPr lang="en-US" sz="2800" dirty="0">
              <a:solidFill>
                <a:schemeClr val="accent6"/>
              </a:solidFill>
              <a:latin typeface="FreightSans Pro Light" panose="02000606030000020004" pitchFamily="50" charset="0"/>
            </a:endParaRPr>
          </a:p>
        </p:txBody>
      </p:sp>
      <p:pic>
        <p:nvPicPr>
          <p:cNvPr id="5" name="Picture 4">
            <a:extLst>
              <a:ext uri="{FF2B5EF4-FFF2-40B4-BE49-F238E27FC236}">
                <a16:creationId xmlns:a16="http://schemas.microsoft.com/office/drawing/2014/main" id="{F2FA7B41-470F-4BCF-95CB-5AF3567947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987" y="5651949"/>
            <a:ext cx="11900021" cy="936736"/>
          </a:xfrm>
          <a:prstGeom prst="rect">
            <a:avLst/>
          </a:prstGeom>
        </p:spPr>
      </p:pic>
    </p:spTree>
    <p:extLst>
      <p:ext uri="{BB962C8B-B14F-4D97-AF65-F5344CB8AC3E}">
        <p14:creationId xmlns:p14="http://schemas.microsoft.com/office/powerpoint/2010/main" val="3601843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5534C-2FF1-4DF9-860C-7B3B7F67475F}"/>
              </a:ext>
            </a:extLst>
          </p:cNvPr>
          <p:cNvSpPr>
            <a:spLocks noGrp="1"/>
          </p:cNvSpPr>
          <p:nvPr>
            <p:ph type="title"/>
          </p:nvPr>
        </p:nvSpPr>
        <p:spPr/>
        <p:txBody>
          <a:bodyPr/>
          <a:lstStyle/>
          <a:p>
            <a:r>
              <a:rPr lang="en-US"/>
              <a:t>Brainstorm</a:t>
            </a:r>
          </a:p>
        </p:txBody>
      </p:sp>
      <p:sp>
        <p:nvSpPr>
          <p:cNvPr id="3" name="Content Placeholder 2">
            <a:extLst>
              <a:ext uri="{FF2B5EF4-FFF2-40B4-BE49-F238E27FC236}">
                <a16:creationId xmlns:a16="http://schemas.microsoft.com/office/drawing/2014/main" id="{6ADB1FAF-0359-4939-A509-7127443B3142}"/>
              </a:ext>
            </a:extLst>
          </p:cNvPr>
          <p:cNvSpPr>
            <a:spLocks noGrp="1"/>
          </p:cNvSpPr>
          <p:nvPr>
            <p:ph idx="1"/>
          </p:nvPr>
        </p:nvSpPr>
        <p:spPr/>
        <p:txBody>
          <a:bodyPr/>
          <a:lstStyle/>
          <a:p>
            <a:pPr marL="0" indent="0">
              <a:buNone/>
            </a:pPr>
            <a:endParaRPr lang="en-US"/>
          </a:p>
          <a:p>
            <a:pPr marL="0" indent="0">
              <a:buNone/>
            </a:pPr>
            <a:r>
              <a:rPr lang="en-US" sz="3600"/>
              <a:t>What does a “culture of safeguarding” look like?</a:t>
            </a:r>
          </a:p>
        </p:txBody>
      </p:sp>
    </p:spTree>
    <p:extLst>
      <p:ext uri="{BB962C8B-B14F-4D97-AF65-F5344CB8AC3E}">
        <p14:creationId xmlns:p14="http://schemas.microsoft.com/office/powerpoint/2010/main" val="2974599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0FA559-458C-42EE-81EC-5F9B7CE73B68}"/>
              </a:ext>
            </a:extLst>
          </p:cNvPr>
          <p:cNvSpPr>
            <a:spLocks noGrp="1"/>
          </p:cNvSpPr>
          <p:nvPr>
            <p:ph type="title"/>
          </p:nvPr>
        </p:nvSpPr>
        <p:spPr>
          <a:xfrm>
            <a:off x="831850" y="333785"/>
            <a:ext cx="10515600" cy="2005012"/>
          </a:xfrm>
        </p:spPr>
        <p:txBody>
          <a:bodyPr/>
          <a:lstStyle/>
          <a:p>
            <a:r>
              <a:rPr lang="en-US" dirty="0"/>
              <a:t>Getting Real About Your Safeguarding Culture</a:t>
            </a:r>
          </a:p>
        </p:txBody>
      </p:sp>
    </p:spTree>
    <p:extLst>
      <p:ext uri="{BB962C8B-B14F-4D97-AF65-F5344CB8AC3E}">
        <p14:creationId xmlns:p14="http://schemas.microsoft.com/office/powerpoint/2010/main" val="32907246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0D1338-AFEF-47C0-8B91-0FA631E15074}"/>
              </a:ext>
            </a:extLst>
          </p:cNvPr>
          <p:cNvSpPr/>
          <p:nvPr/>
        </p:nvSpPr>
        <p:spPr>
          <a:xfrm>
            <a:off x="0" y="-28579"/>
            <a:ext cx="8532974" cy="688657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sz="7200">
              <a:latin typeface="FreightSansCmpPro Semi" panose="02000603040000020004" pitchFamily="50" charset="0"/>
            </a:endParaRPr>
          </a:p>
        </p:txBody>
      </p:sp>
      <p:sp>
        <p:nvSpPr>
          <p:cNvPr id="10" name="TextBox 9">
            <a:extLst>
              <a:ext uri="{FF2B5EF4-FFF2-40B4-BE49-F238E27FC236}">
                <a16:creationId xmlns:a16="http://schemas.microsoft.com/office/drawing/2014/main" id="{7ED21379-821D-4F28-A2A0-ACA93B6E26A3}"/>
              </a:ext>
            </a:extLst>
          </p:cNvPr>
          <p:cNvSpPr txBox="1"/>
          <p:nvPr/>
        </p:nvSpPr>
        <p:spPr>
          <a:xfrm>
            <a:off x="342899" y="619125"/>
            <a:ext cx="7804507" cy="1446550"/>
          </a:xfrm>
          <a:prstGeom prst="rect">
            <a:avLst/>
          </a:prstGeom>
          <a:noFill/>
        </p:spPr>
        <p:txBody>
          <a:bodyPr wrap="square" rtlCol="0">
            <a:spAutoFit/>
          </a:bodyPr>
          <a:lstStyle/>
          <a:p>
            <a:r>
              <a:rPr lang="en-US" sz="4400" dirty="0">
                <a:solidFill>
                  <a:schemeClr val="bg1"/>
                </a:solidFill>
                <a:latin typeface="+mj-lt"/>
              </a:rPr>
              <a:t>What was your initial reaction to the video?</a:t>
            </a:r>
          </a:p>
        </p:txBody>
      </p:sp>
      <p:sp>
        <p:nvSpPr>
          <p:cNvPr id="6" name="Rectangle 5">
            <a:extLst>
              <a:ext uri="{FF2B5EF4-FFF2-40B4-BE49-F238E27FC236}">
                <a16:creationId xmlns:a16="http://schemas.microsoft.com/office/drawing/2014/main" id="{1E89CF50-ED1A-4A58-B9DC-5E924A5B7BC6}"/>
              </a:ext>
            </a:extLst>
          </p:cNvPr>
          <p:cNvSpPr/>
          <p:nvPr/>
        </p:nvSpPr>
        <p:spPr>
          <a:xfrm>
            <a:off x="8532973" y="0"/>
            <a:ext cx="106201" cy="68580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1263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DE8D30-EE19-4BC1-B829-91DB015975BC}"/>
              </a:ext>
            </a:extLst>
          </p:cNvPr>
          <p:cNvSpPr>
            <a:spLocks noGrp="1"/>
          </p:cNvSpPr>
          <p:nvPr>
            <p:ph type="title"/>
          </p:nvPr>
        </p:nvSpPr>
        <p:spPr/>
        <p:txBody>
          <a:bodyPr/>
          <a:lstStyle/>
          <a:p>
            <a:r>
              <a:rPr lang="en-US" dirty="0"/>
              <a:t>IASC Global Review</a:t>
            </a:r>
          </a:p>
        </p:txBody>
      </p:sp>
      <p:sp>
        <p:nvSpPr>
          <p:cNvPr id="3" name="Content Placeholder 2">
            <a:extLst>
              <a:ext uri="{FF2B5EF4-FFF2-40B4-BE49-F238E27FC236}">
                <a16:creationId xmlns:a16="http://schemas.microsoft.com/office/drawing/2014/main" id="{AB4DFAC0-5DD1-48C7-BE1E-C70E986DA9E0}"/>
              </a:ext>
            </a:extLst>
          </p:cNvPr>
          <p:cNvSpPr>
            <a:spLocks noGrp="1"/>
          </p:cNvSpPr>
          <p:nvPr>
            <p:ph idx="1"/>
          </p:nvPr>
        </p:nvSpPr>
        <p:spPr/>
        <p:txBody>
          <a:bodyPr/>
          <a:lstStyle/>
          <a:p>
            <a:pPr marL="0" indent="0">
              <a:buNone/>
            </a:pPr>
            <a:r>
              <a:rPr lang="en-US" sz="2400" i="1" dirty="0">
                <a:effectLst/>
                <a:latin typeface="FreightSans Pro Book" panose="02000606030000020004" pitchFamily="50" charset="0"/>
                <a:ea typeface="Calibri" panose="020F0502020204030204" pitchFamily="34" charset="0"/>
                <a:cs typeface="Arial" panose="020B0604020202020204" pitchFamily="34" charset="0"/>
              </a:rPr>
              <a:t>“We are not ahead of the [PSEAH] problem. We are still just reacting. There is an obvious mismatch between Leaders who believe that we are addressing the issue and survivors and safeguarding staff who are clear that we are not [</a:t>
            </a:r>
            <a:r>
              <a:rPr lang="en-US" sz="2400" i="1" dirty="0" err="1">
                <a:effectLst/>
                <a:latin typeface="FreightSans Pro Book" panose="02000606030000020004" pitchFamily="50" charset="0"/>
                <a:ea typeface="Calibri" panose="020F0502020204030204" pitchFamily="34" charset="0"/>
                <a:cs typeface="Arial" panose="020B0604020202020204" pitchFamily="34" charset="0"/>
              </a:rPr>
              <a:t>sectorally</a:t>
            </a:r>
            <a:r>
              <a:rPr lang="en-US" sz="2400" i="1" dirty="0">
                <a:effectLst/>
                <a:latin typeface="FreightSans Pro Book" panose="02000606030000020004" pitchFamily="50" charset="0"/>
                <a:ea typeface="Calibri" panose="020F0502020204030204" pitchFamily="34" charset="0"/>
                <a:cs typeface="Arial" panose="020B0604020202020204" pitchFamily="34" charset="0"/>
              </a:rPr>
              <a:t>] doing ok.”</a:t>
            </a:r>
            <a:r>
              <a:rPr lang="en-US" sz="2400" dirty="0">
                <a:effectLst/>
                <a:latin typeface="FreightSans Pro Book" panose="02000606030000020004" pitchFamily="50" charset="0"/>
                <a:ea typeface="Calibri" panose="020F0502020204030204" pitchFamily="34" charset="0"/>
                <a:cs typeface="Arial" panose="020B0604020202020204" pitchFamily="34" charset="0"/>
              </a:rPr>
              <a:t> -Senior Agency Leader at Global Level, IASC Global Review</a:t>
            </a:r>
            <a:endParaRPr lang="en-US" sz="2400" dirty="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939702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6E1F-1F8A-476C-93DD-8C88450B7283}"/>
              </a:ext>
            </a:extLst>
          </p:cNvPr>
          <p:cNvSpPr>
            <a:spLocks noGrp="1"/>
          </p:cNvSpPr>
          <p:nvPr>
            <p:ph type="title"/>
          </p:nvPr>
        </p:nvSpPr>
        <p:spPr/>
        <p:txBody>
          <a:bodyPr/>
          <a:lstStyle/>
          <a:p>
            <a:r>
              <a:rPr lang="en-US" sz="2400"/>
              <a:t>PSEAH 09 June 2021 Meeting</a:t>
            </a:r>
            <a:br>
              <a:rPr lang="en-US"/>
            </a:br>
            <a:r>
              <a:rPr lang="en-US" sz="1200"/>
              <a:t>Working group poll #1, responses displayed below along with CEO survey responses to the same question</a:t>
            </a:r>
          </a:p>
        </p:txBody>
      </p:sp>
      <p:graphicFrame>
        <p:nvGraphicFramePr>
          <p:cNvPr id="4" name="Content Placeholder 3">
            <a:extLst>
              <a:ext uri="{FF2B5EF4-FFF2-40B4-BE49-F238E27FC236}">
                <a16:creationId xmlns:a16="http://schemas.microsoft.com/office/drawing/2014/main" id="{71FE18F7-A594-4F88-98E0-CAA5690A0126}"/>
              </a:ext>
            </a:extLst>
          </p:cNvPr>
          <p:cNvGraphicFramePr>
            <a:graphicFrameLocks noGrp="1"/>
          </p:cNvGraphicFramePr>
          <p:nvPr>
            <p:ph idx="1"/>
          </p:nvPr>
        </p:nvGraphicFramePr>
        <p:xfrm>
          <a:off x="609600" y="1441938"/>
          <a:ext cx="10972800" cy="482075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067948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6E1F-1F8A-476C-93DD-8C88450B7283}"/>
              </a:ext>
            </a:extLst>
          </p:cNvPr>
          <p:cNvSpPr>
            <a:spLocks noGrp="1"/>
          </p:cNvSpPr>
          <p:nvPr>
            <p:ph type="title"/>
          </p:nvPr>
        </p:nvSpPr>
        <p:spPr/>
        <p:txBody>
          <a:bodyPr/>
          <a:lstStyle/>
          <a:p>
            <a:r>
              <a:rPr lang="en-US" sz="2400"/>
              <a:t>PSEAH 09 June 2021 Meeting</a:t>
            </a:r>
            <a:br>
              <a:rPr lang="en-US"/>
            </a:br>
            <a:r>
              <a:rPr lang="en-US" sz="1200"/>
              <a:t>Working group poll #2, responses displayed below along with CEO survey responses to the same question</a:t>
            </a:r>
          </a:p>
        </p:txBody>
      </p:sp>
      <p:graphicFrame>
        <p:nvGraphicFramePr>
          <p:cNvPr id="6" name="Content Placeholder 5">
            <a:extLst>
              <a:ext uri="{FF2B5EF4-FFF2-40B4-BE49-F238E27FC236}">
                <a16:creationId xmlns:a16="http://schemas.microsoft.com/office/drawing/2014/main" id="{EF3EEBA1-B657-4F83-9045-6C9DF19DF0B8}"/>
              </a:ext>
            </a:extLst>
          </p:cNvPr>
          <p:cNvGraphicFramePr>
            <a:graphicFrameLocks noGrp="1"/>
          </p:cNvGraphicFramePr>
          <p:nvPr>
            <p:ph idx="1"/>
          </p:nvPr>
        </p:nvGraphicFramePr>
        <p:xfrm>
          <a:off x="609600" y="1436914"/>
          <a:ext cx="10972800" cy="476804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093544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E6E1F-1F8A-476C-93DD-8C88450B7283}"/>
              </a:ext>
            </a:extLst>
          </p:cNvPr>
          <p:cNvSpPr>
            <a:spLocks noGrp="1"/>
          </p:cNvSpPr>
          <p:nvPr>
            <p:ph type="title"/>
          </p:nvPr>
        </p:nvSpPr>
        <p:spPr/>
        <p:txBody>
          <a:bodyPr/>
          <a:lstStyle/>
          <a:p>
            <a:r>
              <a:rPr lang="en-US" sz="2400"/>
              <a:t>PSEAH 09 June 2021 Meeting</a:t>
            </a:r>
            <a:br>
              <a:rPr lang="en-US"/>
            </a:br>
            <a:r>
              <a:rPr lang="en-US" sz="1200"/>
              <a:t>Working group poll #3, responses displayed below along with CEO survey responses to the same question</a:t>
            </a:r>
          </a:p>
        </p:txBody>
      </p:sp>
      <p:graphicFrame>
        <p:nvGraphicFramePr>
          <p:cNvPr id="7" name="Content Placeholder 6">
            <a:extLst>
              <a:ext uri="{FF2B5EF4-FFF2-40B4-BE49-F238E27FC236}">
                <a16:creationId xmlns:a16="http://schemas.microsoft.com/office/drawing/2014/main" id="{8B2DAF69-7273-4C76-8294-442D37A8307C}"/>
              </a:ext>
            </a:extLst>
          </p:cNvPr>
          <p:cNvGraphicFramePr>
            <a:graphicFrameLocks noGrp="1"/>
          </p:cNvGraphicFramePr>
          <p:nvPr>
            <p:ph idx="1"/>
          </p:nvPr>
        </p:nvGraphicFramePr>
        <p:xfrm>
          <a:off x="609600" y="1480392"/>
          <a:ext cx="10972800" cy="48463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66579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A2F5E-29C0-4121-82E2-6A91E5FE4CD1}"/>
              </a:ext>
            </a:extLst>
          </p:cNvPr>
          <p:cNvSpPr>
            <a:spLocks noGrp="1"/>
          </p:cNvSpPr>
          <p:nvPr>
            <p:ph type="title"/>
          </p:nvPr>
        </p:nvSpPr>
        <p:spPr/>
        <p:txBody>
          <a:bodyPr/>
          <a:lstStyle/>
          <a:p>
            <a:r>
              <a:rPr lang="en-US"/>
              <a:t>Accountability</a:t>
            </a:r>
          </a:p>
        </p:txBody>
      </p:sp>
      <p:sp>
        <p:nvSpPr>
          <p:cNvPr id="3" name="Content Placeholder 2">
            <a:extLst>
              <a:ext uri="{FF2B5EF4-FFF2-40B4-BE49-F238E27FC236}">
                <a16:creationId xmlns:a16="http://schemas.microsoft.com/office/drawing/2014/main" id="{98CE1F20-13FE-4F4F-BB20-83AE684EDB8C}"/>
              </a:ext>
            </a:extLst>
          </p:cNvPr>
          <p:cNvSpPr>
            <a:spLocks noGrp="1"/>
          </p:cNvSpPr>
          <p:nvPr>
            <p:ph idx="1"/>
          </p:nvPr>
        </p:nvSpPr>
        <p:spPr/>
        <p:txBody>
          <a:bodyPr>
            <a:normAutofit fontScale="92500" lnSpcReduction="10000"/>
          </a:bodyPr>
          <a:lstStyle/>
          <a:p>
            <a:pPr marL="0" indent="0">
              <a:lnSpc>
                <a:spcPct val="107000"/>
              </a:lnSpc>
              <a:spcBef>
                <a:spcPts val="0"/>
              </a:spcBef>
              <a:buNone/>
            </a:pPr>
            <a:r>
              <a:rPr lang="en-US" i="1" dirty="0"/>
              <a:t>“The Safeguarding Crisis was not about policy and procedure failings, but failings in culture. How did we allow people to behave like this and think they could be without consequences?” Sally </a:t>
            </a:r>
            <a:r>
              <a:rPr lang="en-US" i="1" dirty="0" err="1"/>
              <a:t>Proudlove</a:t>
            </a:r>
            <a:r>
              <a:rPr lang="en-US" i="1" dirty="0"/>
              <a:t>, Safeguarding Specialist, UNICEF</a:t>
            </a:r>
            <a:endParaRPr lang="en-GB" dirty="0">
              <a:effectLst/>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endParaRPr lang="en-GB" dirty="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GB" dirty="0">
                <a:effectLst/>
                <a:ea typeface="Calibri" panose="020F0502020204030204" pitchFamily="34" charset="0"/>
                <a:cs typeface="Times New Roman" panose="02020603050405020304" pitchFamily="18" charset="0"/>
              </a:rPr>
              <a:t>“Except for a few interviewees at the most senior leadership levels, trust in accountability remains as low as it was in 2010… </a:t>
            </a:r>
            <a:r>
              <a:rPr lang="en-US" dirty="0">
                <a:ea typeface="Calibri" panose="020F0502020204030204" pitchFamily="34" charset="0"/>
                <a:cs typeface="Times New Roman" panose="02020603050405020304" pitchFamily="18" charset="0"/>
              </a:rPr>
              <a:t> </a:t>
            </a:r>
            <a:r>
              <a:rPr lang="en-GB" dirty="0">
                <a:effectLst/>
                <a:ea typeface="Calibri" panose="020F0502020204030204" pitchFamily="34" charset="0"/>
              </a:rPr>
              <a:t>At all levels of the system, interviewees have concurred that we are not yet seeing evidence of the consequences of SEAH.”  IASC PSEA Global Review</a:t>
            </a:r>
          </a:p>
          <a:p>
            <a:pPr marL="0" marR="0" indent="0">
              <a:lnSpc>
                <a:spcPct val="107000"/>
              </a:lnSpc>
              <a:spcBef>
                <a:spcPts val="0"/>
              </a:spcBef>
              <a:spcAft>
                <a:spcPts val="0"/>
              </a:spcAft>
              <a:buNone/>
            </a:pPr>
            <a:endParaRPr lang="en-GB" dirty="0"/>
          </a:p>
          <a:p>
            <a:pPr marL="0" marR="0" indent="0">
              <a:lnSpc>
                <a:spcPct val="107000"/>
              </a:lnSpc>
              <a:spcBef>
                <a:spcPts val="0"/>
              </a:spcBef>
              <a:spcAft>
                <a:spcPts val="0"/>
              </a:spcAft>
              <a:buNone/>
            </a:pPr>
            <a:r>
              <a:rPr lang="en-GB" b="1" dirty="0"/>
              <a:t>What are some ways we can ensure accountability within our organization for safeguarding incidents?</a:t>
            </a:r>
            <a:endParaRPr lang="en-US" b="1" dirty="0"/>
          </a:p>
        </p:txBody>
      </p:sp>
    </p:spTree>
    <p:extLst>
      <p:ext uri="{BB962C8B-B14F-4D97-AF65-F5344CB8AC3E}">
        <p14:creationId xmlns:p14="http://schemas.microsoft.com/office/powerpoint/2010/main" val="4056885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32FF-733F-41AF-814E-EEA1CB601C40}"/>
              </a:ext>
            </a:extLst>
          </p:cNvPr>
          <p:cNvSpPr>
            <a:spLocks noGrp="1"/>
          </p:cNvSpPr>
          <p:nvPr>
            <p:ph type="title"/>
          </p:nvPr>
        </p:nvSpPr>
        <p:spPr/>
        <p:txBody>
          <a:bodyPr/>
          <a:lstStyle/>
          <a:p>
            <a:r>
              <a:rPr lang="en-US"/>
              <a:t>Transparency</a:t>
            </a:r>
          </a:p>
        </p:txBody>
      </p:sp>
      <p:sp>
        <p:nvSpPr>
          <p:cNvPr id="3" name="Content Placeholder 2">
            <a:extLst>
              <a:ext uri="{FF2B5EF4-FFF2-40B4-BE49-F238E27FC236}">
                <a16:creationId xmlns:a16="http://schemas.microsoft.com/office/drawing/2014/main" id="{A4C7A915-59F0-41B2-B486-894D65F68816}"/>
              </a:ext>
            </a:extLst>
          </p:cNvPr>
          <p:cNvSpPr>
            <a:spLocks noGrp="1"/>
          </p:cNvSpPr>
          <p:nvPr>
            <p:ph idx="1"/>
          </p:nvPr>
        </p:nvSpPr>
        <p:spPr/>
        <p:txBody>
          <a:bodyPr>
            <a:normAutofit fontScale="92500" lnSpcReduction="20000"/>
          </a:bodyPr>
          <a:lstStyle/>
          <a:p>
            <a:pPr marL="0" indent="0">
              <a:buNone/>
            </a:pPr>
            <a:r>
              <a:rPr lang="en-US" sz="1800" dirty="0">
                <a:effectLst/>
                <a:ea typeface="Calibri" panose="020F0502020204030204" pitchFamily="34" charset="0"/>
                <a:cs typeface="Calibri" panose="020F0502020204030204" pitchFamily="34" charset="0"/>
              </a:rPr>
              <a:t> </a:t>
            </a:r>
            <a:r>
              <a:rPr lang="en-US" sz="3200" dirty="0">
                <a:effectLst/>
                <a:ea typeface="Calibri" panose="020F0502020204030204" pitchFamily="34" charset="0"/>
                <a:cs typeface="Calibri" panose="020F0502020204030204" pitchFamily="34" charset="0"/>
              </a:rPr>
              <a:t>“In addressing the Mercy Corps Board of Directors on Monday, I challenged them—all highly respected leaders and innovators in their fields—to continue to lead bravely and to take the lessons learned from the repeated failures of the past back to their own organizations.  I urged them to always remember what their board predecessors referred to as a ‘PR disaster’ grew greater and more fearsome in the dark and could only be addressed through </a:t>
            </a:r>
            <a:r>
              <a:rPr lang="en-US" sz="3200" b="1" dirty="0">
                <a:effectLst/>
                <a:ea typeface="Calibri" panose="020F0502020204030204" pitchFamily="34" charset="0"/>
                <a:cs typeface="Calibri" panose="020F0502020204030204" pitchFamily="34" charset="0"/>
              </a:rPr>
              <a:t>radical transparency and courage.</a:t>
            </a:r>
            <a:r>
              <a:rPr lang="en-US" sz="3200" dirty="0">
                <a:effectLst/>
                <a:ea typeface="Calibri" panose="020F0502020204030204" pitchFamily="34" charset="0"/>
                <a:cs typeface="Calibri" panose="020F0502020204030204" pitchFamily="34" charset="0"/>
              </a:rPr>
              <a:t>” </a:t>
            </a:r>
            <a:r>
              <a:rPr lang="en-US" dirty="0">
                <a:effectLst/>
                <a:ea typeface="Calibri" panose="020F0502020204030204" pitchFamily="34" charset="0"/>
                <a:cs typeface="Calibri" panose="020F0502020204030204" pitchFamily="34" charset="0"/>
              </a:rPr>
              <a:t> Tania Culver Humphrey</a:t>
            </a:r>
          </a:p>
          <a:p>
            <a:pPr marL="0" indent="0">
              <a:buNone/>
            </a:pPr>
            <a:endParaRPr lang="en-US" sz="3200" dirty="0">
              <a:ea typeface="Calibri" panose="020F0502020204030204" pitchFamily="34" charset="0"/>
              <a:cs typeface="Calibri" panose="020F0502020204030204" pitchFamily="34" charset="0"/>
            </a:endParaRPr>
          </a:p>
          <a:p>
            <a:pPr marL="0" indent="0">
              <a:buNone/>
            </a:pPr>
            <a:r>
              <a:rPr lang="en-US" sz="3200" b="1" dirty="0">
                <a:effectLst/>
                <a:ea typeface="Calibri" panose="020F0502020204030204" pitchFamily="34" charset="0"/>
                <a:cs typeface="Calibri" panose="020F0502020204030204" pitchFamily="34" charset="0"/>
              </a:rPr>
              <a:t>How can our organization be more transparent about safeguarding?</a:t>
            </a:r>
          </a:p>
          <a:p>
            <a:pPr marL="0" indent="0">
              <a:buNone/>
            </a:pPr>
            <a:endParaRPr lang="en-US" b="1"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39744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124EC-DB09-4465-8FFA-AA385480C678}"/>
              </a:ext>
            </a:extLst>
          </p:cNvPr>
          <p:cNvSpPr>
            <a:spLocks noGrp="1"/>
          </p:cNvSpPr>
          <p:nvPr>
            <p:ph type="title"/>
          </p:nvPr>
        </p:nvSpPr>
        <p:spPr/>
        <p:txBody>
          <a:bodyPr/>
          <a:lstStyle/>
          <a:p>
            <a:r>
              <a:rPr lang="en-US"/>
              <a:t>Safety/Trust</a:t>
            </a:r>
          </a:p>
        </p:txBody>
      </p:sp>
      <p:sp>
        <p:nvSpPr>
          <p:cNvPr id="3" name="Content Placeholder 2">
            <a:extLst>
              <a:ext uri="{FF2B5EF4-FFF2-40B4-BE49-F238E27FC236}">
                <a16:creationId xmlns:a16="http://schemas.microsoft.com/office/drawing/2014/main" id="{F238D46C-F7A9-472A-957C-131F46FBD840}"/>
              </a:ext>
            </a:extLst>
          </p:cNvPr>
          <p:cNvSpPr>
            <a:spLocks noGrp="1"/>
          </p:cNvSpPr>
          <p:nvPr>
            <p:ph idx="1"/>
          </p:nvPr>
        </p:nvSpPr>
        <p:spPr/>
        <p:txBody>
          <a:bodyPr/>
          <a:lstStyle/>
          <a:p>
            <a:pPr marL="0" indent="0">
              <a:buNone/>
            </a:pPr>
            <a:r>
              <a:rPr lang="en-US" sz="3600" dirty="0">
                <a:effectLst/>
                <a:ea typeface="Calibri" panose="020F0502020204030204" pitchFamily="34" charset="0"/>
                <a:cs typeface="Calibri" panose="020F0502020204030204" pitchFamily="34" charset="0"/>
              </a:rPr>
              <a:t>“If people can feel </a:t>
            </a:r>
            <a:r>
              <a:rPr lang="en-US" sz="3600" b="1" dirty="0">
                <a:effectLst/>
                <a:ea typeface="Calibri" panose="020F0502020204030204" pitchFamily="34" charset="0"/>
                <a:cs typeface="Calibri" panose="020F0502020204030204" pitchFamily="34" charset="0"/>
              </a:rPr>
              <a:t>safe</a:t>
            </a:r>
            <a:r>
              <a:rPr lang="en-US" sz="3600" dirty="0">
                <a:effectLst/>
                <a:ea typeface="Calibri" panose="020F0502020204030204" pitchFamily="34" charset="0"/>
                <a:cs typeface="Calibri" panose="020F0502020204030204" pitchFamily="34" charset="0"/>
              </a:rPr>
              <a:t> enough to talk about what’s happened to them and we can bring this out, it’s hard and it’s awful and it’s terrible, but that’s how things will eventually get better. It’s going to save people’s lives.” – </a:t>
            </a:r>
            <a:r>
              <a:rPr lang="en-US" sz="2400" dirty="0">
                <a:effectLst/>
                <a:ea typeface="Calibri" panose="020F0502020204030204" pitchFamily="34" charset="0"/>
                <a:cs typeface="Calibri" panose="020F0502020204030204" pitchFamily="34" charset="0"/>
              </a:rPr>
              <a:t>Tania Culver Humphrey</a:t>
            </a:r>
            <a:endParaRPr lang="en-US" sz="2400" dirty="0">
              <a:effectLst/>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1382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0D1338-AFEF-47C0-8B91-0FA631E15074}"/>
              </a:ext>
            </a:extLst>
          </p:cNvPr>
          <p:cNvSpPr/>
          <p:nvPr/>
        </p:nvSpPr>
        <p:spPr>
          <a:xfrm>
            <a:off x="45719" y="-14288"/>
            <a:ext cx="8631556" cy="6886575"/>
          </a:xfrm>
          <a:prstGeom prst="rect">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sz="7200">
              <a:latin typeface="FreightSansCmpPro Semi" panose="02000603040000020004" pitchFamily="50" charset="0"/>
            </a:endParaRPr>
          </a:p>
        </p:txBody>
      </p:sp>
      <p:sp>
        <p:nvSpPr>
          <p:cNvPr id="10" name="TextBox 9">
            <a:extLst>
              <a:ext uri="{FF2B5EF4-FFF2-40B4-BE49-F238E27FC236}">
                <a16:creationId xmlns:a16="http://schemas.microsoft.com/office/drawing/2014/main" id="{7ED21379-821D-4F28-A2A0-ACA93B6E26A3}"/>
              </a:ext>
            </a:extLst>
          </p:cNvPr>
          <p:cNvSpPr txBox="1"/>
          <p:nvPr/>
        </p:nvSpPr>
        <p:spPr>
          <a:xfrm>
            <a:off x="355069" y="467347"/>
            <a:ext cx="8322205" cy="923330"/>
          </a:xfrm>
          <a:prstGeom prst="rect">
            <a:avLst/>
          </a:prstGeom>
          <a:noFill/>
        </p:spPr>
        <p:txBody>
          <a:bodyPr wrap="square" rtlCol="0">
            <a:spAutoFit/>
          </a:bodyPr>
          <a:lstStyle/>
          <a:p>
            <a:r>
              <a:rPr lang="en-US" sz="5400" dirty="0">
                <a:latin typeface="+mj-lt"/>
              </a:rPr>
              <a:t>CEO Pledge Commitment</a:t>
            </a:r>
          </a:p>
        </p:txBody>
      </p:sp>
      <p:sp>
        <p:nvSpPr>
          <p:cNvPr id="11" name="TextBox 10">
            <a:extLst>
              <a:ext uri="{FF2B5EF4-FFF2-40B4-BE49-F238E27FC236}">
                <a16:creationId xmlns:a16="http://schemas.microsoft.com/office/drawing/2014/main" id="{C8C53B4F-9441-490E-8121-DF26667F6E35}"/>
              </a:ext>
            </a:extLst>
          </p:cNvPr>
          <p:cNvSpPr txBox="1"/>
          <p:nvPr/>
        </p:nvSpPr>
        <p:spPr>
          <a:xfrm>
            <a:off x="355069" y="2007823"/>
            <a:ext cx="7122408" cy="4247317"/>
          </a:xfrm>
          <a:prstGeom prst="rect">
            <a:avLst/>
          </a:prstGeom>
          <a:noFill/>
        </p:spPr>
        <p:txBody>
          <a:bodyPr wrap="square" rtlCol="0">
            <a:spAutoFit/>
          </a:bodyPr>
          <a:lstStyle/>
          <a:p>
            <a:r>
              <a:rPr lang="en-US" sz="3600" i="1" dirty="0"/>
              <a:t>“Commit to sharing the learning which emerges, including uncomfortable insights, within a confidential learning space, so we can all benefit from each other’s experiences and identify how to tackle this issue together” – InterAction’s CEO Pledge</a:t>
            </a:r>
          </a:p>
          <a:p>
            <a:endParaRPr lang="en-US" dirty="0">
              <a:latin typeface="+mj-lt"/>
            </a:endParaRPr>
          </a:p>
        </p:txBody>
      </p:sp>
      <p:sp>
        <p:nvSpPr>
          <p:cNvPr id="7" name="Rectangle 6">
            <a:extLst>
              <a:ext uri="{FF2B5EF4-FFF2-40B4-BE49-F238E27FC236}">
                <a16:creationId xmlns:a16="http://schemas.microsoft.com/office/drawing/2014/main" id="{5B000CEF-768F-4D6A-B4AD-10838A04EB52}"/>
              </a:ext>
            </a:extLst>
          </p:cNvPr>
          <p:cNvSpPr/>
          <p:nvPr/>
        </p:nvSpPr>
        <p:spPr>
          <a:xfrm>
            <a:off x="-1" y="0"/>
            <a:ext cx="91440" cy="6886574"/>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248773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026247-63F7-4BE6-B1FF-C569FE864C90}"/>
              </a:ext>
            </a:extLst>
          </p:cNvPr>
          <p:cNvSpPr>
            <a:spLocks noGrp="1"/>
          </p:cNvSpPr>
          <p:nvPr>
            <p:ph type="title"/>
          </p:nvPr>
        </p:nvSpPr>
        <p:spPr/>
        <p:txBody>
          <a:bodyPr/>
          <a:lstStyle/>
          <a:p>
            <a:r>
              <a:rPr lang="en-US"/>
              <a:t>Responsibility/Ownership</a:t>
            </a:r>
          </a:p>
        </p:txBody>
      </p:sp>
      <p:sp>
        <p:nvSpPr>
          <p:cNvPr id="3" name="Content Placeholder 2">
            <a:extLst>
              <a:ext uri="{FF2B5EF4-FFF2-40B4-BE49-F238E27FC236}">
                <a16:creationId xmlns:a16="http://schemas.microsoft.com/office/drawing/2014/main" id="{4E1EDAFD-588C-497E-9F6F-E342B0664E0D}"/>
              </a:ext>
            </a:extLst>
          </p:cNvPr>
          <p:cNvSpPr>
            <a:spLocks noGrp="1"/>
          </p:cNvSpPr>
          <p:nvPr>
            <p:ph idx="1"/>
          </p:nvPr>
        </p:nvSpPr>
        <p:spPr>
          <a:xfrm>
            <a:off x="703027" y="1825625"/>
            <a:ext cx="10515600" cy="4351338"/>
          </a:xfrm>
        </p:spPr>
        <p:txBody>
          <a:bodyPr/>
          <a:lstStyle/>
          <a:p>
            <a:r>
              <a:rPr lang="en-US" dirty="0"/>
              <a:t>Making your commitment visible </a:t>
            </a:r>
          </a:p>
          <a:p>
            <a:endParaRPr lang="en-US" dirty="0"/>
          </a:p>
          <a:p>
            <a:r>
              <a:rPr lang="en-US" dirty="0"/>
              <a:t>Consistency</a:t>
            </a:r>
          </a:p>
          <a:p>
            <a:endParaRPr lang="en-US" dirty="0"/>
          </a:p>
          <a:p>
            <a:r>
              <a:rPr lang="en-US" dirty="0"/>
              <a:t>Long-term commitment</a:t>
            </a:r>
          </a:p>
          <a:p>
            <a:pPr marL="914400" lvl="2" indent="0">
              <a:buNone/>
            </a:pPr>
            <a:endParaRPr lang="en-US" dirty="0"/>
          </a:p>
          <a:p>
            <a:pPr lvl="2"/>
            <a:endParaRPr lang="en-US" dirty="0"/>
          </a:p>
          <a:p>
            <a:pPr lvl="1"/>
            <a:endParaRPr lang="en-US" dirty="0"/>
          </a:p>
          <a:p>
            <a:pPr lvl="1"/>
            <a:endParaRPr lang="en-US" dirty="0"/>
          </a:p>
        </p:txBody>
      </p:sp>
    </p:spTree>
    <p:extLst>
      <p:ext uri="{BB962C8B-B14F-4D97-AF65-F5344CB8AC3E}">
        <p14:creationId xmlns:p14="http://schemas.microsoft.com/office/powerpoint/2010/main" val="31520729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A5B7A-A952-4E0E-979C-F79E26378EBA}"/>
              </a:ext>
            </a:extLst>
          </p:cNvPr>
          <p:cNvSpPr>
            <a:spLocks noGrp="1"/>
          </p:cNvSpPr>
          <p:nvPr>
            <p:ph type="title"/>
          </p:nvPr>
        </p:nvSpPr>
        <p:spPr/>
        <p:txBody>
          <a:bodyPr/>
          <a:lstStyle/>
          <a:p>
            <a:r>
              <a:rPr lang="en-US" dirty="0"/>
              <a:t>Looking Back</a:t>
            </a:r>
          </a:p>
        </p:txBody>
      </p:sp>
      <p:sp>
        <p:nvSpPr>
          <p:cNvPr id="3" name="Content Placeholder 2">
            <a:extLst>
              <a:ext uri="{FF2B5EF4-FFF2-40B4-BE49-F238E27FC236}">
                <a16:creationId xmlns:a16="http://schemas.microsoft.com/office/drawing/2014/main" id="{E53A574F-EC6B-4BC2-B268-4062E9152EF3}"/>
              </a:ext>
            </a:extLst>
          </p:cNvPr>
          <p:cNvSpPr>
            <a:spLocks noGrp="1"/>
          </p:cNvSpPr>
          <p:nvPr>
            <p:ph idx="1"/>
          </p:nvPr>
        </p:nvSpPr>
        <p:spPr/>
        <p:txBody>
          <a:bodyPr/>
          <a:lstStyle/>
          <a:p>
            <a:r>
              <a:rPr lang="en-US" dirty="0"/>
              <a:t>After talking through all of this, where has our organization done well in the last three years on safeguarding?</a:t>
            </a:r>
          </a:p>
          <a:p>
            <a:r>
              <a:rPr lang="en-US" dirty="0"/>
              <a:t>What are we particularly proud of?</a:t>
            </a:r>
          </a:p>
        </p:txBody>
      </p:sp>
    </p:spTree>
    <p:extLst>
      <p:ext uri="{BB962C8B-B14F-4D97-AF65-F5344CB8AC3E}">
        <p14:creationId xmlns:p14="http://schemas.microsoft.com/office/powerpoint/2010/main" val="37461091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FACF4-9DC3-4BB5-AC86-F001ADBAE2CF}"/>
              </a:ext>
            </a:extLst>
          </p:cNvPr>
          <p:cNvSpPr>
            <a:spLocks noGrp="1"/>
          </p:cNvSpPr>
          <p:nvPr>
            <p:ph type="title"/>
          </p:nvPr>
        </p:nvSpPr>
        <p:spPr/>
        <p:txBody>
          <a:bodyPr/>
          <a:lstStyle/>
          <a:p>
            <a:r>
              <a:rPr lang="en-US" dirty="0"/>
              <a:t>Looking Forward</a:t>
            </a:r>
          </a:p>
        </p:txBody>
      </p:sp>
      <p:sp>
        <p:nvSpPr>
          <p:cNvPr id="3" name="Content Placeholder 2">
            <a:extLst>
              <a:ext uri="{FF2B5EF4-FFF2-40B4-BE49-F238E27FC236}">
                <a16:creationId xmlns:a16="http://schemas.microsoft.com/office/drawing/2014/main" id="{5A287BCF-789D-43CA-9CF7-987E789D3550}"/>
              </a:ext>
            </a:extLst>
          </p:cNvPr>
          <p:cNvSpPr>
            <a:spLocks noGrp="1"/>
          </p:cNvSpPr>
          <p:nvPr>
            <p:ph idx="1"/>
          </p:nvPr>
        </p:nvSpPr>
        <p:spPr/>
        <p:txBody>
          <a:bodyPr/>
          <a:lstStyle/>
          <a:p>
            <a:r>
              <a:rPr lang="en-US" dirty="0"/>
              <a:t>Where can we improve?</a:t>
            </a:r>
          </a:p>
          <a:p>
            <a:r>
              <a:rPr lang="en-US" dirty="0"/>
              <a:t>How will we make those improvements?</a:t>
            </a:r>
          </a:p>
          <a:p>
            <a:r>
              <a:rPr lang="en-US" dirty="0"/>
              <a:t>What will it take?</a:t>
            </a:r>
          </a:p>
        </p:txBody>
      </p:sp>
    </p:spTree>
    <p:extLst>
      <p:ext uri="{BB962C8B-B14F-4D97-AF65-F5344CB8AC3E}">
        <p14:creationId xmlns:p14="http://schemas.microsoft.com/office/powerpoint/2010/main" val="19091805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6F00-5B98-4125-83F8-7809CBA29CFB}"/>
              </a:ext>
            </a:extLst>
          </p:cNvPr>
          <p:cNvSpPr>
            <a:spLocks noGrp="1"/>
          </p:cNvSpPr>
          <p:nvPr>
            <p:ph type="title"/>
          </p:nvPr>
        </p:nvSpPr>
        <p:spPr/>
        <p:txBody>
          <a:bodyPr/>
          <a:lstStyle/>
          <a:p>
            <a:r>
              <a:rPr lang="en-US" dirty="0"/>
              <a:t>Safeguarding Journey Perception Poll</a:t>
            </a:r>
          </a:p>
        </p:txBody>
      </p:sp>
      <p:sp>
        <p:nvSpPr>
          <p:cNvPr id="3" name="Content Placeholder 2">
            <a:extLst>
              <a:ext uri="{FF2B5EF4-FFF2-40B4-BE49-F238E27FC236}">
                <a16:creationId xmlns:a16="http://schemas.microsoft.com/office/drawing/2014/main" id="{8AA2415F-E226-4FD9-91A1-47739D58B6D7}"/>
              </a:ext>
            </a:extLst>
          </p:cNvPr>
          <p:cNvSpPr>
            <a:spLocks noGrp="1"/>
          </p:cNvSpPr>
          <p:nvPr>
            <p:ph idx="1"/>
          </p:nvPr>
        </p:nvSpPr>
        <p:spPr/>
        <p:txBody>
          <a:bodyPr/>
          <a:lstStyle/>
          <a:p>
            <a:endParaRPr lang="en-US"/>
          </a:p>
        </p:txBody>
      </p:sp>
    </p:spTree>
    <p:extLst>
      <p:ext uri="{BB962C8B-B14F-4D97-AF65-F5344CB8AC3E}">
        <p14:creationId xmlns:p14="http://schemas.microsoft.com/office/powerpoint/2010/main" val="3893086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0D1338-AFEF-47C0-8B91-0FA631E15074}"/>
              </a:ext>
            </a:extLst>
          </p:cNvPr>
          <p:cNvSpPr/>
          <p:nvPr/>
        </p:nvSpPr>
        <p:spPr>
          <a:xfrm>
            <a:off x="0" y="0"/>
            <a:ext cx="8532974" cy="688657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sz="7200">
              <a:latin typeface="FreightSansCmpPro Semi" panose="02000603040000020004" pitchFamily="50" charset="0"/>
            </a:endParaRPr>
          </a:p>
        </p:txBody>
      </p:sp>
      <p:sp>
        <p:nvSpPr>
          <p:cNvPr id="10" name="TextBox 9">
            <a:extLst>
              <a:ext uri="{FF2B5EF4-FFF2-40B4-BE49-F238E27FC236}">
                <a16:creationId xmlns:a16="http://schemas.microsoft.com/office/drawing/2014/main" id="{7ED21379-821D-4F28-A2A0-ACA93B6E26A3}"/>
              </a:ext>
            </a:extLst>
          </p:cNvPr>
          <p:cNvSpPr txBox="1"/>
          <p:nvPr/>
        </p:nvSpPr>
        <p:spPr>
          <a:xfrm>
            <a:off x="342899" y="619125"/>
            <a:ext cx="7804507" cy="830997"/>
          </a:xfrm>
          <a:prstGeom prst="rect">
            <a:avLst/>
          </a:prstGeom>
          <a:noFill/>
        </p:spPr>
        <p:txBody>
          <a:bodyPr wrap="square" rtlCol="0">
            <a:spAutoFit/>
          </a:bodyPr>
          <a:lstStyle/>
          <a:p>
            <a:r>
              <a:rPr lang="en-US" sz="4800" dirty="0">
                <a:solidFill>
                  <a:schemeClr val="bg1"/>
                </a:solidFill>
                <a:latin typeface="+mj-lt"/>
              </a:rPr>
              <a:t>Where are we as a sector?</a:t>
            </a:r>
          </a:p>
        </p:txBody>
      </p:sp>
      <p:sp>
        <p:nvSpPr>
          <p:cNvPr id="11" name="TextBox 10">
            <a:extLst>
              <a:ext uri="{FF2B5EF4-FFF2-40B4-BE49-F238E27FC236}">
                <a16:creationId xmlns:a16="http://schemas.microsoft.com/office/drawing/2014/main" id="{C8C53B4F-9441-490E-8121-DF26667F6E35}"/>
              </a:ext>
            </a:extLst>
          </p:cNvPr>
          <p:cNvSpPr txBox="1"/>
          <p:nvPr/>
        </p:nvSpPr>
        <p:spPr>
          <a:xfrm>
            <a:off x="364233" y="1884581"/>
            <a:ext cx="7804507" cy="4524315"/>
          </a:xfrm>
          <a:prstGeom prst="rect">
            <a:avLst/>
          </a:prstGeom>
          <a:noFill/>
        </p:spPr>
        <p:txBody>
          <a:bodyPr wrap="square" rtlCol="0">
            <a:spAutoFit/>
          </a:bodyPr>
          <a:lstStyle/>
          <a:p>
            <a:pPr marL="0" indent="0">
              <a:buNone/>
            </a:pPr>
            <a:r>
              <a:rPr lang="en-US" sz="2800" dirty="0">
                <a:solidFill>
                  <a:schemeClr val="bg1"/>
                </a:solidFill>
              </a:rPr>
              <a:t>“As opposed to 10 years ago, pilots have been conducted, lessons have been collected, risks are understood, and implementation is now what is required. However, the sector is hesitating and will require to be pushed” </a:t>
            </a:r>
            <a:r>
              <a:rPr lang="en-US" sz="2400" dirty="0">
                <a:solidFill>
                  <a:schemeClr val="bg1"/>
                </a:solidFill>
              </a:rPr>
              <a:t>– IASC 2021 PSEAH Global Review</a:t>
            </a:r>
          </a:p>
          <a:p>
            <a:pPr marL="0" indent="0">
              <a:buNone/>
            </a:pPr>
            <a:endParaRPr lang="en-US" sz="2800" dirty="0">
              <a:solidFill>
                <a:schemeClr val="bg1"/>
              </a:solidFill>
            </a:endParaRPr>
          </a:p>
          <a:p>
            <a:r>
              <a:rPr lang="en-US" sz="2800" dirty="0">
                <a:solidFill>
                  <a:schemeClr val="bg1"/>
                </a:solidFill>
                <a:effectLst/>
                <a:ea typeface="Calibri" panose="020F0502020204030204" pitchFamily="34" charset="0"/>
                <a:cs typeface="Arial" panose="020B0604020202020204" pitchFamily="34" charset="0"/>
              </a:rPr>
              <a:t>“</a:t>
            </a:r>
            <a:r>
              <a:rPr lang="en-US" sz="2800" i="1" dirty="0">
                <a:solidFill>
                  <a:schemeClr val="bg1"/>
                </a:solidFill>
                <a:effectLst/>
                <a:ea typeface="Calibri" panose="020F0502020204030204" pitchFamily="34" charset="0"/>
                <a:cs typeface="Arial" panose="020B0604020202020204" pitchFamily="34" charset="0"/>
              </a:rPr>
              <a:t>Right at the epicenter of this tug for compliance and the need for systemic change.” </a:t>
            </a:r>
            <a:r>
              <a:rPr lang="en-US" sz="2400" i="1" dirty="0">
                <a:solidFill>
                  <a:schemeClr val="bg1"/>
                </a:solidFill>
                <a:effectLst/>
                <a:ea typeface="Calibri" panose="020F0502020204030204" pitchFamily="34" charset="0"/>
                <a:cs typeface="Arial" panose="020B0604020202020204" pitchFamily="34" charset="0"/>
              </a:rPr>
              <a:t>Carolina Echegaray, IRC</a:t>
            </a:r>
            <a:endParaRPr lang="en-US" sz="2400" dirty="0">
              <a:solidFill>
                <a:schemeClr val="bg1"/>
              </a:solidFill>
              <a:effectLst/>
              <a:ea typeface="Calibri" panose="020F0502020204030204" pitchFamily="34" charset="0"/>
              <a:cs typeface="Arial" panose="020B0604020202020204" pitchFamily="34" charset="0"/>
            </a:endParaRPr>
          </a:p>
          <a:p>
            <a:pPr marL="0" indent="0">
              <a:buNone/>
            </a:pPr>
            <a:endParaRPr lang="en-US" sz="3600" dirty="0">
              <a:solidFill>
                <a:schemeClr val="bg1"/>
              </a:solidFill>
            </a:endParaRPr>
          </a:p>
        </p:txBody>
      </p:sp>
      <p:sp>
        <p:nvSpPr>
          <p:cNvPr id="6" name="Rectangle 5">
            <a:extLst>
              <a:ext uri="{FF2B5EF4-FFF2-40B4-BE49-F238E27FC236}">
                <a16:creationId xmlns:a16="http://schemas.microsoft.com/office/drawing/2014/main" id="{1E89CF50-ED1A-4A58-B9DC-5E924A5B7BC6}"/>
              </a:ext>
            </a:extLst>
          </p:cNvPr>
          <p:cNvSpPr/>
          <p:nvPr/>
        </p:nvSpPr>
        <p:spPr>
          <a:xfrm>
            <a:off x="8532973" y="0"/>
            <a:ext cx="106201" cy="6858000"/>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239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0C4B-CE60-48A2-BA92-880DE045FC13}"/>
              </a:ext>
            </a:extLst>
          </p:cNvPr>
          <p:cNvSpPr>
            <a:spLocks noGrp="1"/>
          </p:cNvSpPr>
          <p:nvPr>
            <p:ph type="title"/>
          </p:nvPr>
        </p:nvSpPr>
        <p:spPr/>
        <p:txBody>
          <a:bodyPr/>
          <a:lstStyle/>
          <a:p>
            <a:r>
              <a:rPr lang="en-US"/>
              <a:t>Approach to Safeguarding</a:t>
            </a:r>
          </a:p>
        </p:txBody>
      </p:sp>
      <p:sp>
        <p:nvSpPr>
          <p:cNvPr id="3" name="Content Placeholder 2">
            <a:extLst>
              <a:ext uri="{FF2B5EF4-FFF2-40B4-BE49-F238E27FC236}">
                <a16:creationId xmlns:a16="http://schemas.microsoft.com/office/drawing/2014/main" id="{763274E8-7E94-40B2-A2E4-74E0CAC46D74}"/>
              </a:ext>
            </a:extLst>
          </p:cNvPr>
          <p:cNvSpPr>
            <a:spLocks noGrp="1"/>
          </p:cNvSpPr>
          <p:nvPr>
            <p:ph idx="1"/>
          </p:nvPr>
        </p:nvSpPr>
        <p:spPr>
          <a:xfrm>
            <a:off x="838200" y="1825625"/>
            <a:ext cx="10515600" cy="4667250"/>
          </a:xfrm>
        </p:spPr>
        <p:txBody>
          <a:bodyPr/>
          <a:lstStyle/>
          <a:p>
            <a:endParaRPr lang="en-US"/>
          </a:p>
          <a:p>
            <a:pPr marL="0" indent="0">
              <a:buNone/>
            </a:pPr>
            <a:r>
              <a:rPr lang="en-US"/>
              <a:t>   									  Culture                                      </a:t>
            </a:r>
          </a:p>
          <a:p>
            <a:endParaRPr lang="en-US"/>
          </a:p>
          <a:p>
            <a:pPr marL="0" indent="0">
              <a:buNone/>
            </a:pPr>
            <a:endParaRPr lang="en-US"/>
          </a:p>
        </p:txBody>
      </p:sp>
      <p:sp>
        <p:nvSpPr>
          <p:cNvPr id="7" name="Isosceles Triangle 6">
            <a:extLst>
              <a:ext uri="{FF2B5EF4-FFF2-40B4-BE49-F238E27FC236}">
                <a16:creationId xmlns:a16="http://schemas.microsoft.com/office/drawing/2014/main" id="{469DFF31-4645-45B1-A6F2-43F509EDE7A5}"/>
              </a:ext>
            </a:extLst>
          </p:cNvPr>
          <p:cNvSpPr/>
          <p:nvPr/>
        </p:nvSpPr>
        <p:spPr>
          <a:xfrm>
            <a:off x="9715500" y="2628900"/>
            <a:ext cx="466725" cy="8001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381D7E37-687B-40C8-B3D7-1489FC81FDB7}"/>
              </a:ext>
            </a:extLst>
          </p:cNvPr>
          <p:cNvSpPr/>
          <p:nvPr/>
        </p:nvSpPr>
        <p:spPr>
          <a:xfrm>
            <a:off x="1647825" y="5426075"/>
            <a:ext cx="466725" cy="8858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5904BD7E-2E73-4D1C-8968-E3B44A736E19}"/>
              </a:ext>
            </a:extLst>
          </p:cNvPr>
          <p:cNvSpPr txBox="1"/>
          <p:nvPr/>
        </p:nvSpPr>
        <p:spPr>
          <a:xfrm>
            <a:off x="1009650" y="4989275"/>
            <a:ext cx="2181225" cy="523220"/>
          </a:xfrm>
          <a:prstGeom prst="rect">
            <a:avLst/>
          </a:prstGeom>
          <a:noFill/>
        </p:spPr>
        <p:txBody>
          <a:bodyPr wrap="square" rtlCol="0">
            <a:spAutoFit/>
          </a:bodyPr>
          <a:lstStyle/>
          <a:p>
            <a:r>
              <a:rPr lang="en-US" sz="2800"/>
              <a:t>Compliance</a:t>
            </a:r>
          </a:p>
        </p:txBody>
      </p:sp>
      <p:cxnSp>
        <p:nvCxnSpPr>
          <p:cNvPr id="15" name="Straight Connector 14">
            <a:extLst>
              <a:ext uri="{FF2B5EF4-FFF2-40B4-BE49-F238E27FC236}">
                <a16:creationId xmlns:a16="http://schemas.microsoft.com/office/drawing/2014/main" id="{7FC2170A-A56E-4330-B981-A28EDB91903D}"/>
              </a:ext>
            </a:extLst>
          </p:cNvPr>
          <p:cNvCxnSpPr/>
          <p:nvPr/>
        </p:nvCxnSpPr>
        <p:spPr>
          <a:xfrm flipV="1">
            <a:off x="2314575" y="3151188"/>
            <a:ext cx="7400925" cy="2792412"/>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8357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0C4B-CE60-48A2-BA92-880DE045FC13}"/>
              </a:ext>
            </a:extLst>
          </p:cNvPr>
          <p:cNvSpPr>
            <a:spLocks noGrp="1"/>
          </p:cNvSpPr>
          <p:nvPr>
            <p:ph type="title"/>
          </p:nvPr>
        </p:nvSpPr>
        <p:spPr/>
        <p:txBody>
          <a:bodyPr/>
          <a:lstStyle/>
          <a:p>
            <a:r>
              <a:rPr lang="en-US"/>
              <a:t>Approach to Safeguarding</a:t>
            </a:r>
          </a:p>
        </p:txBody>
      </p:sp>
      <p:sp>
        <p:nvSpPr>
          <p:cNvPr id="3" name="Content Placeholder 2">
            <a:extLst>
              <a:ext uri="{FF2B5EF4-FFF2-40B4-BE49-F238E27FC236}">
                <a16:creationId xmlns:a16="http://schemas.microsoft.com/office/drawing/2014/main" id="{763274E8-7E94-40B2-A2E4-74E0CAC46D74}"/>
              </a:ext>
            </a:extLst>
          </p:cNvPr>
          <p:cNvSpPr>
            <a:spLocks noGrp="1"/>
          </p:cNvSpPr>
          <p:nvPr>
            <p:ph idx="1"/>
          </p:nvPr>
        </p:nvSpPr>
        <p:spPr/>
        <p:txBody>
          <a:bodyPr/>
          <a:lstStyle/>
          <a:p>
            <a:endParaRPr lang="en-US" dirty="0"/>
          </a:p>
          <a:p>
            <a:endParaRPr lang="en-US" dirty="0"/>
          </a:p>
          <a:p>
            <a:pPr marL="0" indent="0">
              <a:buNone/>
            </a:pPr>
            <a:r>
              <a:rPr lang="en-US" dirty="0"/>
              <a:t>                                                                                                       </a:t>
            </a:r>
          </a:p>
          <a:p>
            <a:pPr marL="0" indent="0">
              <a:buNone/>
            </a:pPr>
            <a:r>
              <a:rPr lang="en-US" dirty="0"/>
              <a:t>Compliance                                                                                  </a:t>
            </a:r>
          </a:p>
          <a:p>
            <a:pPr marL="0" indent="0">
              <a:buNone/>
            </a:pPr>
            <a:r>
              <a:rPr lang="en-US" dirty="0"/>
              <a:t>							           		Culture	</a:t>
            </a:r>
          </a:p>
        </p:txBody>
      </p:sp>
      <p:sp>
        <p:nvSpPr>
          <p:cNvPr id="7" name="Isosceles Triangle 6">
            <a:extLst>
              <a:ext uri="{FF2B5EF4-FFF2-40B4-BE49-F238E27FC236}">
                <a16:creationId xmlns:a16="http://schemas.microsoft.com/office/drawing/2014/main" id="{469DFF31-4645-45B1-A6F2-43F509EDE7A5}"/>
              </a:ext>
            </a:extLst>
          </p:cNvPr>
          <p:cNvSpPr/>
          <p:nvPr/>
        </p:nvSpPr>
        <p:spPr>
          <a:xfrm>
            <a:off x="9607193" y="4462462"/>
            <a:ext cx="466725" cy="8001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381D7E37-687B-40C8-B3D7-1489FC81FDB7}"/>
              </a:ext>
            </a:extLst>
          </p:cNvPr>
          <p:cNvSpPr/>
          <p:nvPr/>
        </p:nvSpPr>
        <p:spPr>
          <a:xfrm>
            <a:off x="1685925" y="4019550"/>
            <a:ext cx="466725" cy="8858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383EC8D9-7C8F-4EB3-9350-AC4B819D40E5}"/>
              </a:ext>
            </a:extLst>
          </p:cNvPr>
          <p:cNvCxnSpPr>
            <a:cxnSpLocks/>
          </p:cNvCxnSpPr>
          <p:nvPr/>
        </p:nvCxnSpPr>
        <p:spPr>
          <a:xfrm>
            <a:off x="2241371" y="4462463"/>
            <a:ext cx="7251950" cy="40004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0539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0D1338-AFEF-47C0-8B91-0FA631E15074}"/>
              </a:ext>
            </a:extLst>
          </p:cNvPr>
          <p:cNvSpPr/>
          <p:nvPr/>
        </p:nvSpPr>
        <p:spPr>
          <a:xfrm>
            <a:off x="45719" y="-14288"/>
            <a:ext cx="8631556" cy="6886575"/>
          </a:xfrm>
          <a:prstGeom prst="rect">
            <a:avLst/>
          </a:prstGeom>
          <a:solidFill>
            <a:schemeClr val="bg2"/>
          </a:solidFill>
          <a:ln>
            <a:solidFill>
              <a:schemeClr val="bg2"/>
            </a:solidFill>
          </a:ln>
        </p:spPr>
        <p:style>
          <a:lnRef idx="2">
            <a:schemeClr val="dk1">
              <a:shade val="50000"/>
            </a:schemeClr>
          </a:lnRef>
          <a:fillRef idx="1">
            <a:schemeClr val="dk1"/>
          </a:fillRef>
          <a:effectRef idx="0">
            <a:schemeClr val="dk1"/>
          </a:effectRef>
          <a:fontRef idx="minor">
            <a:schemeClr val="lt1"/>
          </a:fontRef>
        </p:style>
        <p:txBody>
          <a:bodyPr rtlCol="0" anchor="ctr"/>
          <a:lstStyle/>
          <a:p>
            <a:endParaRPr lang="en-US" sz="7200">
              <a:latin typeface="FreightSansCmpPro Semi" panose="02000603040000020004" pitchFamily="50" charset="0"/>
            </a:endParaRPr>
          </a:p>
        </p:txBody>
      </p:sp>
      <p:sp>
        <p:nvSpPr>
          <p:cNvPr id="10" name="TextBox 9">
            <a:extLst>
              <a:ext uri="{FF2B5EF4-FFF2-40B4-BE49-F238E27FC236}">
                <a16:creationId xmlns:a16="http://schemas.microsoft.com/office/drawing/2014/main" id="{7ED21379-821D-4F28-A2A0-ACA93B6E26A3}"/>
              </a:ext>
            </a:extLst>
          </p:cNvPr>
          <p:cNvSpPr txBox="1"/>
          <p:nvPr/>
        </p:nvSpPr>
        <p:spPr>
          <a:xfrm>
            <a:off x="355069" y="467347"/>
            <a:ext cx="8322205" cy="2123658"/>
          </a:xfrm>
          <a:prstGeom prst="rect">
            <a:avLst/>
          </a:prstGeom>
          <a:noFill/>
        </p:spPr>
        <p:txBody>
          <a:bodyPr wrap="square" rtlCol="0">
            <a:spAutoFit/>
          </a:bodyPr>
          <a:lstStyle/>
          <a:p>
            <a:pPr marL="0" indent="0">
              <a:buNone/>
            </a:pPr>
            <a:r>
              <a:rPr lang="en-US" sz="4400" dirty="0">
                <a:latin typeface="+mj-lt"/>
              </a:rPr>
              <a:t>What is first thing that comes to your mind when you hear there has been a safeguarding incident?</a:t>
            </a:r>
          </a:p>
        </p:txBody>
      </p:sp>
      <p:sp>
        <p:nvSpPr>
          <p:cNvPr id="7" name="Rectangle 6">
            <a:extLst>
              <a:ext uri="{FF2B5EF4-FFF2-40B4-BE49-F238E27FC236}">
                <a16:creationId xmlns:a16="http://schemas.microsoft.com/office/drawing/2014/main" id="{5B000CEF-768F-4D6A-B4AD-10838A04EB52}"/>
              </a:ext>
            </a:extLst>
          </p:cNvPr>
          <p:cNvSpPr/>
          <p:nvPr/>
        </p:nvSpPr>
        <p:spPr>
          <a:xfrm>
            <a:off x="-1" y="0"/>
            <a:ext cx="91440" cy="6886574"/>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55075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0C4B-CE60-48A2-BA92-880DE045FC13}"/>
              </a:ext>
            </a:extLst>
          </p:cNvPr>
          <p:cNvSpPr>
            <a:spLocks noGrp="1"/>
          </p:cNvSpPr>
          <p:nvPr>
            <p:ph type="title"/>
          </p:nvPr>
        </p:nvSpPr>
        <p:spPr/>
        <p:txBody>
          <a:bodyPr/>
          <a:lstStyle/>
          <a:p>
            <a:r>
              <a:rPr lang="en-US" dirty="0"/>
              <a:t>Approach to Safeguarding</a:t>
            </a:r>
          </a:p>
        </p:txBody>
      </p:sp>
      <p:sp>
        <p:nvSpPr>
          <p:cNvPr id="3" name="Content Placeholder 2">
            <a:extLst>
              <a:ext uri="{FF2B5EF4-FFF2-40B4-BE49-F238E27FC236}">
                <a16:creationId xmlns:a16="http://schemas.microsoft.com/office/drawing/2014/main" id="{763274E8-7E94-40B2-A2E4-74E0CAC46D74}"/>
              </a:ext>
            </a:extLst>
          </p:cNvPr>
          <p:cNvSpPr>
            <a:spLocks noGrp="1"/>
          </p:cNvSpPr>
          <p:nvPr>
            <p:ph idx="1"/>
          </p:nvPr>
        </p:nvSpPr>
        <p:spPr/>
        <p:txBody>
          <a:bodyPr/>
          <a:lstStyle/>
          <a:p>
            <a:endParaRPr lang="en-US"/>
          </a:p>
          <a:p>
            <a:endParaRPr lang="en-US"/>
          </a:p>
          <a:p>
            <a:endParaRPr lang="en-US"/>
          </a:p>
          <a:p>
            <a:pPr marL="0" indent="0">
              <a:buNone/>
            </a:pPr>
            <a:r>
              <a:rPr lang="en-US"/>
              <a:t>Organizational risk and reputation                                   Survivor-centered                                 </a:t>
            </a:r>
          </a:p>
          <a:p>
            <a:pPr marL="0" indent="0">
              <a:buNone/>
            </a:pPr>
            <a:endParaRPr lang="en-US"/>
          </a:p>
        </p:txBody>
      </p:sp>
      <p:sp>
        <p:nvSpPr>
          <p:cNvPr id="7" name="Isosceles Triangle 6">
            <a:extLst>
              <a:ext uri="{FF2B5EF4-FFF2-40B4-BE49-F238E27FC236}">
                <a16:creationId xmlns:a16="http://schemas.microsoft.com/office/drawing/2014/main" id="{469DFF31-4645-45B1-A6F2-43F509EDE7A5}"/>
              </a:ext>
            </a:extLst>
          </p:cNvPr>
          <p:cNvSpPr/>
          <p:nvPr/>
        </p:nvSpPr>
        <p:spPr>
          <a:xfrm>
            <a:off x="9734550" y="3943350"/>
            <a:ext cx="466725" cy="8001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a:extLst>
              <a:ext uri="{FF2B5EF4-FFF2-40B4-BE49-F238E27FC236}">
                <a16:creationId xmlns:a16="http://schemas.microsoft.com/office/drawing/2014/main" id="{381D7E37-687B-40C8-B3D7-1489FC81FDB7}"/>
              </a:ext>
            </a:extLst>
          </p:cNvPr>
          <p:cNvSpPr/>
          <p:nvPr/>
        </p:nvSpPr>
        <p:spPr>
          <a:xfrm>
            <a:off x="2671887" y="4001294"/>
            <a:ext cx="466725" cy="885825"/>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a:extLst>
              <a:ext uri="{FF2B5EF4-FFF2-40B4-BE49-F238E27FC236}">
                <a16:creationId xmlns:a16="http://schemas.microsoft.com/office/drawing/2014/main" id="{B6E4ADE9-86E2-4E2C-B455-FE52CA5D6120}"/>
              </a:ext>
            </a:extLst>
          </p:cNvPr>
          <p:cNvCxnSpPr/>
          <p:nvPr/>
        </p:nvCxnSpPr>
        <p:spPr>
          <a:xfrm>
            <a:off x="3593990" y="4444779"/>
            <a:ext cx="5470497"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43478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AEA2C-7B9C-4ACC-AF7C-F47453770F9C}"/>
              </a:ext>
            </a:extLst>
          </p:cNvPr>
          <p:cNvSpPr>
            <a:spLocks noGrp="1"/>
          </p:cNvSpPr>
          <p:nvPr>
            <p:ph type="title"/>
          </p:nvPr>
        </p:nvSpPr>
        <p:spPr/>
        <p:txBody>
          <a:bodyPr/>
          <a:lstStyle/>
          <a:p>
            <a:r>
              <a:rPr lang="en-US"/>
              <a:t>Why does culture matter?</a:t>
            </a:r>
          </a:p>
        </p:txBody>
      </p:sp>
      <p:sp>
        <p:nvSpPr>
          <p:cNvPr id="3" name="Content Placeholder 2">
            <a:extLst>
              <a:ext uri="{FF2B5EF4-FFF2-40B4-BE49-F238E27FC236}">
                <a16:creationId xmlns:a16="http://schemas.microsoft.com/office/drawing/2014/main" id="{ABF39677-42FF-4121-839B-1CCA0750BEEC}"/>
              </a:ext>
            </a:extLst>
          </p:cNvPr>
          <p:cNvSpPr>
            <a:spLocks noGrp="1"/>
          </p:cNvSpPr>
          <p:nvPr>
            <p:ph idx="1"/>
          </p:nvPr>
        </p:nvSpPr>
        <p:spPr/>
        <p:txBody>
          <a:bodyPr/>
          <a:lstStyle/>
          <a:p>
            <a:pPr marL="0" indent="0">
              <a:buNone/>
            </a:pPr>
            <a:r>
              <a:rPr lang="en-GB" dirty="0">
                <a:ea typeface="Times New Roman" panose="02020603050405020304" pitchFamily="18" charset="0"/>
                <a:cs typeface="Times New Roman" panose="02020603050405020304" pitchFamily="18" charset="0"/>
              </a:rPr>
              <a:t>“</a:t>
            </a:r>
            <a:r>
              <a:rPr lang="en-GB" dirty="0">
                <a:effectLst/>
                <a:ea typeface="Times New Roman" panose="02020603050405020304" pitchFamily="18" charset="0"/>
                <a:cs typeface="Times New Roman" panose="02020603050405020304" pitchFamily="18" charset="0"/>
              </a:rPr>
              <a:t>Sexual misconduct is rooted in imbalances of power. We need to reflect on how we use power and privilege and ensure that we create workplaces of respect and accountability, where misconduct is not tolerated, and where senior management communicates, embodies, and enforces ethical standards</a:t>
            </a:r>
            <a:r>
              <a:rPr lang="en-GB" dirty="0">
                <a:ea typeface="Times New Roman" panose="02020603050405020304" pitchFamily="18" charset="0"/>
                <a:cs typeface="Times New Roman" panose="02020603050405020304" pitchFamily="18" charset="0"/>
              </a:rPr>
              <a:t>”. UNHCR</a:t>
            </a:r>
            <a:endParaRPr lang="en-US" dirty="0">
              <a:effectLst/>
              <a:ea typeface="Calibri" panose="020F0502020204030204" pitchFamily="34" charset="0"/>
              <a:cs typeface="Times New Roman" panose="02020603050405020304" pitchFamily="18" charset="0"/>
            </a:endParaRPr>
          </a:p>
          <a:p>
            <a:pPr marL="0" indent="0">
              <a:buNone/>
            </a:pPr>
            <a:endParaRPr lang="en-US" dirty="0"/>
          </a:p>
          <a:p>
            <a:pPr marL="0" indent="0">
              <a:buNone/>
            </a:pPr>
            <a:r>
              <a:rPr lang="en-US" sz="2800" i="1" dirty="0"/>
              <a:t>“An ounce of prevention is worth a pound of cure.” </a:t>
            </a:r>
            <a:r>
              <a:rPr lang="en-US" sz="2800" dirty="0"/>
              <a:t>Benjamin Franklin</a:t>
            </a:r>
          </a:p>
          <a:p>
            <a:pPr marL="0" indent="0">
              <a:buNone/>
            </a:pPr>
            <a:endParaRPr lang="en-US" dirty="0"/>
          </a:p>
        </p:txBody>
      </p:sp>
    </p:spTree>
    <p:extLst>
      <p:ext uri="{BB962C8B-B14F-4D97-AF65-F5344CB8AC3E}">
        <p14:creationId xmlns:p14="http://schemas.microsoft.com/office/powerpoint/2010/main" val="170011418"/>
      </p:ext>
    </p:extLst>
  </p:cSld>
  <p:clrMapOvr>
    <a:masterClrMapping/>
  </p:clrMapOvr>
</p:sld>
</file>

<file path=ppt/theme/theme1.xml><?xml version="1.0" encoding="utf-8"?>
<a:theme xmlns:a="http://schemas.openxmlformats.org/drawingml/2006/main" name="Office Theme">
  <a:themeElements>
    <a:clrScheme name="IA">
      <a:dk1>
        <a:srgbClr val="255177"/>
      </a:dk1>
      <a:lt1>
        <a:sysClr val="window" lastClr="FFFFFF"/>
      </a:lt1>
      <a:dk2>
        <a:srgbClr val="27242B"/>
      </a:dk2>
      <a:lt2>
        <a:srgbClr val="F6F5F4"/>
      </a:lt2>
      <a:accent1>
        <a:srgbClr val="0C94D6"/>
      </a:accent1>
      <a:accent2>
        <a:srgbClr val="AA2D5C"/>
      </a:accent2>
      <a:accent3>
        <a:srgbClr val="EEA30C"/>
      </a:accent3>
      <a:accent4>
        <a:srgbClr val="4EA827"/>
      </a:accent4>
      <a:accent5>
        <a:srgbClr val="0C94D6"/>
      </a:accent5>
      <a:accent6>
        <a:srgbClr val="AA2D5C"/>
      </a:accent6>
      <a:hlink>
        <a:srgbClr val="EEA30C"/>
      </a:hlink>
      <a:folHlink>
        <a:srgbClr val="EEA30C"/>
      </a:folHlink>
    </a:clrScheme>
    <a:fontScheme name="IA">
      <a:majorFont>
        <a:latin typeface="FreightSans Pro Medium"/>
        <a:ea typeface=""/>
        <a:cs typeface=""/>
      </a:majorFont>
      <a:minorFont>
        <a:latin typeface="FreightSans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3594108B7E4E748B88FA0E287145B51" ma:contentTypeVersion="15" ma:contentTypeDescription="Create a new document." ma:contentTypeScope="" ma:versionID="02f3b1046e7021c2f0af85d17eb09325">
  <xsd:schema xmlns:xsd="http://www.w3.org/2001/XMLSchema" xmlns:xs="http://www.w3.org/2001/XMLSchema" xmlns:p="http://schemas.microsoft.com/office/2006/metadata/properties" xmlns:ns2="704b770b-d4ab-4d24-bcc9-839bd776d819" xmlns:ns3="ea0f0fde-5c99-4070-b5ab-f67bd10ce7f7" targetNamespace="http://schemas.microsoft.com/office/2006/metadata/properties" ma:root="true" ma:fieldsID="d3aeca961f8322030e9a6ddb801a5ed6" ns2:_="" ns3:_="">
    <xsd:import namespace="704b770b-d4ab-4d24-bcc9-839bd776d819"/>
    <xsd:import namespace="ea0f0fde-5c99-4070-b5ab-f67bd10ce7f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04b770b-d4ab-4d24-bcc9-839bd776d8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03e662e3-9ae1-4c54-8c9d-60013419d2a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ea0f0fde-5c99-4070-b5ab-f67bd10ce7f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43a5be4d-f99f-4264-b975-68012d24d457}" ma:internalName="TaxCatchAll" ma:showField="CatchAllData" ma:web="ea0f0fde-5c99-4070-b5ab-f67bd10ce7f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04b770b-d4ab-4d24-bcc9-839bd776d819">
      <Terms xmlns="http://schemas.microsoft.com/office/infopath/2007/PartnerControls"/>
    </lcf76f155ced4ddcb4097134ff3c332f>
    <TaxCatchAll xmlns="ea0f0fde-5c99-4070-b5ab-f67bd10ce7f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9C354F-9649-4F1B-9C18-2F4709A73FC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04b770b-d4ab-4d24-bcc9-839bd776d819"/>
    <ds:schemaRef ds:uri="ea0f0fde-5c99-4070-b5ab-f67bd10ce7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57DDC1-F3D9-4564-B0CA-3968FC8861FE}">
  <ds:schemaRefs>
    <ds:schemaRef ds:uri="http://purl.org/dc/dcmitype/"/>
    <ds:schemaRef ds:uri="http://purl.org/dc/elements/1.1/"/>
    <ds:schemaRef ds:uri="704b770b-d4ab-4d24-bcc9-839bd776d819"/>
    <ds:schemaRef ds:uri="http://schemas.microsoft.com/office/2006/metadata/properties"/>
    <ds:schemaRef ds:uri="ea0f0fde-5c99-4070-b5ab-f67bd10ce7f7"/>
    <ds:schemaRef ds:uri="http://purl.org/dc/terms/"/>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BA90357F-553A-418C-BBD4-F4E03F25794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1606</TotalTime>
  <Words>1055</Words>
  <Application>Microsoft Office PowerPoint</Application>
  <PresentationFormat>Widescreen</PresentationFormat>
  <Paragraphs>86</Paragraphs>
  <Slides>22</Slides>
  <Notes>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Calibri</vt:lpstr>
      <vt:lpstr>FreightSans Pro Book</vt:lpstr>
      <vt:lpstr>FreightSans Pro Light</vt:lpstr>
      <vt:lpstr>FreightSans Pro Medium</vt:lpstr>
      <vt:lpstr>FreightSansCmpPro Semi</vt:lpstr>
      <vt:lpstr>Office Theme</vt:lpstr>
      <vt:lpstr>PowerPoint Presentation</vt:lpstr>
      <vt:lpstr>PowerPoint Presentation</vt:lpstr>
      <vt:lpstr>Safeguarding Journey Perception Poll</vt:lpstr>
      <vt:lpstr>PowerPoint Presentation</vt:lpstr>
      <vt:lpstr>Approach to Safeguarding</vt:lpstr>
      <vt:lpstr>Approach to Safeguarding</vt:lpstr>
      <vt:lpstr>PowerPoint Presentation</vt:lpstr>
      <vt:lpstr>Approach to Safeguarding</vt:lpstr>
      <vt:lpstr>Why does culture matter?</vt:lpstr>
      <vt:lpstr>Brainstorm</vt:lpstr>
      <vt:lpstr>Getting Real About Your Safeguarding Culture</vt:lpstr>
      <vt:lpstr>PowerPoint Presentation</vt:lpstr>
      <vt:lpstr>IASC Global Review</vt:lpstr>
      <vt:lpstr>PSEAH 09 June 2021 Meeting Working group poll #1, responses displayed below along with CEO survey responses to the same question</vt:lpstr>
      <vt:lpstr>PSEAH 09 June 2021 Meeting Working group poll #2, responses displayed below along with CEO survey responses to the same question</vt:lpstr>
      <vt:lpstr>PSEAH 09 June 2021 Meeting Working group poll #3, responses displayed below along with CEO survey responses to the same question</vt:lpstr>
      <vt:lpstr>Accountability</vt:lpstr>
      <vt:lpstr>Transparency</vt:lpstr>
      <vt:lpstr>Safety/Trust</vt:lpstr>
      <vt:lpstr>Responsibility/Ownership</vt:lpstr>
      <vt:lpstr>Looking Back</vt:lpstr>
      <vt:lpstr>Looking Forward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Martinez, Morgan</dc:creator>
  <cp:lastModifiedBy>Mullin, Kirsten</cp:lastModifiedBy>
  <cp:revision>6</cp:revision>
  <dcterms:created xsi:type="dcterms:W3CDTF">2019-11-04T20:31:58Z</dcterms:created>
  <dcterms:modified xsi:type="dcterms:W3CDTF">2022-10-17T20:08:38Z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0x01010053594108B7E4E748B88FA0E287145B51</vt:lpwstr>
  </property>
  <property fmtid="{D5CDD505-2E9C-101B-9397-08002B2CF9AE}" pid="3" name="MediaServiceImageTags">
    <vt:lpwstr/>
  </property>
</Properties>
</file>