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sldIdLst>
    <p:sldId id="260" r:id="rId5"/>
    <p:sldId id="261" r:id="rId6"/>
    <p:sldId id="278" r:id="rId7"/>
    <p:sldId id="279" r:id="rId8"/>
    <p:sldId id="264" r:id="rId9"/>
    <p:sldId id="265" r:id="rId10"/>
    <p:sldId id="266" r:id="rId11"/>
    <p:sldId id="267" r:id="rId12"/>
    <p:sldId id="268" r:id="rId13"/>
    <p:sldId id="269" r:id="rId14"/>
    <p:sldId id="277" r:id="rId15"/>
    <p:sldId id="271" r:id="rId16"/>
    <p:sldId id="274" r:id="rId17"/>
    <p:sldId id="272" r:id="rId18"/>
    <p:sldId id="273" r:id="rId19"/>
    <p:sldId id="259" r:id="rId20"/>
    <p:sldId id="263"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Wiens" initials="AW" lastIdx="1" clrIdx="0">
    <p:extLst>
      <p:ext uri="{19B8F6BF-5375-455C-9EA6-DF929625EA0E}">
        <p15:presenceInfo xmlns:p15="http://schemas.microsoft.com/office/powerpoint/2012/main" userId="S-1-5-21-906415252-2987911277-4075270564-3187" providerId="AD"/>
      </p:ext>
    </p:extLst>
  </p:cmAuthor>
  <p:cmAuthor id="2" name="Sara Barnes" initials="SB" lastIdx="1"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2538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autoAdjust="0"/>
    <p:restoredTop sz="88149" autoAdjust="0"/>
  </p:normalViewPr>
  <p:slideViewPr>
    <p:cSldViewPr snapToGrid="0" snapToObjects="1">
      <p:cViewPr varScale="1">
        <p:scale>
          <a:sx n="59" d="100"/>
          <a:sy n="59" d="100"/>
        </p:scale>
        <p:origin x="4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03ED7-7880-F24F-A69F-8569CC102114}" type="datetimeFigureOut">
              <a:rPr lang="en-US" smtClean="0"/>
              <a:t>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67D11-0723-7545-985E-E0C0A70DF7BD}" type="slidenum">
              <a:rPr lang="en-US" smtClean="0"/>
              <a:t>‹#›</a:t>
            </a:fld>
            <a:endParaRPr lang="en-US"/>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B67D11-0723-7545-985E-E0C0A70DF7BD}" type="slidenum">
              <a:rPr lang="en-US" smtClean="0"/>
              <a:t>2</a:t>
            </a:fld>
            <a:endParaRPr lang="en-US"/>
          </a:p>
        </p:txBody>
      </p:sp>
    </p:spTree>
    <p:extLst>
      <p:ext uri="{BB962C8B-B14F-4D97-AF65-F5344CB8AC3E}">
        <p14:creationId xmlns:p14="http://schemas.microsoft.com/office/powerpoint/2010/main" val="455011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15</a:t>
            </a:fld>
            <a:endParaRPr lang="en-US"/>
          </a:p>
        </p:txBody>
      </p:sp>
    </p:spTree>
    <p:extLst>
      <p:ext uri="{BB962C8B-B14F-4D97-AF65-F5344CB8AC3E}">
        <p14:creationId xmlns:p14="http://schemas.microsoft.com/office/powerpoint/2010/main" val="2501987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17</a:t>
            </a:fld>
            <a:endParaRPr lang="en-US"/>
          </a:p>
        </p:txBody>
      </p:sp>
    </p:spTree>
    <p:extLst>
      <p:ext uri="{BB962C8B-B14F-4D97-AF65-F5344CB8AC3E}">
        <p14:creationId xmlns:p14="http://schemas.microsoft.com/office/powerpoint/2010/main" val="1023727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18</a:t>
            </a:fld>
            <a:endParaRPr lang="en-US"/>
          </a:p>
        </p:txBody>
      </p:sp>
    </p:spTree>
    <p:extLst>
      <p:ext uri="{BB962C8B-B14F-4D97-AF65-F5344CB8AC3E}">
        <p14:creationId xmlns:p14="http://schemas.microsoft.com/office/powerpoint/2010/main" val="4131558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B67D11-0723-7545-985E-E0C0A70DF7BD}" type="slidenum">
              <a:rPr lang="en-US" smtClean="0"/>
              <a:t>4</a:t>
            </a:fld>
            <a:endParaRPr lang="en-US"/>
          </a:p>
        </p:txBody>
      </p:sp>
    </p:spTree>
    <p:extLst>
      <p:ext uri="{BB962C8B-B14F-4D97-AF65-F5344CB8AC3E}">
        <p14:creationId xmlns:p14="http://schemas.microsoft.com/office/powerpoint/2010/main" val="4096867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6</a:t>
            </a:fld>
            <a:endParaRPr lang="en-US"/>
          </a:p>
        </p:txBody>
      </p:sp>
    </p:spTree>
    <p:extLst>
      <p:ext uri="{BB962C8B-B14F-4D97-AF65-F5344CB8AC3E}">
        <p14:creationId xmlns:p14="http://schemas.microsoft.com/office/powerpoint/2010/main" val="4127750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7</a:t>
            </a:fld>
            <a:endParaRPr lang="en-US"/>
          </a:p>
        </p:txBody>
      </p:sp>
    </p:spTree>
    <p:extLst>
      <p:ext uri="{BB962C8B-B14F-4D97-AF65-F5344CB8AC3E}">
        <p14:creationId xmlns:p14="http://schemas.microsoft.com/office/powerpoint/2010/main" val="1247364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8</a:t>
            </a:fld>
            <a:endParaRPr lang="en-US"/>
          </a:p>
        </p:txBody>
      </p:sp>
    </p:spTree>
    <p:extLst>
      <p:ext uri="{BB962C8B-B14F-4D97-AF65-F5344CB8AC3E}">
        <p14:creationId xmlns:p14="http://schemas.microsoft.com/office/powerpoint/2010/main" val="762025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9</a:t>
            </a:fld>
            <a:endParaRPr lang="en-US"/>
          </a:p>
        </p:txBody>
      </p:sp>
    </p:spTree>
    <p:extLst>
      <p:ext uri="{BB962C8B-B14F-4D97-AF65-F5344CB8AC3E}">
        <p14:creationId xmlns:p14="http://schemas.microsoft.com/office/powerpoint/2010/main" val="2517384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DB67D11-0723-7545-985E-E0C0A70DF7BD}" type="slidenum">
              <a:rPr lang="en-US" smtClean="0"/>
              <a:t>11</a:t>
            </a:fld>
            <a:endParaRPr lang="en-US"/>
          </a:p>
        </p:txBody>
      </p:sp>
    </p:spTree>
    <p:extLst>
      <p:ext uri="{BB962C8B-B14F-4D97-AF65-F5344CB8AC3E}">
        <p14:creationId xmlns:p14="http://schemas.microsoft.com/office/powerpoint/2010/main" val="2470061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12</a:t>
            </a:fld>
            <a:endParaRPr lang="en-US"/>
          </a:p>
        </p:txBody>
      </p:sp>
    </p:spTree>
    <p:extLst>
      <p:ext uri="{BB962C8B-B14F-4D97-AF65-F5344CB8AC3E}">
        <p14:creationId xmlns:p14="http://schemas.microsoft.com/office/powerpoint/2010/main" val="4112991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14</a:t>
            </a:fld>
            <a:endParaRPr lang="en-US"/>
          </a:p>
        </p:txBody>
      </p:sp>
    </p:spTree>
    <p:extLst>
      <p:ext uri="{BB962C8B-B14F-4D97-AF65-F5344CB8AC3E}">
        <p14:creationId xmlns:p14="http://schemas.microsoft.com/office/powerpoint/2010/main" val="429107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a:lstStyle/>
          <a:p>
            <a:fld id="{A2E00694-B89B-0545-9476-16A1789271F9}" type="datetime1">
              <a:rPr lang="en-AU" smtClean="0"/>
              <a:t>29/01/2021</a:t>
            </a:fld>
            <a:endParaRPr lang="en-US"/>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a:lstStyle/>
          <a:p>
            <a:fld id="{D7251950-0578-1E49-9EEB-8C7F4A13A35C}" type="datetime1">
              <a:rPr lang="en-AU" smtClean="0"/>
              <a:t>29/01/2021</a:t>
            </a:fld>
            <a:endParaRPr lang="en-US"/>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a:lstStyle/>
          <a:p>
            <a:fld id="{04F2729F-8878-9243-96F4-65BC5FA9BC68}" type="datetime1">
              <a:rPr lang="en-AU" smtClean="0"/>
              <a:t>29/01/2021</a:t>
            </a:fld>
            <a:endParaRPr lang="en-US"/>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a:lstStyle/>
          <a:p>
            <a:fld id="{28881194-0249-0442-93FC-3B55573ACFC1}" type="datetime1">
              <a:rPr lang="en-AU" smtClean="0"/>
              <a:t>29/01/2021</a:t>
            </a:fld>
            <a:endParaRPr lang="en-US"/>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a:lstStyle/>
          <a:p>
            <a:fld id="{14829135-78EB-D549-B514-FB9608F73862}" type="datetime1">
              <a:rPr lang="en-AU" smtClean="0"/>
              <a:t>29/01/2021</a:t>
            </a:fld>
            <a:endParaRPr lang="en-US"/>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a:lstStyle/>
          <a:p>
            <a:fld id="{9CF0F902-2F78-844B-B188-7E448A7B2616}" type="datetime1">
              <a:rPr lang="en-AU" smtClean="0"/>
              <a:t>29/01/2021</a:t>
            </a:fld>
            <a:endParaRPr lang="en-US"/>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a:lstStyle/>
          <a:p>
            <a:fld id="{36995F36-8D2E-704A-A4A9-69ED8014D5CB}" type="datetime1">
              <a:rPr lang="en-AU" smtClean="0"/>
              <a:t>29/01/2021</a:t>
            </a:fld>
            <a:endParaRPr lang="en-US"/>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a:lstStyle/>
          <a:p>
            <a:r>
              <a:rPr lang="en-US"/>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a:lstStyle/>
          <a:p>
            <a:fld id="{86335C38-2167-194F-9825-B1D8A73426F6}" type="datetime1">
              <a:rPr lang="en-AU" smtClean="0"/>
              <a:t>29/01/2021</a:t>
            </a:fld>
            <a:endParaRPr lang="en-US"/>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a:lstStyle/>
          <a:p>
            <a:r>
              <a:rPr lang="en-US"/>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a:lstStyle/>
          <a:p>
            <a:fld id="{5E7B2C64-B298-2A47-A9AE-575733AC5251}" type="slidenum">
              <a:rPr lang="en-US" smtClean="0"/>
              <a:t>‹#›</a:t>
            </a:fld>
            <a:endParaRPr lang="en-US"/>
          </a:p>
        </p:txBody>
      </p:sp>
      <p:sp>
        <p:nvSpPr>
          <p:cNvPr id="6" name="Footer Placeholder 4">
            <a:extLst>
              <a:ext uri="{FF2B5EF4-FFF2-40B4-BE49-F238E27FC236}">
                <a16:creationId xmlns:a16="http://schemas.microsoft.com/office/drawing/2014/main" id="{26502B11-EE89-4AF3-ACDC-374C04926C10}"/>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70C0"/>
                </a:solidFill>
                <a:ea typeface="Segoe UI Emoji" panose="020B0502040204020203" pitchFamily="34" charset="0"/>
              </a:rPr>
              <a:t>SFP Training </a:t>
            </a:r>
            <a:endParaRPr lang="en-US" dirty="0">
              <a:solidFill>
                <a:srgbClr val="0070C0"/>
              </a:solidFill>
              <a:ea typeface="Segoe UI Emoji" panose="020B0502040204020203" pitchFamily="34" charset="0"/>
            </a:endParaRPr>
          </a:p>
        </p:txBody>
      </p:sp>
      <p:cxnSp>
        <p:nvCxnSpPr>
          <p:cNvPr id="7" name="Straight Connector 6">
            <a:extLst>
              <a:ext uri="{FF2B5EF4-FFF2-40B4-BE49-F238E27FC236}">
                <a16:creationId xmlns:a16="http://schemas.microsoft.com/office/drawing/2014/main" id="{3F1294E4-F5F3-4129-B746-F6E84A1ABBF2}"/>
              </a:ext>
            </a:extLst>
          </p:cNvPr>
          <p:cNvCxnSpPr/>
          <p:nvPr userDrawn="1"/>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a:lstStyle/>
          <a:p>
            <a:fld id="{1B9D8D26-0AA8-9E47-8ED7-1E5E96B98A1D}" type="datetime1">
              <a:rPr lang="en-AU" smtClean="0"/>
              <a:t>29/01/2021</a:t>
            </a:fld>
            <a:endParaRPr lang="en-US"/>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a:lstStyle/>
          <a:p>
            <a:r>
              <a:rPr lang="en-US"/>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a:lstStyle/>
          <a:p>
            <a:fld id="{5E7B2C64-B298-2A47-A9AE-575733AC5251}" type="slidenum">
              <a:rPr lang="en-US" smtClean="0"/>
              <a:t>‹#›</a:t>
            </a:fld>
            <a:endParaRPr lang="en-US"/>
          </a:p>
        </p:txBody>
      </p:sp>
      <p:sp>
        <p:nvSpPr>
          <p:cNvPr id="5" name="Footer Placeholder 4">
            <a:extLst>
              <a:ext uri="{FF2B5EF4-FFF2-40B4-BE49-F238E27FC236}">
                <a16:creationId xmlns:a16="http://schemas.microsoft.com/office/drawing/2014/main" id="{3385F4AA-C8B2-4737-916E-C301AEA201CB}"/>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70C0"/>
                </a:solidFill>
                <a:ea typeface="Segoe UI Emoji" panose="020B0502040204020203" pitchFamily="34" charset="0"/>
              </a:rPr>
              <a:t>SFP Training </a:t>
            </a:r>
            <a:endParaRPr lang="en-US" dirty="0">
              <a:solidFill>
                <a:srgbClr val="0070C0"/>
              </a:solidFill>
              <a:ea typeface="Segoe UI Emoji" panose="020B0502040204020203" pitchFamily="34" charset="0"/>
            </a:endParaRPr>
          </a:p>
        </p:txBody>
      </p:sp>
      <p:cxnSp>
        <p:nvCxnSpPr>
          <p:cNvPr id="6" name="Straight Connector 5">
            <a:extLst>
              <a:ext uri="{FF2B5EF4-FFF2-40B4-BE49-F238E27FC236}">
                <a16:creationId xmlns:a16="http://schemas.microsoft.com/office/drawing/2014/main" id="{82962817-EFCA-4264-A00A-1486D70DD5AE}"/>
              </a:ext>
            </a:extLst>
          </p:cNvPr>
          <p:cNvCxnSpPr/>
          <p:nvPr userDrawn="1"/>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a:lstStyle/>
          <a:p>
            <a:fld id="{1318525E-31E8-AB48-A815-175ABD189675}" type="datetime1">
              <a:rPr lang="en-AU" smtClean="0"/>
              <a:t>29/01/2021</a:t>
            </a:fld>
            <a:endParaRPr lang="en-US"/>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a:lstStyle/>
          <a:p>
            <a:fld id="{AFA9BE08-C676-BF4F-A5C1-61C2AAE1BBAB}" type="datetime1">
              <a:rPr lang="en-AU" smtClean="0"/>
              <a:t>29/01/2021</a:t>
            </a:fld>
            <a:endParaRPr lang="en-US"/>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43504-942F-304C-ABC8-E720B05BFB14}" type="datetime1">
              <a:rPr lang="en-AU" smtClean="0"/>
              <a:t>29/01/2021</a:t>
            </a:fld>
            <a:endParaRPr lang="en-US"/>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B2C64-B298-2A47-A9AE-575733AC5251}" type="slidenum">
              <a:rPr lang="en-US" smtClean="0"/>
              <a:t>‹#›</a:t>
            </a:fld>
            <a:endParaRPr lang="en-US"/>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rgbClr val="253858"/>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a:ea typeface="Segoe UI Emoji" panose="020B0502040204020203" pitchFamily="34" charset="0"/>
              </a:rPr>
              <a:t>Module 2 Prévention</a:t>
            </a:r>
          </a:p>
          <a:p>
            <a:pPr algn="ctr"/>
            <a:r>
              <a:rPr lang="fr-FR" sz="3600" dirty="0">
                <a:ea typeface="Segoe UI Emoji" panose="020B0502040204020203" pitchFamily="34" charset="0"/>
              </a:rPr>
              <a:t>Formation pour les points </a:t>
            </a:r>
            <a:r>
              <a:rPr lang="fr-FR" sz="3600" dirty="0">
                <a:solidFill>
                  <a:schemeClr val="bg1"/>
                </a:solidFill>
                <a:ea typeface="Segoe UI Emoji" panose="020B0502040204020203" pitchFamily="34" charset="0"/>
              </a:rPr>
              <a:t>focaux</a:t>
            </a:r>
            <a:r>
              <a:rPr lang="fr-FR" sz="3600" dirty="0">
                <a:ea typeface="Segoe UI Emoji" panose="020B0502040204020203" pitchFamily="34" charset="0"/>
              </a:rPr>
              <a:t> de coordination de la </a:t>
            </a:r>
            <a:r>
              <a:rPr lang="fr-FR" sz="3600" dirty="0">
                <a:solidFill>
                  <a:schemeClr val="bg1"/>
                </a:solidFill>
              </a:rPr>
              <a:t>protection</a:t>
            </a:r>
            <a:endParaRPr lang="fr-FR" sz="3600" dirty="0">
              <a:solidFill>
                <a:schemeClr val="bg1"/>
              </a:solidFill>
              <a:ea typeface="Segoe UI Emoji" panose="020B0502040204020203" pitchFamily="34" charset="0"/>
            </a:endParaRPr>
          </a:p>
        </p:txBody>
      </p:sp>
      <p:grpSp>
        <p:nvGrpSpPr>
          <p:cNvPr id="2" name="Group 1">
            <a:extLst>
              <a:ext uri="{FF2B5EF4-FFF2-40B4-BE49-F238E27FC236}">
                <a16:creationId xmlns:a16="http://schemas.microsoft.com/office/drawing/2014/main" id="{8EF85500-DB8C-374F-9AB9-23B1AC21E41E}"/>
              </a:ext>
            </a:extLst>
          </p:cNvPr>
          <p:cNvGrpSpPr/>
          <p:nvPr/>
        </p:nvGrpSpPr>
        <p:grpSpPr>
          <a:xfrm>
            <a:off x="2366272" y="918396"/>
            <a:ext cx="7459457" cy="1655762"/>
            <a:chOff x="2308561" y="918396"/>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308561" y="918396"/>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Rectangle 5">
              <a:extLst>
                <a:ext uri="{FF2B5EF4-FFF2-40B4-BE49-F238E27FC236}">
                  <a16:creationId xmlns:a16="http://schemas.microsoft.com/office/drawing/2014/main" id="{27C538F5-0934-1740-BA99-5F95505EC813}"/>
                </a:ext>
              </a:extLst>
            </p:cNvPr>
            <p:cNvSpPr/>
            <p:nvPr/>
          </p:nvSpPr>
          <p:spPr>
            <a:xfrm>
              <a:off x="4202280" y="918396"/>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a:extLst>
                <a:ext uri="{FF2B5EF4-FFF2-40B4-BE49-F238E27FC236}">
                  <a16:creationId xmlns:a16="http://schemas.microsoft.com/office/drawing/2014/main" id="{861DC28C-8059-4F43-AD59-A1C89539E2EB}"/>
                </a:ext>
              </a:extLst>
            </p:cNvPr>
            <p:cNvSpPr/>
            <p:nvPr/>
          </p:nvSpPr>
          <p:spPr>
            <a:xfrm>
              <a:off x="6096000" y="918396"/>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7">
              <a:extLst>
                <a:ext uri="{FF2B5EF4-FFF2-40B4-BE49-F238E27FC236}">
                  <a16:creationId xmlns:a16="http://schemas.microsoft.com/office/drawing/2014/main" id="{1AD499BB-F240-B746-8181-2737DB69F512}"/>
                </a:ext>
              </a:extLst>
            </p:cNvPr>
            <p:cNvSpPr/>
            <p:nvPr/>
          </p:nvSpPr>
          <p:spPr>
            <a:xfrm>
              <a:off x="8092515" y="918396"/>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4526633" y="1232879"/>
              <a:ext cx="1026795" cy="1026795"/>
            </a:xfrm>
            <a:prstGeom prst="rect">
              <a:avLst/>
            </a:prstGeom>
          </p:spPr>
        </p:pic>
      </p:grpSp>
      <p:grpSp>
        <p:nvGrpSpPr>
          <p:cNvPr id="10" name="Group 9">
            <a:extLst>
              <a:ext uri="{FF2B5EF4-FFF2-40B4-BE49-F238E27FC236}">
                <a16:creationId xmlns:a16="http://schemas.microsoft.com/office/drawing/2014/main" id="{AEBF9F70-DA7B-BA4C-84C6-485C963271BA}"/>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8BCAA975-B81A-9A47-8C13-16299FFAA620}"/>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83DEF0DB-AEE1-3E4D-B7C8-646D394AE78A}"/>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4D9B253B-A2D8-744E-A130-D91F1EB497B0}"/>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1419159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85BF0C-8F84-4AF6-9499-FA2E35BD5B61}"/>
              </a:ext>
            </a:extLst>
          </p:cNvPr>
          <p:cNvSpPr>
            <a:spLocks noGrp="1"/>
          </p:cNvSpPr>
          <p:nvPr>
            <p:ph type="title"/>
          </p:nvPr>
        </p:nvSpPr>
        <p:spPr>
          <a:xfrm>
            <a:off x="831850" y="3800475"/>
            <a:ext cx="10515600" cy="762000"/>
          </a:xfrm>
          <a:solidFill>
            <a:srgbClr val="0070C0"/>
          </a:solidFill>
        </p:spPr>
        <p:txBody>
          <a:bodyPr>
            <a:normAutofit/>
          </a:bodyPr>
          <a:lstStyle/>
          <a:p>
            <a:r>
              <a:rPr lang="fr-FR" sz="4800" dirty="0">
                <a:solidFill>
                  <a:schemeClr val="bg1"/>
                </a:solidFill>
              </a:rPr>
              <a:t> Session 2 : Évaluations de la protection</a:t>
            </a:r>
          </a:p>
        </p:txBody>
      </p:sp>
      <p:sp>
        <p:nvSpPr>
          <p:cNvPr id="7" name="Text Placeholder 6">
            <a:extLst>
              <a:ext uri="{FF2B5EF4-FFF2-40B4-BE49-F238E27FC236}">
                <a16:creationId xmlns:a16="http://schemas.microsoft.com/office/drawing/2014/main" id="{BDF96C60-7E43-4262-8397-94420B3A1138}"/>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709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A435EB-5674-48EC-BF21-F31B87CF1793}"/>
              </a:ext>
            </a:extLst>
          </p:cNvPr>
          <p:cNvPicPr>
            <a:picLocks noChangeAspect="1"/>
          </p:cNvPicPr>
          <p:nvPr/>
        </p:nvPicPr>
        <p:blipFill>
          <a:blip r:embed="rId3"/>
          <a:srcRect/>
          <a:stretch/>
        </p:blipFill>
        <p:spPr>
          <a:xfrm>
            <a:off x="158089" y="1012894"/>
            <a:ext cx="8325040" cy="5136863"/>
          </a:xfrm>
          <a:prstGeom prst="rect">
            <a:avLst/>
          </a:prstGeom>
        </p:spPr>
      </p:pic>
      <p:cxnSp>
        <p:nvCxnSpPr>
          <p:cNvPr id="8" name="Straight Connector 7">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4"/>
          <a:stretch>
            <a:fillRect/>
          </a:stretch>
        </p:blipFill>
        <p:spPr>
          <a:xfrm>
            <a:off x="8287847" y="520489"/>
            <a:ext cx="3616795" cy="2376947"/>
          </a:xfrm>
          <a:prstGeom prst="rect">
            <a:avLst/>
          </a:prstGeom>
        </p:spPr>
      </p:pic>
    </p:spTree>
    <p:extLst>
      <p:ext uri="{BB962C8B-B14F-4D97-AF65-F5344CB8AC3E}">
        <p14:creationId xmlns:p14="http://schemas.microsoft.com/office/powerpoint/2010/main" val="363962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fr-FR"/>
              <a:t>Conclusion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487616"/>
            <a:ext cx="10515600" cy="4375448"/>
          </a:xfrm>
        </p:spPr>
        <p:txBody>
          <a:bodyPr>
            <a:normAutofit/>
          </a:bodyPr>
          <a:lstStyle/>
          <a:p>
            <a:pPr>
              <a:spcAft>
                <a:spcPts val="1200"/>
              </a:spcAft>
              <a:buClr>
                <a:srgbClr val="0070C0"/>
              </a:buClr>
              <a:buSzPct val="80000"/>
              <a:buFont typeface="Wingdings" charset="2"/>
              <a:buChar char="§"/>
            </a:pPr>
            <a:r>
              <a:rPr lang="fr-FR" dirty="0"/>
              <a:t>Les SFP peuvent être impliqués dans la réalisation d'évaluations de la protection</a:t>
            </a:r>
            <a:r>
              <a:rPr lang="fr-FR" dirty="0">
                <a:solidFill>
                  <a:srgbClr val="FF0000"/>
                </a:solidFill>
              </a:rPr>
              <a:t> </a:t>
            </a:r>
            <a:r>
              <a:rPr lang="fr-FR" dirty="0"/>
              <a:t>à l'échelle du bureau local. Ces évaluations peuvent porter sur l'environnement en matière de politiques, les formations et d'autres aspects connexes. Cette démarche peut permettre d'informer les équipes locales et contribuer à leurs plans de travail en matière de protection. </a:t>
            </a:r>
          </a:p>
          <a:p>
            <a:pPr>
              <a:spcAft>
                <a:spcPts val="1200"/>
              </a:spcAft>
              <a:buClr>
                <a:srgbClr val="0070C0"/>
              </a:buClr>
              <a:buSzPct val="80000"/>
              <a:buFont typeface="Wingdings" charset="2"/>
              <a:buChar char="§"/>
            </a:pPr>
            <a:r>
              <a:rPr lang="fr-FR" dirty="0"/>
              <a:t>Il est essentiel d'examiner régulièrement les résultats de ces évaluations, de manière à identifier tout nouveau problème et de mettre à jour les stratégies d'atténuation. </a:t>
            </a:r>
          </a:p>
          <a:p>
            <a:pPr lvl="0">
              <a:spcAft>
                <a:spcPts val="1200"/>
              </a:spcAft>
              <a:buClr>
                <a:srgbClr val="0070C0"/>
              </a:buClr>
              <a:buSzPct val="80000"/>
              <a:buFont typeface="Wingdings" charset="2"/>
              <a:buChar char="§"/>
            </a:pPr>
            <a:endParaRPr lang="en-GB"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9325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85BF0C-8F84-4AF6-9499-FA2E35BD5B61}"/>
              </a:ext>
            </a:extLst>
          </p:cNvPr>
          <p:cNvSpPr>
            <a:spLocks noGrp="1"/>
          </p:cNvSpPr>
          <p:nvPr>
            <p:ph type="title"/>
          </p:nvPr>
        </p:nvSpPr>
        <p:spPr>
          <a:xfrm>
            <a:off x="831850" y="2895600"/>
            <a:ext cx="10515600" cy="1666875"/>
          </a:xfrm>
          <a:solidFill>
            <a:srgbClr val="0070C0"/>
          </a:solidFill>
        </p:spPr>
        <p:txBody>
          <a:bodyPr>
            <a:normAutofit fontScale="90000"/>
          </a:bodyPr>
          <a:lstStyle/>
          <a:p>
            <a:r>
              <a:rPr lang="fr-FR" dirty="0"/>
              <a:t> </a:t>
            </a:r>
            <a:r>
              <a:rPr lang="fr-FR" dirty="0">
                <a:solidFill>
                  <a:schemeClr val="bg1"/>
                </a:solidFill>
              </a:rPr>
              <a:t>Session 3 : Collaboration avec les réseaux de protection</a:t>
            </a:r>
          </a:p>
        </p:txBody>
      </p:sp>
      <p:sp>
        <p:nvSpPr>
          <p:cNvPr id="7" name="Text Placeholder 6">
            <a:extLst>
              <a:ext uri="{FF2B5EF4-FFF2-40B4-BE49-F238E27FC236}">
                <a16:creationId xmlns:a16="http://schemas.microsoft.com/office/drawing/2014/main" id="{BDF96C60-7E43-4262-8397-94420B3A1138}"/>
              </a:ext>
            </a:extLst>
          </p:cNvPr>
          <p:cNvSpPr>
            <a:spLocks noGrp="1"/>
          </p:cNvSpPr>
          <p:nvPr>
            <p:ph type="body" idx="1"/>
          </p:nvPr>
        </p:nvSpPr>
        <p:spPr/>
        <p:txBody>
          <a:bodyPr/>
          <a:lstStyle/>
          <a:p>
            <a:endParaRPr lang="en-GB"/>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679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fr-FR" dirty="0"/>
              <a:t>Réseaux de protection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596766" y="1583145"/>
            <a:ext cx="8057377" cy="4503755"/>
          </a:xfrm>
        </p:spPr>
        <p:txBody>
          <a:bodyPr>
            <a:normAutofit fontScale="85000" lnSpcReduction="20000"/>
          </a:bodyPr>
          <a:lstStyle/>
          <a:p>
            <a:pPr>
              <a:buClr>
                <a:srgbClr val="0070C0"/>
              </a:buClr>
              <a:buSzPct val="80000"/>
              <a:buFont typeface="Wingdings" charset="2"/>
              <a:buChar char="§"/>
            </a:pPr>
            <a:r>
              <a:rPr lang="fr-FR" dirty="0"/>
              <a:t>Quelles sont les ressources existantes dans le pays en matière de protection</a:t>
            </a:r>
            <a:r>
              <a:rPr lang="fr-FR" dirty="0">
                <a:solidFill>
                  <a:srgbClr val="FF0000"/>
                </a:solidFill>
              </a:rPr>
              <a:t> </a:t>
            </a:r>
            <a:r>
              <a:rPr lang="fr-FR" dirty="0"/>
              <a:t>(p. ex. réseaux de préservation/PSEA à l'échelle nationale, coordinateurs PSEA </a:t>
            </a:r>
            <a:r>
              <a:rPr lang="fr-FR" dirty="0" err="1"/>
              <a:t>interagences</a:t>
            </a:r>
            <a:r>
              <a:rPr lang="fr-FR" dirty="0"/>
              <a:t>, points de coordination de la préservation d'autres agences et acteurs locaux en matière de protection</a:t>
            </a:r>
            <a:r>
              <a:rPr lang="fr-FR" dirty="0">
                <a:solidFill>
                  <a:srgbClr val="FF0000"/>
                </a:solidFill>
              </a:rPr>
              <a:t> </a:t>
            </a:r>
            <a:r>
              <a:rPr lang="fr-FR" dirty="0"/>
              <a:t>tels que des organes gouvernementaux ou des organisations de défense des droits des enfants) ?</a:t>
            </a:r>
          </a:p>
          <a:p>
            <a:pPr>
              <a:buClr>
                <a:srgbClr val="0070C0"/>
              </a:buClr>
              <a:buSzPct val="80000"/>
              <a:buFont typeface="Wingdings" charset="2"/>
              <a:buChar char="§"/>
            </a:pPr>
            <a:r>
              <a:rPr lang="fr-FR" dirty="0"/>
              <a:t>Quelles informations serait-il utile de demander aux autres intervenants ?</a:t>
            </a:r>
          </a:p>
          <a:p>
            <a:pPr>
              <a:buClr>
                <a:srgbClr val="0070C0"/>
              </a:buClr>
              <a:buSzPct val="80000"/>
              <a:buFont typeface="Wingdings" charset="2"/>
              <a:buChar char="§"/>
            </a:pPr>
            <a:r>
              <a:rPr lang="fr-FR" dirty="0"/>
              <a:t>Qui est le mieux placé pour fournir des informations sur les mécanismes de redirection mis en place ?</a:t>
            </a:r>
          </a:p>
          <a:p>
            <a:pPr>
              <a:buClr>
                <a:srgbClr val="0070C0"/>
              </a:buClr>
              <a:buSzPct val="80000"/>
              <a:buFont typeface="Wingdings" charset="2"/>
              <a:buChar char="§"/>
            </a:pPr>
            <a:r>
              <a:rPr lang="fr-FR" dirty="0"/>
              <a:t>Quelles informations pouvez-vous partager lorsque vous parlez de la protection</a:t>
            </a:r>
            <a:r>
              <a:rPr lang="fr-FR" dirty="0">
                <a:solidFill>
                  <a:srgbClr val="FF0000"/>
                </a:solidFill>
              </a:rPr>
              <a:t> </a:t>
            </a:r>
            <a:r>
              <a:rPr lang="fr-FR" dirty="0"/>
              <a:t>au sein de votre organisation avec des intervenants extérieurs ? Existe-t-il certaines informations que vous ne pouvez pas partager ? </a:t>
            </a:r>
          </a:p>
          <a:p>
            <a:pPr marL="0" indent="0">
              <a:buNone/>
            </a:pPr>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5" name="Image 4"/>
          <p:cNvPicPr>
            <a:picLocks noChangeAspect="1"/>
          </p:cNvPicPr>
          <p:nvPr/>
        </p:nvPicPr>
        <p:blipFill>
          <a:blip r:embed="rId3"/>
          <a:stretch>
            <a:fillRect/>
          </a:stretch>
        </p:blipFill>
        <p:spPr>
          <a:xfrm>
            <a:off x="8615191" y="469845"/>
            <a:ext cx="3444560" cy="2834220"/>
          </a:xfrm>
          <a:prstGeom prst="rect">
            <a:avLst/>
          </a:prstGeom>
        </p:spPr>
      </p:pic>
    </p:spTree>
    <p:extLst>
      <p:ext uri="{BB962C8B-B14F-4D97-AF65-F5344CB8AC3E}">
        <p14:creationId xmlns:p14="http://schemas.microsoft.com/office/powerpoint/2010/main" val="3269651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fr-FR"/>
              <a:t>Conclusion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89322"/>
            <a:ext cx="10515600" cy="4273742"/>
          </a:xfrm>
        </p:spPr>
        <p:txBody>
          <a:bodyPr>
            <a:normAutofit/>
          </a:bodyPr>
          <a:lstStyle/>
          <a:p>
            <a:pPr>
              <a:spcAft>
                <a:spcPts val="600"/>
              </a:spcAft>
              <a:buClr>
                <a:srgbClr val="0070C0"/>
              </a:buClr>
              <a:buSzPct val="80000"/>
              <a:buFont typeface="Wingdings" charset="2"/>
              <a:buChar char="§"/>
            </a:pPr>
            <a:r>
              <a:rPr lang="fr-FR" dirty="0"/>
              <a:t>Les réseaux locaux de protection</a:t>
            </a:r>
            <a:r>
              <a:rPr lang="fr-FR" dirty="0">
                <a:solidFill>
                  <a:srgbClr val="FF0000"/>
                </a:solidFill>
              </a:rPr>
              <a:t> </a:t>
            </a:r>
            <a:r>
              <a:rPr lang="fr-FR" dirty="0"/>
              <a:t>peuvent fournir de précieuses informations et aider les SFP à garantir celle-ci.</a:t>
            </a:r>
          </a:p>
          <a:p>
            <a:pPr>
              <a:spcAft>
                <a:spcPts val="600"/>
              </a:spcAft>
              <a:buClr>
                <a:srgbClr val="0070C0"/>
              </a:buClr>
              <a:buSzPct val="80000"/>
              <a:buFont typeface="Wingdings" charset="2"/>
              <a:buChar char="§"/>
            </a:pPr>
            <a:r>
              <a:rPr lang="fr-FR" dirty="0"/>
              <a:t>Il est important de comprendre les informations qui peuvent être partagées ou non, ainsi que celles qu'il serait utile d'obtenir auprès d'autres personnes.</a:t>
            </a:r>
          </a:p>
          <a:p>
            <a:pPr>
              <a:spcAft>
                <a:spcPts val="600"/>
              </a:spcAft>
              <a:buClr>
                <a:srgbClr val="0070C0"/>
              </a:buClr>
              <a:buSzPct val="80000"/>
              <a:buFont typeface="Wingdings" charset="2"/>
              <a:buChar char="§"/>
            </a:pPr>
            <a:r>
              <a:rPr lang="fr-FR" dirty="0"/>
              <a:t>S'assurer qu'un temps suffisant est accordé à l'identification des points focaux de coordination de la protection</a:t>
            </a:r>
            <a:r>
              <a:rPr lang="fr-FR" dirty="0">
                <a:solidFill>
                  <a:srgbClr val="FF0000"/>
                </a:solidFill>
              </a:rPr>
              <a:t> </a:t>
            </a:r>
            <a:r>
              <a:rPr lang="fr-FR" dirty="0"/>
              <a:t>et au travail en réseau.</a:t>
            </a:r>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3809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0B9E6B-73D8-4198-A9E9-6AD3B96593B4}"/>
              </a:ext>
            </a:extLst>
          </p:cNvPr>
          <p:cNvSpPr>
            <a:spLocks noGrp="1"/>
          </p:cNvSpPr>
          <p:nvPr>
            <p:ph type="title"/>
          </p:nvPr>
        </p:nvSpPr>
        <p:spPr>
          <a:xfrm>
            <a:off x="831850" y="3571875"/>
            <a:ext cx="10515600" cy="990600"/>
          </a:xfrm>
          <a:solidFill>
            <a:srgbClr val="0070C0"/>
          </a:solidFill>
        </p:spPr>
        <p:txBody>
          <a:bodyPr>
            <a:normAutofit fontScale="90000"/>
          </a:bodyPr>
          <a:lstStyle/>
          <a:p>
            <a:r>
              <a:rPr lang="fr-FR"/>
              <a:t> </a:t>
            </a:r>
            <a:r>
              <a:rPr lang="fr-FR">
                <a:solidFill>
                  <a:schemeClr val="bg1"/>
                </a:solidFill>
              </a:rPr>
              <a:t>Session 4 : Sessions supplémentaires</a:t>
            </a:r>
          </a:p>
        </p:txBody>
      </p:sp>
      <p:sp>
        <p:nvSpPr>
          <p:cNvPr id="7" name="Text Placeholder 6">
            <a:extLst>
              <a:ext uri="{FF2B5EF4-FFF2-40B4-BE49-F238E27FC236}">
                <a16:creationId xmlns:a16="http://schemas.microsoft.com/office/drawing/2014/main" id="{0754CFCD-63FA-4168-86BB-0C8F3EE00505}"/>
              </a:ext>
            </a:extLst>
          </p:cNvPr>
          <p:cNvSpPr>
            <a:spLocks noGrp="1"/>
          </p:cNvSpPr>
          <p:nvPr>
            <p:ph type="body" idx="1"/>
          </p:nvPr>
        </p:nvSpPr>
        <p:spPr/>
        <p:txBody>
          <a:bodyPr/>
          <a:lstStyle/>
          <a:p>
            <a:endParaRPr lang="en-GB"/>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6730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C90DFF3-4CC0-4A00-97E0-163D0784E76C}"/>
              </a:ext>
            </a:extLst>
          </p:cNvPr>
          <p:cNvSpPr>
            <a:spLocks noGrp="1"/>
          </p:cNvSpPr>
          <p:nvPr>
            <p:ph type="title"/>
          </p:nvPr>
        </p:nvSpPr>
        <p:spPr>
          <a:xfrm>
            <a:off x="415119" y="345354"/>
            <a:ext cx="11555454" cy="2023232"/>
          </a:xfrm>
        </p:spPr>
        <p:txBody>
          <a:bodyPr/>
          <a:lstStyle/>
          <a:p>
            <a:r>
              <a:rPr lang="fr-FR" i="1" dirty="0"/>
              <a:t>Tâche en ligne</a:t>
            </a:r>
            <a:r>
              <a:rPr lang="fr-FR" dirty="0"/>
              <a:t> </a:t>
            </a:r>
            <a:r>
              <a:rPr lang="fr-FR" dirty="0">
                <a:solidFill>
                  <a:schemeClr val="accent1">
                    <a:lumMod val="75000"/>
                  </a:schemeClr>
                </a:solidFill>
              </a:rPr>
              <a:t>|Études de cas sur le signalement de BOND</a:t>
            </a:r>
          </a:p>
        </p:txBody>
      </p:sp>
      <p:sp>
        <p:nvSpPr>
          <p:cNvPr id="9" name="TextBox 8">
            <a:extLst>
              <a:ext uri="{FF2B5EF4-FFF2-40B4-BE49-F238E27FC236}">
                <a16:creationId xmlns:a16="http://schemas.microsoft.com/office/drawing/2014/main" id="{0E0A4E02-C533-4C1C-AB13-0CDBD9C64E55}"/>
              </a:ext>
            </a:extLst>
          </p:cNvPr>
          <p:cNvSpPr txBox="1"/>
          <p:nvPr/>
        </p:nvSpPr>
        <p:spPr>
          <a:xfrm>
            <a:off x="438391" y="2438400"/>
            <a:ext cx="7736780" cy="3608167"/>
          </a:xfrm>
          <a:prstGeom prst="rect">
            <a:avLst/>
          </a:prstGeom>
          <a:noFill/>
        </p:spPr>
        <p:txBody>
          <a:bodyPr wrap="square" rtlCol="0">
            <a:spAutoFit/>
          </a:bodyPr>
          <a:lstStyle/>
          <a:p>
            <a:pPr marL="514350" lvl="0" indent="-514350">
              <a:lnSpc>
                <a:spcPct val="90000"/>
              </a:lnSpc>
              <a:spcBef>
                <a:spcPts val="1000"/>
              </a:spcBef>
              <a:spcAft>
                <a:spcPts val="600"/>
              </a:spcAft>
              <a:buClr>
                <a:srgbClr val="0070C0"/>
              </a:buClr>
              <a:buSzPct val="80000"/>
              <a:buFont typeface="+mj-lt"/>
              <a:buAutoNum type="arabicPeriod"/>
            </a:pPr>
            <a:r>
              <a:rPr lang="fr-FR" sz="2400" dirty="0"/>
              <a:t>Quels sont les principaux problèmes du processus de signalement mis en lumière dans l'étude de cas ?</a:t>
            </a:r>
          </a:p>
          <a:p>
            <a:pPr marL="514350" lvl="0" indent="-514350">
              <a:lnSpc>
                <a:spcPct val="90000"/>
              </a:lnSpc>
              <a:spcBef>
                <a:spcPts val="1000"/>
              </a:spcBef>
              <a:spcAft>
                <a:spcPts val="600"/>
              </a:spcAft>
              <a:buClr>
                <a:srgbClr val="0070C0"/>
              </a:buClr>
              <a:buSzPct val="80000"/>
              <a:buFont typeface="+mj-lt"/>
              <a:buAutoNum type="arabicPeriod"/>
            </a:pPr>
            <a:r>
              <a:rPr lang="fr-FR" sz="2400" dirty="0"/>
              <a:t>Quelle méthode de signalement aurait-il été possible d'utiliser si la situation était survenue dans votre organisation ? Le résultat aurait-il été différent de celui présenté dans l'étude de cas ? </a:t>
            </a:r>
          </a:p>
          <a:p>
            <a:pPr marL="514350" lvl="0" indent="-514350">
              <a:lnSpc>
                <a:spcPct val="90000"/>
              </a:lnSpc>
              <a:spcBef>
                <a:spcPts val="1000"/>
              </a:spcBef>
              <a:spcAft>
                <a:spcPts val="600"/>
              </a:spcAft>
              <a:buClr>
                <a:srgbClr val="0070C0"/>
              </a:buClr>
              <a:buSzPct val="80000"/>
              <a:buFont typeface="+mj-lt"/>
              <a:buAutoNum type="arabicPeriod"/>
            </a:pPr>
            <a:r>
              <a:rPr lang="fr-FR" sz="2400" dirty="0"/>
              <a:t>Quelles recommandations proposez-vous pour améliorer le processus de signalement de l'étude de cas ?</a:t>
            </a:r>
          </a:p>
          <a:p>
            <a:endParaRPr lang="en-GB" sz="2400" dirty="0"/>
          </a:p>
        </p:txBody>
      </p:sp>
      <p:sp>
        <p:nvSpPr>
          <p:cNvPr id="11"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13" name="Straight Connector 12">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5" name="Image 4"/>
          <p:cNvPicPr>
            <a:picLocks noChangeAspect="1"/>
          </p:cNvPicPr>
          <p:nvPr/>
        </p:nvPicPr>
        <p:blipFill>
          <a:blip r:embed="rId3"/>
          <a:stretch>
            <a:fillRect/>
          </a:stretch>
        </p:blipFill>
        <p:spPr>
          <a:xfrm>
            <a:off x="8577220" y="2312025"/>
            <a:ext cx="2995401" cy="2918444"/>
          </a:xfrm>
          <a:prstGeom prst="rect">
            <a:avLst/>
          </a:prstGeom>
        </p:spPr>
      </p:pic>
    </p:spTree>
    <p:extLst>
      <p:ext uri="{BB962C8B-B14F-4D97-AF65-F5344CB8AC3E}">
        <p14:creationId xmlns:p14="http://schemas.microsoft.com/office/powerpoint/2010/main" val="2934106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fr-FR"/>
              <a:t>Conclusion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310189"/>
            <a:ext cx="10515600" cy="5182671"/>
          </a:xfrm>
        </p:spPr>
        <p:txBody>
          <a:bodyPr>
            <a:normAutofit fontScale="92500" lnSpcReduction="10000"/>
          </a:bodyPr>
          <a:lstStyle/>
          <a:p>
            <a:pPr marL="228600" lvl="1">
              <a:lnSpc>
                <a:spcPct val="100000"/>
              </a:lnSpc>
              <a:spcBef>
                <a:spcPts val="1000"/>
              </a:spcBef>
              <a:buClr>
                <a:srgbClr val="0070C0"/>
              </a:buClr>
              <a:buSzPct val="80000"/>
              <a:buFont typeface="Wingdings" charset="2"/>
              <a:buChar char="§"/>
            </a:pPr>
            <a:r>
              <a:rPr lang="fr-FR" sz="2700" dirty="0"/>
              <a:t>Les SFP jouent un rôle essentiel dans la sensibilisation à la </a:t>
            </a:r>
            <a:r>
              <a:rPr lang="fr-FR" sz="2800" dirty="0"/>
              <a:t>protection</a:t>
            </a:r>
            <a:r>
              <a:rPr lang="fr-FR" sz="2800" dirty="0">
                <a:solidFill>
                  <a:srgbClr val="FF0000"/>
                </a:solidFill>
              </a:rPr>
              <a:t> </a:t>
            </a:r>
            <a:r>
              <a:rPr lang="fr-FR" sz="2700" dirty="0"/>
              <a:t>au sein du personnel et peuvent également contribuer aux programmes de sensibilisation auprès des communautés.</a:t>
            </a:r>
          </a:p>
          <a:p>
            <a:pPr marL="228600" lvl="1">
              <a:lnSpc>
                <a:spcPct val="100000"/>
              </a:lnSpc>
              <a:spcBef>
                <a:spcPts val="1000"/>
              </a:spcBef>
              <a:buClr>
                <a:srgbClr val="0070C0"/>
              </a:buClr>
              <a:buSzPct val="80000"/>
              <a:buFont typeface="Wingdings" charset="2"/>
              <a:buChar char="§"/>
            </a:pPr>
            <a:r>
              <a:rPr lang="fr-FR" sz="2700" dirty="0"/>
              <a:t>Les SFP peuvent être impliqués dans la réalisation d'évaluations de la </a:t>
            </a:r>
            <a:r>
              <a:rPr lang="fr-FR" sz="2800" dirty="0"/>
              <a:t>protection</a:t>
            </a:r>
            <a:r>
              <a:rPr lang="fr-FR" sz="2800" dirty="0">
                <a:solidFill>
                  <a:srgbClr val="FF0000"/>
                </a:solidFill>
              </a:rPr>
              <a:t> </a:t>
            </a:r>
            <a:r>
              <a:rPr lang="fr-FR" sz="2700" dirty="0"/>
              <a:t>à l'échelle du bureau local, ce qui peut contribuer à informer les équipes locales et à améliorer leurs plans de travail en matière de </a:t>
            </a:r>
            <a:r>
              <a:rPr lang="fr-FR" sz="2800" dirty="0"/>
              <a:t>protection</a:t>
            </a:r>
            <a:r>
              <a:rPr lang="fr-FR" sz="2700" dirty="0"/>
              <a:t>.</a:t>
            </a:r>
          </a:p>
          <a:p>
            <a:pPr marL="228600" lvl="1">
              <a:lnSpc>
                <a:spcPct val="110000"/>
              </a:lnSpc>
              <a:spcBef>
                <a:spcPts val="1000"/>
              </a:spcBef>
              <a:buClr>
                <a:srgbClr val="0070C0"/>
              </a:buClr>
              <a:buSzPct val="80000"/>
              <a:buFont typeface="Wingdings" charset="2"/>
              <a:buChar char="§"/>
            </a:pPr>
            <a:r>
              <a:rPr lang="fr-FR" sz="2700" dirty="0"/>
              <a:t>Les SFP doivent établir un lien avec les points de coordination de la </a:t>
            </a:r>
            <a:r>
              <a:rPr lang="fr-FR" sz="2800" dirty="0"/>
              <a:t>protection</a:t>
            </a:r>
            <a:r>
              <a:rPr lang="fr-FR" sz="2800" dirty="0">
                <a:solidFill>
                  <a:srgbClr val="FF0000"/>
                </a:solidFill>
              </a:rPr>
              <a:t> </a:t>
            </a:r>
            <a:r>
              <a:rPr lang="fr-FR" sz="2700" dirty="0"/>
              <a:t>d'autres ONG et agences de l'ONU dans le pays, ainsi qu'avec les réseaux de PSEA/de </a:t>
            </a:r>
            <a:r>
              <a:rPr lang="fr-FR" sz="2800" dirty="0"/>
              <a:t>protection</a:t>
            </a:r>
            <a:r>
              <a:rPr lang="fr-FR" sz="2800" dirty="0">
                <a:solidFill>
                  <a:srgbClr val="FF0000"/>
                </a:solidFill>
              </a:rPr>
              <a:t> </a:t>
            </a:r>
            <a:r>
              <a:rPr lang="fr-FR" sz="2700" dirty="0"/>
              <a:t>lorsqu'ils existent. </a:t>
            </a:r>
          </a:p>
          <a:p>
            <a:pPr marL="228600" lvl="1">
              <a:lnSpc>
                <a:spcPct val="110000"/>
              </a:lnSpc>
              <a:spcBef>
                <a:spcPts val="1000"/>
              </a:spcBef>
              <a:buClr>
                <a:srgbClr val="0070C0"/>
              </a:buClr>
              <a:buSzPct val="80000"/>
              <a:buFont typeface="Wingdings" charset="2"/>
              <a:buChar char="§"/>
            </a:pPr>
            <a:r>
              <a:rPr lang="fr-FR" sz="2700" dirty="0"/>
              <a:t>Il est essentiel que les bureaux locaux aient connaissance des mesures collectives </a:t>
            </a:r>
            <a:r>
              <a:rPr lang="fr-FR" sz="2700" dirty="0" err="1"/>
              <a:t>interagences</a:t>
            </a:r>
            <a:r>
              <a:rPr lang="fr-FR" sz="2700" dirty="0"/>
              <a:t> visant à prévenir et à gérer le non-respect de la protection</a:t>
            </a:r>
            <a:r>
              <a:rPr lang="fr-FR" sz="2800" dirty="0">
                <a:solidFill>
                  <a:srgbClr val="FF0000"/>
                </a:solidFill>
              </a:rPr>
              <a:t> </a:t>
            </a:r>
            <a:r>
              <a:rPr lang="fr-FR" sz="2700" dirty="0"/>
              <a:t>et qu'ils contribuent à ces mesures, le cas échéant.</a:t>
            </a:r>
          </a:p>
          <a:p>
            <a:pPr>
              <a:lnSpc>
                <a:spcPct val="120000"/>
              </a:lnSpc>
              <a:buClr>
                <a:srgbClr val="0070C0"/>
              </a:buClr>
              <a:buSzPct val="80000"/>
              <a:buFont typeface="Wingdings" charset="2"/>
              <a:buChar char="§"/>
            </a:pPr>
            <a:endParaRPr lang="en-GB" sz="2700"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646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Objectifs de la formation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11726"/>
            <a:ext cx="10515600" cy="4351338"/>
          </a:xfrm>
        </p:spPr>
        <p:txBody>
          <a:bodyPr>
            <a:normAutofit/>
          </a:bodyPr>
          <a:lstStyle/>
          <a:p>
            <a:pPr marL="0" indent="0">
              <a:buNone/>
            </a:pPr>
            <a:r>
              <a:rPr lang="fr-FR" dirty="0"/>
              <a:t>Les SFP seront en mesure de :</a:t>
            </a:r>
          </a:p>
          <a:p>
            <a:pPr>
              <a:spcAft>
                <a:spcPts val="1200"/>
              </a:spcAft>
              <a:buClr>
                <a:srgbClr val="0070C0"/>
              </a:buClr>
              <a:buSzPct val="80000"/>
              <a:buFont typeface="Wingdings" charset="2"/>
              <a:buChar char="§"/>
            </a:pPr>
            <a:r>
              <a:rPr lang="fr-FR" sz="2500" dirty="0"/>
              <a:t>Déterminer les informations qui doivent être diffusées au sein du personnel, y compris par le biais de formations du personnel</a:t>
            </a:r>
          </a:p>
          <a:p>
            <a:pPr>
              <a:spcAft>
                <a:spcPts val="1200"/>
              </a:spcAft>
              <a:buClr>
                <a:srgbClr val="0070C0"/>
              </a:buClr>
              <a:buSzPct val="80000"/>
              <a:buFont typeface="Wingdings" charset="2"/>
              <a:buChar char="§"/>
            </a:pPr>
            <a:r>
              <a:rPr lang="fr-FR" sz="2500" dirty="0"/>
              <a:t>Comprendre comment développer des messages de </a:t>
            </a:r>
            <a:r>
              <a:rPr lang="fr-FR" sz="2400" dirty="0"/>
              <a:t>protection</a:t>
            </a:r>
            <a:r>
              <a:rPr lang="fr-FR" sz="2400" dirty="0">
                <a:solidFill>
                  <a:srgbClr val="FF0000"/>
                </a:solidFill>
              </a:rPr>
              <a:t> </a:t>
            </a:r>
            <a:r>
              <a:rPr lang="fr-FR" sz="2500" dirty="0"/>
              <a:t>pertinents pour les communautés </a:t>
            </a:r>
          </a:p>
          <a:p>
            <a:pPr>
              <a:spcAft>
                <a:spcPts val="1200"/>
              </a:spcAft>
              <a:buClr>
                <a:srgbClr val="0070C0"/>
              </a:buClr>
              <a:buSzPct val="80000"/>
              <a:buFont typeface="Wingdings" charset="2"/>
              <a:buChar char="§"/>
            </a:pPr>
            <a:r>
              <a:rPr lang="fr-FR" sz="2500" dirty="0"/>
              <a:t>Contribuer aux évaluations de la </a:t>
            </a:r>
            <a:r>
              <a:rPr lang="fr-FR" sz="2400" dirty="0"/>
              <a:t>protection</a:t>
            </a:r>
            <a:endParaRPr lang="fr-FR" sz="2500" dirty="0"/>
          </a:p>
          <a:p>
            <a:pPr>
              <a:spcAft>
                <a:spcPts val="1200"/>
              </a:spcAft>
              <a:buClr>
                <a:srgbClr val="0070C0"/>
              </a:buClr>
              <a:buSzPct val="80000"/>
              <a:buFont typeface="Wingdings" charset="2"/>
              <a:buChar char="§"/>
            </a:pPr>
            <a:r>
              <a:rPr lang="fr-FR" sz="2500" dirty="0"/>
              <a:t>Faire le lien avec d'autres SFP afin de contribuer aux mesures de PSEA collectives, et se concerter avec d'autres acteurs en vue de garantir des processus de redirection appropriés </a:t>
            </a:r>
          </a:p>
          <a:p>
            <a:pPr lvl="0">
              <a:spcAft>
                <a:spcPts val="1200"/>
              </a:spcAft>
              <a:buClr>
                <a:srgbClr val="0070C0"/>
              </a:buClr>
              <a:buSzPct val="80000"/>
              <a:buFont typeface="Wingdings" charset="2"/>
              <a:buChar char="§"/>
            </a:pPr>
            <a:endParaRPr lang="en-GB" sz="2400"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526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614738"/>
            <a:ext cx="10515600" cy="947737"/>
          </a:xfrm>
          <a:solidFill>
            <a:srgbClr val="0070C0"/>
          </a:solidFill>
        </p:spPr>
        <p:txBody>
          <a:bodyPr/>
          <a:lstStyle/>
          <a:p>
            <a:r>
              <a:rPr lang="fr-FR">
                <a:solidFill>
                  <a:schemeClr val="bg1"/>
                </a:solidFill>
              </a:rPr>
              <a:t> Session 0 : Rappels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738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Règles de base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11726"/>
            <a:ext cx="10515600" cy="4351338"/>
          </a:xfrm>
        </p:spPr>
        <p:txBody>
          <a:bodyPr>
            <a:normAutofit/>
          </a:bodyPr>
          <a:lstStyle/>
          <a:p>
            <a:pPr>
              <a:spcAft>
                <a:spcPts val="1200"/>
              </a:spcAft>
              <a:buClr>
                <a:srgbClr val="0070C0"/>
              </a:buClr>
              <a:buSzPct val="80000"/>
              <a:buFont typeface="Wingdings" charset="2"/>
              <a:buChar char="§"/>
            </a:pPr>
            <a:r>
              <a:rPr lang="fr-FR" sz="2500"/>
              <a:t>Assurez-vous que votre prénom d'usage s'affiche. </a:t>
            </a:r>
          </a:p>
          <a:p>
            <a:pPr>
              <a:spcAft>
                <a:spcPts val="1200"/>
              </a:spcAft>
              <a:buClr>
                <a:srgbClr val="0070C0"/>
              </a:buClr>
              <a:buSzPct val="80000"/>
              <a:buFont typeface="Wingdings" charset="2"/>
              <a:buChar char="§"/>
            </a:pPr>
            <a:r>
              <a:rPr lang="fr-FR" sz="2500"/>
              <a:t>Coupez votre micro lorsque les autres prennent la parole. </a:t>
            </a:r>
          </a:p>
          <a:p>
            <a:pPr>
              <a:spcAft>
                <a:spcPts val="1200"/>
              </a:spcAft>
              <a:buClr>
                <a:srgbClr val="0070C0"/>
              </a:buClr>
              <a:buSzPct val="80000"/>
              <a:buFont typeface="Wingdings" charset="2"/>
              <a:buChar char="§"/>
            </a:pPr>
            <a:r>
              <a:rPr lang="fr-FR" sz="2500"/>
              <a:t>Maintenez votre vidéo activée, sauf si votre connexion est mauvaise.  </a:t>
            </a:r>
          </a:p>
          <a:p>
            <a:pPr>
              <a:spcAft>
                <a:spcPts val="1200"/>
              </a:spcAft>
              <a:buClr>
                <a:srgbClr val="0070C0"/>
              </a:buClr>
              <a:buSzPct val="80000"/>
              <a:buFont typeface="Wingdings" charset="2"/>
              <a:buChar char="§"/>
            </a:pPr>
            <a:r>
              <a:rPr lang="fr-FR" sz="2500"/>
              <a:t>Utilisez le chat ou levez la main.</a:t>
            </a:r>
          </a:p>
          <a:p>
            <a:pPr>
              <a:spcAft>
                <a:spcPts val="1200"/>
              </a:spcAft>
              <a:buClr>
                <a:srgbClr val="0070C0"/>
              </a:buClr>
              <a:buSzPct val="80000"/>
              <a:buFont typeface="Wingdings" charset="2"/>
              <a:buChar char="§"/>
            </a:pPr>
            <a:r>
              <a:rPr lang="fr-FR" sz="2500"/>
              <a:t>Ne vous éloignez de votre ordinateur que durant les pauses accordées.</a:t>
            </a:r>
          </a:p>
          <a:p>
            <a:pPr>
              <a:spcAft>
                <a:spcPts val="1200"/>
              </a:spcAft>
              <a:buClr>
                <a:srgbClr val="0070C0"/>
              </a:buClr>
              <a:buSzPct val="80000"/>
              <a:buFont typeface="Wingdings" charset="2"/>
              <a:buChar char="§"/>
            </a:pPr>
            <a:r>
              <a:rPr lang="fr-FR" sz="2500"/>
              <a:t>Participez autant que possible.</a:t>
            </a:r>
          </a:p>
          <a:p>
            <a:pPr marL="0" lvl="0" indent="0">
              <a:spcAft>
                <a:spcPts val="1200"/>
              </a:spcAft>
              <a:buClr>
                <a:srgbClr val="0070C0"/>
              </a:buClr>
              <a:buSzPct val="80000"/>
              <a:buNone/>
            </a:pPr>
            <a:endParaRPr lang="en-GB" sz="2400"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8148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85BF0C-8F84-4AF6-9499-FA2E35BD5B61}"/>
              </a:ext>
            </a:extLst>
          </p:cNvPr>
          <p:cNvSpPr>
            <a:spLocks noGrp="1"/>
          </p:cNvSpPr>
          <p:nvPr>
            <p:ph type="title"/>
          </p:nvPr>
        </p:nvSpPr>
        <p:spPr>
          <a:xfrm>
            <a:off x="831850" y="3643313"/>
            <a:ext cx="10515600" cy="919162"/>
          </a:xfrm>
          <a:solidFill>
            <a:srgbClr val="0070C0"/>
          </a:solidFill>
        </p:spPr>
        <p:txBody>
          <a:bodyPr/>
          <a:lstStyle/>
          <a:p>
            <a:r>
              <a:rPr lang="fr-FR"/>
              <a:t> </a:t>
            </a:r>
            <a:r>
              <a:rPr lang="fr-FR">
                <a:solidFill>
                  <a:schemeClr val="bg1"/>
                </a:solidFill>
              </a:rPr>
              <a:t>Session 1 : Sensibilisation</a:t>
            </a:r>
          </a:p>
        </p:txBody>
      </p:sp>
      <p:sp>
        <p:nvSpPr>
          <p:cNvPr id="7" name="Text Placeholder 6">
            <a:extLst>
              <a:ext uri="{FF2B5EF4-FFF2-40B4-BE49-F238E27FC236}">
                <a16:creationId xmlns:a16="http://schemas.microsoft.com/office/drawing/2014/main" id="{BDF96C60-7E43-4262-8397-94420B3A1138}"/>
              </a:ext>
            </a:extLst>
          </p:cNvPr>
          <p:cNvSpPr>
            <a:spLocks noGrp="1"/>
          </p:cNvSpPr>
          <p:nvPr>
            <p:ph type="body" idx="1"/>
          </p:nvPr>
        </p:nvSpPr>
        <p:spPr/>
        <p:txBody>
          <a:bodyPr/>
          <a:lstStyle/>
          <a:p>
            <a:endParaRPr lang="en-GB"/>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887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477672" y="365125"/>
            <a:ext cx="10876128" cy="1325563"/>
          </a:xfrm>
        </p:spPr>
        <p:txBody>
          <a:bodyPr/>
          <a:lstStyle/>
          <a:p>
            <a:r>
              <a:rPr lang="fr-FR"/>
              <a:t>Sensibiliser le personnel et les communautés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701574"/>
            <a:ext cx="7236563" cy="4172376"/>
          </a:xfrm>
        </p:spPr>
        <p:txBody>
          <a:bodyPr>
            <a:normAutofit fontScale="92500"/>
          </a:bodyPr>
          <a:lstStyle/>
          <a:p>
            <a:pPr>
              <a:spcAft>
                <a:spcPts val="600"/>
              </a:spcAft>
              <a:buClr>
                <a:srgbClr val="0070C0"/>
              </a:buClr>
              <a:buSzPct val="80000"/>
              <a:buFont typeface="Wingdings" charset="2"/>
              <a:buChar char="§"/>
            </a:pPr>
            <a:r>
              <a:rPr lang="fr-FR"/>
              <a:t>Quels sont les différents groupes [personnel/communautés] que vous souhaitez cibler ?</a:t>
            </a:r>
          </a:p>
          <a:p>
            <a:pPr>
              <a:spcAft>
                <a:spcPts val="600"/>
              </a:spcAft>
              <a:buClr>
                <a:srgbClr val="0070C0"/>
              </a:buClr>
              <a:buSzPct val="80000"/>
              <a:buFont typeface="Wingdings" charset="2"/>
              <a:buChar char="§"/>
            </a:pPr>
            <a:r>
              <a:rPr lang="fr-FR"/>
              <a:t>Quelles informations devez-vous communiquer ? </a:t>
            </a:r>
          </a:p>
          <a:p>
            <a:pPr>
              <a:spcAft>
                <a:spcPts val="600"/>
              </a:spcAft>
              <a:buClr>
                <a:srgbClr val="0070C0"/>
              </a:buClr>
              <a:buSzPct val="80000"/>
              <a:buFont typeface="Wingdings" charset="2"/>
              <a:buChar char="§"/>
            </a:pPr>
            <a:r>
              <a:rPr lang="fr-FR"/>
              <a:t>Comment les communiquerez-vous ?</a:t>
            </a:r>
          </a:p>
          <a:p>
            <a:pPr>
              <a:spcAft>
                <a:spcPts val="600"/>
              </a:spcAft>
              <a:buClr>
                <a:srgbClr val="0070C0"/>
              </a:buClr>
              <a:buSzPct val="80000"/>
              <a:buFont typeface="Wingdings" charset="2"/>
              <a:buChar char="§"/>
            </a:pPr>
            <a:r>
              <a:rPr lang="fr-FR"/>
              <a:t>[Facultatif : quelles ressources internes ou externes pouvez-vous mobiliser ? Par exemple les supports de formation, les stratégies de communication ou un conseiller technique, etc.]</a:t>
            </a:r>
          </a:p>
          <a:p>
            <a:pPr marL="0" indent="0">
              <a:buNone/>
            </a:pPr>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6" name="Image 5"/>
          <p:cNvPicPr>
            <a:picLocks noChangeAspect="1"/>
          </p:cNvPicPr>
          <p:nvPr/>
        </p:nvPicPr>
        <p:blipFill>
          <a:blip r:embed="rId3"/>
          <a:stretch>
            <a:fillRect/>
          </a:stretch>
        </p:blipFill>
        <p:spPr>
          <a:xfrm>
            <a:off x="8227498" y="1376772"/>
            <a:ext cx="3366262" cy="2853704"/>
          </a:xfrm>
          <a:prstGeom prst="rect">
            <a:avLst/>
          </a:prstGeom>
        </p:spPr>
      </p:pic>
    </p:spTree>
    <p:extLst>
      <p:ext uri="{BB962C8B-B14F-4D97-AF65-F5344CB8AC3E}">
        <p14:creationId xmlns:p14="http://schemas.microsoft.com/office/powerpoint/2010/main" val="1124507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fr-FR"/>
              <a:t>Messages clés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11725"/>
            <a:ext cx="10515600" cy="4767887"/>
          </a:xfrm>
        </p:spPr>
        <p:txBody>
          <a:bodyPr>
            <a:normAutofit fontScale="92500" lnSpcReduction="20000"/>
          </a:bodyPr>
          <a:lstStyle/>
          <a:p>
            <a:pPr>
              <a:buClr>
                <a:srgbClr val="0070C0"/>
              </a:buClr>
              <a:buSzPct val="80000"/>
              <a:buFont typeface="Wingdings" charset="2"/>
              <a:buChar char="§"/>
            </a:pPr>
            <a:r>
              <a:rPr lang="fr-FR" dirty="0"/>
              <a:t>Nous assumons l'entière responsabilité de la protection</a:t>
            </a:r>
            <a:r>
              <a:rPr lang="fr-FR" dirty="0">
                <a:solidFill>
                  <a:srgbClr val="FF0000"/>
                </a:solidFill>
              </a:rPr>
              <a:t> </a:t>
            </a:r>
            <a:r>
              <a:rPr lang="fr-FR" dirty="0"/>
              <a:t>et de la promotion d'une culture de protection positive.</a:t>
            </a:r>
          </a:p>
          <a:p>
            <a:pPr>
              <a:buClr>
                <a:srgbClr val="0070C0"/>
              </a:buClr>
              <a:buSzPct val="80000"/>
              <a:buFont typeface="Wingdings" charset="2"/>
              <a:buChar char="§"/>
            </a:pPr>
            <a:r>
              <a:rPr lang="fr-FR" dirty="0"/>
              <a:t>Zéro tolérance envers les atteintes et les abus</a:t>
            </a:r>
          </a:p>
          <a:p>
            <a:pPr>
              <a:buClr>
                <a:srgbClr val="0070C0"/>
              </a:buClr>
              <a:buSzPct val="80000"/>
              <a:buFont typeface="Wingdings" charset="2"/>
              <a:buChar char="§"/>
            </a:pPr>
            <a:r>
              <a:rPr lang="fr-FR" dirty="0"/>
              <a:t>Devoir de signalement : n'hésitez pas à vous exprimer</a:t>
            </a:r>
          </a:p>
          <a:p>
            <a:pPr>
              <a:buClr>
                <a:srgbClr val="0070C0"/>
              </a:buClr>
              <a:buSzPct val="80000"/>
              <a:buFont typeface="Wingdings" charset="2"/>
              <a:buChar char="§"/>
            </a:pPr>
            <a:r>
              <a:rPr lang="fr-FR" dirty="0"/>
              <a:t>L'inaction n'est pas une option</a:t>
            </a:r>
          </a:p>
          <a:p>
            <a:pPr>
              <a:buClr>
                <a:srgbClr val="0070C0"/>
              </a:buClr>
              <a:buSzPct val="80000"/>
              <a:buFont typeface="Wingdings" charset="2"/>
              <a:buChar char="§"/>
            </a:pPr>
            <a:r>
              <a:rPr lang="fr-FR" dirty="0"/>
              <a:t>Garantie de la confidentialité à tout moment</a:t>
            </a:r>
          </a:p>
          <a:p>
            <a:pPr>
              <a:buClr>
                <a:srgbClr val="0070C0"/>
              </a:buClr>
              <a:buSzPct val="80000"/>
              <a:buFont typeface="Wingdings" charset="2"/>
              <a:buChar char="§"/>
            </a:pPr>
            <a:r>
              <a:rPr lang="fr-FR" dirty="0"/>
              <a:t>Signalement immédiat de tout problème présumé, avéré, passé et anonyme en lien avec la préservation</a:t>
            </a:r>
          </a:p>
          <a:p>
            <a:pPr>
              <a:buClr>
                <a:srgbClr val="0070C0"/>
              </a:buClr>
              <a:buSzPct val="80000"/>
              <a:buFont typeface="Wingdings" charset="2"/>
              <a:buChar char="§"/>
            </a:pPr>
            <a:r>
              <a:rPr lang="fr-FR" dirty="0"/>
              <a:t>Nous avons le devoir de prendre soin les uns des autres, c'est-à-dire de tous les enfants, femmes et hommes au service desquels nous agissons et que nous soutenons au sein de la communauté, ainsi que de nos collègues de travail. Le but est d'agir dans leur intérêt, de garantir leur sécurité et d'éliminer ou de réduire tout risque d'atteinte.</a:t>
            </a:r>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4399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fr-FR"/>
              <a:t>Ressources utiles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2019868"/>
            <a:ext cx="10515600" cy="3843195"/>
          </a:xfrm>
        </p:spPr>
        <p:txBody>
          <a:bodyPr>
            <a:normAutofit/>
          </a:bodyPr>
          <a:lstStyle/>
          <a:p>
            <a:pPr>
              <a:spcAft>
                <a:spcPts val="600"/>
              </a:spcAft>
              <a:buClr>
                <a:srgbClr val="0070C0"/>
              </a:buClr>
              <a:buSzPct val="80000"/>
              <a:buFont typeface="Wingdings" charset="2"/>
              <a:buChar char="§"/>
            </a:pPr>
            <a:r>
              <a:rPr lang="fr-FR"/>
              <a:t>6 principes de l'IASC</a:t>
            </a:r>
          </a:p>
          <a:p>
            <a:pPr>
              <a:spcAft>
                <a:spcPts val="600"/>
              </a:spcAft>
              <a:buClr>
                <a:srgbClr val="0070C0"/>
              </a:buClr>
              <a:buSzPct val="80000"/>
              <a:buFont typeface="Wingdings" charset="2"/>
              <a:buChar char="§"/>
            </a:pPr>
            <a:r>
              <a:rPr lang="fr-FR"/>
              <a:t>Vidéo Aucune excuse pour les abus</a:t>
            </a:r>
          </a:p>
          <a:p>
            <a:pPr>
              <a:spcAft>
                <a:spcPts val="600"/>
              </a:spcAft>
              <a:buClr>
                <a:srgbClr val="0070C0"/>
              </a:buClr>
              <a:buSzPct val="80000"/>
              <a:buFont typeface="Wingdings" charset="2"/>
              <a:buChar char="§"/>
            </a:pPr>
            <a:r>
              <a:rPr lang="fr-FR"/>
              <a:t>Vidéo Dites non aux comportements abusifs</a:t>
            </a:r>
          </a:p>
          <a:p>
            <a:pPr>
              <a:spcAft>
                <a:spcPts val="600"/>
              </a:spcAft>
              <a:buClr>
                <a:srgbClr val="0070C0"/>
              </a:buClr>
              <a:buSzPct val="80000"/>
              <a:buFont typeface="Wingdings" charset="2"/>
              <a:buChar char="§"/>
            </a:pPr>
            <a:r>
              <a:rPr lang="fr-FR"/>
              <a:t>Code de conduite de l‘organisation, traduit dans les langues locales</a:t>
            </a:r>
          </a:p>
          <a:p>
            <a:pPr>
              <a:spcAft>
                <a:spcPts val="600"/>
              </a:spcAft>
              <a:buClr>
                <a:srgbClr val="0070C0"/>
              </a:buClr>
              <a:buSzPct val="80000"/>
              <a:buFont typeface="Wingdings" charset="2"/>
              <a:buChar char="§"/>
            </a:pPr>
            <a:r>
              <a:rPr lang="fr-FR"/>
              <a:t>Ressource 7 : Modèle de programme de formation [ou autre support de l'organisation]</a:t>
            </a:r>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712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fr-FR"/>
              <a:t>Conclusion</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937656"/>
            <a:ext cx="10515600" cy="3939055"/>
          </a:xfrm>
        </p:spPr>
        <p:txBody>
          <a:bodyPr vert="horz" lIns="91440" tIns="45720" rIns="91440" bIns="45720" rtlCol="0" anchor="t">
            <a:normAutofit fontScale="32500" lnSpcReduction="20000"/>
          </a:bodyPr>
          <a:lstStyle/>
          <a:p>
            <a:pPr lvl="0">
              <a:lnSpc>
                <a:spcPct val="110000"/>
              </a:lnSpc>
              <a:spcAft>
                <a:spcPts val="1200"/>
              </a:spcAft>
              <a:buClr>
                <a:srgbClr val="0070C0"/>
              </a:buClr>
              <a:buSzPct val="80000"/>
              <a:buFont typeface="Wingdings" charset="2"/>
              <a:buChar char="§"/>
            </a:pPr>
            <a:r>
              <a:rPr lang="fr-FR" sz="5300" dirty="0"/>
              <a:t>Les SFP jouent un rôle essentiel dans la sensibilisation concernant la </a:t>
            </a:r>
            <a:r>
              <a:rPr lang="fr-FR" sz="5400" dirty="0"/>
              <a:t>protection</a:t>
            </a:r>
            <a:r>
              <a:rPr lang="fr-FR" sz="5400" dirty="0">
                <a:solidFill>
                  <a:srgbClr val="FF0000"/>
                </a:solidFill>
              </a:rPr>
              <a:t> </a:t>
            </a:r>
            <a:r>
              <a:rPr lang="fr-FR" sz="5300" dirty="0"/>
              <a:t>et doivent collaborer avec les responsables de bureaux et les autres collaborateurs clés afin de développer, de renforcer et de mettre en œuvre des stratégies de sensibilisation du personnel et des communautés.</a:t>
            </a:r>
          </a:p>
          <a:p>
            <a:pPr lvl="0">
              <a:lnSpc>
                <a:spcPct val="110000"/>
              </a:lnSpc>
              <a:spcAft>
                <a:spcPts val="1200"/>
              </a:spcAft>
              <a:buClr>
                <a:srgbClr val="0070C0"/>
              </a:buClr>
              <a:buSzPct val="80000"/>
              <a:buFont typeface="Wingdings" charset="2"/>
              <a:buChar char="§"/>
            </a:pPr>
            <a:r>
              <a:rPr lang="fr-FR" sz="5300" dirty="0"/>
              <a:t>Les stratégies de communication doivent tenir compte des personnes qu'elles ciblent, des informations qui doivent être communiquées et des modes de communication de ces renseignements.</a:t>
            </a:r>
          </a:p>
          <a:p>
            <a:pPr lvl="0">
              <a:lnSpc>
                <a:spcPct val="110000"/>
              </a:lnSpc>
              <a:spcAft>
                <a:spcPts val="1200"/>
              </a:spcAft>
              <a:buClr>
                <a:srgbClr val="0070C0"/>
              </a:buClr>
              <a:buSzPct val="80000"/>
              <a:buFont typeface="Wingdings" charset="2"/>
              <a:buChar char="§"/>
            </a:pPr>
            <a:r>
              <a:rPr lang="fr-FR" sz="5300" dirty="0"/>
              <a:t>Les SFP peuvent recourir à de nombreuses ressources, y compris des conseillers en </a:t>
            </a:r>
            <a:r>
              <a:rPr lang="fr-FR" sz="5400" dirty="0"/>
              <a:t>protection</a:t>
            </a:r>
            <a:r>
              <a:rPr lang="fr-FR" sz="5300" dirty="0"/>
              <a:t>, ainsi que des supports de formation et de communication. Il est essentiel que les SFP soient en lien avec le personnel responsable de la préservation au siège afin de s'assurer que les informations et les points de situation sont rapidement communiqués.</a:t>
            </a:r>
          </a:p>
          <a:p>
            <a:pPr lvl="0">
              <a:lnSpc>
                <a:spcPct val="120000"/>
              </a:lnSpc>
              <a:spcAft>
                <a:spcPts val="300"/>
              </a:spcAft>
              <a:buClr>
                <a:srgbClr val="0070C0"/>
              </a:buClr>
              <a:buSzPct val="80000"/>
              <a:buFont typeface="Wingdings" charset="2"/>
              <a:buChar char="§"/>
            </a:pPr>
            <a:endParaRPr lang="en-AU" sz="8000" dirty="0">
              <a:cs typeface="Calibri"/>
            </a:endParaRPr>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fr-FR">
                <a:solidFill>
                  <a:srgbClr val="0070C0"/>
                </a:solidFill>
                <a:ea typeface="Segoe UI Emoji" panose="020B0502040204020203" pitchFamily="34" charset="0"/>
              </a:rPr>
              <a:t>Formation SFP</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5488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2E19916E31DF9428C6CAB6D80BDF9FD" ma:contentTypeVersion="4" ma:contentTypeDescription="Create a new document." ma:contentTypeScope="" ma:versionID="068f7626387ca64ed3ac00ee1ea2807d">
  <xsd:schema xmlns:xsd="http://www.w3.org/2001/XMLSchema" xmlns:xs="http://www.w3.org/2001/XMLSchema" xmlns:p="http://schemas.microsoft.com/office/2006/metadata/properties" xmlns:ns2="931ed3a6-fd86-4597-b90c-c99a1072ba78" targetNamespace="http://schemas.microsoft.com/office/2006/metadata/properties" ma:root="true" ma:fieldsID="55248f946fec6e314b8b125db72636e9" ns2:_="">
    <xsd:import namespace="931ed3a6-fd86-4597-b90c-c99a1072ba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ed3a6-fd86-4597-b90c-c99a1072ba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001DBB-451B-4E54-B41F-1694090A469A}">
  <ds:schemaRefs>
    <ds:schemaRef ds:uri="http://schemas.microsoft.com/sharepoint/v3/contenttype/forms"/>
  </ds:schemaRefs>
</ds:datastoreItem>
</file>

<file path=customXml/itemProps2.xml><?xml version="1.0" encoding="utf-8"?>
<ds:datastoreItem xmlns:ds="http://schemas.openxmlformats.org/officeDocument/2006/customXml" ds:itemID="{967919C4-760B-4E0F-8F74-A7CBF87E5DC9}">
  <ds:schemaRefs>
    <ds:schemaRef ds:uri="http://purl.org/dc/terms/"/>
    <ds:schemaRef ds:uri="http://schemas.openxmlformats.org/package/2006/metadata/core-properties"/>
    <ds:schemaRef ds:uri="http://schemas.microsoft.com/office/infopath/2007/PartnerControls"/>
    <ds:schemaRef ds:uri="http://purl.org/dc/elements/1.1/"/>
    <ds:schemaRef ds:uri="http://www.w3.org/XML/1998/namespace"/>
    <ds:schemaRef ds:uri="http://schemas.microsoft.com/office/2006/metadata/properties"/>
    <ds:schemaRef ds:uri="http://schemas.microsoft.com/office/2006/documentManagement/types"/>
    <ds:schemaRef ds:uri="3a526536-856c-4086-94a8-21130f8ba69f"/>
    <ds:schemaRef ds:uri="http://purl.org/dc/dcmitype/"/>
  </ds:schemaRefs>
</ds:datastoreItem>
</file>

<file path=customXml/itemProps3.xml><?xml version="1.0" encoding="utf-8"?>
<ds:datastoreItem xmlns:ds="http://schemas.openxmlformats.org/officeDocument/2006/customXml" ds:itemID="{DC87D43E-9257-4AE0-83BF-D5C05B826F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1ed3a6-fd86-4597-b90c-c99a1072ba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281</TotalTime>
  <Words>1079</Words>
  <Application>Microsoft Office PowerPoint</Application>
  <PresentationFormat>Widescreen</PresentationFormat>
  <Paragraphs>92</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PowerPoint Presentation</vt:lpstr>
      <vt:lpstr>Objectifs de la formation </vt:lpstr>
      <vt:lpstr> Session 0 : Rappels </vt:lpstr>
      <vt:lpstr>Règles de base </vt:lpstr>
      <vt:lpstr> Session 1 : Sensibilisation</vt:lpstr>
      <vt:lpstr>Sensibiliser le personnel et les communautés </vt:lpstr>
      <vt:lpstr>Messages clés </vt:lpstr>
      <vt:lpstr>Ressources utiles </vt:lpstr>
      <vt:lpstr>Conclusion</vt:lpstr>
      <vt:lpstr> Session 2 : Évaluations de la protection</vt:lpstr>
      <vt:lpstr>PowerPoint Presentation</vt:lpstr>
      <vt:lpstr>Conclusion</vt:lpstr>
      <vt:lpstr> Session 3 : Collaboration avec les réseaux de protection</vt:lpstr>
      <vt:lpstr>Réseaux de protection</vt:lpstr>
      <vt:lpstr>Conclusion</vt:lpstr>
      <vt:lpstr> Session 4 : Sessions supplémentaires</vt:lpstr>
      <vt:lpstr>Tâche en ligne |Études de cas sur le signalement de BOND</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jflint@humanitarianadvisorygroup.org</dc:creator>
  <cp:lastModifiedBy>Suzanne Youngner</cp:lastModifiedBy>
  <cp:revision>25</cp:revision>
  <dcterms:created xsi:type="dcterms:W3CDTF">2020-06-25T07:17:32Z</dcterms:created>
  <dcterms:modified xsi:type="dcterms:W3CDTF">2021-01-29T19:14:25Z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0x010100E2E19916E31DF9428C6CAB6D80BDF9FD</vt:lpwstr>
  </property>
</Properties>
</file>