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sldIdLst>
    <p:sldId id="261" r:id="rId5"/>
    <p:sldId id="262" r:id="rId6"/>
    <p:sldId id="278" r:id="rId7"/>
    <p:sldId id="283" r:id="rId8"/>
    <p:sldId id="279" r:id="rId9"/>
    <p:sldId id="268" r:id="rId10"/>
    <p:sldId id="272" r:id="rId11"/>
    <p:sldId id="264" r:id="rId12"/>
    <p:sldId id="280" r:id="rId13"/>
    <p:sldId id="263" r:id="rId14"/>
    <p:sldId id="270" r:id="rId15"/>
    <p:sldId id="265" r:id="rId16"/>
    <p:sldId id="281" r:id="rId17"/>
    <p:sldId id="273" r:id="rId18"/>
    <p:sldId id="266" r:id="rId19"/>
    <p:sldId id="282" r:id="rId20"/>
    <p:sldId id="267" r:id="rId21"/>
    <p:sldId id="27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Youngner" initials="SY" lastIdx="1" clrIdx="0">
    <p:extLst>
      <p:ext uri="{19B8F6BF-5375-455C-9EA6-DF929625EA0E}">
        <p15:presenceInfo xmlns:p15="http://schemas.microsoft.com/office/powerpoint/2012/main" userId="S::syoungner@InternationalMedicalCorps.org::5587758b-e9ba-47bd-9ab9-a49436a09679" providerId="AD"/>
      </p:ext>
    </p:extLst>
  </p:cmAuthor>
  <p:cmAuthor id="2" name="Sara Barnes" initials="SB" lastIdx="2" clrIdx="1">
    <p:extLst>
      <p:ext uri="{19B8F6BF-5375-455C-9EA6-DF929625EA0E}">
        <p15:presenceInfo xmlns:p15="http://schemas.microsoft.com/office/powerpoint/2012/main" userId="S-1-5-21-1314936129-2815895391-1036861029-77190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CD0835-AFF3-4158-96CA-3605B5BB543C}" v="58" dt="2020-07-31T21:27:47.8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374" autoAdjust="0"/>
  </p:normalViewPr>
  <p:slideViewPr>
    <p:cSldViewPr snapToGrid="0" snapToObjects="1">
      <p:cViewPr varScale="1">
        <p:scale>
          <a:sx n="67" d="100"/>
          <a:sy n="67" d="100"/>
        </p:scale>
        <p:origin x="6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303ED7-7880-F24F-A69F-8569CC102114}" type="datetimeFigureOut">
              <a:rPr lang="en-US" smtClean="0"/>
              <a:t>1/29/2021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B67D11-0723-7545-985E-E0C0A70DF7BD}" type="slidenum">
              <a:rPr lang="en-US" smtClean="0"/>
              <a:t>‹#›</a:t>
            </a:fld>
            <a:endParaRPr lang="en-US" dirty="0"/>
          </a:p>
        </p:txBody>
      </p:sp>
    </p:spTree>
    <p:extLst>
      <p:ext uri="{BB962C8B-B14F-4D97-AF65-F5344CB8AC3E}">
        <p14:creationId xmlns:p14="http://schemas.microsoft.com/office/powerpoint/2010/main" val="1474748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2</a:t>
            </a:fld>
            <a:endParaRPr lang="en-US" dirty="0"/>
          </a:p>
        </p:txBody>
      </p:sp>
    </p:spTree>
    <p:extLst>
      <p:ext uri="{BB962C8B-B14F-4D97-AF65-F5344CB8AC3E}">
        <p14:creationId xmlns:p14="http://schemas.microsoft.com/office/powerpoint/2010/main" val="661385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4</a:t>
            </a:fld>
            <a:endParaRPr lang="en-US" dirty="0"/>
          </a:p>
        </p:txBody>
      </p:sp>
    </p:spTree>
    <p:extLst>
      <p:ext uri="{BB962C8B-B14F-4D97-AF65-F5344CB8AC3E}">
        <p14:creationId xmlns:p14="http://schemas.microsoft.com/office/powerpoint/2010/main" val="864542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10</a:t>
            </a:fld>
            <a:endParaRPr lang="en-US" dirty="0"/>
          </a:p>
        </p:txBody>
      </p:sp>
    </p:spTree>
    <p:extLst>
      <p:ext uri="{BB962C8B-B14F-4D97-AF65-F5344CB8AC3E}">
        <p14:creationId xmlns:p14="http://schemas.microsoft.com/office/powerpoint/2010/main" val="1023727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B67D11-0723-7545-985E-E0C0A70DF7BD}" type="slidenum">
              <a:rPr lang="en-US" smtClean="0"/>
              <a:t>15</a:t>
            </a:fld>
            <a:endParaRPr lang="en-US" dirty="0"/>
          </a:p>
        </p:txBody>
      </p:sp>
    </p:spTree>
    <p:extLst>
      <p:ext uri="{BB962C8B-B14F-4D97-AF65-F5344CB8AC3E}">
        <p14:creationId xmlns:p14="http://schemas.microsoft.com/office/powerpoint/2010/main" val="1155534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pt-PT" dirty="0"/>
          </a:p>
        </p:txBody>
      </p:sp>
      <p:sp>
        <p:nvSpPr>
          <p:cNvPr id="4" name="Номер слайда 3"/>
          <p:cNvSpPr>
            <a:spLocks noGrp="1"/>
          </p:cNvSpPr>
          <p:nvPr>
            <p:ph type="sldNum" sz="quarter" idx="5"/>
          </p:nvPr>
        </p:nvSpPr>
        <p:spPr/>
        <p:txBody>
          <a:bodyPr/>
          <a:lstStyle/>
          <a:p>
            <a:fld id="{5DB67D11-0723-7545-985E-E0C0A70DF7BD}" type="slidenum">
              <a:rPr lang="en-US" smtClean="0"/>
              <a:t>17</a:t>
            </a:fld>
            <a:endParaRPr lang="en-US" dirty="0"/>
          </a:p>
        </p:txBody>
      </p:sp>
    </p:spTree>
    <p:extLst>
      <p:ext uri="{BB962C8B-B14F-4D97-AF65-F5344CB8AC3E}">
        <p14:creationId xmlns:p14="http://schemas.microsoft.com/office/powerpoint/2010/main" val="1691319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1872F-DE9F-E54A-BEE7-0F43BB9FB4A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436C2B6-BD35-B240-B258-D75FA0B983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D795A9C-1826-4149-988A-759555BBA9D3}"/>
              </a:ext>
            </a:extLst>
          </p:cNvPr>
          <p:cNvSpPr>
            <a:spLocks noGrp="1"/>
          </p:cNvSpPr>
          <p:nvPr>
            <p:ph type="dt" sz="half" idx="10"/>
          </p:nvPr>
        </p:nvSpPr>
        <p:spPr/>
        <p:txBody>
          <a:bodyPr/>
          <a:lstStyle/>
          <a:p>
            <a:fld id="{A2E00694-B89B-0545-9476-16A1789271F9}" type="datetime1">
              <a:rPr lang="en-AU" smtClean="0"/>
              <a:t>29/01/2021</a:t>
            </a:fld>
            <a:endParaRPr lang="en-US" dirty="0"/>
          </a:p>
        </p:txBody>
      </p:sp>
      <p:sp>
        <p:nvSpPr>
          <p:cNvPr id="5" name="Footer Placeholder 4">
            <a:extLst>
              <a:ext uri="{FF2B5EF4-FFF2-40B4-BE49-F238E27FC236}">
                <a16:creationId xmlns:a16="http://schemas.microsoft.com/office/drawing/2014/main" id="{E4CD9E0B-7D05-994D-BB22-F93558A6B355}"/>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6D1FC94F-3027-E243-B11D-49311D63CF7E}"/>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2726282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D4C0A-C2FE-DB4D-8A65-D585E38B2B2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64DF354-3622-6545-B0CD-0C07E7B39BA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378A3F-931B-854E-92F7-A184B224654E}"/>
              </a:ext>
            </a:extLst>
          </p:cNvPr>
          <p:cNvSpPr>
            <a:spLocks noGrp="1"/>
          </p:cNvSpPr>
          <p:nvPr>
            <p:ph type="dt" sz="half" idx="10"/>
          </p:nvPr>
        </p:nvSpPr>
        <p:spPr/>
        <p:txBody>
          <a:bodyPr/>
          <a:lstStyle/>
          <a:p>
            <a:fld id="{D7251950-0578-1E49-9EEB-8C7F4A13A35C}" type="datetime1">
              <a:rPr lang="en-AU" smtClean="0"/>
              <a:t>29/01/2021</a:t>
            </a:fld>
            <a:endParaRPr lang="en-US" dirty="0"/>
          </a:p>
        </p:txBody>
      </p:sp>
      <p:sp>
        <p:nvSpPr>
          <p:cNvPr id="5" name="Footer Placeholder 4">
            <a:extLst>
              <a:ext uri="{FF2B5EF4-FFF2-40B4-BE49-F238E27FC236}">
                <a16:creationId xmlns:a16="http://schemas.microsoft.com/office/drawing/2014/main" id="{A932561C-3EB1-C24F-8225-53C02B66CD4A}"/>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572FAF45-B093-4A48-B121-30DCBF21400A}"/>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161384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C8BDA-F52C-A843-917E-B000B142084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085F93-391F-E84F-9722-6EF2266F7E3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BEFB226-AA36-F84C-8D4E-12AFAF687830}"/>
              </a:ext>
            </a:extLst>
          </p:cNvPr>
          <p:cNvSpPr>
            <a:spLocks noGrp="1"/>
          </p:cNvSpPr>
          <p:nvPr>
            <p:ph type="dt" sz="half" idx="10"/>
          </p:nvPr>
        </p:nvSpPr>
        <p:spPr/>
        <p:txBody>
          <a:bodyPr/>
          <a:lstStyle/>
          <a:p>
            <a:fld id="{04F2729F-8878-9243-96F4-65BC5FA9BC68}" type="datetime1">
              <a:rPr lang="en-AU" smtClean="0"/>
              <a:t>29/01/2021</a:t>
            </a:fld>
            <a:endParaRPr lang="en-US" dirty="0"/>
          </a:p>
        </p:txBody>
      </p:sp>
      <p:sp>
        <p:nvSpPr>
          <p:cNvPr id="5" name="Footer Placeholder 4">
            <a:extLst>
              <a:ext uri="{FF2B5EF4-FFF2-40B4-BE49-F238E27FC236}">
                <a16:creationId xmlns:a16="http://schemas.microsoft.com/office/drawing/2014/main" id="{9FACA178-8F16-7E4C-9AF9-5F7A6C1A2517}"/>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369BB426-72C2-984B-8B77-E589C37BA8E0}"/>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962218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40663-078A-2041-AF87-2FD3C954537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768056C-814A-D74A-B54A-3D4A35A82BC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AFAFB2A-3CB7-CB49-A71F-584B523ECBF3}"/>
              </a:ext>
            </a:extLst>
          </p:cNvPr>
          <p:cNvSpPr>
            <a:spLocks noGrp="1"/>
          </p:cNvSpPr>
          <p:nvPr>
            <p:ph type="dt" sz="half" idx="10"/>
          </p:nvPr>
        </p:nvSpPr>
        <p:spPr/>
        <p:txBody>
          <a:bodyPr/>
          <a:lstStyle/>
          <a:p>
            <a:fld id="{28881194-0249-0442-93FC-3B55573ACFC1}" type="datetime1">
              <a:rPr lang="en-AU" smtClean="0"/>
              <a:t>29/01/2021</a:t>
            </a:fld>
            <a:endParaRPr lang="en-US" dirty="0"/>
          </a:p>
        </p:txBody>
      </p:sp>
      <p:sp>
        <p:nvSpPr>
          <p:cNvPr id="5" name="Footer Placeholder 4">
            <a:extLst>
              <a:ext uri="{FF2B5EF4-FFF2-40B4-BE49-F238E27FC236}">
                <a16:creationId xmlns:a16="http://schemas.microsoft.com/office/drawing/2014/main" id="{A234001B-81D9-3843-B41D-4C730A225819}"/>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61F99B3D-796F-8C41-9945-1E460856153A}"/>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3101685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A773-754A-E14C-BC29-F34AD5F5963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09CDA0B-5B88-1343-B4D4-3FF4D3678E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A5C1CD6-9CF5-FC4D-A46E-91111F7462A6}"/>
              </a:ext>
            </a:extLst>
          </p:cNvPr>
          <p:cNvSpPr>
            <a:spLocks noGrp="1"/>
          </p:cNvSpPr>
          <p:nvPr>
            <p:ph type="dt" sz="half" idx="10"/>
          </p:nvPr>
        </p:nvSpPr>
        <p:spPr/>
        <p:txBody>
          <a:bodyPr/>
          <a:lstStyle/>
          <a:p>
            <a:fld id="{14829135-78EB-D549-B514-FB9608F73862}" type="datetime1">
              <a:rPr lang="en-AU" smtClean="0"/>
              <a:t>29/01/2021</a:t>
            </a:fld>
            <a:endParaRPr lang="en-US" dirty="0"/>
          </a:p>
        </p:txBody>
      </p:sp>
      <p:sp>
        <p:nvSpPr>
          <p:cNvPr id="5" name="Footer Placeholder 4">
            <a:extLst>
              <a:ext uri="{FF2B5EF4-FFF2-40B4-BE49-F238E27FC236}">
                <a16:creationId xmlns:a16="http://schemas.microsoft.com/office/drawing/2014/main" id="{5A5324CB-7C60-4D42-BA69-CC8FE2F8E1A7}"/>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2EC3E942-D75F-5947-A539-21A6E8D190C9}"/>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3022137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08EC1-0E59-0543-9487-814EBB1EC1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1AA8025-D538-7741-BFFC-78DB589E221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88C753D-E069-1542-8F0D-DA1C8621213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D5B7D01-4D4F-6943-9302-AAC7721112F7}"/>
              </a:ext>
            </a:extLst>
          </p:cNvPr>
          <p:cNvSpPr>
            <a:spLocks noGrp="1"/>
          </p:cNvSpPr>
          <p:nvPr>
            <p:ph type="dt" sz="half" idx="10"/>
          </p:nvPr>
        </p:nvSpPr>
        <p:spPr/>
        <p:txBody>
          <a:bodyPr/>
          <a:lstStyle/>
          <a:p>
            <a:fld id="{9CF0F902-2F78-844B-B188-7E448A7B2616}" type="datetime1">
              <a:rPr lang="en-AU" smtClean="0"/>
              <a:t>29/01/2021</a:t>
            </a:fld>
            <a:endParaRPr lang="en-US" dirty="0"/>
          </a:p>
        </p:txBody>
      </p:sp>
      <p:sp>
        <p:nvSpPr>
          <p:cNvPr id="6" name="Footer Placeholder 5">
            <a:extLst>
              <a:ext uri="{FF2B5EF4-FFF2-40B4-BE49-F238E27FC236}">
                <a16:creationId xmlns:a16="http://schemas.microsoft.com/office/drawing/2014/main" id="{3FAF5CB1-9B98-B646-AAEE-1A3FABC403BE}"/>
              </a:ext>
            </a:extLst>
          </p:cNvPr>
          <p:cNvSpPr>
            <a:spLocks noGrp="1"/>
          </p:cNvSpPr>
          <p:nvPr>
            <p:ph type="ftr" sz="quarter" idx="11"/>
          </p:nvPr>
        </p:nvSpPr>
        <p:spPr/>
        <p:txBody>
          <a:bodyPr/>
          <a:lstStyle/>
          <a:p>
            <a:r>
              <a:rPr lang="en-US" dirty="0"/>
              <a:t>SFP Training Pilot</a:t>
            </a:r>
          </a:p>
        </p:txBody>
      </p:sp>
      <p:sp>
        <p:nvSpPr>
          <p:cNvPr id="7" name="Slide Number Placeholder 6">
            <a:extLst>
              <a:ext uri="{FF2B5EF4-FFF2-40B4-BE49-F238E27FC236}">
                <a16:creationId xmlns:a16="http://schemas.microsoft.com/office/drawing/2014/main" id="{45BF6C72-DE18-5246-A3AE-8EF483DED952}"/>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68212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9C5EB-C939-0146-ACEC-139360336B4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1CD505D-56AC-5C42-829A-EE5051BFFA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2D94452-D52B-BB4B-96C6-C88E3582B3A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4CB0E01-C44D-6347-A614-E9C7668C4B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C15EC1E-4E03-BA4C-AED4-8CCB9BD7315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DEA55CC-21D0-AE44-9850-D018D16AA7F0}"/>
              </a:ext>
            </a:extLst>
          </p:cNvPr>
          <p:cNvSpPr>
            <a:spLocks noGrp="1"/>
          </p:cNvSpPr>
          <p:nvPr>
            <p:ph type="dt" sz="half" idx="10"/>
          </p:nvPr>
        </p:nvSpPr>
        <p:spPr/>
        <p:txBody>
          <a:bodyPr/>
          <a:lstStyle/>
          <a:p>
            <a:fld id="{36995F36-8D2E-704A-A4A9-69ED8014D5CB}" type="datetime1">
              <a:rPr lang="en-AU" smtClean="0"/>
              <a:t>29/01/2021</a:t>
            </a:fld>
            <a:endParaRPr lang="en-US" dirty="0"/>
          </a:p>
        </p:txBody>
      </p:sp>
      <p:sp>
        <p:nvSpPr>
          <p:cNvPr id="8" name="Footer Placeholder 7">
            <a:extLst>
              <a:ext uri="{FF2B5EF4-FFF2-40B4-BE49-F238E27FC236}">
                <a16:creationId xmlns:a16="http://schemas.microsoft.com/office/drawing/2014/main" id="{4034D07F-F5BB-3948-BAC1-87829914ED92}"/>
              </a:ext>
            </a:extLst>
          </p:cNvPr>
          <p:cNvSpPr>
            <a:spLocks noGrp="1"/>
          </p:cNvSpPr>
          <p:nvPr>
            <p:ph type="ftr" sz="quarter" idx="11"/>
          </p:nvPr>
        </p:nvSpPr>
        <p:spPr/>
        <p:txBody>
          <a:bodyPr/>
          <a:lstStyle/>
          <a:p>
            <a:r>
              <a:rPr lang="en-US" dirty="0"/>
              <a:t>SFP Training Pilot</a:t>
            </a:r>
          </a:p>
        </p:txBody>
      </p:sp>
      <p:sp>
        <p:nvSpPr>
          <p:cNvPr id="9" name="Slide Number Placeholder 8">
            <a:extLst>
              <a:ext uri="{FF2B5EF4-FFF2-40B4-BE49-F238E27FC236}">
                <a16:creationId xmlns:a16="http://schemas.microsoft.com/office/drawing/2014/main" id="{14869DE7-CD63-F142-9EC9-0287256AF502}"/>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43788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00F11-A3E1-4D4F-916C-FACE0AB8719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06698D0-44A4-FF47-9A76-072ECC67F112}"/>
              </a:ext>
            </a:extLst>
          </p:cNvPr>
          <p:cNvSpPr>
            <a:spLocks noGrp="1"/>
          </p:cNvSpPr>
          <p:nvPr>
            <p:ph type="dt" sz="half" idx="10"/>
          </p:nvPr>
        </p:nvSpPr>
        <p:spPr/>
        <p:txBody>
          <a:bodyPr/>
          <a:lstStyle/>
          <a:p>
            <a:fld id="{86335C38-2167-194F-9825-B1D8A73426F6}" type="datetime1">
              <a:rPr lang="en-AU" smtClean="0"/>
              <a:t>29/01/2021</a:t>
            </a:fld>
            <a:endParaRPr lang="en-US" dirty="0"/>
          </a:p>
        </p:txBody>
      </p:sp>
      <p:sp>
        <p:nvSpPr>
          <p:cNvPr id="4" name="Footer Placeholder 3">
            <a:extLst>
              <a:ext uri="{FF2B5EF4-FFF2-40B4-BE49-F238E27FC236}">
                <a16:creationId xmlns:a16="http://schemas.microsoft.com/office/drawing/2014/main" id="{D44FB113-631F-094A-84BF-A633169B0907}"/>
              </a:ext>
            </a:extLst>
          </p:cNvPr>
          <p:cNvSpPr>
            <a:spLocks noGrp="1"/>
          </p:cNvSpPr>
          <p:nvPr>
            <p:ph type="ftr" sz="quarter" idx="11"/>
          </p:nvPr>
        </p:nvSpPr>
        <p:spPr/>
        <p:txBody>
          <a:bodyPr/>
          <a:lstStyle/>
          <a:p>
            <a:r>
              <a:rPr lang="en-US" dirty="0"/>
              <a:t>SFP Training Pilot</a:t>
            </a:r>
          </a:p>
        </p:txBody>
      </p:sp>
      <p:sp>
        <p:nvSpPr>
          <p:cNvPr id="5" name="Slide Number Placeholder 4">
            <a:extLst>
              <a:ext uri="{FF2B5EF4-FFF2-40B4-BE49-F238E27FC236}">
                <a16:creationId xmlns:a16="http://schemas.microsoft.com/office/drawing/2014/main" id="{7A774107-029E-E746-A36A-6D22AEAEBB07}"/>
              </a:ext>
            </a:extLst>
          </p:cNvPr>
          <p:cNvSpPr>
            <a:spLocks noGrp="1"/>
          </p:cNvSpPr>
          <p:nvPr>
            <p:ph type="sldNum" sz="quarter" idx="12"/>
          </p:nvPr>
        </p:nvSpPr>
        <p:spPr/>
        <p:txBody>
          <a:bodyPr/>
          <a:lstStyle/>
          <a:p>
            <a:fld id="{5E7B2C64-B298-2A47-A9AE-575733AC5251}" type="slidenum">
              <a:rPr lang="en-US" smtClean="0"/>
              <a:t>‹#›</a:t>
            </a:fld>
            <a:endParaRPr lang="en-US" dirty="0"/>
          </a:p>
        </p:txBody>
      </p:sp>
      <p:sp>
        <p:nvSpPr>
          <p:cNvPr id="6" name="Footer Placeholder 4">
            <a:extLst>
              <a:ext uri="{FF2B5EF4-FFF2-40B4-BE49-F238E27FC236}">
                <a16:creationId xmlns:a16="http://schemas.microsoft.com/office/drawing/2014/main" id="{4932C85A-51A2-4A4D-926D-E5B1AACC081B}"/>
              </a:ext>
            </a:extLst>
          </p:cNvPr>
          <p:cNvSpPr txBox="1">
            <a:spLocks/>
          </p:cNvSpPr>
          <p:nvPr userDrawn="1"/>
        </p:nvSpPr>
        <p:spPr>
          <a:xfrm>
            <a:off x="-1103555" y="6356349"/>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7" name="Straight Connector 6">
            <a:extLst>
              <a:ext uri="{FF2B5EF4-FFF2-40B4-BE49-F238E27FC236}">
                <a16:creationId xmlns:a16="http://schemas.microsoft.com/office/drawing/2014/main" id="{7BEE38C8-7AB0-4977-BCCF-EDE665A10583}"/>
              </a:ext>
            </a:extLst>
          </p:cNvPr>
          <p:cNvCxnSpPr/>
          <p:nvPr userDrawn="1"/>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990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2BD430-9339-5A4B-A949-DB9ADFB23B82}"/>
              </a:ext>
            </a:extLst>
          </p:cNvPr>
          <p:cNvSpPr>
            <a:spLocks noGrp="1"/>
          </p:cNvSpPr>
          <p:nvPr>
            <p:ph type="dt" sz="half" idx="10"/>
          </p:nvPr>
        </p:nvSpPr>
        <p:spPr/>
        <p:txBody>
          <a:bodyPr/>
          <a:lstStyle/>
          <a:p>
            <a:fld id="{1B9D8D26-0AA8-9E47-8ED7-1E5E96B98A1D}" type="datetime1">
              <a:rPr lang="en-AU" smtClean="0"/>
              <a:t>29/01/2021</a:t>
            </a:fld>
            <a:endParaRPr lang="en-US" dirty="0"/>
          </a:p>
        </p:txBody>
      </p:sp>
      <p:sp>
        <p:nvSpPr>
          <p:cNvPr id="3" name="Footer Placeholder 2">
            <a:extLst>
              <a:ext uri="{FF2B5EF4-FFF2-40B4-BE49-F238E27FC236}">
                <a16:creationId xmlns:a16="http://schemas.microsoft.com/office/drawing/2014/main" id="{461FEC01-5F0B-684F-B62D-C2F42A1021C7}"/>
              </a:ext>
            </a:extLst>
          </p:cNvPr>
          <p:cNvSpPr>
            <a:spLocks noGrp="1"/>
          </p:cNvSpPr>
          <p:nvPr>
            <p:ph type="ftr" sz="quarter" idx="11"/>
          </p:nvPr>
        </p:nvSpPr>
        <p:spPr/>
        <p:txBody>
          <a:bodyPr/>
          <a:lstStyle/>
          <a:p>
            <a:r>
              <a:rPr lang="en-US" dirty="0"/>
              <a:t>SFP Training Pilot</a:t>
            </a:r>
          </a:p>
        </p:txBody>
      </p:sp>
      <p:sp>
        <p:nvSpPr>
          <p:cNvPr id="4" name="Slide Number Placeholder 3">
            <a:extLst>
              <a:ext uri="{FF2B5EF4-FFF2-40B4-BE49-F238E27FC236}">
                <a16:creationId xmlns:a16="http://schemas.microsoft.com/office/drawing/2014/main" id="{CBEDE2F6-69AF-AA46-A60F-181DD9731025}"/>
              </a:ext>
            </a:extLst>
          </p:cNvPr>
          <p:cNvSpPr>
            <a:spLocks noGrp="1"/>
          </p:cNvSpPr>
          <p:nvPr>
            <p:ph type="sldNum" sz="quarter" idx="12"/>
          </p:nvPr>
        </p:nvSpPr>
        <p:spPr/>
        <p:txBody>
          <a:bodyPr/>
          <a:lstStyle/>
          <a:p>
            <a:fld id="{5E7B2C64-B298-2A47-A9AE-575733AC5251}" type="slidenum">
              <a:rPr lang="en-US" smtClean="0"/>
              <a:t>‹#›</a:t>
            </a:fld>
            <a:endParaRPr lang="en-US" dirty="0"/>
          </a:p>
        </p:txBody>
      </p:sp>
      <p:sp>
        <p:nvSpPr>
          <p:cNvPr id="5" name="Footer Placeholder 4">
            <a:extLst>
              <a:ext uri="{FF2B5EF4-FFF2-40B4-BE49-F238E27FC236}">
                <a16:creationId xmlns:a16="http://schemas.microsoft.com/office/drawing/2014/main" id="{B9BA1BB8-54F6-4AED-9C82-9091EBC2C2F6}"/>
              </a:ext>
            </a:extLst>
          </p:cNvPr>
          <p:cNvSpPr txBox="1">
            <a:spLocks/>
          </p:cNvSpPr>
          <p:nvPr userDrawn="1"/>
        </p:nvSpPr>
        <p:spPr>
          <a:xfrm>
            <a:off x="-1103555" y="6356349"/>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DDBD648C-2CE4-4F8C-81CB-280F1A7697ED}"/>
              </a:ext>
            </a:extLst>
          </p:cNvPr>
          <p:cNvCxnSpPr/>
          <p:nvPr userDrawn="1"/>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5270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D67CC-FA01-9C4B-80F6-63958B1847E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704B2D-1D40-D747-92B5-D4750216D0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1B93664-57DB-564B-9420-9237C97CEB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4F3322-E2B5-E446-AC62-AC3BE7872A5F}"/>
              </a:ext>
            </a:extLst>
          </p:cNvPr>
          <p:cNvSpPr>
            <a:spLocks noGrp="1"/>
          </p:cNvSpPr>
          <p:nvPr>
            <p:ph type="dt" sz="half" idx="10"/>
          </p:nvPr>
        </p:nvSpPr>
        <p:spPr/>
        <p:txBody>
          <a:bodyPr/>
          <a:lstStyle/>
          <a:p>
            <a:fld id="{1318525E-31E8-AB48-A815-175ABD189675}" type="datetime1">
              <a:rPr lang="en-AU" smtClean="0"/>
              <a:t>29/01/2021</a:t>
            </a:fld>
            <a:endParaRPr lang="en-US" dirty="0"/>
          </a:p>
        </p:txBody>
      </p:sp>
      <p:sp>
        <p:nvSpPr>
          <p:cNvPr id="6" name="Footer Placeholder 5">
            <a:extLst>
              <a:ext uri="{FF2B5EF4-FFF2-40B4-BE49-F238E27FC236}">
                <a16:creationId xmlns:a16="http://schemas.microsoft.com/office/drawing/2014/main" id="{55E23A50-5994-174F-9E8E-EC5AF6C55BD0}"/>
              </a:ext>
            </a:extLst>
          </p:cNvPr>
          <p:cNvSpPr>
            <a:spLocks noGrp="1"/>
          </p:cNvSpPr>
          <p:nvPr>
            <p:ph type="ftr" sz="quarter" idx="11"/>
          </p:nvPr>
        </p:nvSpPr>
        <p:spPr/>
        <p:txBody>
          <a:bodyPr/>
          <a:lstStyle/>
          <a:p>
            <a:r>
              <a:rPr lang="en-US" dirty="0"/>
              <a:t>SFP Training Pilot</a:t>
            </a:r>
          </a:p>
        </p:txBody>
      </p:sp>
      <p:sp>
        <p:nvSpPr>
          <p:cNvPr id="7" name="Slide Number Placeholder 6">
            <a:extLst>
              <a:ext uri="{FF2B5EF4-FFF2-40B4-BE49-F238E27FC236}">
                <a16:creationId xmlns:a16="http://schemas.microsoft.com/office/drawing/2014/main" id="{759B64E5-7E3A-B44C-A851-922AB194599B}"/>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161393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D3F57-230B-0F49-B232-6B1D0B0DD71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F7F465E-9C84-A04C-A298-8E11FCCEA6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E92CE15-CFEB-9E46-AC15-BCEA656893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B9EF12E-B65E-8A44-BB31-66FD474F3A2C}"/>
              </a:ext>
            </a:extLst>
          </p:cNvPr>
          <p:cNvSpPr>
            <a:spLocks noGrp="1"/>
          </p:cNvSpPr>
          <p:nvPr>
            <p:ph type="dt" sz="half" idx="10"/>
          </p:nvPr>
        </p:nvSpPr>
        <p:spPr/>
        <p:txBody>
          <a:bodyPr/>
          <a:lstStyle/>
          <a:p>
            <a:fld id="{AFA9BE08-C676-BF4F-A5C1-61C2AAE1BBAB}" type="datetime1">
              <a:rPr lang="en-AU" smtClean="0"/>
              <a:t>29/01/2021</a:t>
            </a:fld>
            <a:endParaRPr lang="en-US" dirty="0"/>
          </a:p>
        </p:txBody>
      </p:sp>
      <p:sp>
        <p:nvSpPr>
          <p:cNvPr id="6" name="Footer Placeholder 5">
            <a:extLst>
              <a:ext uri="{FF2B5EF4-FFF2-40B4-BE49-F238E27FC236}">
                <a16:creationId xmlns:a16="http://schemas.microsoft.com/office/drawing/2014/main" id="{209F19B9-73A1-C644-97C2-90328A3FD189}"/>
              </a:ext>
            </a:extLst>
          </p:cNvPr>
          <p:cNvSpPr>
            <a:spLocks noGrp="1"/>
          </p:cNvSpPr>
          <p:nvPr>
            <p:ph type="ftr" sz="quarter" idx="11"/>
          </p:nvPr>
        </p:nvSpPr>
        <p:spPr/>
        <p:txBody>
          <a:bodyPr/>
          <a:lstStyle/>
          <a:p>
            <a:r>
              <a:rPr lang="en-US" dirty="0"/>
              <a:t>SFP Training Pilot</a:t>
            </a:r>
          </a:p>
        </p:txBody>
      </p:sp>
      <p:sp>
        <p:nvSpPr>
          <p:cNvPr id="7" name="Slide Number Placeholder 6">
            <a:extLst>
              <a:ext uri="{FF2B5EF4-FFF2-40B4-BE49-F238E27FC236}">
                <a16:creationId xmlns:a16="http://schemas.microsoft.com/office/drawing/2014/main" id="{CE66299F-B9E0-E347-9319-257A8536E0A2}"/>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2862246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3D3B18-FCAC-8D4F-98AF-81CE0D93B7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4E43E4-E99F-334E-BB25-DA2CAF747D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3DDCDD0-2F78-8A47-B8AC-8AD4966103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43504-942F-304C-ABC8-E720B05BFB14}" type="datetime1">
              <a:rPr lang="en-AU" smtClean="0"/>
              <a:t>29/01/2021</a:t>
            </a:fld>
            <a:endParaRPr lang="en-US" dirty="0"/>
          </a:p>
        </p:txBody>
      </p:sp>
      <p:sp>
        <p:nvSpPr>
          <p:cNvPr id="5" name="Footer Placeholder 4">
            <a:extLst>
              <a:ext uri="{FF2B5EF4-FFF2-40B4-BE49-F238E27FC236}">
                <a16:creationId xmlns:a16="http://schemas.microsoft.com/office/drawing/2014/main" id="{18D313A7-91BD-814D-9BA3-75F7018A7E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SFP Training Pilot</a:t>
            </a:r>
          </a:p>
        </p:txBody>
      </p:sp>
      <p:sp>
        <p:nvSpPr>
          <p:cNvPr id="6" name="Slide Number Placeholder 5">
            <a:extLst>
              <a:ext uri="{FF2B5EF4-FFF2-40B4-BE49-F238E27FC236}">
                <a16:creationId xmlns:a16="http://schemas.microsoft.com/office/drawing/2014/main" id="{B068E66A-7238-6E41-A005-85164B8797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B2C64-B298-2A47-A9AE-575733AC5251}" type="slidenum">
              <a:rPr lang="en-US" smtClean="0"/>
              <a:t>‹#›</a:t>
            </a:fld>
            <a:endParaRPr lang="en-US" dirty="0"/>
          </a:p>
        </p:txBody>
      </p:sp>
    </p:spTree>
    <p:extLst>
      <p:ext uri="{BB962C8B-B14F-4D97-AF65-F5344CB8AC3E}">
        <p14:creationId xmlns:p14="http://schemas.microsoft.com/office/powerpoint/2010/main" val="803960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4A4C00-EE12-5640-A260-C1EBC27548D0}"/>
              </a:ext>
            </a:extLst>
          </p:cNvPr>
          <p:cNvSpPr/>
          <p:nvPr/>
        </p:nvSpPr>
        <p:spPr>
          <a:xfrm>
            <a:off x="0" y="3429000"/>
            <a:ext cx="12192000" cy="1836159"/>
          </a:xfrm>
          <a:prstGeom prst="rect">
            <a:avLst/>
          </a:prstGeom>
          <a:solidFill>
            <a:schemeClr val="accent1">
              <a:lumMod val="50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a:ea typeface="Segoe UI Emoji" panose="020B0502040204020203" pitchFamily="34" charset="0"/>
              </a:rPr>
              <a:t>Module 3 Signalement</a:t>
            </a:r>
          </a:p>
          <a:p>
            <a:pPr algn="ctr"/>
            <a:r>
              <a:rPr lang="fr-FR" sz="3600" dirty="0">
                <a:ea typeface="Segoe UI Emoji" panose="020B0502040204020203" pitchFamily="34" charset="0"/>
              </a:rPr>
              <a:t>Formation pour les points </a:t>
            </a:r>
            <a:r>
              <a:rPr lang="fr-FR" sz="3600" dirty="0">
                <a:solidFill>
                  <a:schemeClr val="bg1"/>
                </a:solidFill>
                <a:ea typeface="Segoe UI Emoji" panose="020B0502040204020203" pitchFamily="34" charset="0"/>
              </a:rPr>
              <a:t>focaux</a:t>
            </a:r>
            <a:r>
              <a:rPr lang="fr-FR" sz="3600" dirty="0">
                <a:ea typeface="Segoe UI Emoji" panose="020B0502040204020203" pitchFamily="34" charset="0"/>
              </a:rPr>
              <a:t> de coordination de la </a:t>
            </a:r>
            <a:r>
              <a:rPr lang="fr-FR" sz="3600" dirty="0">
                <a:solidFill>
                  <a:schemeClr val="bg1"/>
                </a:solidFill>
              </a:rPr>
              <a:t>protection</a:t>
            </a:r>
            <a:endParaRPr lang="fr-FR" sz="3600" dirty="0">
              <a:solidFill>
                <a:schemeClr val="bg1"/>
              </a:solidFill>
              <a:ea typeface="Segoe UI Emoji" panose="020B0502040204020203" pitchFamily="34" charset="0"/>
            </a:endParaRPr>
          </a:p>
        </p:txBody>
      </p:sp>
      <p:grpSp>
        <p:nvGrpSpPr>
          <p:cNvPr id="2" name="Group 1">
            <a:extLst>
              <a:ext uri="{FF2B5EF4-FFF2-40B4-BE49-F238E27FC236}">
                <a16:creationId xmlns:a16="http://schemas.microsoft.com/office/drawing/2014/main" id="{8D2E6562-5CCF-0F44-AD0B-8913AEB45E17}"/>
              </a:ext>
            </a:extLst>
          </p:cNvPr>
          <p:cNvGrpSpPr/>
          <p:nvPr/>
        </p:nvGrpSpPr>
        <p:grpSpPr>
          <a:xfrm>
            <a:off x="2366272" y="912534"/>
            <a:ext cx="7459457" cy="1655762"/>
            <a:chOff x="2280622" y="1141134"/>
            <a:chExt cx="7459457" cy="1655762"/>
          </a:xfrm>
        </p:grpSpPr>
        <p:sp>
          <p:nvSpPr>
            <p:cNvPr id="5" name="Rectangle 4">
              <a:extLst>
                <a:ext uri="{FF2B5EF4-FFF2-40B4-BE49-F238E27FC236}">
                  <a16:creationId xmlns:a16="http://schemas.microsoft.com/office/drawing/2014/main" id="{C148C486-9B69-4240-9F39-CF591A191547}"/>
                </a:ext>
              </a:extLst>
            </p:cNvPr>
            <p:cNvSpPr/>
            <p:nvPr/>
          </p:nvSpPr>
          <p:spPr>
            <a:xfrm>
              <a:off x="2280622" y="1141134"/>
              <a:ext cx="1675503" cy="1655762"/>
            </a:xfrm>
            <a:prstGeom prst="rect">
              <a:avLst/>
            </a:prstGeom>
            <a:solidFill>
              <a:srgbClr val="E533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6" name="Rectangle 5">
              <a:extLst>
                <a:ext uri="{FF2B5EF4-FFF2-40B4-BE49-F238E27FC236}">
                  <a16:creationId xmlns:a16="http://schemas.microsoft.com/office/drawing/2014/main" id="{27C538F5-0934-1740-BA99-5F95505EC813}"/>
                </a:ext>
              </a:extLst>
            </p:cNvPr>
            <p:cNvSpPr/>
            <p:nvPr/>
          </p:nvSpPr>
          <p:spPr>
            <a:xfrm>
              <a:off x="4174341" y="1141134"/>
              <a:ext cx="1675503" cy="16557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7" name="Rectangle 6">
              <a:extLst>
                <a:ext uri="{FF2B5EF4-FFF2-40B4-BE49-F238E27FC236}">
                  <a16:creationId xmlns:a16="http://schemas.microsoft.com/office/drawing/2014/main" id="{861DC28C-8059-4F43-AD59-A1C89539E2EB}"/>
                </a:ext>
              </a:extLst>
            </p:cNvPr>
            <p:cNvSpPr/>
            <p:nvPr/>
          </p:nvSpPr>
          <p:spPr>
            <a:xfrm>
              <a:off x="6068061" y="1141134"/>
              <a:ext cx="1675503" cy="165576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8" name="Rectangle 7">
              <a:extLst>
                <a:ext uri="{FF2B5EF4-FFF2-40B4-BE49-F238E27FC236}">
                  <a16:creationId xmlns:a16="http://schemas.microsoft.com/office/drawing/2014/main" id="{1AD499BB-F240-B746-8181-2737DB69F512}"/>
                </a:ext>
              </a:extLst>
            </p:cNvPr>
            <p:cNvSpPr/>
            <p:nvPr/>
          </p:nvSpPr>
          <p:spPr>
            <a:xfrm>
              <a:off x="8064576" y="1141134"/>
              <a:ext cx="1675503" cy="1655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9" name="Picture 8">
              <a:extLst>
                <a:ext uri="{FF2B5EF4-FFF2-40B4-BE49-F238E27FC236}">
                  <a16:creationId xmlns:a16="http://schemas.microsoft.com/office/drawing/2014/main" id="{FD4CC15C-C077-714E-BB41-6560A093DDBE}"/>
                </a:ext>
              </a:extLst>
            </p:cNvPr>
            <p:cNvPicPr/>
            <p:nvPr/>
          </p:nvPicPr>
          <p:blipFill>
            <a:blip r:embed="rId2">
              <a:extLst>
                <a:ext uri="{28A0092B-C50C-407E-A947-70E740481C1C}">
                  <a14:useLocalDpi xmlns:a14="http://schemas.microsoft.com/office/drawing/2010/main" val="0"/>
                </a:ext>
              </a:extLst>
            </a:blip>
            <a:stretch>
              <a:fillRect/>
            </a:stretch>
          </p:blipFill>
          <p:spPr>
            <a:xfrm>
              <a:off x="6392414" y="1455617"/>
              <a:ext cx="1026795" cy="1026795"/>
            </a:xfrm>
            <a:prstGeom prst="rect">
              <a:avLst/>
            </a:prstGeom>
          </p:spPr>
        </p:pic>
      </p:grpSp>
      <p:grpSp>
        <p:nvGrpSpPr>
          <p:cNvPr id="10" name="Group 9">
            <a:extLst>
              <a:ext uri="{FF2B5EF4-FFF2-40B4-BE49-F238E27FC236}">
                <a16:creationId xmlns:a16="http://schemas.microsoft.com/office/drawing/2014/main" id="{25CD278E-7AD8-D744-8CFF-518C0BC064B5}"/>
              </a:ext>
            </a:extLst>
          </p:cNvPr>
          <p:cNvGrpSpPr/>
          <p:nvPr/>
        </p:nvGrpSpPr>
        <p:grpSpPr>
          <a:xfrm>
            <a:off x="3104510" y="5750319"/>
            <a:ext cx="5982981" cy="755349"/>
            <a:chOff x="2782636" y="5861461"/>
            <a:chExt cx="5982981" cy="755349"/>
          </a:xfrm>
        </p:grpSpPr>
        <p:pic>
          <p:nvPicPr>
            <p:cNvPr id="11" name="Picture 10">
              <a:extLst>
                <a:ext uri="{FF2B5EF4-FFF2-40B4-BE49-F238E27FC236}">
                  <a16:creationId xmlns:a16="http://schemas.microsoft.com/office/drawing/2014/main" id="{8F714A5C-9589-0A4E-A7ED-83B67F848AFE}"/>
                </a:ext>
              </a:extLst>
            </p:cNvPr>
            <p:cNvPicPr>
              <a:picLocks noChangeAspect="1"/>
            </p:cNvPicPr>
            <p:nvPr/>
          </p:nvPicPr>
          <p:blipFill>
            <a:blip r:embed="rId3"/>
            <a:stretch>
              <a:fillRect/>
            </a:stretch>
          </p:blipFill>
          <p:spPr>
            <a:xfrm>
              <a:off x="7286001" y="5988636"/>
              <a:ext cx="1479616" cy="500998"/>
            </a:xfrm>
            <a:prstGeom prst="rect">
              <a:avLst/>
            </a:prstGeom>
          </p:spPr>
        </p:pic>
        <p:pic>
          <p:nvPicPr>
            <p:cNvPr id="12" name="Picture 11">
              <a:extLst>
                <a:ext uri="{FF2B5EF4-FFF2-40B4-BE49-F238E27FC236}">
                  <a16:creationId xmlns:a16="http://schemas.microsoft.com/office/drawing/2014/main" id="{FAE77B75-CBB3-4144-8768-0582B720F5A0}"/>
                </a:ext>
              </a:extLst>
            </p:cNvPr>
            <p:cNvPicPr>
              <a:picLocks noChangeAspect="1"/>
            </p:cNvPicPr>
            <p:nvPr/>
          </p:nvPicPr>
          <p:blipFill>
            <a:blip r:embed="rId4"/>
            <a:stretch>
              <a:fillRect/>
            </a:stretch>
          </p:blipFill>
          <p:spPr>
            <a:xfrm>
              <a:off x="2782636" y="5861461"/>
              <a:ext cx="1173489" cy="755349"/>
            </a:xfrm>
            <a:prstGeom prst="rect">
              <a:avLst/>
            </a:prstGeom>
          </p:spPr>
        </p:pic>
        <p:pic>
          <p:nvPicPr>
            <p:cNvPr id="13" name="Picture 12">
              <a:extLst>
                <a:ext uri="{FF2B5EF4-FFF2-40B4-BE49-F238E27FC236}">
                  <a16:creationId xmlns:a16="http://schemas.microsoft.com/office/drawing/2014/main" id="{87A96290-98AE-E146-9B0F-FEDE8412AF8D}"/>
                </a:ext>
              </a:extLst>
            </p:cNvPr>
            <p:cNvPicPr>
              <a:picLocks noChangeAspect="1"/>
            </p:cNvPicPr>
            <p:nvPr/>
          </p:nvPicPr>
          <p:blipFill>
            <a:blip r:embed="rId5"/>
            <a:stretch>
              <a:fillRect/>
            </a:stretch>
          </p:blipFill>
          <p:spPr>
            <a:xfrm>
              <a:off x="4485681" y="5931462"/>
              <a:ext cx="2270764" cy="615347"/>
            </a:xfrm>
            <a:prstGeom prst="rect">
              <a:avLst/>
            </a:prstGeom>
          </p:spPr>
        </p:pic>
      </p:grpSp>
    </p:spTree>
    <p:extLst>
      <p:ext uri="{BB962C8B-B14F-4D97-AF65-F5344CB8AC3E}">
        <p14:creationId xmlns:p14="http://schemas.microsoft.com/office/powerpoint/2010/main" val="3088307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C90DFF3-4CC0-4A00-97E0-163D0784E76C}"/>
              </a:ext>
            </a:extLst>
          </p:cNvPr>
          <p:cNvSpPr>
            <a:spLocks noGrp="1"/>
          </p:cNvSpPr>
          <p:nvPr>
            <p:ph type="title"/>
          </p:nvPr>
        </p:nvSpPr>
        <p:spPr>
          <a:xfrm>
            <a:off x="415119" y="345354"/>
            <a:ext cx="11555454" cy="2023232"/>
          </a:xfrm>
        </p:spPr>
        <p:txBody>
          <a:bodyPr/>
          <a:lstStyle/>
          <a:p>
            <a:r>
              <a:rPr lang="fr-FR" i="1"/>
              <a:t>Tâche en ligne</a:t>
            </a:r>
            <a:r>
              <a:rPr lang="fr-FR"/>
              <a:t> </a:t>
            </a:r>
            <a:r>
              <a:rPr lang="fr-FR">
                <a:solidFill>
                  <a:schemeClr val="accent1">
                    <a:lumMod val="75000"/>
                  </a:schemeClr>
                </a:solidFill>
              </a:rPr>
              <a:t>|Études de cas sur le signalement de BOND</a:t>
            </a:r>
          </a:p>
        </p:txBody>
      </p:sp>
      <p:sp>
        <p:nvSpPr>
          <p:cNvPr id="9" name="TextBox 8">
            <a:extLst>
              <a:ext uri="{FF2B5EF4-FFF2-40B4-BE49-F238E27FC236}">
                <a16:creationId xmlns:a16="http://schemas.microsoft.com/office/drawing/2014/main" id="{0E0A4E02-C533-4C1C-AB13-0CDBD9C64E55}"/>
              </a:ext>
            </a:extLst>
          </p:cNvPr>
          <p:cNvSpPr txBox="1"/>
          <p:nvPr/>
        </p:nvSpPr>
        <p:spPr>
          <a:xfrm>
            <a:off x="438391" y="2438400"/>
            <a:ext cx="7736780" cy="3283976"/>
          </a:xfrm>
          <a:prstGeom prst="rect">
            <a:avLst/>
          </a:prstGeom>
          <a:noFill/>
        </p:spPr>
        <p:txBody>
          <a:bodyPr wrap="square" rtlCol="0">
            <a:spAutoFit/>
          </a:bodyPr>
          <a:lstStyle/>
          <a:p>
            <a:pPr marL="514350" lvl="0" indent="-514350">
              <a:lnSpc>
                <a:spcPct val="90000"/>
              </a:lnSpc>
              <a:spcBef>
                <a:spcPts val="1000"/>
              </a:spcBef>
              <a:spcAft>
                <a:spcPts val="600"/>
              </a:spcAft>
              <a:buClr>
                <a:srgbClr val="0070C0"/>
              </a:buClr>
              <a:buSzPct val="80000"/>
              <a:buFont typeface="+mj-lt"/>
              <a:buAutoNum type="arabicPeriod"/>
            </a:pPr>
            <a:r>
              <a:rPr lang="fr-FR" sz="4400"/>
              <a:t>Quelle recommandation essentielle découle de ces études de cas ?</a:t>
            </a:r>
          </a:p>
          <a:p>
            <a:endParaRPr lang="en-GB" sz="4400" dirty="0"/>
          </a:p>
        </p:txBody>
      </p:sp>
      <p:sp>
        <p:nvSpPr>
          <p:cNvPr id="11"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13" name="Straight Connector 12">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p:nvPicPr>
        <p:blipFill>
          <a:blip r:embed="rId3"/>
          <a:stretch>
            <a:fillRect/>
          </a:stretch>
        </p:blipFill>
        <p:spPr>
          <a:xfrm>
            <a:off x="8577220" y="2312025"/>
            <a:ext cx="2995401" cy="2918444"/>
          </a:xfrm>
          <a:prstGeom prst="rect">
            <a:avLst/>
          </a:prstGeom>
        </p:spPr>
      </p:pic>
    </p:spTree>
    <p:extLst>
      <p:ext uri="{BB962C8B-B14F-4D97-AF65-F5344CB8AC3E}">
        <p14:creationId xmlns:p14="http://schemas.microsoft.com/office/powerpoint/2010/main" val="2934106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EC77D42-A425-43F8-AD1E-E588892884E4}"/>
              </a:ext>
            </a:extLst>
          </p:cNvPr>
          <p:cNvPicPr>
            <a:picLocks noChangeAspect="1"/>
          </p:cNvPicPr>
          <p:nvPr/>
        </p:nvPicPr>
        <p:blipFill>
          <a:blip r:embed="rId2"/>
          <a:srcRect/>
          <a:stretch/>
        </p:blipFill>
        <p:spPr>
          <a:xfrm>
            <a:off x="-76533" y="2074304"/>
            <a:ext cx="5484873" cy="4817150"/>
          </a:xfrm>
          <a:prstGeom prst="rect">
            <a:avLst/>
          </a:prstGeom>
        </p:spPr>
      </p:pic>
      <p:sp>
        <p:nvSpPr>
          <p:cNvPr id="27" name="Rectangle 1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5" name="Content Placeholder 4">
            <a:extLst>
              <a:ext uri="{FF2B5EF4-FFF2-40B4-BE49-F238E27FC236}">
                <a16:creationId xmlns:a16="http://schemas.microsoft.com/office/drawing/2014/main" id="{F2205F5A-9A81-40FC-82FB-9A2C2AE67F63}"/>
              </a:ext>
            </a:extLst>
          </p:cNvPr>
          <p:cNvPicPr>
            <a:picLocks noGrp="1" noChangeAspect="1"/>
          </p:cNvPicPr>
          <p:nvPr>
            <p:ph idx="1"/>
          </p:nvPr>
        </p:nvPicPr>
        <p:blipFill rotWithShape="1">
          <a:blip r:embed="rId3"/>
          <a:srcRect t="-1155" b="1074"/>
          <a:stretch/>
        </p:blipFill>
        <p:spPr>
          <a:xfrm>
            <a:off x="4526878" y="-190500"/>
            <a:ext cx="7665122" cy="4327603"/>
          </a:xfrm>
          <a:prstGeom prst="rect">
            <a:avLst/>
          </a:prstGeom>
        </p:spPr>
      </p:pic>
      <p:sp>
        <p:nvSpPr>
          <p:cNvPr id="4" name="Footer Placeholder 3">
            <a:extLst>
              <a:ext uri="{FF2B5EF4-FFF2-40B4-BE49-F238E27FC236}">
                <a16:creationId xmlns:a16="http://schemas.microsoft.com/office/drawing/2014/main" id="{B4931D05-4318-4182-A98B-7051967B9F6B}"/>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fr-FR">
                <a:solidFill>
                  <a:srgbClr val="FFFFFF"/>
                </a:solidFill>
                <a:latin typeface="+mn-lt"/>
                <a:ea typeface="+mn-ea"/>
                <a:cs typeface="+mn-cs"/>
              </a:rPr>
              <a:t>Formation SFP pilote</a:t>
            </a:r>
          </a:p>
        </p:txBody>
      </p:sp>
    </p:spTree>
    <p:extLst>
      <p:ext uri="{BB962C8B-B14F-4D97-AF65-F5344CB8AC3E}">
        <p14:creationId xmlns:p14="http://schemas.microsoft.com/office/powerpoint/2010/main" val="784988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Messages clés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9710" y="1614897"/>
            <a:ext cx="10515600" cy="4741451"/>
          </a:xfrm>
        </p:spPr>
        <p:txBody>
          <a:bodyPr>
            <a:normAutofit fontScale="92500" lnSpcReduction="20000"/>
          </a:bodyPr>
          <a:lstStyle/>
          <a:p>
            <a:pPr lvl="0">
              <a:lnSpc>
                <a:spcPct val="100000"/>
              </a:lnSpc>
              <a:buClr>
                <a:srgbClr val="00B050"/>
              </a:buClr>
              <a:buSzPct val="80000"/>
              <a:buFont typeface="Wingdings" panose="05000000000000000000" pitchFamily="2" charset="2"/>
              <a:buChar char="§"/>
            </a:pPr>
            <a:r>
              <a:rPr lang="fr-FR"/>
              <a:t>Répondre aux retours et aux plaintes peut être complexe et donner lieu à de terribles dilemmes. </a:t>
            </a:r>
          </a:p>
          <a:p>
            <a:pPr lvl="0">
              <a:lnSpc>
                <a:spcPct val="100000"/>
              </a:lnSpc>
              <a:buClr>
                <a:srgbClr val="00B050"/>
              </a:buClr>
              <a:buSzPct val="80000"/>
              <a:buFont typeface="Wingdings" panose="05000000000000000000" pitchFamily="2" charset="2"/>
              <a:buChar char="§"/>
            </a:pPr>
            <a:r>
              <a:rPr lang="fr-FR"/>
              <a:t>Des mécanismes de gestion appropriée et efficace des signalements peuvent aider les organisations à relever certains défis en matière de préservation.</a:t>
            </a:r>
          </a:p>
          <a:p>
            <a:pPr lvl="0">
              <a:lnSpc>
                <a:spcPct val="100000"/>
              </a:lnSpc>
              <a:buClr>
                <a:srgbClr val="00B050"/>
              </a:buClr>
              <a:buSzPct val="80000"/>
              <a:buFont typeface="Wingdings" panose="05000000000000000000" pitchFamily="2" charset="2"/>
              <a:buChar char="§"/>
            </a:pPr>
            <a:r>
              <a:rPr lang="fr-FR"/>
              <a:t>Les SFP doivent au minimum connaître les systèmes et les procédures en place dans leur organisation afin de gérer les cas sensibles de façon sûre, confidentielle et transparente. Ils doivent également savoir comment et à qui faire remonter les plaintes. </a:t>
            </a:r>
          </a:p>
          <a:p>
            <a:pPr lvl="0">
              <a:lnSpc>
                <a:spcPct val="100000"/>
              </a:lnSpc>
              <a:buClr>
                <a:srgbClr val="00B050"/>
              </a:buClr>
              <a:buSzPct val="80000"/>
              <a:buFont typeface="Wingdings" panose="05000000000000000000" pitchFamily="2" charset="2"/>
              <a:buChar char="§"/>
            </a:pPr>
            <a:r>
              <a:rPr lang="fr-FR"/>
              <a:t>Les SFP jouent un rôle essentiel dans la communication des canaux de signalement disponibles auprès du personnel, des participants aux programmes et des communautés.</a:t>
            </a:r>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432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3429000"/>
            <a:ext cx="10515600" cy="1133475"/>
          </a:xfrm>
          <a:solidFill>
            <a:srgbClr val="00B050"/>
          </a:solidFill>
        </p:spPr>
        <p:txBody>
          <a:bodyPr>
            <a:normAutofit fontScale="90000"/>
          </a:bodyPr>
          <a:lstStyle/>
          <a:p>
            <a:r>
              <a:rPr lang="fr-FR">
                <a:solidFill>
                  <a:schemeClr val="bg1"/>
                </a:solidFill>
              </a:rPr>
              <a:t> Session 3 : Obstacles au signalement </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7012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BCD79-9A94-4ACD-B138-CDA3B4100B31}"/>
              </a:ext>
            </a:extLst>
          </p:cNvPr>
          <p:cNvSpPr>
            <a:spLocks noGrp="1"/>
          </p:cNvSpPr>
          <p:nvPr>
            <p:ph type="title"/>
          </p:nvPr>
        </p:nvSpPr>
        <p:spPr/>
        <p:txBody>
          <a:bodyPr/>
          <a:lstStyle/>
          <a:p>
            <a:r>
              <a:rPr lang="fr-FR"/>
              <a:t>Ressources</a:t>
            </a:r>
          </a:p>
        </p:txBody>
      </p:sp>
      <p:pic>
        <p:nvPicPr>
          <p:cNvPr id="5" name="Content Placeholder 4">
            <a:extLst>
              <a:ext uri="{FF2B5EF4-FFF2-40B4-BE49-F238E27FC236}">
                <a16:creationId xmlns:a16="http://schemas.microsoft.com/office/drawing/2014/main" id="{3E4F962C-3BB5-4970-B27A-88DAE9300038}"/>
              </a:ext>
            </a:extLst>
          </p:cNvPr>
          <p:cNvPicPr>
            <a:picLocks noGrp="1" noChangeAspect="1"/>
          </p:cNvPicPr>
          <p:nvPr>
            <p:ph idx="1"/>
          </p:nvPr>
        </p:nvPicPr>
        <p:blipFill>
          <a:blip r:embed="rId2"/>
          <a:srcRect/>
          <a:stretch/>
        </p:blipFill>
        <p:spPr>
          <a:xfrm>
            <a:off x="3693672" y="233943"/>
            <a:ext cx="3883243" cy="5314253"/>
          </a:xfrm>
          <a:prstGeom prst="rect">
            <a:avLst/>
          </a:prstGeom>
        </p:spPr>
      </p:pic>
      <p:pic>
        <p:nvPicPr>
          <p:cNvPr id="6" name="Picture 5">
            <a:extLst>
              <a:ext uri="{FF2B5EF4-FFF2-40B4-BE49-F238E27FC236}">
                <a16:creationId xmlns:a16="http://schemas.microsoft.com/office/drawing/2014/main" id="{A9904606-4A03-41C6-A686-73AC21498153}"/>
              </a:ext>
            </a:extLst>
          </p:cNvPr>
          <p:cNvPicPr>
            <a:picLocks noChangeAspect="1"/>
          </p:cNvPicPr>
          <p:nvPr/>
        </p:nvPicPr>
        <p:blipFill>
          <a:blip r:embed="rId3"/>
          <a:srcRect/>
          <a:stretch/>
        </p:blipFill>
        <p:spPr>
          <a:xfrm>
            <a:off x="7844082" y="1515804"/>
            <a:ext cx="4019757" cy="5023108"/>
          </a:xfrm>
          <a:prstGeom prst="rect">
            <a:avLst/>
          </a:prstGeom>
        </p:spPr>
      </p:pic>
    </p:spTree>
    <p:extLst>
      <p:ext uri="{BB962C8B-B14F-4D97-AF65-F5344CB8AC3E}">
        <p14:creationId xmlns:p14="http://schemas.microsoft.com/office/powerpoint/2010/main" val="484799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Messages clés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838200" y="1639887"/>
            <a:ext cx="10515600" cy="4351338"/>
          </a:xfrm>
        </p:spPr>
        <p:txBody>
          <a:bodyPr>
            <a:normAutofit fontScale="77500" lnSpcReduction="20000"/>
          </a:bodyPr>
          <a:lstStyle/>
          <a:p>
            <a:pPr>
              <a:lnSpc>
                <a:spcPct val="100000"/>
              </a:lnSpc>
              <a:buClr>
                <a:srgbClr val="00B050"/>
              </a:buClr>
              <a:buSzPct val="80000"/>
              <a:buFont typeface="Wingdings" panose="05000000000000000000" pitchFamily="2" charset="2"/>
              <a:buChar char="§"/>
            </a:pPr>
            <a:r>
              <a:rPr lang="fr-FR" dirty="0"/>
              <a:t>Il existe de nombreuses raisons pour lesquelles le personnel, les communautés et les participants aux programmes ne signalent pas leurs préoccupations liées à la protection.</a:t>
            </a:r>
          </a:p>
          <a:p>
            <a:pPr>
              <a:lnSpc>
                <a:spcPct val="100000"/>
              </a:lnSpc>
              <a:buClr>
                <a:srgbClr val="00B050"/>
              </a:buClr>
              <a:buSzPct val="80000"/>
              <a:buFont typeface="Wingdings" panose="05000000000000000000" pitchFamily="2" charset="2"/>
              <a:buChar char="§"/>
            </a:pPr>
            <a:r>
              <a:rPr lang="fr-FR" dirty="0"/>
              <a:t>Il est important de surveiller et d'analyser les obstacles au signalement, qui peuvent être physiques, logistiques ou encore culturels. Les mesures d'atténuation doivent être identifiées. </a:t>
            </a:r>
          </a:p>
          <a:p>
            <a:pPr>
              <a:lnSpc>
                <a:spcPct val="100000"/>
              </a:lnSpc>
              <a:buClr>
                <a:srgbClr val="00B050"/>
              </a:buClr>
              <a:buSzPct val="80000"/>
              <a:buFont typeface="Wingdings" panose="05000000000000000000" pitchFamily="2" charset="2"/>
              <a:buChar char="§"/>
            </a:pPr>
            <a:r>
              <a:rPr lang="fr-FR" dirty="0"/>
              <a:t>Des canaux multiples sont nécessaires pour permettre le signalement des problèmes de protection, mais les canaux informels tels que les visites de surveillance constituent également des opportunités essentielles pour que les personnes puissent soumettre leurs plaintes. </a:t>
            </a:r>
          </a:p>
          <a:p>
            <a:pPr>
              <a:lnSpc>
                <a:spcPct val="100000"/>
              </a:lnSpc>
              <a:buClr>
                <a:srgbClr val="00B050"/>
              </a:buClr>
              <a:buSzPct val="80000"/>
              <a:buFont typeface="Wingdings" panose="05000000000000000000" pitchFamily="2" charset="2"/>
              <a:buChar char="§"/>
            </a:pPr>
            <a:r>
              <a:rPr lang="fr-FR" dirty="0"/>
              <a:t>De nombreux obstacles au signalement sont liés à des processus de conception défaillants (manque de consultation des communautés concernant leurs préférences en matière de signalement des problèmes) et au manque d'information (concernant l'organisation, les programmes, les comportements attendus et les méthodes de signalement des problèmes, par exemple).</a:t>
            </a:r>
          </a:p>
          <a:p>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sp>
        <p:nvSpPr>
          <p:cNvPr id="6" name="Rectangle 5">
            <a:extLst>
              <a:ext uri="{FF2B5EF4-FFF2-40B4-BE49-F238E27FC236}">
                <a16:creationId xmlns:a16="http://schemas.microsoft.com/office/drawing/2014/main" id="{D3767BE3-C793-7D4D-AC3F-5C389FB2B0C8}"/>
              </a:ext>
            </a:extLst>
          </p:cNvPr>
          <p:cNvSpPr/>
          <p:nvPr/>
        </p:nvSpPr>
        <p:spPr>
          <a:xfrm>
            <a:off x="11785841" y="6433073"/>
            <a:ext cx="184731" cy="288402"/>
          </a:xfrm>
          <a:prstGeom prst="rect">
            <a:avLst/>
          </a:prstGeom>
          <a:solidFill>
            <a:srgbClr val="00B050">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560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3429000"/>
            <a:ext cx="10515600" cy="1133475"/>
          </a:xfrm>
          <a:solidFill>
            <a:srgbClr val="00B050"/>
          </a:solidFill>
        </p:spPr>
        <p:txBody>
          <a:bodyPr>
            <a:normAutofit fontScale="90000"/>
          </a:bodyPr>
          <a:lstStyle/>
          <a:p>
            <a:r>
              <a:rPr lang="fr-FR">
                <a:solidFill>
                  <a:schemeClr val="bg1"/>
                </a:solidFill>
              </a:rPr>
              <a:t> Session 4 : Sessions supplémentaires</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8466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6">
            <a:extLst>
              <a:ext uri="{FF2B5EF4-FFF2-40B4-BE49-F238E27FC236}">
                <a16:creationId xmlns:a16="http://schemas.microsoft.com/office/drawing/2014/main" id="{60AAD132-0BF1-4459-B830-542520D2EE1C}"/>
              </a:ext>
            </a:extLst>
          </p:cNvPr>
          <p:cNvPicPr>
            <a:picLocks/>
          </p:cNvPicPr>
          <p:nvPr/>
        </p:nvPicPr>
        <p:blipFill>
          <a:blip r:embed="rId3"/>
          <a:srcRect t="8" b="8"/>
          <a:stretch/>
        </p:blipFill>
        <p:spPr bwMode="auto">
          <a:xfrm>
            <a:off x="747132" y="925552"/>
            <a:ext cx="5348868" cy="5140711"/>
          </a:xfrm>
          <a:prstGeom prst="rect">
            <a:avLst/>
          </a:prstGeom>
          <a:noFill/>
          <a:ln w="9525">
            <a:noFill/>
            <a:miter lim="800000"/>
            <a:headEnd/>
            <a:tailEnd/>
          </a:ln>
        </p:spPr>
      </p:pic>
      <p:sp>
        <p:nvSpPr>
          <p:cNvPr id="11" name="Title 1">
            <a:extLst>
              <a:ext uri="{FF2B5EF4-FFF2-40B4-BE49-F238E27FC236}">
                <a16:creationId xmlns:a16="http://schemas.microsoft.com/office/drawing/2014/main" id="{27606686-2D71-4887-B799-99DA305D7A9E}"/>
              </a:ext>
            </a:extLst>
          </p:cNvPr>
          <p:cNvSpPr txBox="1">
            <a:spLocks/>
          </p:cNvSpPr>
          <p:nvPr/>
        </p:nvSpPr>
        <p:spPr>
          <a:xfrm>
            <a:off x="247185" y="454334"/>
            <a:ext cx="1132778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i="1"/>
              <a:t>Tâche en ligne</a:t>
            </a:r>
            <a:r>
              <a:rPr lang="fr-FR"/>
              <a:t> </a:t>
            </a:r>
            <a:r>
              <a:rPr lang="fr-FR">
                <a:solidFill>
                  <a:srgbClr val="00B050"/>
                </a:solidFill>
              </a:rPr>
              <a:t>|</a:t>
            </a:r>
            <a:r>
              <a:rPr lang="fr-FR" b="1">
                <a:solidFill>
                  <a:srgbClr val="00B050"/>
                </a:solidFill>
              </a:rPr>
              <a:t>Protection des données et tenue des registres</a:t>
            </a:r>
          </a:p>
          <a:p>
            <a:endParaRPr lang="en-US" dirty="0">
              <a:solidFill>
                <a:srgbClr val="00B050"/>
              </a:solidFill>
            </a:endParaRPr>
          </a:p>
        </p:txBody>
      </p:sp>
      <p:pic>
        <p:nvPicPr>
          <p:cNvPr id="2" name="Picture 1">
            <a:extLst>
              <a:ext uri="{FF2B5EF4-FFF2-40B4-BE49-F238E27FC236}">
                <a16:creationId xmlns:a16="http://schemas.microsoft.com/office/drawing/2014/main" id="{E00D8A64-98A4-427C-9274-C24D8343774D}"/>
              </a:ext>
            </a:extLst>
          </p:cNvPr>
          <p:cNvPicPr>
            <a:picLocks noChangeAspect="1"/>
          </p:cNvPicPr>
          <p:nvPr/>
        </p:nvPicPr>
        <p:blipFill>
          <a:blip r:embed="rId4"/>
          <a:stretch>
            <a:fillRect/>
          </a:stretch>
        </p:blipFill>
        <p:spPr>
          <a:xfrm>
            <a:off x="7724113" y="1395804"/>
            <a:ext cx="3720755" cy="3276557"/>
          </a:xfrm>
          <a:prstGeom prst="rect">
            <a:avLst/>
          </a:prstGeom>
        </p:spPr>
      </p:pic>
    </p:spTree>
    <p:extLst>
      <p:ext uri="{BB962C8B-B14F-4D97-AF65-F5344CB8AC3E}">
        <p14:creationId xmlns:p14="http://schemas.microsoft.com/office/powerpoint/2010/main" val="2208230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Conclusion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9710" y="1614897"/>
            <a:ext cx="10515600" cy="4741451"/>
          </a:xfrm>
        </p:spPr>
        <p:txBody>
          <a:bodyPr>
            <a:normAutofit lnSpcReduction="10000"/>
          </a:bodyPr>
          <a:lstStyle/>
          <a:p>
            <a:pPr lvl="0">
              <a:buClr>
                <a:srgbClr val="00B050"/>
              </a:buClr>
              <a:buSzPct val="80000"/>
              <a:buFont typeface="Wingdings" panose="05000000000000000000" pitchFamily="2" charset="2"/>
              <a:buChar char="§"/>
            </a:pPr>
            <a:r>
              <a:rPr lang="fr-FR" dirty="0"/>
              <a:t>Chaque organisation doit mettre en place un mécanisme de retours et de réponses afin de prendre en compte les problèmes liés à la protection.</a:t>
            </a:r>
          </a:p>
          <a:p>
            <a:pPr lvl="0">
              <a:buClr>
                <a:srgbClr val="00B050"/>
              </a:buClr>
              <a:buSzPct val="80000"/>
              <a:buFont typeface="Wingdings" panose="05000000000000000000" pitchFamily="2" charset="2"/>
              <a:buChar char="§"/>
            </a:pPr>
            <a:r>
              <a:rPr lang="fr-FR" dirty="0"/>
              <a:t>Il peut être difficile pour les personnes de signaler leurs problèmes. Les mécanismes doivent être propres au contexte. De plus, ils doivent être conçus et mis en œuvre en collaboration avec les communautés. Les obstacles au signalement doivent être analysés, et des stratégies d'atténuation doivent être envisagées. </a:t>
            </a:r>
          </a:p>
          <a:p>
            <a:pPr lvl="0">
              <a:buClr>
                <a:srgbClr val="00B050"/>
              </a:buClr>
              <a:buSzPct val="80000"/>
              <a:buFont typeface="Wingdings" panose="05000000000000000000" pitchFamily="2" charset="2"/>
              <a:buChar char="§"/>
            </a:pPr>
            <a:r>
              <a:rPr lang="fr-FR" dirty="0"/>
              <a:t>Les SFP doivent au minimum connaître les systèmes et les procédures en place dans leur organisation afin de gérer les cas sensibles de façon sûre, confidentielle et transparente. Ils doivent également savoir comment et à qui faire remonter les plaintes.</a:t>
            </a:r>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3951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Objectifs de la formation</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02527" y="1516567"/>
            <a:ext cx="10651273" cy="4660396"/>
          </a:xfrm>
        </p:spPr>
        <p:txBody>
          <a:bodyPr>
            <a:normAutofit lnSpcReduction="10000"/>
          </a:bodyPr>
          <a:lstStyle/>
          <a:p>
            <a:pPr marL="0" indent="0">
              <a:buNone/>
            </a:pPr>
            <a:r>
              <a:rPr lang="fr-FR" dirty="0"/>
              <a:t>Les SFP doivent :</a:t>
            </a:r>
          </a:p>
          <a:p>
            <a:pPr lvl="0">
              <a:buClr>
                <a:srgbClr val="00B050"/>
              </a:buClr>
              <a:buSzPct val="78000"/>
              <a:buFont typeface="Wingdings" panose="05000000000000000000" pitchFamily="2" charset="2"/>
              <a:buChar char="§"/>
            </a:pPr>
            <a:r>
              <a:rPr lang="fr-FR" dirty="0"/>
              <a:t>Comprendre le concept et la mise en œuvre des mécanismes de retours de la communauté et des mécanismes de prise en charge </a:t>
            </a:r>
          </a:p>
          <a:p>
            <a:pPr lvl="0">
              <a:buClr>
                <a:srgbClr val="00B050"/>
              </a:buClr>
              <a:buSzPct val="78000"/>
              <a:buFont typeface="Wingdings" panose="05000000000000000000" pitchFamily="2" charset="2"/>
              <a:buChar char="§"/>
            </a:pPr>
            <a:r>
              <a:rPr lang="fr-FR" dirty="0"/>
              <a:t>Savoir réceptionner les plaintes liées à la protection</a:t>
            </a:r>
            <a:r>
              <a:rPr lang="fr-FR" dirty="0">
                <a:solidFill>
                  <a:srgbClr val="FF0000"/>
                </a:solidFill>
              </a:rPr>
              <a:t> </a:t>
            </a:r>
            <a:r>
              <a:rPr lang="fr-FR" dirty="0"/>
              <a:t>sur le terrain et les transmettre conformément au mécanisme de signalement approprié</a:t>
            </a:r>
          </a:p>
          <a:p>
            <a:pPr lvl="0">
              <a:buClr>
                <a:srgbClr val="00B050"/>
              </a:buClr>
              <a:buSzPct val="78000"/>
              <a:buFont typeface="Wingdings" panose="05000000000000000000" pitchFamily="2" charset="2"/>
              <a:buChar char="§"/>
            </a:pPr>
            <a:r>
              <a:rPr lang="fr-FR" dirty="0"/>
              <a:t>Connaître la manière de consigner et de signaler les obstacles au signalement et demander conseil/faire remonter les problèmes lorsque cela est nécessaire</a:t>
            </a:r>
          </a:p>
          <a:p>
            <a:pPr lvl="0">
              <a:buClr>
                <a:srgbClr val="00B050"/>
              </a:buClr>
              <a:buSzPct val="78000"/>
              <a:buFont typeface="Wingdings" panose="05000000000000000000" pitchFamily="2" charset="2"/>
              <a:buChar char="§"/>
            </a:pPr>
            <a:r>
              <a:rPr lang="fr-FR" dirty="0"/>
              <a:t>Être au courant des directives et des questions relatives à la protection des données, y compris savoir quand demander le consentement et comment partager et gérer les informations</a:t>
            </a:r>
          </a:p>
          <a:p>
            <a:endParaRPr lang="en-GB" dirty="0"/>
          </a:p>
          <a:p>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6935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3614738"/>
            <a:ext cx="10515600" cy="947737"/>
          </a:xfrm>
          <a:solidFill>
            <a:srgbClr val="00B050"/>
          </a:solidFill>
        </p:spPr>
        <p:txBody>
          <a:bodyPr/>
          <a:lstStyle/>
          <a:p>
            <a:r>
              <a:rPr lang="fr-FR">
                <a:solidFill>
                  <a:schemeClr val="bg1"/>
                </a:solidFill>
              </a:rPr>
              <a:t> Session 0 : Rappels </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6738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Règles de base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02527" y="1516567"/>
            <a:ext cx="10651273" cy="4660396"/>
          </a:xfrm>
        </p:spPr>
        <p:txBody>
          <a:bodyPr/>
          <a:lstStyle/>
          <a:p>
            <a:pPr>
              <a:buClr>
                <a:srgbClr val="00B050"/>
              </a:buClr>
              <a:buSzPct val="80000"/>
              <a:buFont typeface="Wingdings" panose="05000000000000000000" pitchFamily="2" charset="2"/>
              <a:buChar char="§"/>
            </a:pPr>
            <a:r>
              <a:rPr lang="fr-FR"/>
              <a:t>Assurez-vous que votre prénom d'usage s'affiche. </a:t>
            </a:r>
          </a:p>
          <a:p>
            <a:pPr>
              <a:buClr>
                <a:srgbClr val="00B050"/>
              </a:buClr>
              <a:buSzPct val="80000"/>
              <a:buFont typeface="Wingdings" panose="05000000000000000000" pitchFamily="2" charset="2"/>
              <a:buChar char="§"/>
            </a:pPr>
            <a:r>
              <a:rPr lang="fr-FR"/>
              <a:t>Coupez votre micro lorsque les autres prennent la parole. </a:t>
            </a:r>
          </a:p>
          <a:p>
            <a:pPr>
              <a:buClr>
                <a:srgbClr val="00B050"/>
              </a:buClr>
              <a:buSzPct val="80000"/>
              <a:buFont typeface="Wingdings" panose="05000000000000000000" pitchFamily="2" charset="2"/>
              <a:buChar char="§"/>
            </a:pPr>
            <a:r>
              <a:rPr lang="fr-FR"/>
              <a:t>Maintenez votre vidéo activée, sauf si votre connexion est mauvaise.  </a:t>
            </a:r>
          </a:p>
          <a:p>
            <a:pPr>
              <a:buClr>
                <a:srgbClr val="00B050"/>
              </a:buClr>
              <a:buSzPct val="80000"/>
              <a:buFont typeface="Wingdings" panose="05000000000000000000" pitchFamily="2" charset="2"/>
              <a:buChar char="§"/>
            </a:pPr>
            <a:r>
              <a:rPr lang="fr-FR"/>
              <a:t>Utilisez le chat ou levez la main lorsque vous avez des questions.</a:t>
            </a:r>
          </a:p>
          <a:p>
            <a:pPr>
              <a:buClr>
                <a:srgbClr val="00B050"/>
              </a:buClr>
              <a:buSzPct val="80000"/>
              <a:buFont typeface="Wingdings" panose="05000000000000000000" pitchFamily="2" charset="2"/>
              <a:buChar char="§"/>
            </a:pPr>
            <a:r>
              <a:rPr lang="fr-FR"/>
              <a:t>Ne vous éloignez de votre ordinateur que durant les pauses accordées.</a:t>
            </a:r>
          </a:p>
          <a:p>
            <a:pPr>
              <a:buClr>
                <a:srgbClr val="00B050"/>
              </a:buClr>
              <a:buSzPct val="80000"/>
              <a:buFont typeface="Wingdings" panose="05000000000000000000" pitchFamily="2" charset="2"/>
              <a:buChar char="§"/>
            </a:pPr>
            <a:r>
              <a:rPr lang="fr-FR"/>
              <a:t>Participez autant que possible.</a:t>
            </a:r>
          </a:p>
          <a:p>
            <a:endParaRPr lang="en-GB" dirty="0"/>
          </a:p>
          <a:p>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8502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2955072"/>
            <a:ext cx="10515600" cy="1607403"/>
          </a:xfrm>
          <a:solidFill>
            <a:srgbClr val="00B050"/>
          </a:solidFill>
        </p:spPr>
        <p:txBody>
          <a:bodyPr>
            <a:normAutofit fontScale="90000"/>
          </a:bodyPr>
          <a:lstStyle/>
          <a:p>
            <a:r>
              <a:rPr lang="fr-FR">
                <a:solidFill>
                  <a:schemeClr val="bg1"/>
                </a:solidFill>
              </a:rPr>
              <a:t> Session 1 : Mécanismes de retours et de prise en charge reposant sur la communauté </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966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2635D-4F1C-41E3-B750-0648C668E441}"/>
              </a:ext>
            </a:extLst>
          </p:cNvPr>
          <p:cNvSpPr>
            <a:spLocks noGrp="1"/>
          </p:cNvSpPr>
          <p:nvPr>
            <p:ph type="title"/>
          </p:nvPr>
        </p:nvSpPr>
        <p:spPr>
          <a:xfrm>
            <a:off x="838200" y="185737"/>
            <a:ext cx="10515600" cy="1325563"/>
          </a:xfrm>
        </p:spPr>
        <p:txBody>
          <a:bodyPr>
            <a:normAutofit/>
          </a:bodyPr>
          <a:lstStyle/>
          <a:p>
            <a:r>
              <a:rPr lang="fr-FR" sz="3600"/>
              <a:t>Vérifier que les mécanismes fonctionnent dans un contexte spécifique</a:t>
            </a:r>
          </a:p>
        </p:txBody>
      </p:sp>
      <p:sp>
        <p:nvSpPr>
          <p:cNvPr id="3" name="Content Placeholder 2">
            <a:extLst>
              <a:ext uri="{FF2B5EF4-FFF2-40B4-BE49-F238E27FC236}">
                <a16:creationId xmlns:a16="http://schemas.microsoft.com/office/drawing/2014/main" id="{1478604A-2770-4C02-9811-D5805A958635}"/>
              </a:ext>
            </a:extLst>
          </p:cNvPr>
          <p:cNvSpPr>
            <a:spLocks noGrp="1"/>
          </p:cNvSpPr>
          <p:nvPr>
            <p:ph idx="1"/>
          </p:nvPr>
        </p:nvSpPr>
        <p:spPr>
          <a:xfrm>
            <a:off x="298934" y="1315165"/>
            <a:ext cx="3358666" cy="5406310"/>
          </a:xfrm>
        </p:spPr>
        <p:txBody>
          <a:bodyPr>
            <a:normAutofit/>
          </a:bodyPr>
          <a:lstStyle/>
          <a:p>
            <a:pPr marL="0" indent="0">
              <a:buNone/>
            </a:pPr>
            <a:r>
              <a:rPr lang="fr-FR" b="1" i="1"/>
              <a:t>1. Personnes</a:t>
            </a:r>
          </a:p>
          <a:p>
            <a:pPr marL="0" indent="0">
              <a:buNone/>
            </a:pPr>
            <a:endParaRPr lang="en-GB" dirty="0"/>
          </a:p>
        </p:txBody>
      </p:sp>
      <p:grpSp>
        <p:nvGrpSpPr>
          <p:cNvPr id="14" name="Group 13">
            <a:extLst>
              <a:ext uri="{FF2B5EF4-FFF2-40B4-BE49-F238E27FC236}">
                <a16:creationId xmlns:a16="http://schemas.microsoft.com/office/drawing/2014/main" id="{8C174591-C0B4-4DDF-AAA4-F10A4027E7C6}"/>
              </a:ext>
            </a:extLst>
          </p:cNvPr>
          <p:cNvGrpSpPr/>
          <p:nvPr/>
        </p:nvGrpSpPr>
        <p:grpSpPr>
          <a:xfrm>
            <a:off x="3239480" y="1227510"/>
            <a:ext cx="3432919" cy="5751318"/>
            <a:chOff x="4562476" y="1343818"/>
            <a:chExt cx="4696502" cy="5242521"/>
          </a:xfrm>
        </p:grpSpPr>
        <p:sp>
          <p:nvSpPr>
            <p:cNvPr id="5" name="Rectangle 4">
              <a:extLst>
                <a:ext uri="{FF2B5EF4-FFF2-40B4-BE49-F238E27FC236}">
                  <a16:creationId xmlns:a16="http://schemas.microsoft.com/office/drawing/2014/main" id="{E5FFDB12-9683-4F17-8FAD-15DF51F799A9}"/>
                </a:ext>
              </a:extLst>
            </p:cNvPr>
            <p:cNvSpPr/>
            <p:nvPr/>
          </p:nvSpPr>
          <p:spPr>
            <a:xfrm>
              <a:off x="4562476" y="1343818"/>
              <a:ext cx="4000500" cy="5242521"/>
            </a:xfrm>
            <a:prstGeom prst="rect">
              <a:avLst/>
            </a:prstGeom>
          </p:spPr>
          <p:txBody>
            <a:bodyPr wrap="square">
              <a:spAutoFit/>
            </a:bodyPr>
            <a:lstStyle/>
            <a:p>
              <a:pPr>
                <a:lnSpc>
                  <a:spcPct val="115000"/>
                </a:lnSpc>
                <a:spcBef>
                  <a:spcPts val="600"/>
                </a:spcBef>
              </a:pPr>
              <a:r>
                <a:rPr lang="fr-FR" sz="2800" b="1" i="1" dirty="0"/>
                <a:t>2. Canaux</a:t>
              </a:r>
              <a:endParaRPr lang="en-GB" sz="2800" b="1" i="1" dirty="0"/>
            </a:p>
            <a:p>
              <a:pPr marL="228600" lvl="2" indent="-228600">
                <a:lnSpc>
                  <a:spcPct val="90000"/>
                </a:lnSpc>
                <a:spcBef>
                  <a:spcPts val="1000"/>
                </a:spcBef>
                <a:spcAft>
                  <a:spcPts val="0"/>
                </a:spcAft>
                <a:buFont typeface="Arial" panose="020B0604020202020204" pitchFamily="34" charset="0"/>
                <a:buChar char="•"/>
              </a:pPr>
              <a:r>
                <a:rPr lang="fr-FR" sz="2700" dirty="0"/>
                <a:t>Boîte de suggestions </a:t>
              </a:r>
            </a:p>
            <a:p>
              <a:pPr marL="0" lvl="2">
                <a:lnSpc>
                  <a:spcPct val="90000"/>
                </a:lnSpc>
                <a:spcBef>
                  <a:spcPts val="1000"/>
                </a:spcBef>
                <a:spcAft>
                  <a:spcPts val="0"/>
                </a:spcAft>
              </a:pPr>
              <a:endParaRPr lang="en-GB" sz="2700" dirty="0"/>
            </a:p>
            <a:p>
              <a:pPr marL="228600" lvl="2" indent="-228600">
                <a:lnSpc>
                  <a:spcPct val="90000"/>
                </a:lnSpc>
                <a:spcBef>
                  <a:spcPts val="1000"/>
                </a:spcBef>
                <a:spcAft>
                  <a:spcPts val="0"/>
                </a:spcAft>
                <a:buFont typeface="Arial" panose="020B0604020202020204" pitchFamily="34" charset="0"/>
                <a:buChar char="•"/>
              </a:pPr>
              <a:r>
                <a:rPr lang="fr-FR" sz="2700" dirty="0"/>
                <a:t>Groupe WhatsApp</a:t>
              </a:r>
            </a:p>
            <a:p>
              <a:pPr marL="0" lvl="2">
                <a:lnSpc>
                  <a:spcPct val="90000"/>
                </a:lnSpc>
                <a:spcBef>
                  <a:spcPts val="1000"/>
                </a:spcBef>
                <a:spcAft>
                  <a:spcPts val="0"/>
                </a:spcAft>
              </a:pPr>
              <a:endParaRPr lang="en-GB" sz="2700" dirty="0"/>
            </a:p>
            <a:p>
              <a:pPr marL="228600" lvl="2" indent="-228600">
                <a:lnSpc>
                  <a:spcPct val="90000"/>
                </a:lnSpc>
                <a:spcBef>
                  <a:spcPts val="1000"/>
                </a:spcBef>
                <a:spcAft>
                  <a:spcPts val="0"/>
                </a:spcAft>
                <a:buFont typeface="Arial" panose="020B0604020202020204" pitchFamily="34" charset="0"/>
                <a:buChar char="•"/>
              </a:pPr>
              <a:r>
                <a:rPr lang="fr-FR" sz="2700" dirty="0"/>
                <a:t>Ligne directe</a:t>
              </a:r>
            </a:p>
            <a:p>
              <a:pPr marL="0" lvl="2">
                <a:lnSpc>
                  <a:spcPct val="90000"/>
                </a:lnSpc>
                <a:spcBef>
                  <a:spcPts val="1000"/>
                </a:spcBef>
                <a:spcAft>
                  <a:spcPts val="0"/>
                </a:spcAft>
              </a:pPr>
              <a:r>
                <a:rPr lang="fr-FR" sz="2700" dirty="0"/>
                <a:t> </a:t>
              </a:r>
            </a:p>
            <a:p>
              <a:pPr marL="228600" lvl="2" indent="-228600">
                <a:lnSpc>
                  <a:spcPct val="90000"/>
                </a:lnSpc>
                <a:spcBef>
                  <a:spcPts val="1000"/>
                </a:spcBef>
                <a:spcAft>
                  <a:spcPts val="0"/>
                </a:spcAft>
                <a:buFont typeface="Arial" panose="020B0604020202020204" pitchFamily="34" charset="0"/>
                <a:buChar char="•"/>
              </a:pPr>
              <a:r>
                <a:rPr lang="fr-FR" sz="2700" dirty="0"/>
                <a:t>Visite à domicile par du personnel féminin </a:t>
              </a:r>
            </a:p>
          </p:txBody>
        </p:sp>
        <p:pic>
          <p:nvPicPr>
            <p:cNvPr id="7" name="Graphic 6" descr="Receiver">
              <a:extLst>
                <a:ext uri="{FF2B5EF4-FFF2-40B4-BE49-F238E27FC236}">
                  <a16:creationId xmlns:a16="http://schemas.microsoft.com/office/drawing/2014/main" id="{00CE65FE-CC62-4AE1-89B1-D8D36B94C8B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531816" y="4408501"/>
              <a:ext cx="673004" cy="523208"/>
            </a:xfrm>
            <a:prstGeom prst="rect">
              <a:avLst/>
            </a:prstGeom>
          </p:spPr>
        </p:pic>
        <p:pic>
          <p:nvPicPr>
            <p:cNvPr id="9" name="Graphic 8" descr="Box">
              <a:extLst>
                <a:ext uri="{FF2B5EF4-FFF2-40B4-BE49-F238E27FC236}">
                  <a16:creationId xmlns:a16="http://schemas.microsoft.com/office/drawing/2014/main" id="{C9EA49AF-E3E2-4E0E-8EFE-8B0E3F7FB0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93561" y="1851006"/>
              <a:ext cx="663833" cy="581047"/>
            </a:xfrm>
            <a:prstGeom prst="rect">
              <a:avLst/>
            </a:prstGeom>
          </p:spPr>
        </p:pic>
        <p:pic>
          <p:nvPicPr>
            <p:cNvPr id="11" name="Graphic 10" descr="Female Profile">
              <a:extLst>
                <a:ext uri="{FF2B5EF4-FFF2-40B4-BE49-F238E27FC236}">
                  <a16:creationId xmlns:a16="http://schemas.microsoft.com/office/drawing/2014/main" id="{D81E1DBF-59C9-4018-8145-2E589CA20A5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77654" y="5571446"/>
              <a:ext cx="781324" cy="581047"/>
            </a:xfrm>
            <a:prstGeom prst="rect">
              <a:avLst/>
            </a:prstGeom>
          </p:spPr>
        </p:pic>
        <p:pic>
          <p:nvPicPr>
            <p:cNvPr id="13" name="Graphic 12" descr="Smart Phone">
              <a:extLst>
                <a:ext uri="{FF2B5EF4-FFF2-40B4-BE49-F238E27FC236}">
                  <a16:creationId xmlns:a16="http://schemas.microsoft.com/office/drawing/2014/main" id="{37BC57B4-DED6-4DE6-9135-C874D383369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90988" y="3143997"/>
              <a:ext cx="767990" cy="521013"/>
            </a:xfrm>
            <a:prstGeom prst="rect">
              <a:avLst/>
            </a:prstGeom>
          </p:spPr>
        </p:pic>
      </p:grpSp>
      <p:sp>
        <p:nvSpPr>
          <p:cNvPr id="15" name="TextBox 14">
            <a:extLst>
              <a:ext uri="{FF2B5EF4-FFF2-40B4-BE49-F238E27FC236}">
                <a16:creationId xmlns:a16="http://schemas.microsoft.com/office/drawing/2014/main" id="{1A9E795E-F308-4DC0-A0A1-DF33A1F69ACC}"/>
              </a:ext>
            </a:extLst>
          </p:cNvPr>
          <p:cNvSpPr txBox="1"/>
          <p:nvPr/>
        </p:nvSpPr>
        <p:spPr>
          <a:xfrm>
            <a:off x="6786714" y="1115033"/>
            <a:ext cx="5395163" cy="5854423"/>
          </a:xfrm>
          <a:prstGeom prst="rect">
            <a:avLst/>
          </a:prstGeom>
          <a:noFill/>
        </p:spPr>
        <p:txBody>
          <a:bodyPr wrap="square" rtlCol="0">
            <a:spAutoFit/>
          </a:bodyPr>
          <a:lstStyle/>
          <a:p>
            <a:pPr marL="0" lvl="2">
              <a:lnSpc>
                <a:spcPct val="90000"/>
              </a:lnSpc>
              <a:spcBef>
                <a:spcPts val="1000"/>
              </a:spcBef>
            </a:pPr>
            <a:r>
              <a:rPr lang="fr-FR" sz="2800" b="1" i="1" dirty="0"/>
              <a:t>3. Plaintes</a:t>
            </a:r>
          </a:p>
          <a:p>
            <a:pPr marL="228600" lvl="2" indent="-228600">
              <a:lnSpc>
                <a:spcPct val="90000"/>
              </a:lnSpc>
              <a:spcBef>
                <a:spcPts val="1000"/>
              </a:spcBef>
              <a:buFont typeface="Arial" panose="020B0604020202020204" pitchFamily="34" charset="0"/>
              <a:buChar char="•"/>
            </a:pPr>
            <a:r>
              <a:rPr lang="fr-FR" sz="2700" dirty="0"/>
              <a:t>Le contenu de la distribution ne correspondait pas à vos besoins.</a:t>
            </a:r>
          </a:p>
          <a:p>
            <a:pPr marL="228600" lvl="2" indent="-228600">
              <a:lnSpc>
                <a:spcPct val="90000"/>
              </a:lnSpc>
              <a:spcBef>
                <a:spcPts val="1000"/>
              </a:spcBef>
              <a:buFont typeface="Arial" panose="020B0604020202020204" pitchFamily="34" charset="0"/>
              <a:buChar char="•"/>
            </a:pPr>
            <a:r>
              <a:rPr lang="fr-FR" sz="2700" dirty="0"/>
              <a:t>Le personnel du projet est malpoli, il regarde toujours partout lorsqu'il nous rend visite.</a:t>
            </a:r>
          </a:p>
          <a:p>
            <a:pPr marL="228600" lvl="2" indent="-228600">
              <a:lnSpc>
                <a:spcPct val="90000"/>
              </a:lnSpc>
              <a:spcBef>
                <a:spcPts val="1000"/>
              </a:spcBef>
              <a:buFont typeface="Arial" panose="020B0604020202020204" pitchFamily="34" charset="0"/>
              <a:buChar char="•"/>
            </a:pPr>
            <a:r>
              <a:rPr lang="fr-FR" sz="2700" dirty="0"/>
              <a:t>Les personnes figurant sur la liste des participants au programme ne sont pas les bonnes.</a:t>
            </a:r>
          </a:p>
          <a:p>
            <a:pPr marL="228600" lvl="2" indent="-228600">
              <a:lnSpc>
                <a:spcPct val="90000"/>
              </a:lnSpc>
              <a:spcBef>
                <a:spcPts val="1000"/>
              </a:spcBef>
              <a:buFont typeface="Arial" panose="020B0604020202020204" pitchFamily="34" charset="0"/>
              <a:buChar char="•"/>
            </a:pPr>
            <a:r>
              <a:rPr lang="fr-FR" sz="2700" dirty="0"/>
              <a:t>Vous avez entendu que certaines femmes reçoivent des rations alimentaires supplémentaires parce qu'elles sont proches de l'agent de distribution. </a:t>
            </a:r>
          </a:p>
        </p:txBody>
      </p:sp>
      <p:grpSp>
        <p:nvGrpSpPr>
          <p:cNvPr id="29" name="Graphic 22" descr="Man">
            <a:extLst>
              <a:ext uri="{FF2B5EF4-FFF2-40B4-BE49-F238E27FC236}">
                <a16:creationId xmlns:a16="http://schemas.microsoft.com/office/drawing/2014/main" id="{75C88E74-B0EB-420E-8F2C-31860576A91E}"/>
              </a:ext>
            </a:extLst>
          </p:cNvPr>
          <p:cNvGrpSpPr/>
          <p:nvPr/>
        </p:nvGrpSpPr>
        <p:grpSpPr>
          <a:xfrm>
            <a:off x="1709905" y="2921515"/>
            <a:ext cx="419100" cy="857250"/>
            <a:chOff x="1709905" y="2921515"/>
            <a:chExt cx="419100" cy="857250"/>
          </a:xfrm>
          <a:solidFill>
            <a:srgbClr val="000000"/>
          </a:solidFill>
        </p:grpSpPr>
        <p:sp>
          <p:nvSpPr>
            <p:cNvPr id="30" name="Freeform: Shape 29">
              <a:extLst>
                <a:ext uri="{FF2B5EF4-FFF2-40B4-BE49-F238E27FC236}">
                  <a16:creationId xmlns:a16="http://schemas.microsoft.com/office/drawing/2014/main" id="{6E17F3B9-48B5-4D32-904D-46BBD0C2E8D5}"/>
                </a:ext>
              </a:extLst>
            </p:cNvPr>
            <p:cNvSpPr/>
            <p:nvPr/>
          </p:nvSpPr>
          <p:spPr>
            <a:xfrm>
              <a:off x="1843255" y="2921515"/>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en-GB" dirty="0"/>
            </a:p>
          </p:txBody>
        </p:sp>
        <p:sp>
          <p:nvSpPr>
            <p:cNvPr id="31" name="Freeform: Shape 30">
              <a:extLst>
                <a:ext uri="{FF2B5EF4-FFF2-40B4-BE49-F238E27FC236}">
                  <a16:creationId xmlns:a16="http://schemas.microsoft.com/office/drawing/2014/main" id="{9889205D-E7B0-4C9C-924E-B7394AD7F23B}"/>
                </a:ext>
              </a:extLst>
            </p:cNvPr>
            <p:cNvSpPr/>
            <p:nvPr/>
          </p:nvSpPr>
          <p:spPr>
            <a:xfrm>
              <a:off x="1709905" y="3092965"/>
              <a:ext cx="419100" cy="685800"/>
            </a:xfrm>
            <a:custGeom>
              <a:avLst/>
              <a:gdLst>
                <a:gd name="connsiteX0" fmla="*/ 417195 w 419100"/>
                <a:gd name="connsiteY0" fmla="*/ 297180 h 685800"/>
                <a:gd name="connsiteX1" fmla="*/ 363855 w 419100"/>
                <a:gd name="connsiteY1" fmla="*/ 70485 h 685800"/>
                <a:gd name="connsiteX2" fmla="*/ 352425 w 419100"/>
                <a:gd name="connsiteY2" fmla="*/ 49530 h 685800"/>
                <a:gd name="connsiteX3" fmla="*/ 272415 w 419100"/>
                <a:gd name="connsiteY3" fmla="*/ 7620 h 685800"/>
                <a:gd name="connsiteX4" fmla="*/ 209550 w 419100"/>
                <a:gd name="connsiteY4" fmla="*/ 0 h 685800"/>
                <a:gd name="connsiteX5" fmla="*/ 146685 w 419100"/>
                <a:gd name="connsiteY5" fmla="*/ 9525 h 685800"/>
                <a:gd name="connsiteX6" fmla="*/ 66675 w 419100"/>
                <a:gd name="connsiteY6" fmla="*/ 51435 h 685800"/>
                <a:gd name="connsiteX7" fmla="*/ 55245 w 419100"/>
                <a:gd name="connsiteY7" fmla="*/ 72390 h 685800"/>
                <a:gd name="connsiteX8" fmla="*/ 1905 w 419100"/>
                <a:gd name="connsiteY8" fmla="*/ 299085 h 685800"/>
                <a:gd name="connsiteX9" fmla="*/ 0 w 419100"/>
                <a:gd name="connsiteY9" fmla="*/ 308610 h 685800"/>
                <a:gd name="connsiteX10" fmla="*/ 38100 w 419100"/>
                <a:gd name="connsiteY10" fmla="*/ 346710 h 685800"/>
                <a:gd name="connsiteX11" fmla="*/ 74295 w 419100"/>
                <a:gd name="connsiteY11" fmla="*/ 318135 h 685800"/>
                <a:gd name="connsiteX12" fmla="*/ 114300 w 419100"/>
                <a:gd name="connsiteY12" fmla="*/ 152400 h 685800"/>
                <a:gd name="connsiteX13" fmla="*/ 114300 w 419100"/>
                <a:gd name="connsiteY13" fmla="*/ 685800 h 685800"/>
                <a:gd name="connsiteX14" fmla="*/ 190500 w 419100"/>
                <a:gd name="connsiteY14" fmla="*/ 685800 h 685800"/>
                <a:gd name="connsiteX15" fmla="*/ 190500 w 419100"/>
                <a:gd name="connsiteY15" fmla="*/ 342900 h 685800"/>
                <a:gd name="connsiteX16" fmla="*/ 228600 w 419100"/>
                <a:gd name="connsiteY16" fmla="*/ 342900 h 685800"/>
                <a:gd name="connsiteX17" fmla="*/ 228600 w 419100"/>
                <a:gd name="connsiteY17" fmla="*/ 685800 h 685800"/>
                <a:gd name="connsiteX18" fmla="*/ 304800 w 419100"/>
                <a:gd name="connsiteY18" fmla="*/ 685800 h 685800"/>
                <a:gd name="connsiteX19" fmla="*/ 304800 w 419100"/>
                <a:gd name="connsiteY19" fmla="*/ 150495 h 685800"/>
                <a:gd name="connsiteX20" fmla="*/ 344805 w 419100"/>
                <a:gd name="connsiteY20" fmla="*/ 316230 h 685800"/>
                <a:gd name="connsiteX21" fmla="*/ 381000 w 419100"/>
                <a:gd name="connsiteY21" fmla="*/ 344805 h 685800"/>
                <a:gd name="connsiteX22" fmla="*/ 419100 w 419100"/>
                <a:gd name="connsiteY22" fmla="*/ 306705 h 685800"/>
                <a:gd name="connsiteX23" fmla="*/ 417195 w 419100"/>
                <a:gd name="connsiteY23" fmla="*/ 29718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9100" h="685800">
                  <a:moveTo>
                    <a:pt x="417195" y="297180"/>
                  </a:moveTo>
                  <a:lnTo>
                    <a:pt x="363855" y="70485"/>
                  </a:lnTo>
                  <a:cubicBezTo>
                    <a:pt x="361950" y="62865"/>
                    <a:pt x="358140" y="55245"/>
                    <a:pt x="352425" y="49530"/>
                  </a:cubicBezTo>
                  <a:cubicBezTo>
                    <a:pt x="329565" y="30480"/>
                    <a:pt x="302895" y="17145"/>
                    <a:pt x="272415" y="7620"/>
                  </a:cubicBezTo>
                  <a:cubicBezTo>
                    <a:pt x="251460" y="3810"/>
                    <a:pt x="230505" y="0"/>
                    <a:pt x="209550" y="0"/>
                  </a:cubicBezTo>
                  <a:cubicBezTo>
                    <a:pt x="188595" y="0"/>
                    <a:pt x="167640" y="3810"/>
                    <a:pt x="146685" y="9525"/>
                  </a:cubicBezTo>
                  <a:cubicBezTo>
                    <a:pt x="116205" y="17145"/>
                    <a:pt x="89535" y="32385"/>
                    <a:pt x="66675" y="51435"/>
                  </a:cubicBezTo>
                  <a:cubicBezTo>
                    <a:pt x="60960" y="57150"/>
                    <a:pt x="57150" y="64770"/>
                    <a:pt x="55245" y="72390"/>
                  </a:cubicBezTo>
                  <a:lnTo>
                    <a:pt x="1905" y="299085"/>
                  </a:lnTo>
                  <a:cubicBezTo>
                    <a:pt x="1905" y="300990"/>
                    <a:pt x="0" y="304800"/>
                    <a:pt x="0" y="308610"/>
                  </a:cubicBezTo>
                  <a:cubicBezTo>
                    <a:pt x="0" y="329565"/>
                    <a:pt x="17145" y="346710"/>
                    <a:pt x="38100" y="346710"/>
                  </a:cubicBezTo>
                  <a:cubicBezTo>
                    <a:pt x="55245" y="346710"/>
                    <a:pt x="70485" y="333375"/>
                    <a:pt x="74295" y="318135"/>
                  </a:cubicBezTo>
                  <a:lnTo>
                    <a:pt x="114300" y="152400"/>
                  </a:lnTo>
                  <a:lnTo>
                    <a:pt x="114300" y="685800"/>
                  </a:lnTo>
                  <a:lnTo>
                    <a:pt x="190500" y="685800"/>
                  </a:lnTo>
                  <a:lnTo>
                    <a:pt x="190500" y="342900"/>
                  </a:lnTo>
                  <a:lnTo>
                    <a:pt x="228600" y="342900"/>
                  </a:lnTo>
                  <a:lnTo>
                    <a:pt x="228600" y="685800"/>
                  </a:lnTo>
                  <a:lnTo>
                    <a:pt x="304800" y="685800"/>
                  </a:lnTo>
                  <a:lnTo>
                    <a:pt x="304800" y="150495"/>
                  </a:lnTo>
                  <a:lnTo>
                    <a:pt x="344805" y="316230"/>
                  </a:lnTo>
                  <a:cubicBezTo>
                    <a:pt x="348615" y="331470"/>
                    <a:pt x="363855" y="344805"/>
                    <a:pt x="381000" y="344805"/>
                  </a:cubicBezTo>
                  <a:cubicBezTo>
                    <a:pt x="401955" y="344805"/>
                    <a:pt x="419100" y="327660"/>
                    <a:pt x="419100" y="306705"/>
                  </a:cubicBezTo>
                  <a:cubicBezTo>
                    <a:pt x="419100" y="302895"/>
                    <a:pt x="417195" y="299085"/>
                    <a:pt x="417195" y="297180"/>
                  </a:cubicBezTo>
                  <a:close/>
                </a:path>
              </a:pathLst>
            </a:custGeom>
            <a:solidFill>
              <a:srgbClr val="000000"/>
            </a:solidFill>
            <a:ln w="9525" cap="flat">
              <a:noFill/>
              <a:prstDash val="solid"/>
              <a:miter/>
            </a:ln>
          </p:spPr>
          <p:txBody>
            <a:bodyPr rtlCol="0" anchor="ctr"/>
            <a:lstStyle/>
            <a:p>
              <a:endParaRPr lang="en-GB" dirty="0"/>
            </a:p>
          </p:txBody>
        </p:sp>
      </p:grpSp>
      <p:grpSp>
        <p:nvGrpSpPr>
          <p:cNvPr id="32" name="Graphic 16" descr="Woman with kid">
            <a:extLst>
              <a:ext uri="{FF2B5EF4-FFF2-40B4-BE49-F238E27FC236}">
                <a16:creationId xmlns:a16="http://schemas.microsoft.com/office/drawing/2014/main" id="{33F664B0-139C-4A91-8943-4F420A6CFB08}"/>
              </a:ext>
            </a:extLst>
          </p:cNvPr>
          <p:cNvGrpSpPr/>
          <p:nvPr/>
        </p:nvGrpSpPr>
        <p:grpSpPr>
          <a:xfrm>
            <a:off x="547855" y="3903239"/>
            <a:ext cx="914400" cy="914400"/>
            <a:chOff x="547855" y="3903239"/>
            <a:chExt cx="914400" cy="914400"/>
          </a:xfrm>
        </p:grpSpPr>
        <p:sp>
          <p:nvSpPr>
            <p:cNvPr id="33" name="Freeform: Shape 32">
              <a:extLst>
                <a:ext uri="{FF2B5EF4-FFF2-40B4-BE49-F238E27FC236}">
                  <a16:creationId xmlns:a16="http://schemas.microsoft.com/office/drawing/2014/main" id="{C2FDE9B5-8153-4D50-8BEB-FF376E6F0D3D}"/>
                </a:ext>
              </a:extLst>
            </p:cNvPr>
            <p:cNvSpPr/>
            <p:nvPr/>
          </p:nvSpPr>
          <p:spPr>
            <a:xfrm>
              <a:off x="844178" y="3979439"/>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solidFill>
              <a:srgbClr val="000000"/>
            </a:solidFill>
            <a:ln w="9525" cap="flat">
              <a:noFill/>
              <a:prstDash val="solid"/>
              <a:miter/>
            </a:ln>
          </p:spPr>
          <p:txBody>
            <a:bodyPr rtlCol="0" anchor="ctr"/>
            <a:lstStyle/>
            <a:p>
              <a:endParaRPr lang="en-GB" dirty="0"/>
            </a:p>
          </p:txBody>
        </p:sp>
        <p:sp>
          <p:nvSpPr>
            <p:cNvPr id="34" name="Freeform: Shape 33">
              <a:extLst>
                <a:ext uri="{FF2B5EF4-FFF2-40B4-BE49-F238E27FC236}">
                  <a16:creationId xmlns:a16="http://schemas.microsoft.com/office/drawing/2014/main" id="{859608FC-38F5-4F02-987A-8D78A7F5835A}"/>
                </a:ext>
              </a:extLst>
            </p:cNvPr>
            <p:cNvSpPr/>
            <p:nvPr/>
          </p:nvSpPr>
          <p:spPr>
            <a:xfrm>
              <a:off x="1120403" y="438901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7"/>
                    <a:pt x="73927" y="95250"/>
                    <a:pt x="47625" y="95250"/>
                  </a:cubicBezTo>
                  <a:cubicBezTo>
                    <a:pt x="21323" y="95250"/>
                    <a:pt x="0" y="73927"/>
                    <a:pt x="0" y="47625"/>
                  </a:cubicBezTo>
                  <a:cubicBezTo>
                    <a:pt x="0" y="21323"/>
                    <a:pt x="21323" y="0"/>
                    <a:pt x="47625" y="0"/>
                  </a:cubicBezTo>
                  <a:cubicBezTo>
                    <a:pt x="73927" y="0"/>
                    <a:pt x="95250" y="21323"/>
                    <a:pt x="95250" y="47625"/>
                  </a:cubicBezTo>
                  <a:close/>
                </a:path>
              </a:pathLst>
            </a:custGeom>
            <a:solidFill>
              <a:srgbClr val="000000"/>
            </a:solidFill>
            <a:ln w="9525" cap="flat">
              <a:noFill/>
              <a:prstDash val="solid"/>
              <a:miter/>
            </a:ln>
          </p:spPr>
          <p:txBody>
            <a:bodyPr rtlCol="0" anchor="ctr"/>
            <a:lstStyle/>
            <a:p>
              <a:endParaRPr lang="en-GB" dirty="0"/>
            </a:p>
          </p:txBody>
        </p:sp>
        <p:sp>
          <p:nvSpPr>
            <p:cNvPr id="35" name="Freeform: Shape 34">
              <a:extLst>
                <a:ext uri="{FF2B5EF4-FFF2-40B4-BE49-F238E27FC236}">
                  <a16:creationId xmlns:a16="http://schemas.microsoft.com/office/drawing/2014/main" id="{73D5C18F-91A4-4BD6-9D33-AAE77EC45C5C}"/>
                </a:ext>
              </a:extLst>
            </p:cNvPr>
            <p:cNvSpPr/>
            <p:nvPr/>
          </p:nvSpPr>
          <p:spPr>
            <a:xfrm>
              <a:off x="737864" y="4131839"/>
              <a:ext cx="533400" cy="609600"/>
            </a:xfrm>
            <a:custGeom>
              <a:avLst/>
              <a:gdLst>
                <a:gd name="connsiteX0" fmla="*/ 533033 w 533400"/>
                <a:gd name="connsiteY0" fmla="*/ 478155 h 609600"/>
                <a:gd name="connsiteX1" fmla="*/ 499696 w 533400"/>
                <a:gd name="connsiteY1" fmla="*/ 398145 h 609600"/>
                <a:gd name="connsiteX2" fmla="*/ 450166 w 533400"/>
                <a:gd name="connsiteY2" fmla="*/ 363855 h 609600"/>
                <a:gd name="connsiteX3" fmla="*/ 430163 w 533400"/>
                <a:gd name="connsiteY3" fmla="*/ 361950 h 609600"/>
                <a:gd name="connsiteX4" fmla="*/ 382538 w 533400"/>
                <a:gd name="connsiteY4" fmla="*/ 361950 h 609600"/>
                <a:gd name="connsiteX5" fmla="*/ 342819 w 533400"/>
                <a:gd name="connsiteY5" fmla="*/ 294513 h 609600"/>
                <a:gd name="connsiteX6" fmla="*/ 343391 w 533400"/>
                <a:gd name="connsiteY6" fmla="*/ 280035 h 609600"/>
                <a:gd name="connsiteX7" fmla="*/ 298623 w 533400"/>
                <a:gd name="connsiteY7" fmla="*/ 55245 h 609600"/>
                <a:gd name="connsiteX8" fmla="*/ 230996 w 533400"/>
                <a:gd name="connsiteY8" fmla="*/ 10478 h 609600"/>
                <a:gd name="connsiteX9" fmla="*/ 171941 w 533400"/>
                <a:gd name="connsiteY9" fmla="*/ 0 h 609600"/>
                <a:gd name="connsiteX10" fmla="*/ 112790 w 533400"/>
                <a:gd name="connsiteY10" fmla="*/ 10478 h 609600"/>
                <a:gd name="connsiteX11" fmla="*/ 45163 w 533400"/>
                <a:gd name="connsiteY11" fmla="*/ 55245 h 609600"/>
                <a:gd name="connsiteX12" fmla="*/ 491 w 533400"/>
                <a:gd name="connsiteY12" fmla="*/ 280035 h 609600"/>
                <a:gd name="connsiteX13" fmla="*/ 23335 w 533400"/>
                <a:gd name="connsiteY13" fmla="*/ 313370 h 609600"/>
                <a:gd name="connsiteX14" fmla="*/ 23351 w 533400"/>
                <a:gd name="connsiteY14" fmla="*/ 313373 h 609600"/>
                <a:gd name="connsiteX15" fmla="*/ 29066 w 533400"/>
                <a:gd name="connsiteY15" fmla="*/ 314325 h 609600"/>
                <a:gd name="connsiteX16" fmla="*/ 56688 w 533400"/>
                <a:gd name="connsiteY16" fmla="*/ 291465 h 609600"/>
                <a:gd name="connsiteX17" fmla="*/ 96693 w 533400"/>
                <a:gd name="connsiteY17" fmla="*/ 98108 h 609600"/>
                <a:gd name="connsiteX18" fmla="*/ 96693 w 533400"/>
                <a:gd name="connsiteY18" fmla="*/ 200025 h 609600"/>
                <a:gd name="connsiteX19" fmla="*/ 60498 w 533400"/>
                <a:gd name="connsiteY19" fmla="*/ 381953 h 609600"/>
                <a:gd name="connsiteX20" fmla="*/ 96693 w 533400"/>
                <a:gd name="connsiteY20" fmla="*/ 381953 h 609600"/>
                <a:gd name="connsiteX21" fmla="*/ 96693 w 533400"/>
                <a:gd name="connsiteY21" fmla="*/ 609600 h 609600"/>
                <a:gd name="connsiteX22" fmla="*/ 153843 w 533400"/>
                <a:gd name="connsiteY22" fmla="*/ 609600 h 609600"/>
                <a:gd name="connsiteX23" fmla="*/ 153843 w 533400"/>
                <a:gd name="connsiteY23" fmla="*/ 381953 h 609600"/>
                <a:gd name="connsiteX24" fmla="*/ 191943 w 533400"/>
                <a:gd name="connsiteY24" fmla="*/ 381953 h 609600"/>
                <a:gd name="connsiteX25" fmla="*/ 191943 w 533400"/>
                <a:gd name="connsiteY25" fmla="*/ 609600 h 609600"/>
                <a:gd name="connsiteX26" fmla="*/ 249093 w 533400"/>
                <a:gd name="connsiteY26" fmla="*/ 609600 h 609600"/>
                <a:gd name="connsiteX27" fmla="*/ 249093 w 533400"/>
                <a:gd name="connsiteY27" fmla="*/ 381953 h 609600"/>
                <a:gd name="connsiteX28" fmla="*/ 285288 w 533400"/>
                <a:gd name="connsiteY28" fmla="*/ 381953 h 609600"/>
                <a:gd name="connsiteX29" fmla="*/ 249188 w 533400"/>
                <a:gd name="connsiteY29" fmla="*/ 200025 h 609600"/>
                <a:gd name="connsiteX30" fmla="*/ 249188 w 533400"/>
                <a:gd name="connsiteY30" fmla="*/ 98108 h 609600"/>
                <a:gd name="connsiteX31" fmla="*/ 288241 w 533400"/>
                <a:gd name="connsiteY31" fmla="*/ 291465 h 609600"/>
                <a:gd name="connsiteX32" fmla="*/ 310529 w 533400"/>
                <a:gd name="connsiteY32" fmla="*/ 314325 h 609600"/>
                <a:gd name="connsiteX33" fmla="*/ 382538 w 533400"/>
                <a:gd name="connsiteY33" fmla="*/ 436245 h 609600"/>
                <a:gd name="connsiteX34" fmla="*/ 382538 w 533400"/>
                <a:gd name="connsiteY34" fmla="*/ 609600 h 609600"/>
                <a:gd name="connsiteX35" fmla="*/ 420638 w 533400"/>
                <a:gd name="connsiteY35" fmla="*/ 609600 h 609600"/>
                <a:gd name="connsiteX36" fmla="*/ 420638 w 533400"/>
                <a:gd name="connsiteY36" fmla="*/ 495300 h 609600"/>
                <a:gd name="connsiteX37" fmla="*/ 439688 w 533400"/>
                <a:gd name="connsiteY37" fmla="*/ 495300 h 609600"/>
                <a:gd name="connsiteX38" fmla="*/ 439688 w 533400"/>
                <a:gd name="connsiteY38" fmla="*/ 609600 h 609600"/>
                <a:gd name="connsiteX39" fmla="*/ 477788 w 533400"/>
                <a:gd name="connsiteY39" fmla="*/ 609600 h 609600"/>
                <a:gd name="connsiteX40" fmla="*/ 477788 w 533400"/>
                <a:gd name="connsiteY40" fmla="*/ 443865 h 609600"/>
                <a:gd name="connsiteX41" fmla="*/ 498743 w 533400"/>
                <a:gd name="connsiteY41" fmla="*/ 493395 h 609600"/>
                <a:gd name="connsiteX42" fmla="*/ 515888 w 533400"/>
                <a:gd name="connsiteY42" fmla="*/ 504825 h 609600"/>
                <a:gd name="connsiteX43" fmla="*/ 523508 w 533400"/>
                <a:gd name="connsiteY43" fmla="*/ 502920 h 609600"/>
                <a:gd name="connsiteX44" fmla="*/ 533584 w 533400"/>
                <a:gd name="connsiteY44" fmla="*/ 479392 h 609600"/>
                <a:gd name="connsiteX45" fmla="*/ 533033 w 533400"/>
                <a:gd name="connsiteY45" fmla="*/ 478155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33400" h="609600">
                  <a:moveTo>
                    <a:pt x="533033" y="478155"/>
                  </a:moveTo>
                  <a:lnTo>
                    <a:pt x="499696" y="398145"/>
                  </a:lnTo>
                  <a:cubicBezTo>
                    <a:pt x="487490" y="381491"/>
                    <a:pt x="470049" y="369417"/>
                    <a:pt x="450166" y="363855"/>
                  </a:cubicBezTo>
                  <a:cubicBezTo>
                    <a:pt x="443557" y="362703"/>
                    <a:pt x="436870" y="362066"/>
                    <a:pt x="430163" y="361950"/>
                  </a:cubicBezTo>
                  <a:lnTo>
                    <a:pt x="382538" y="361950"/>
                  </a:lnTo>
                  <a:lnTo>
                    <a:pt x="342819" y="294513"/>
                  </a:lnTo>
                  <a:cubicBezTo>
                    <a:pt x="344398" y="289843"/>
                    <a:pt x="344597" y="284816"/>
                    <a:pt x="343391" y="280035"/>
                  </a:cubicBezTo>
                  <a:lnTo>
                    <a:pt x="298623" y="55245"/>
                  </a:lnTo>
                  <a:cubicBezTo>
                    <a:pt x="280149" y="34937"/>
                    <a:pt x="256906" y="19551"/>
                    <a:pt x="230996" y="10478"/>
                  </a:cubicBezTo>
                  <a:cubicBezTo>
                    <a:pt x="212079" y="3542"/>
                    <a:pt x="192088" y="-5"/>
                    <a:pt x="171941" y="0"/>
                  </a:cubicBezTo>
                  <a:cubicBezTo>
                    <a:pt x="151768" y="62"/>
                    <a:pt x="131757" y="3607"/>
                    <a:pt x="112790" y="10478"/>
                  </a:cubicBezTo>
                  <a:cubicBezTo>
                    <a:pt x="87118" y="20025"/>
                    <a:pt x="63980" y="35342"/>
                    <a:pt x="45163" y="55245"/>
                  </a:cubicBezTo>
                  <a:lnTo>
                    <a:pt x="491" y="280035"/>
                  </a:lnTo>
                  <a:cubicBezTo>
                    <a:pt x="-2406" y="295548"/>
                    <a:pt x="7822" y="310473"/>
                    <a:pt x="23335" y="313370"/>
                  </a:cubicBezTo>
                  <a:cubicBezTo>
                    <a:pt x="23340" y="313371"/>
                    <a:pt x="23346" y="313372"/>
                    <a:pt x="23351" y="313373"/>
                  </a:cubicBezTo>
                  <a:cubicBezTo>
                    <a:pt x="25256" y="313373"/>
                    <a:pt x="27161" y="314325"/>
                    <a:pt x="29066" y="314325"/>
                  </a:cubicBezTo>
                  <a:cubicBezTo>
                    <a:pt x="42625" y="314488"/>
                    <a:pt x="54313" y="304816"/>
                    <a:pt x="56688" y="291465"/>
                  </a:cubicBezTo>
                  <a:lnTo>
                    <a:pt x="96693" y="98108"/>
                  </a:lnTo>
                  <a:lnTo>
                    <a:pt x="96693" y="200025"/>
                  </a:lnTo>
                  <a:lnTo>
                    <a:pt x="60498" y="381953"/>
                  </a:lnTo>
                  <a:lnTo>
                    <a:pt x="96693" y="381953"/>
                  </a:lnTo>
                  <a:lnTo>
                    <a:pt x="96693" y="609600"/>
                  </a:lnTo>
                  <a:lnTo>
                    <a:pt x="153843" y="609600"/>
                  </a:lnTo>
                  <a:lnTo>
                    <a:pt x="153843" y="381953"/>
                  </a:lnTo>
                  <a:lnTo>
                    <a:pt x="191943" y="381953"/>
                  </a:lnTo>
                  <a:lnTo>
                    <a:pt x="191943" y="609600"/>
                  </a:lnTo>
                  <a:lnTo>
                    <a:pt x="249093" y="609600"/>
                  </a:lnTo>
                  <a:lnTo>
                    <a:pt x="249093" y="381953"/>
                  </a:lnTo>
                  <a:lnTo>
                    <a:pt x="285288" y="381953"/>
                  </a:lnTo>
                  <a:lnTo>
                    <a:pt x="249188" y="200025"/>
                  </a:lnTo>
                  <a:lnTo>
                    <a:pt x="249188" y="98108"/>
                  </a:lnTo>
                  <a:lnTo>
                    <a:pt x="288241" y="291465"/>
                  </a:lnTo>
                  <a:cubicBezTo>
                    <a:pt x="290014" y="303069"/>
                    <a:pt x="298974" y="312259"/>
                    <a:pt x="310529" y="314325"/>
                  </a:cubicBezTo>
                  <a:lnTo>
                    <a:pt x="382538" y="436245"/>
                  </a:lnTo>
                  <a:lnTo>
                    <a:pt x="382538" y="609600"/>
                  </a:lnTo>
                  <a:lnTo>
                    <a:pt x="420638" y="609600"/>
                  </a:lnTo>
                  <a:lnTo>
                    <a:pt x="420638" y="495300"/>
                  </a:lnTo>
                  <a:lnTo>
                    <a:pt x="439688" y="495300"/>
                  </a:lnTo>
                  <a:lnTo>
                    <a:pt x="439688" y="609600"/>
                  </a:lnTo>
                  <a:lnTo>
                    <a:pt x="477788" y="609600"/>
                  </a:lnTo>
                  <a:lnTo>
                    <a:pt x="477788" y="443865"/>
                  </a:lnTo>
                  <a:lnTo>
                    <a:pt x="498743" y="493395"/>
                  </a:lnTo>
                  <a:cubicBezTo>
                    <a:pt x="501564" y="500368"/>
                    <a:pt x="508366" y="504904"/>
                    <a:pt x="515888" y="504825"/>
                  </a:cubicBezTo>
                  <a:cubicBezTo>
                    <a:pt x="518573" y="505110"/>
                    <a:pt x="521273" y="504435"/>
                    <a:pt x="523508" y="502920"/>
                  </a:cubicBezTo>
                  <a:cubicBezTo>
                    <a:pt x="532788" y="499205"/>
                    <a:pt x="537298" y="488672"/>
                    <a:pt x="533584" y="479392"/>
                  </a:cubicBezTo>
                  <a:cubicBezTo>
                    <a:pt x="533415" y="478973"/>
                    <a:pt x="533232" y="478561"/>
                    <a:pt x="533033" y="478155"/>
                  </a:cubicBezTo>
                  <a:close/>
                </a:path>
              </a:pathLst>
            </a:custGeom>
            <a:solidFill>
              <a:srgbClr val="000000"/>
            </a:solidFill>
            <a:ln w="9525" cap="flat">
              <a:noFill/>
              <a:prstDash val="solid"/>
              <a:miter/>
            </a:ln>
          </p:spPr>
          <p:txBody>
            <a:bodyPr rtlCol="0" anchor="ctr"/>
            <a:lstStyle/>
            <a:p>
              <a:endParaRPr lang="en-GB" dirty="0"/>
            </a:p>
          </p:txBody>
        </p:sp>
      </p:grpSp>
      <p:grpSp>
        <p:nvGrpSpPr>
          <p:cNvPr id="36" name="Graphic 24" descr="Person in wheelchair">
            <a:extLst>
              <a:ext uri="{FF2B5EF4-FFF2-40B4-BE49-F238E27FC236}">
                <a16:creationId xmlns:a16="http://schemas.microsoft.com/office/drawing/2014/main" id="{BEADC393-F6D1-4F22-B8A1-A579D4859439}"/>
              </a:ext>
            </a:extLst>
          </p:cNvPr>
          <p:cNvGrpSpPr/>
          <p:nvPr/>
        </p:nvGrpSpPr>
        <p:grpSpPr>
          <a:xfrm>
            <a:off x="1672025" y="4769299"/>
            <a:ext cx="914400" cy="914400"/>
            <a:chOff x="1672025" y="4769299"/>
            <a:chExt cx="914400" cy="914400"/>
          </a:xfrm>
        </p:grpSpPr>
        <p:sp>
          <p:nvSpPr>
            <p:cNvPr id="37" name="Freeform: Shape 36">
              <a:extLst>
                <a:ext uri="{FF2B5EF4-FFF2-40B4-BE49-F238E27FC236}">
                  <a16:creationId xmlns:a16="http://schemas.microsoft.com/office/drawing/2014/main" id="{469204E3-CD1C-4D48-9519-1DB1A8448254}"/>
                </a:ext>
              </a:extLst>
            </p:cNvPr>
            <p:cNvSpPr/>
            <p:nvPr/>
          </p:nvSpPr>
          <p:spPr>
            <a:xfrm>
              <a:off x="1953013" y="4826449"/>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en-GB" dirty="0"/>
            </a:p>
          </p:txBody>
        </p:sp>
        <p:sp>
          <p:nvSpPr>
            <p:cNvPr id="38" name="Freeform: Shape 37">
              <a:extLst>
                <a:ext uri="{FF2B5EF4-FFF2-40B4-BE49-F238E27FC236}">
                  <a16:creationId xmlns:a16="http://schemas.microsoft.com/office/drawing/2014/main" id="{B0D3703A-1FB8-48EE-8CC2-4C24197090FC}"/>
                </a:ext>
              </a:extLst>
            </p:cNvPr>
            <p:cNvSpPr/>
            <p:nvPr/>
          </p:nvSpPr>
          <p:spPr>
            <a:xfrm>
              <a:off x="1819663" y="5281744"/>
              <a:ext cx="485775" cy="342900"/>
            </a:xfrm>
            <a:custGeom>
              <a:avLst/>
              <a:gdLst>
                <a:gd name="connsiteX0" fmla="*/ 467678 w 485775"/>
                <a:gd name="connsiteY0" fmla="*/ 147638 h 342900"/>
                <a:gd name="connsiteX1" fmla="*/ 257175 w 485775"/>
                <a:gd name="connsiteY1" fmla="*/ 306705 h 342900"/>
                <a:gd name="connsiteX2" fmla="*/ 38100 w 485775"/>
                <a:gd name="connsiteY2" fmla="*/ 87630 h 342900"/>
                <a:gd name="connsiteX3" fmla="*/ 38100 w 485775"/>
                <a:gd name="connsiteY3" fmla="*/ 74295 h 342900"/>
                <a:gd name="connsiteX4" fmla="*/ 15240 w 485775"/>
                <a:gd name="connsiteY4" fmla="*/ 0 h 342900"/>
                <a:gd name="connsiteX5" fmla="*/ 0 w 485775"/>
                <a:gd name="connsiteY5" fmla="*/ 86678 h 342900"/>
                <a:gd name="connsiteX6" fmla="*/ 257175 w 485775"/>
                <a:gd name="connsiteY6" fmla="*/ 343853 h 342900"/>
                <a:gd name="connsiteX7" fmla="*/ 492442 w 485775"/>
                <a:gd name="connsiteY7" fmla="*/ 190500 h 342900"/>
                <a:gd name="connsiteX8" fmla="*/ 467678 w 485775"/>
                <a:gd name="connsiteY8" fmla="*/ 147638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775" h="342900">
                  <a:moveTo>
                    <a:pt x="467678" y="147638"/>
                  </a:moveTo>
                  <a:cubicBezTo>
                    <a:pt x="441960" y="239078"/>
                    <a:pt x="357188" y="306705"/>
                    <a:pt x="257175" y="306705"/>
                  </a:cubicBezTo>
                  <a:cubicBezTo>
                    <a:pt x="136208" y="306705"/>
                    <a:pt x="38100" y="208597"/>
                    <a:pt x="38100" y="87630"/>
                  </a:cubicBezTo>
                  <a:cubicBezTo>
                    <a:pt x="38100" y="82868"/>
                    <a:pt x="38100" y="79057"/>
                    <a:pt x="38100" y="74295"/>
                  </a:cubicBezTo>
                  <a:lnTo>
                    <a:pt x="15240" y="0"/>
                  </a:lnTo>
                  <a:cubicBezTo>
                    <a:pt x="5715" y="27623"/>
                    <a:pt x="0" y="56198"/>
                    <a:pt x="0" y="86678"/>
                  </a:cubicBezTo>
                  <a:cubicBezTo>
                    <a:pt x="0" y="228600"/>
                    <a:pt x="115253" y="343853"/>
                    <a:pt x="257175" y="343853"/>
                  </a:cubicBezTo>
                  <a:cubicBezTo>
                    <a:pt x="361950" y="343853"/>
                    <a:pt x="452438" y="280988"/>
                    <a:pt x="492442" y="190500"/>
                  </a:cubicBezTo>
                  <a:lnTo>
                    <a:pt x="467678" y="147638"/>
                  </a:lnTo>
                  <a:close/>
                </a:path>
              </a:pathLst>
            </a:custGeom>
            <a:solidFill>
              <a:srgbClr val="000000"/>
            </a:solidFill>
            <a:ln w="9525" cap="flat">
              <a:noFill/>
              <a:prstDash val="solid"/>
              <a:miter/>
            </a:ln>
          </p:spPr>
          <p:txBody>
            <a:bodyPr rtlCol="0" anchor="ctr"/>
            <a:lstStyle/>
            <a:p>
              <a:endParaRPr lang="en-GB" dirty="0"/>
            </a:p>
          </p:txBody>
        </p:sp>
        <p:sp>
          <p:nvSpPr>
            <p:cNvPr id="39" name="Freeform: Shape 38">
              <a:extLst>
                <a:ext uri="{FF2B5EF4-FFF2-40B4-BE49-F238E27FC236}">
                  <a16:creationId xmlns:a16="http://schemas.microsoft.com/office/drawing/2014/main" id="{92C9C73B-F7A9-4F91-8B0F-066536C45D8D}"/>
                </a:ext>
              </a:extLst>
            </p:cNvPr>
            <p:cNvSpPr/>
            <p:nvPr/>
          </p:nvSpPr>
          <p:spPr>
            <a:xfrm>
              <a:off x="1829577" y="4997588"/>
              <a:ext cx="600075" cy="514350"/>
            </a:xfrm>
            <a:custGeom>
              <a:avLst/>
              <a:gdLst>
                <a:gd name="connsiteX0" fmla="*/ 604448 w 600075"/>
                <a:gd name="connsiteY0" fmla="*/ 457511 h 514350"/>
                <a:gd name="connsiteX1" fmla="*/ 490148 w 600075"/>
                <a:gd name="connsiteY1" fmla="*/ 257486 h 514350"/>
                <a:gd name="connsiteX2" fmla="*/ 456810 w 600075"/>
                <a:gd name="connsiteY2" fmla="*/ 238436 h 514350"/>
                <a:gd name="connsiteX3" fmla="*/ 303458 w 600075"/>
                <a:gd name="connsiteY3" fmla="*/ 238436 h 514350"/>
                <a:gd name="connsiteX4" fmla="*/ 284408 w 600075"/>
                <a:gd name="connsiteY4" fmla="*/ 63176 h 514350"/>
                <a:gd name="connsiteX5" fmla="*/ 195825 w 600075"/>
                <a:gd name="connsiteY5" fmla="*/ 1264 h 514350"/>
                <a:gd name="connsiteX6" fmla="*/ 170108 w 600075"/>
                <a:gd name="connsiteY6" fmla="*/ 10789 h 514350"/>
                <a:gd name="connsiteX7" fmla="*/ 18660 w 600075"/>
                <a:gd name="connsiteY7" fmla="*/ 100324 h 514350"/>
                <a:gd name="connsiteX8" fmla="*/ 1515 w 600075"/>
                <a:gd name="connsiteY8" fmla="*/ 144139 h 514350"/>
                <a:gd name="connsiteX9" fmla="*/ 49140 w 600075"/>
                <a:gd name="connsiteY9" fmla="*/ 296539 h 514350"/>
                <a:gd name="connsiteX10" fmla="*/ 85335 w 600075"/>
                <a:gd name="connsiteY10" fmla="*/ 323209 h 514350"/>
                <a:gd name="connsiteX11" fmla="*/ 96765 w 600075"/>
                <a:gd name="connsiteY11" fmla="*/ 321304 h 514350"/>
                <a:gd name="connsiteX12" fmla="*/ 121530 w 600075"/>
                <a:gd name="connsiteY12" fmla="*/ 273679 h 514350"/>
                <a:gd name="connsiteX13" fmla="*/ 82478 w 600075"/>
                <a:gd name="connsiteY13" fmla="*/ 149854 h 514350"/>
                <a:gd name="connsiteX14" fmla="*/ 138675 w 600075"/>
                <a:gd name="connsiteY14" fmla="*/ 116516 h 514350"/>
                <a:gd name="connsiteX15" fmla="*/ 162488 w 600075"/>
                <a:gd name="connsiteY15" fmla="*/ 250819 h 514350"/>
                <a:gd name="connsiteX16" fmla="*/ 237735 w 600075"/>
                <a:gd name="connsiteY16" fmla="*/ 313684 h 514350"/>
                <a:gd name="connsiteX17" fmla="*/ 237735 w 600075"/>
                <a:gd name="connsiteY17" fmla="*/ 313684 h 514350"/>
                <a:gd name="connsiteX18" fmla="*/ 434903 w 600075"/>
                <a:gd name="connsiteY18" fmla="*/ 313684 h 514350"/>
                <a:gd name="connsiteX19" fmla="*/ 537773 w 600075"/>
                <a:gd name="connsiteY19" fmla="*/ 495611 h 514350"/>
                <a:gd name="connsiteX20" fmla="*/ 571110 w 600075"/>
                <a:gd name="connsiteY20" fmla="*/ 514661 h 514350"/>
                <a:gd name="connsiteX21" fmla="*/ 590160 w 600075"/>
                <a:gd name="connsiteY21" fmla="*/ 509899 h 514350"/>
                <a:gd name="connsiteX22" fmla="*/ 604448 w 600075"/>
                <a:gd name="connsiteY22" fmla="*/ 457511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0075" h="514350">
                  <a:moveTo>
                    <a:pt x="604448" y="457511"/>
                  </a:moveTo>
                  <a:lnTo>
                    <a:pt x="490148" y="257486"/>
                  </a:lnTo>
                  <a:cubicBezTo>
                    <a:pt x="483480" y="246056"/>
                    <a:pt x="471098" y="238436"/>
                    <a:pt x="456810" y="238436"/>
                  </a:cubicBezTo>
                  <a:lnTo>
                    <a:pt x="303458" y="238436"/>
                  </a:lnTo>
                  <a:lnTo>
                    <a:pt x="284408" y="63176"/>
                  </a:lnTo>
                  <a:cubicBezTo>
                    <a:pt x="276788" y="21266"/>
                    <a:pt x="237735" y="-6356"/>
                    <a:pt x="195825" y="1264"/>
                  </a:cubicBezTo>
                  <a:cubicBezTo>
                    <a:pt x="186300" y="3169"/>
                    <a:pt x="177728" y="6026"/>
                    <a:pt x="170108" y="10789"/>
                  </a:cubicBezTo>
                  <a:lnTo>
                    <a:pt x="18660" y="100324"/>
                  </a:lnTo>
                  <a:cubicBezTo>
                    <a:pt x="3420" y="108896"/>
                    <a:pt x="-3247" y="127946"/>
                    <a:pt x="1515" y="144139"/>
                  </a:cubicBezTo>
                  <a:lnTo>
                    <a:pt x="49140" y="296539"/>
                  </a:lnTo>
                  <a:cubicBezTo>
                    <a:pt x="53903" y="312731"/>
                    <a:pt x="69143" y="323209"/>
                    <a:pt x="85335" y="323209"/>
                  </a:cubicBezTo>
                  <a:cubicBezTo>
                    <a:pt x="89145" y="323209"/>
                    <a:pt x="92955" y="322256"/>
                    <a:pt x="96765" y="321304"/>
                  </a:cubicBezTo>
                  <a:cubicBezTo>
                    <a:pt x="116768" y="314636"/>
                    <a:pt x="128198" y="293681"/>
                    <a:pt x="121530" y="273679"/>
                  </a:cubicBezTo>
                  <a:lnTo>
                    <a:pt x="82478" y="149854"/>
                  </a:lnTo>
                  <a:lnTo>
                    <a:pt x="138675" y="116516"/>
                  </a:lnTo>
                  <a:lnTo>
                    <a:pt x="162488" y="250819"/>
                  </a:lnTo>
                  <a:cubicBezTo>
                    <a:pt x="169155" y="287966"/>
                    <a:pt x="201540" y="313684"/>
                    <a:pt x="237735" y="313684"/>
                  </a:cubicBezTo>
                  <a:lnTo>
                    <a:pt x="237735" y="313684"/>
                  </a:lnTo>
                  <a:lnTo>
                    <a:pt x="434903" y="313684"/>
                  </a:lnTo>
                  <a:lnTo>
                    <a:pt x="537773" y="495611"/>
                  </a:lnTo>
                  <a:cubicBezTo>
                    <a:pt x="544440" y="507994"/>
                    <a:pt x="557775" y="514661"/>
                    <a:pt x="571110" y="514661"/>
                  </a:cubicBezTo>
                  <a:cubicBezTo>
                    <a:pt x="577778" y="514661"/>
                    <a:pt x="584445" y="512756"/>
                    <a:pt x="590160" y="509899"/>
                  </a:cubicBezTo>
                  <a:cubicBezTo>
                    <a:pt x="608258" y="499421"/>
                    <a:pt x="614925" y="475609"/>
                    <a:pt x="604448" y="457511"/>
                  </a:cubicBezTo>
                  <a:close/>
                </a:path>
              </a:pathLst>
            </a:custGeom>
            <a:solidFill>
              <a:srgbClr val="000000"/>
            </a:solidFill>
            <a:ln w="9525" cap="flat">
              <a:noFill/>
              <a:prstDash val="solid"/>
              <a:miter/>
            </a:ln>
          </p:spPr>
          <p:txBody>
            <a:bodyPr rtlCol="0" anchor="ctr"/>
            <a:lstStyle/>
            <a:p>
              <a:endParaRPr lang="en-GB" dirty="0"/>
            </a:p>
          </p:txBody>
        </p:sp>
      </p:grpSp>
      <p:pic>
        <p:nvPicPr>
          <p:cNvPr id="6" name="Graphic 5" descr="Woman">
            <a:extLst>
              <a:ext uri="{FF2B5EF4-FFF2-40B4-BE49-F238E27FC236}">
                <a16:creationId xmlns:a16="http://schemas.microsoft.com/office/drawing/2014/main" id="{4146C3AC-7536-4702-BB93-09319CDD9F1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53628" y="1964161"/>
            <a:ext cx="914400" cy="914400"/>
          </a:xfrm>
          <a:prstGeom prst="rect">
            <a:avLst/>
          </a:prstGeom>
        </p:spPr>
      </p:pic>
    </p:spTree>
    <p:extLst>
      <p:ext uri="{BB962C8B-B14F-4D97-AF65-F5344CB8AC3E}">
        <p14:creationId xmlns:p14="http://schemas.microsoft.com/office/powerpoint/2010/main" val="1893648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ppt_x"/>
                                          </p:val>
                                        </p:tav>
                                        <p:tav tm="100000">
                                          <p:val>
                                            <p:strVal val="#ppt_x"/>
                                          </p:val>
                                        </p:tav>
                                      </p:tavLst>
                                    </p:anim>
                                    <p:anim calcmode="lin" valueType="num">
                                      <p:cBhvr additive="base">
                                        <p:cTn id="2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5">
                                            <p:txEl>
                                              <p:pRg st="0" end="0"/>
                                            </p:txEl>
                                          </p:spTgt>
                                        </p:tgtEl>
                                        <p:attrNameLst>
                                          <p:attrName>style.visibility</p:attrName>
                                        </p:attrNameLst>
                                      </p:cBhvr>
                                      <p:to>
                                        <p:strVal val="visible"/>
                                      </p:to>
                                    </p:set>
                                    <p:anim calcmode="lin" valueType="num">
                                      <p:cBhvr additive="base">
                                        <p:cTn id="3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5">
                                            <p:txEl>
                                              <p:pRg st="1" end="1"/>
                                            </p:txEl>
                                          </p:spTgt>
                                        </p:tgtEl>
                                        <p:attrNameLst>
                                          <p:attrName>style.visibility</p:attrName>
                                        </p:attrNameLst>
                                      </p:cBhvr>
                                      <p:to>
                                        <p:strVal val="visible"/>
                                      </p:to>
                                    </p:set>
                                    <p:anim calcmode="lin" valueType="num">
                                      <p:cBhvr additive="base">
                                        <p:cTn id="41"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5">
                                            <p:txEl>
                                              <p:pRg st="2" end="2"/>
                                            </p:txEl>
                                          </p:spTgt>
                                        </p:tgtEl>
                                        <p:attrNameLst>
                                          <p:attrName>style.visibility</p:attrName>
                                        </p:attrNameLst>
                                      </p:cBhvr>
                                      <p:to>
                                        <p:strVal val="visible"/>
                                      </p:to>
                                    </p:set>
                                    <p:anim calcmode="lin" valueType="num">
                                      <p:cBhvr additive="base">
                                        <p:cTn id="47" dur="500" fill="hold"/>
                                        <p:tgtEl>
                                          <p:spTgt spid="15">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5">
                                            <p:txEl>
                                              <p:pRg st="3" end="3"/>
                                            </p:txEl>
                                          </p:spTgt>
                                        </p:tgtEl>
                                        <p:attrNameLst>
                                          <p:attrName>style.visibility</p:attrName>
                                        </p:attrNameLst>
                                      </p:cBhvr>
                                      <p:to>
                                        <p:strVal val="visible"/>
                                      </p:to>
                                    </p:set>
                                    <p:anim calcmode="lin" valueType="num">
                                      <p:cBhvr additive="base">
                                        <p:cTn id="53"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5">
                                            <p:txEl>
                                              <p:pRg st="4" end="4"/>
                                            </p:txEl>
                                          </p:spTgt>
                                        </p:tgtEl>
                                        <p:attrNameLst>
                                          <p:attrName>style.visibility</p:attrName>
                                        </p:attrNameLst>
                                      </p:cBhvr>
                                      <p:to>
                                        <p:strVal val="visible"/>
                                      </p:to>
                                    </p:set>
                                    <p:anim calcmode="lin" valueType="num">
                                      <p:cBhvr additive="base">
                                        <p:cTn id="59"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9">
            <a:extLst>
              <a:ext uri="{FF2B5EF4-FFF2-40B4-BE49-F238E27FC236}">
                <a16:creationId xmlns:a16="http://schemas.microsoft.com/office/drawing/2014/main" id="{0E2F58BF-12E5-4B5A-AD25-4DAAA2742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11">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6" name="Rectangle 1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pic>
        <p:nvPicPr>
          <p:cNvPr id="5" name="Content Placeholder 4">
            <a:extLst>
              <a:ext uri="{FF2B5EF4-FFF2-40B4-BE49-F238E27FC236}">
                <a16:creationId xmlns:a16="http://schemas.microsoft.com/office/drawing/2014/main" id="{144510B7-0A4C-453C-B174-9B7C01EC6724}"/>
              </a:ext>
            </a:extLst>
          </p:cNvPr>
          <p:cNvPicPr>
            <a:picLocks noGrp="1" noChangeAspect="1"/>
          </p:cNvPicPr>
          <p:nvPr>
            <p:ph idx="1"/>
          </p:nvPr>
        </p:nvPicPr>
        <p:blipFill rotWithShape="1">
          <a:blip r:embed="rId2"/>
          <a:srcRect t="2188" b="1672"/>
          <a:stretch/>
        </p:blipFill>
        <p:spPr>
          <a:xfrm>
            <a:off x="4868487" y="8011"/>
            <a:ext cx="7323513" cy="6821414"/>
          </a:xfrm>
          <a:prstGeom prst="rect">
            <a:avLst/>
          </a:prstGeom>
        </p:spPr>
      </p:pic>
      <p:sp>
        <p:nvSpPr>
          <p:cNvPr id="7" name="Title 6">
            <a:extLst>
              <a:ext uri="{FF2B5EF4-FFF2-40B4-BE49-F238E27FC236}">
                <a16:creationId xmlns:a16="http://schemas.microsoft.com/office/drawing/2014/main" id="{4E8B653A-D0CD-40D6-9936-E6CCA9852AAC}"/>
              </a:ext>
            </a:extLst>
          </p:cNvPr>
          <p:cNvSpPr>
            <a:spLocks noGrp="1"/>
          </p:cNvSpPr>
          <p:nvPr>
            <p:ph type="title"/>
          </p:nvPr>
        </p:nvSpPr>
        <p:spPr/>
        <p:txBody>
          <a:bodyPr/>
          <a:lstStyle/>
          <a:p>
            <a:endParaRPr lang="en-GB" dirty="0"/>
          </a:p>
        </p:txBody>
      </p:sp>
    </p:spTree>
    <p:extLst>
      <p:ext uri="{BB962C8B-B14F-4D97-AF65-F5344CB8AC3E}">
        <p14:creationId xmlns:p14="http://schemas.microsoft.com/office/powerpoint/2010/main" val="1408522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Messages clés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p:txBody>
          <a:bodyPr>
            <a:normAutofit/>
          </a:bodyPr>
          <a:lstStyle/>
          <a:p>
            <a:pPr lvl="0">
              <a:buClr>
                <a:srgbClr val="00B050"/>
              </a:buClr>
              <a:buSzPct val="80000"/>
              <a:buFont typeface="Wingdings" panose="05000000000000000000" pitchFamily="2" charset="2"/>
              <a:buChar char="§"/>
            </a:pPr>
            <a:r>
              <a:rPr lang="fr-FR"/>
              <a:t>Chaque agence a sa propre approche en matière de mécanismes de retours et de prise en charge reposant sur la communauté selon son mode de fonctionnement, le contexte, les ressources et les politiques. </a:t>
            </a:r>
          </a:p>
          <a:p>
            <a:pPr lvl="0">
              <a:buClr>
                <a:srgbClr val="00B050"/>
              </a:buClr>
              <a:buSzPct val="80000"/>
              <a:buFont typeface="Wingdings" panose="05000000000000000000" pitchFamily="2" charset="2"/>
              <a:buChar char="§"/>
            </a:pPr>
            <a:r>
              <a:rPr lang="fr-FR"/>
              <a:t>Cependant, certains principes doivent être appliqués afin de s'assurer que l'agence est inclusive, donne des moyens et ne porte pas préjudice aux utilisateurs qui souhaitent signaler des problèmes, en particulier ceux ayant trait à la préservation. </a:t>
            </a:r>
          </a:p>
          <a:p>
            <a:pPr>
              <a:buClr>
                <a:srgbClr val="00B050"/>
              </a:buClr>
              <a:buSzPct val="80000"/>
              <a:buFont typeface="Wingdings" panose="05000000000000000000" pitchFamily="2" charset="2"/>
              <a:buChar char="§"/>
            </a:pPr>
            <a:r>
              <a:rPr lang="fr-FR"/>
              <a:t>Des canaux multiples, accessibles, sûrs et confidentiels doivent être prévus et déterminés après consultation des communautés.</a:t>
            </a:r>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0686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2955072"/>
            <a:ext cx="10515600" cy="1607403"/>
          </a:xfrm>
          <a:solidFill>
            <a:srgbClr val="00B050"/>
          </a:solidFill>
        </p:spPr>
        <p:txBody>
          <a:bodyPr>
            <a:normAutofit fontScale="90000"/>
          </a:bodyPr>
          <a:lstStyle/>
          <a:p>
            <a:r>
              <a:rPr lang="fr-FR" dirty="0">
                <a:solidFill>
                  <a:schemeClr val="bg1"/>
                </a:solidFill>
              </a:rPr>
              <a:t> Session 2 : Signalement des problèmes liés à la protection</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fr-FR">
                <a:solidFill>
                  <a:srgbClr val="00B050"/>
                </a:solidFill>
                <a:latin typeface="Segoe UI Emoji" panose="020B0502040204020203" pitchFamily="34" charset="0"/>
                <a:ea typeface="Segoe UI Emoji" panose="020B0502040204020203" pitchFamily="34" charset="0"/>
              </a:rPr>
              <a:t>Formation SFP</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05543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E19916E31DF9428C6CAB6D80BDF9FD" ma:contentTypeVersion="4" ma:contentTypeDescription="Create a new document." ma:contentTypeScope="" ma:versionID="068f7626387ca64ed3ac00ee1ea2807d">
  <xsd:schema xmlns:xsd="http://www.w3.org/2001/XMLSchema" xmlns:xs="http://www.w3.org/2001/XMLSchema" xmlns:p="http://schemas.microsoft.com/office/2006/metadata/properties" xmlns:ns2="931ed3a6-fd86-4597-b90c-c99a1072ba78" targetNamespace="http://schemas.microsoft.com/office/2006/metadata/properties" ma:root="true" ma:fieldsID="55248f946fec6e314b8b125db72636e9" ns2:_="">
    <xsd:import namespace="931ed3a6-fd86-4597-b90c-c99a1072ba7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1ed3a6-fd86-4597-b90c-c99a1072ba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71FA7C-4C25-40D6-AB5C-846A910AD6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1ed3a6-fd86-4597-b90c-c99a1072ba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713826D-E0E4-449D-BFEA-6CCCDE1C2AE0}">
  <ds:schemaRefs>
    <ds:schemaRef ds:uri="http://schemas.microsoft.com/office/infopath/2007/PartnerControls"/>
    <ds:schemaRef ds:uri="http://www.w3.org/XML/1998/namespace"/>
    <ds:schemaRef ds:uri="http://purl.org/dc/elements/1.1/"/>
    <ds:schemaRef ds:uri="http://schemas.openxmlformats.org/package/2006/metadata/core-properties"/>
    <ds:schemaRef ds:uri="3a526536-856c-4086-94a8-21130f8ba69f"/>
    <ds:schemaRef ds:uri="http://schemas.microsoft.com/office/2006/documentManagement/types"/>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C4D197AB-E3B8-4B9B-BA62-8195DF323A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340</TotalTime>
  <Words>865</Words>
  <Application>Microsoft Office PowerPoint</Application>
  <PresentationFormat>Widescreen</PresentationFormat>
  <Paragraphs>75</Paragraphs>
  <Slides>18</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Segoe UI Emoji</vt:lpstr>
      <vt:lpstr>Wingdings</vt:lpstr>
      <vt:lpstr>Office Theme</vt:lpstr>
      <vt:lpstr>PowerPoint Presentation</vt:lpstr>
      <vt:lpstr>Objectifs de la formation</vt:lpstr>
      <vt:lpstr> Session 0 : Rappels </vt:lpstr>
      <vt:lpstr>Règles de base </vt:lpstr>
      <vt:lpstr> Session 1 : Mécanismes de retours et de prise en charge reposant sur la communauté </vt:lpstr>
      <vt:lpstr>Vérifier que les mécanismes fonctionnent dans un contexte spécifique</vt:lpstr>
      <vt:lpstr>PowerPoint Presentation</vt:lpstr>
      <vt:lpstr>Messages clés </vt:lpstr>
      <vt:lpstr> Session 2 : Signalement des problèmes liés à la protection</vt:lpstr>
      <vt:lpstr>Tâche en ligne |Études de cas sur le signalement de BOND</vt:lpstr>
      <vt:lpstr>PowerPoint Presentation</vt:lpstr>
      <vt:lpstr>Messages clés</vt:lpstr>
      <vt:lpstr> Session 3 : Obstacles au signalement </vt:lpstr>
      <vt:lpstr>Ressources</vt:lpstr>
      <vt:lpstr>Messages clés</vt:lpstr>
      <vt:lpstr> Session 4 : Sessions supplémentaires</vt:lpstr>
      <vt:lpstr>PowerPoint Presentation</vt:lpstr>
      <vt:lpstr>Conclusion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Cowley</dc:creator>
  <cp:lastModifiedBy>Suzanne Youngner</cp:lastModifiedBy>
  <cp:revision>14</cp:revision>
  <dcterms:created xsi:type="dcterms:W3CDTF">2020-07-08T20:16:18Z</dcterms:created>
  <dcterms:modified xsi:type="dcterms:W3CDTF">2021-01-29T19:15:34Z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0x010100E2E19916E31DF9428C6CAB6D80BDF9FD</vt:lpwstr>
  </property>
</Properties>
</file>