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sldIdLst>
    <p:sldId id="263" r:id="rId5"/>
    <p:sldId id="264" r:id="rId6"/>
    <p:sldId id="281" r:id="rId7"/>
    <p:sldId id="291" r:id="rId8"/>
    <p:sldId id="282" r:id="rId9"/>
    <p:sldId id="265" r:id="rId10"/>
    <p:sldId id="266" r:id="rId11"/>
    <p:sldId id="269" r:id="rId12"/>
    <p:sldId id="284" r:id="rId13"/>
    <p:sldId id="267" r:id="rId14"/>
    <p:sldId id="276" r:id="rId15"/>
    <p:sldId id="277" r:id="rId16"/>
    <p:sldId id="279" r:id="rId17"/>
    <p:sldId id="289" r:id="rId18"/>
    <p:sldId id="290" r:id="rId19"/>
    <p:sldId id="270" r:id="rId20"/>
    <p:sldId id="286" r:id="rId21"/>
    <p:sldId id="280" r:id="rId22"/>
    <p:sldId id="287" r:id="rId23"/>
    <p:sldId id="285" r:id="rId24"/>
    <p:sldId id="288" r:id="rId25"/>
    <p:sldId id="273" r:id="rId26"/>
    <p:sldId id="272" r:id="rId27"/>
    <p:sldId id="27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Youngner" initials="SY" lastIdx="1" clrIdx="0">
    <p:extLst>
      <p:ext uri="{19B8F6BF-5375-455C-9EA6-DF929625EA0E}">
        <p15:presenceInfo xmlns:p15="http://schemas.microsoft.com/office/powerpoint/2012/main" userId="S::syoungner@InternationalMedicalCorps.org::5587758b-e9ba-47bd-9ab9-a49436a09679" providerId="AD"/>
      </p:ext>
    </p:extLst>
  </p:cmAuthor>
  <p:cmAuthor id="2" name="Sara Barnes" initials="SB" lastIdx="4"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4134EB-F749-4F92-8A5E-5E2E1E6FFAA2}" v="119" dt="2020-07-31T21:39:29.1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6918" autoAdjust="0"/>
  </p:normalViewPr>
  <p:slideViewPr>
    <p:cSldViewPr snapToGrid="0" snapToObjects="1">
      <p:cViewPr varScale="1">
        <p:scale>
          <a:sx n="58" d="100"/>
          <a:sy n="58" d="100"/>
        </p:scale>
        <p:origin x="9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6</a:t>
            </a:fld>
            <a:endParaRPr lang="en-US"/>
          </a:p>
        </p:txBody>
      </p:sp>
    </p:spTree>
    <p:extLst>
      <p:ext uri="{BB962C8B-B14F-4D97-AF65-F5344CB8AC3E}">
        <p14:creationId xmlns:p14="http://schemas.microsoft.com/office/powerpoint/2010/main" val="1890876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7</a:t>
            </a:fld>
            <a:endParaRPr lang="en-US"/>
          </a:p>
        </p:txBody>
      </p:sp>
    </p:spTree>
    <p:extLst>
      <p:ext uri="{BB962C8B-B14F-4D97-AF65-F5344CB8AC3E}">
        <p14:creationId xmlns:p14="http://schemas.microsoft.com/office/powerpoint/2010/main" val="1852495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8</a:t>
            </a:fld>
            <a:endParaRPr lang="en-US"/>
          </a:p>
        </p:txBody>
      </p:sp>
    </p:spTree>
    <p:extLst>
      <p:ext uri="{BB962C8B-B14F-4D97-AF65-F5344CB8AC3E}">
        <p14:creationId xmlns:p14="http://schemas.microsoft.com/office/powerpoint/2010/main" val="499424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11</a:t>
            </a:fld>
            <a:endParaRPr lang="en-US"/>
          </a:p>
        </p:txBody>
      </p:sp>
    </p:spTree>
    <p:extLst>
      <p:ext uri="{BB962C8B-B14F-4D97-AF65-F5344CB8AC3E}">
        <p14:creationId xmlns:p14="http://schemas.microsoft.com/office/powerpoint/2010/main" val="1756558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a:p>
        </p:txBody>
      </p:sp>
    </p:spTree>
    <p:extLst>
      <p:ext uri="{BB962C8B-B14F-4D97-AF65-F5344CB8AC3E}">
        <p14:creationId xmlns:p14="http://schemas.microsoft.com/office/powerpoint/2010/main" val="102133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22</a:t>
            </a:fld>
            <a:endParaRPr lang="en-US"/>
          </a:p>
        </p:txBody>
      </p:sp>
    </p:spTree>
    <p:extLst>
      <p:ext uri="{BB962C8B-B14F-4D97-AF65-F5344CB8AC3E}">
        <p14:creationId xmlns:p14="http://schemas.microsoft.com/office/powerpoint/2010/main" val="314308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29/01/2021</a:t>
            </a:fld>
            <a:endParaRPr lang="en-US"/>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29/01/2021</a:t>
            </a:fld>
            <a:endParaRPr lang="en-US"/>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29/01/2021</a:t>
            </a:fld>
            <a:endParaRPr lang="en-US"/>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29/01/2021</a:t>
            </a:fld>
            <a:endParaRPr lang="en-US"/>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29/01/2021</a:t>
            </a:fld>
            <a:endParaRPr lang="en-US"/>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29/01/2021</a:t>
            </a:fld>
            <a:endParaRPr lang="en-US"/>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29/01/2021</a:t>
            </a:fld>
            <a:endParaRPr lang="en-US"/>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29/01/2021</a:t>
            </a:fld>
            <a:endParaRPr lang="en-US"/>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29/01/2021</a:t>
            </a:fld>
            <a:endParaRPr lang="en-US"/>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29/01/2021</a:t>
            </a:fld>
            <a:endParaRPr lang="en-US"/>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29/01/2021</a:t>
            </a:fld>
            <a:endParaRPr lang="en-US"/>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29/01/2021</a:t>
            </a:fld>
            <a:endParaRPr lang="en-US"/>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a:ea typeface="Segoe UI Emoji" panose="020B0502040204020203" pitchFamily="34" charset="0"/>
              </a:rPr>
              <a:t>Module 4 Réaction</a:t>
            </a:r>
          </a:p>
          <a:p>
            <a:pPr algn="ctr"/>
            <a:r>
              <a:rPr lang="fr-FR" sz="3600" dirty="0">
                <a:ea typeface="Segoe UI Emoji" panose="020B0502040204020203" pitchFamily="34" charset="0"/>
              </a:rPr>
              <a:t>Formation pour les points </a:t>
            </a:r>
            <a:r>
              <a:rPr lang="fr-FR" sz="3600" dirty="0">
                <a:solidFill>
                  <a:schemeClr val="bg1"/>
                </a:solidFill>
                <a:ea typeface="Segoe UI Emoji" panose="020B0502040204020203" pitchFamily="34" charset="0"/>
              </a:rPr>
              <a:t>focaux</a:t>
            </a:r>
            <a:r>
              <a:rPr lang="fr-FR" sz="3600" dirty="0">
                <a:ea typeface="Segoe UI Emoji" panose="020B0502040204020203" pitchFamily="34" charset="0"/>
              </a:rPr>
              <a:t> de coordination de la </a:t>
            </a:r>
            <a:r>
              <a:rPr lang="fr-FR" sz="3600" dirty="0">
                <a:solidFill>
                  <a:schemeClr val="bg1"/>
                </a:solidFill>
              </a:rPr>
              <a:t>protection</a:t>
            </a:r>
            <a:endParaRPr lang="fr-FR" sz="3600" dirty="0">
              <a:solidFill>
                <a:schemeClr val="bg1"/>
              </a:solidFill>
              <a:ea typeface="Segoe UI Emoji" panose="020B0502040204020203" pitchFamily="34" charset="0"/>
            </a:endParaRPr>
          </a:p>
        </p:txBody>
      </p:sp>
      <p:grpSp>
        <p:nvGrpSpPr>
          <p:cNvPr id="2" name="Group 1">
            <a:extLst>
              <a:ext uri="{FF2B5EF4-FFF2-40B4-BE49-F238E27FC236}">
                <a16:creationId xmlns:a16="http://schemas.microsoft.com/office/drawing/2014/main" id="{0622C108-E0BA-3549-AC59-2EBBEB8E66F5}"/>
              </a:ext>
            </a:extLst>
          </p:cNvPr>
          <p:cNvGrpSpPr/>
          <p:nvPr/>
        </p:nvGrpSpPr>
        <p:grpSpPr>
          <a:xfrm>
            <a:off x="2366272" y="917398"/>
            <a:ext cx="7459457" cy="1655762"/>
            <a:chOff x="2280622" y="1141134"/>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280622" y="1141134"/>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a:extLst>
                <a:ext uri="{FF2B5EF4-FFF2-40B4-BE49-F238E27FC236}">
                  <a16:creationId xmlns:a16="http://schemas.microsoft.com/office/drawing/2014/main" id="{27C538F5-0934-1740-BA99-5F95505EC813}"/>
                </a:ext>
              </a:extLst>
            </p:cNvPr>
            <p:cNvSpPr/>
            <p:nvPr/>
          </p:nvSpPr>
          <p:spPr>
            <a:xfrm>
              <a:off x="4174341" y="1141134"/>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a:extLst>
                <a:ext uri="{FF2B5EF4-FFF2-40B4-BE49-F238E27FC236}">
                  <a16:creationId xmlns:a16="http://schemas.microsoft.com/office/drawing/2014/main" id="{861DC28C-8059-4F43-AD59-A1C89539E2EB}"/>
                </a:ext>
              </a:extLst>
            </p:cNvPr>
            <p:cNvSpPr/>
            <p:nvPr/>
          </p:nvSpPr>
          <p:spPr>
            <a:xfrm>
              <a:off x="6068061" y="1141134"/>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a:extLst>
                <a:ext uri="{FF2B5EF4-FFF2-40B4-BE49-F238E27FC236}">
                  <a16:creationId xmlns:a16="http://schemas.microsoft.com/office/drawing/2014/main" id="{1AD499BB-F240-B746-8181-2737DB69F512}"/>
                </a:ext>
              </a:extLst>
            </p:cNvPr>
            <p:cNvSpPr/>
            <p:nvPr/>
          </p:nvSpPr>
          <p:spPr>
            <a:xfrm>
              <a:off x="8064576" y="1141134"/>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8388929" y="1455617"/>
              <a:ext cx="1026795" cy="1026795"/>
            </a:xfrm>
            <a:prstGeom prst="rect">
              <a:avLst/>
            </a:prstGeom>
          </p:spPr>
        </p:pic>
      </p:grpSp>
      <p:grpSp>
        <p:nvGrpSpPr>
          <p:cNvPr id="10" name="Group 9">
            <a:extLst>
              <a:ext uri="{FF2B5EF4-FFF2-40B4-BE49-F238E27FC236}">
                <a16:creationId xmlns:a16="http://schemas.microsoft.com/office/drawing/2014/main" id="{98877EF2-D644-F642-9483-86AFECD58E5A}"/>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AC7499A9-5629-324C-B741-46AB9637CFEC}"/>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E2AC9A12-5E6D-8845-AFFA-EC2FA1D94732}"/>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A15C0540-CE6D-2141-9F15-3DD1F838981D}"/>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73750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Comportements à adopter et ceux à éviter</a:t>
            </a:r>
          </a:p>
        </p:txBody>
      </p:sp>
      <p:sp>
        <p:nvSpPr>
          <p:cNvPr id="7" name="TextBox 6">
            <a:extLst>
              <a:ext uri="{FF2B5EF4-FFF2-40B4-BE49-F238E27FC236}">
                <a16:creationId xmlns:a16="http://schemas.microsoft.com/office/drawing/2014/main" id="{C2A02A23-05AE-475A-81DA-538845BDD5E1}"/>
              </a:ext>
            </a:extLst>
          </p:cNvPr>
          <p:cNvSpPr txBox="1"/>
          <p:nvPr/>
        </p:nvSpPr>
        <p:spPr>
          <a:xfrm>
            <a:off x="963827" y="2024545"/>
            <a:ext cx="5721179" cy="3816429"/>
          </a:xfrm>
          <a:prstGeom prst="rect">
            <a:avLst/>
          </a:prstGeom>
          <a:noFill/>
        </p:spPr>
        <p:txBody>
          <a:bodyPr wrap="square" rtlCol="0">
            <a:spAutoFit/>
          </a:bodyPr>
          <a:lstStyle/>
          <a:p>
            <a:r>
              <a:rPr lang="fr-FR" sz="2800"/>
              <a:t>Examinez le scénario qui vous a été attribué et répondez aux questions suivantes :</a:t>
            </a:r>
          </a:p>
          <a:p>
            <a:pPr marL="457200" indent="-457200">
              <a:buClr>
                <a:schemeClr val="accent4"/>
              </a:buClr>
              <a:buSzPct val="80000"/>
              <a:buFont typeface="Wingdings" panose="05000000000000000000" pitchFamily="2" charset="2"/>
              <a:buChar char="§"/>
            </a:pPr>
            <a:r>
              <a:rPr lang="fr-FR" sz="2800"/>
              <a:t>Quels comportements devez-vous adopter ou éviter en réponse aux déclarations mentionnées dans le scénario ?</a:t>
            </a:r>
          </a:p>
          <a:p>
            <a:pPr marL="457200" indent="-457200">
              <a:buClr>
                <a:schemeClr val="accent4"/>
              </a:buClr>
              <a:buSzPct val="80000"/>
              <a:buFont typeface="Wingdings" panose="05000000000000000000" pitchFamily="2" charset="2"/>
              <a:buChar char="§"/>
            </a:pPr>
            <a:r>
              <a:rPr lang="fr-FR" sz="2800"/>
              <a:t>En quoi la ou les personnes recueillant la déclaration auraient-elles pu réagir différemment ?</a:t>
            </a:r>
          </a:p>
          <a:p>
            <a:endParaRPr lang="en-GB" dirty="0"/>
          </a:p>
        </p:txBody>
      </p:sp>
      <p:sp>
        <p:nvSpPr>
          <p:cNvPr id="8" name="Footer Placeholder 4">
            <a:extLst>
              <a:ext uri="{FF2B5EF4-FFF2-40B4-BE49-F238E27FC236}">
                <a16:creationId xmlns:a16="http://schemas.microsoft.com/office/drawing/2014/main" id="{773D0AC1-0D72-45F9-B85C-0F536F1BE1C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CFDCC6AA-9691-49FA-BA33-8B668CC6BB80}"/>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2"/>
          <a:stretch>
            <a:fillRect/>
          </a:stretch>
        </p:blipFill>
        <p:spPr>
          <a:xfrm>
            <a:off x="7324240" y="1690688"/>
            <a:ext cx="3445049" cy="3034293"/>
          </a:xfrm>
          <a:prstGeom prst="rect">
            <a:avLst/>
          </a:prstGeom>
        </p:spPr>
      </p:pic>
    </p:spTree>
    <p:extLst>
      <p:ext uri="{BB962C8B-B14F-4D97-AF65-F5344CB8AC3E}">
        <p14:creationId xmlns:p14="http://schemas.microsoft.com/office/powerpoint/2010/main" val="4207205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8C7FF-3363-4007-B8D3-81B8C80A93EF}"/>
              </a:ext>
            </a:extLst>
          </p:cNvPr>
          <p:cNvSpPr>
            <a:spLocks noGrp="1"/>
          </p:cNvSpPr>
          <p:nvPr>
            <p:ph type="title"/>
          </p:nvPr>
        </p:nvSpPr>
        <p:spPr/>
        <p:txBody>
          <a:bodyPr/>
          <a:lstStyle/>
          <a:p>
            <a:r>
              <a:rPr lang="fr-FR"/>
              <a:t>Réactions courantes aux violences sexuelles</a:t>
            </a:r>
          </a:p>
        </p:txBody>
      </p:sp>
      <p:sp>
        <p:nvSpPr>
          <p:cNvPr id="3" name="Content Placeholder 2">
            <a:extLst>
              <a:ext uri="{FF2B5EF4-FFF2-40B4-BE49-F238E27FC236}">
                <a16:creationId xmlns:a16="http://schemas.microsoft.com/office/drawing/2014/main" id="{D8BC16BD-506A-4A39-8522-34AE7F9A7097}"/>
              </a:ext>
            </a:extLst>
          </p:cNvPr>
          <p:cNvSpPr>
            <a:spLocks noGrp="1"/>
          </p:cNvSpPr>
          <p:nvPr>
            <p:ph idx="1"/>
          </p:nvPr>
        </p:nvSpPr>
        <p:spPr>
          <a:xfrm>
            <a:off x="247135" y="1346890"/>
            <a:ext cx="11825415" cy="4830073"/>
          </a:xfrm>
        </p:spPr>
        <p:txBody>
          <a:bodyPr>
            <a:normAutofit fontScale="77500" lnSpcReduction="20000"/>
          </a:bodyPr>
          <a:lstStyle/>
          <a:p>
            <a:pPr marL="0" indent="0">
              <a:buClr>
                <a:schemeClr val="accent4"/>
              </a:buClr>
              <a:buSzPct val="80000"/>
              <a:buNone/>
            </a:pPr>
            <a:r>
              <a:rPr lang="fr-FR"/>
              <a:t>Dans les situations dans lesquelles la victime rapporte une violence sexuelle, souvenez-vous que tout le monde est différent et que les réactions peuvent grandement varier d'une personne à l'autre. Suite à des actes de violence sexuelle, les survivants sont souvent comme suit :</a:t>
            </a:r>
          </a:p>
          <a:p>
            <a:pPr lvl="0">
              <a:buClr>
                <a:schemeClr val="accent4"/>
              </a:buClr>
              <a:buSzPct val="80000"/>
              <a:buFont typeface="Wingdings" panose="05000000000000000000" pitchFamily="2" charset="2"/>
              <a:buChar char="§"/>
            </a:pPr>
            <a:r>
              <a:rPr lang="fr-FR"/>
              <a:t>Ils se sentent paralysés, « coupés du monde » ou choqués</a:t>
            </a:r>
          </a:p>
          <a:p>
            <a:pPr lvl="0">
              <a:buClr>
                <a:schemeClr val="accent4"/>
              </a:buClr>
              <a:buSzPct val="80000"/>
              <a:buFont typeface="Wingdings" panose="05000000000000000000" pitchFamily="2" charset="2"/>
              <a:buChar char="§"/>
            </a:pPr>
            <a:r>
              <a:rPr lang="fr-FR"/>
              <a:t>Ils semblent parfaitement calmes et insensibles</a:t>
            </a:r>
          </a:p>
          <a:p>
            <a:pPr lvl="0">
              <a:buClr>
                <a:schemeClr val="accent4"/>
              </a:buClr>
              <a:buSzPct val="80000"/>
              <a:buFont typeface="Wingdings" panose="05000000000000000000" pitchFamily="2" charset="2"/>
              <a:buChar char="§"/>
            </a:pPr>
            <a:r>
              <a:rPr lang="fr-FR"/>
              <a:t>Ils ont peur de « devenir fous »</a:t>
            </a:r>
          </a:p>
          <a:p>
            <a:pPr lvl="0">
              <a:buClr>
                <a:schemeClr val="accent4"/>
              </a:buClr>
              <a:buSzPct val="80000"/>
              <a:buFont typeface="Wingdings" panose="05000000000000000000" pitchFamily="2" charset="2"/>
              <a:buChar char="§"/>
            </a:pPr>
            <a:r>
              <a:rPr lang="fr-FR"/>
              <a:t>Ils sont envahis de souvenirs intrusifs (souvenirs soudains du traumatisme)</a:t>
            </a:r>
          </a:p>
          <a:p>
            <a:pPr lvl="0">
              <a:buClr>
                <a:schemeClr val="accent4"/>
              </a:buClr>
              <a:buSzPct val="80000"/>
              <a:buFont typeface="Wingdings" panose="05000000000000000000" pitchFamily="2" charset="2"/>
              <a:buChar char="§"/>
            </a:pPr>
            <a:r>
              <a:rPr lang="fr-FR"/>
              <a:t>Ils se sentent irritables ou en colère</a:t>
            </a:r>
          </a:p>
          <a:p>
            <a:pPr lvl="0">
              <a:buClr>
                <a:schemeClr val="accent4"/>
              </a:buClr>
              <a:buSzPct val="80000"/>
              <a:buFont typeface="Wingdings" panose="05000000000000000000" pitchFamily="2" charset="2"/>
              <a:buChar char="§"/>
            </a:pPr>
            <a:r>
              <a:rPr lang="fr-FR"/>
              <a:t>Ils s'en veulent</a:t>
            </a:r>
          </a:p>
          <a:p>
            <a:pPr lvl="0">
              <a:buClr>
                <a:schemeClr val="accent4"/>
              </a:buClr>
              <a:buSzPct val="80000"/>
              <a:buFont typeface="Wingdings" panose="05000000000000000000" pitchFamily="2" charset="2"/>
              <a:buChar char="§"/>
            </a:pPr>
            <a:r>
              <a:rPr lang="fr-FR"/>
              <a:t>Ils adoptent des comportements inhabituels</a:t>
            </a:r>
          </a:p>
          <a:p>
            <a:pPr lvl="0">
              <a:buClr>
                <a:schemeClr val="accent4"/>
              </a:buClr>
              <a:buSzPct val="80000"/>
              <a:buFont typeface="Wingdings" panose="05000000000000000000" pitchFamily="2" charset="2"/>
              <a:buChar char="§"/>
            </a:pPr>
            <a:r>
              <a:rPr lang="fr-FR"/>
              <a:t>Ils modifient leurs habitudes alimentaires</a:t>
            </a:r>
          </a:p>
          <a:p>
            <a:pPr lvl="0">
              <a:buClr>
                <a:schemeClr val="accent4"/>
              </a:buClr>
              <a:buSzPct val="80000"/>
              <a:buFont typeface="Wingdings" panose="05000000000000000000" pitchFamily="2" charset="2"/>
              <a:buChar char="§"/>
            </a:pPr>
            <a:r>
              <a:rPr lang="fr-FR"/>
              <a:t>Ils ressentent le besoin de se laver en permanence</a:t>
            </a:r>
          </a:p>
          <a:p>
            <a:pPr lvl="0">
              <a:buClr>
                <a:schemeClr val="accent4"/>
              </a:buClr>
              <a:buSzPct val="80000"/>
              <a:buFont typeface="Wingdings" panose="05000000000000000000" pitchFamily="2" charset="2"/>
              <a:buChar char="§"/>
            </a:pPr>
            <a:r>
              <a:rPr lang="fr-FR"/>
              <a:t>Ils souffrent de nausées ou d'autres symptômes physiques</a:t>
            </a:r>
          </a:p>
          <a:p>
            <a:endParaRPr lang="en-GB" dirty="0"/>
          </a:p>
        </p:txBody>
      </p:sp>
      <p:sp>
        <p:nvSpPr>
          <p:cNvPr id="5" name="Footer Placeholder 4">
            <a:extLst>
              <a:ext uri="{FF2B5EF4-FFF2-40B4-BE49-F238E27FC236}">
                <a16:creationId xmlns:a16="http://schemas.microsoft.com/office/drawing/2014/main" id="{96A8E4AE-02A8-499A-9FE3-0A551B78A713}"/>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55C4ECC8-85F0-4B7B-8FF5-D1BFDC6EB9A3}"/>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731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FEC5-2F13-4163-89A3-FBD1673C6A3D}"/>
              </a:ext>
            </a:extLst>
          </p:cNvPr>
          <p:cNvSpPr>
            <a:spLocks noGrp="1"/>
          </p:cNvSpPr>
          <p:nvPr>
            <p:ph type="title"/>
          </p:nvPr>
        </p:nvSpPr>
        <p:spPr/>
        <p:txBody>
          <a:bodyPr/>
          <a:lstStyle/>
          <a:p>
            <a:r>
              <a:rPr lang="fr-FR"/>
              <a:t>Enregistrement des informations</a:t>
            </a:r>
          </a:p>
        </p:txBody>
      </p:sp>
      <p:sp>
        <p:nvSpPr>
          <p:cNvPr id="3" name="Content Placeholder 2">
            <a:extLst>
              <a:ext uri="{FF2B5EF4-FFF2-40B4-BE49-F238E27FC236}">
                <a16:creationId xmlns:a16="http://schemas.microsoft.com/office/drawing/2014/main" id="{B55188C9-888E-4B09-B2DE-395F85FCFD38}"/>
              </a:ext>
            </a:extLst>
          </p:cNvPr>
          <p:cNvSpPr>
            <a:spLocks noGrp="1"/>
          </p:cNvSpPr>
          <p:nvPr>
            <p:ph idx="1"/>
          </p:nvPr>
        </p:nvSpPr>
        <p:spPr/>
        <p:txBody>
          <a:bodyPr>
            <a:normAutofit fontScale="77500" lnSpcReduction="20000"/>
          </a:bodyPr>
          <a:lstStyle/>
          <a:p>
            <a:pPr lvl="0">
              <a:buClr>
                <a:schemeClr val="accent4"/>
              </a:buClr>
              <a:buSzPct val="80000"/>
              <a:buFont typeface="Wingdings" panose="05000000000000000000" pitchFamily="2" charset="2"/>
              <a:buChar char="§"/>
            </a:pPr>
            <a:r>
              <a:rPr lang="fr-FR"/>
              <a:t>Utilisez le formulaire de signalement standard de l'organisation pour vous assurer que vous collectez toutes les informations pertinentes et importantes. </a:t>
            </a:r>
          </a:p>
          <a:p>
            <a:pPr lvl="0">
              <a:buClr>
                <a:schemeClr val="accent4"/>
              </a:buClr>
              <a:buSzPct val="80000"/>
              <a:buFont typeface="Wingdings" panose="05000000000000000000" pitchFamily="2" charset="2"/>
              <a:buChar char="§"/>
            </a:pPr>
            <a:r>
              <a:rPr lang="fr-FR"/>
              <a:t>Toutes les préoccupations, allégations ou déclarations doivent être mises à l'écrit aussi rapidement que possible.</a:t>
            </a:r>
          </a:p>
          <a:p>
            <a:pPr lvl="0">
              <a:buClr>
                <a:schemeClr val="accent4"/>
              </a:buClr>
              <a:buSzPct val="80000"/>
              <a:buFont typeface="Wingdings" panose="05000000000000000000" pitchFamily="2" charset="2"/>
              <a:buChar char="§"/>
            </a:pPr>
            <a:r>
              <a:rPr lang="fr-FR"/>
              <a:t>Les dossiers doivent être signés et datés. </a:t>
            </a:r>
          </a:p>
          <a:p>
            <a:pPr lvl="0">
              <a:buClr>
                <a:schemeClr val="accent4"/>
              </a:buClr>
              <a:buSzPct val="80000"/>
              <a:buFont typeface="Wingdings" panose="05000000000000000000" pitchFamily="2" charset="2"/>
              <a:buChar char="§"/>
            </a:pPr>
            <a:r>
              <a:rPr lang="fr-FR"/>
              <a:t>Ils doivent être détaillés et précis, et se concentrer sur ce que vous-même et l'autre personne avez dit, ce que vous avez observé concernant la personne (son attitude et comment elle s'est présentée), qui était présent et ce qui s'est passé. Les spéculations et les interprétations doivent être clairement distinctes du reste du rapport.</a:t>
            </a:r>
          </a:p>
          <a:p>
            <a:pPr lvl="0">
              <a:buClr>
                <a:schemeClr val="accent4"/>
              </a:buClr>
              <a:buSzPct val="80000"/>
              <a:buFont typeface="Wingdings" panose="05000000000000000000" pitchFamily="2" charset="2"/>
              <a:buChar char="§"/>
            </a:pPr>
            <a:r>
              <a:rPr lang="fr-FR"/>
              <a:t>Toute préoccupation, déclaration ou allégation ne constitue qu'une allégation, et non une preuve à ce stade.</a:t>
            </a:r>
          </a:p>
          <a:p>
            <a:pPr lvl="0">
              <a:buClr>
                <a:schemeClr val="accent4"/>
              </a:buClr>
              <a:buSzPct val="80000"/>
              <a:buFont typeface="Wingdings" panose="05000000000000000000" pitchFamily="2" charset="2"/>
              <a:buChar char="§"/>
            </a:pPr>
            <a:r>
              <a:rPr lang="fr-FR"/>
              <a:t>Les dossiers de ce type doivent être traités avec confidentialité. Ils doivent être transmis uniquement aux personnes spécifiées dans la méthode de signalement. Chaque personne en possession des informations est responsable de leur confidentialité. </a:t>
            </a:r>
          </a:p>
        </p:txBody>
      </p:sp>
      <p:sp>
        <p:nvSpPr>
          <p:cNvPr id="5" name="Footer Placeholder 4">
            <a:extLst>
              <a:ext uri="{FF2B5EF4-FFF2-40B4-BE49-F238E27FC236}">
                <a16:creationId xmlns:a16="http://schemas.microsoft.com/office/drawing/2014/main" id="{8043BD9B-FF8F-4796-8C30-E7FC8A5B7923}"/>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282F3DB1-3DCB-473D-A3F6-D2E5AF06E68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061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fr-FR"/>
              <a:t>Recensement des services</a:t>
            </a:r>
          </a:p>
        </p:txBody>
      </p:sp>
      <p:sp>
        <p:nvSpPr>
          <p:cNvPr id="3" name="Content Placeholder 2">
            <a:extLst>
              <a:ext uri="{FF2B5EF4-FFF2-40B4-BE49-F238E27FC236}">
                <a16:creationId xmlns:a16="http://schemas.microsoft.com/office/drawing/2014/main" id="{C27A76D4-0F32-4499-A5AF-13648B5986BB}"/>
              </a:ext>
            </a:extLst>
          </p:cNvPr>
          <p:cNvSpPr>
            <a:spLocks noGrp="1"/>
          </p:cNvSpPr>
          <p:nvPr>
            <p:ph idx="1"/>
          </p:nvPr>
        </p:nvSpPr>
        <p:spPr>
          <a:xfrm>
            <a:off x="838200" y="1502229"/>
            <a:ext cx="10515600" cy="4674734"/>
          </a:xfrm>
        </p:spPr>
        <p:txBody>
          <a:bodyPr>
            <a:normAutofit fontScale="92500" lnSpcReduction="20000"/>
          </a:bodyPr>
          <a:lstStyle/>
          <a:p>
            <a:pPr>
              <a:buClr>
                <a:schemeClr val="accent4"/>
              </a:buClr>
              <a:buSzPct val="80000"/>
              <a:buFont typeface="Wingdings" panose="05000000000000000000" pitchFamily="2" charset="2"/>
              <a:buChar char="§"/>
            </a:pPr>
            <a:r>
              <a:rPr lang="fr-FR" sz="2600"/>
              <a:t>Dans la plupart des cas, seul le personnel spécialisé est impliqué dans la redirection ou l'accompagnement des personnes vers les services destinés aux survivants d'incidents relevant de la préservation. </a:t>
            </a:r>
          </a:p>
          <a:p>
            <a:pPr>
              <a:buClr>
                <a:schemeClr val="accent4"/>
              </a:buClr>
              <a:buSzPct val="80000"/>
              <a:buFont typeface="Wingdings" panose="05000000000000000000" pitchFamily="2" charset="2"/>
              <a:buChar char="§"/>
            </a:pPr>
            <a:r>
              <a:rPr lang="fr-FR" sz="2600"/>
              <a:t>Dans le cas où vous recevez une déclaration directe d'un survivant, il peut donner l'impression d'avoir besoin d'une redirection immédiate, y compris s'il s'agit d'une personne ayant subi des violences sexuelles. </a:t>
            </a:r>
          </a:p>
          <a:p>
            <a:pPr>
              <a:buClr>
                <a:schemeClr val="accent4"/>
              </a:buClr>
              <a:buSzPct val="80000"/>
              <a:buFont typeface="Wingdings" panose="05000000000000000000" pitchFamily="2" charset="2"/>
              <a:buChar char="§"/>
            </a:pPr>
            <a:r>
              <a:rPr lang="fr-FR" sz="2600"/>
              <a:t>Les survivants doivent être informés des services médicaux disponibles, de leurs droits et de leurs possibilités. L'importance de bénéficier de soins d'urgence immédiats doit être soulignée (idéalement en l'espace de quelques heures, et jusqu'à 24 heures). Par exemple, les trousses PEP doivent être administrées dans les 72 heures suivant l'incident. </a:t>
            </a:r>
          </a:p>
          <a:p>
            <a:pPr>
              <a:buClr>
                <a:schemeClr val="accent4"/>
              </a:buClr>
              <a:buSzPct val="80000"/>
              <a:buFont typeface="Wingdings" panose="05000000000000000000" pitchFamily="2" charset="2"/>
              <a:buChar char="§"/>
            </a:pPr>
            <a:r>
              <a:rPr lang="fr-FR" sz="2600"/>
              <a:t>Demandez l'autorisation au survivant avant de le mettre en relation avec l'un de ces services. S'il refuse, vous devez respecter ce choix, sauf en cas de menace directe pour sa vie, si le survivant risque de porter atteinte à d'autres personnes ou à lui-même ou s'il est incapable de prendre soin de lui-même ou de veiller à sa sécurité.</a:t>
            </a:r>
          </a:p>
          <a:p>
            <a:pPr marL="0" lvl="0" indent="0">
              <a:buNone/>
            </a:pPr>
            <a:endParaRPr lang="en-GB" dirty="0"/>
          </a:p>
          <a:p>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771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fr-FR"/>
              <a:t>Recensement des services</a:t>
            </a:r>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a:extLst>
              <a:ext uri="{FF2B5EF4-FFF2-40B4-BE49-F238E27FC236}">
                <a16:creationId xmlns:a16="http://schemas.microsoft.com/office/drawing/2014/main" id="{6BD90D8E-08BE-4A63-B262-04310EA46DBD}"/>
              </a:ext>
            </a:extLst>
          </p:cNvPr>
          <p:cNvGraphicFramePr>
            <a:graphicFrameLocks noGrp="1"/>
          </p:cNvGraphicFramePr>
          <p:nvPr>
            <p:ph idx="1"/>
            <p:extLst>
              <p:ext uri="{D42A27DB-BD31-4B8C-83A1-F6EECF244321}">
                <p14:modId xmlns:p14="http://schemas.microsoft.com/office/powerpoint/2010/main" val="1524559184"/>
              </p:ext>
            </p:extLst>
          </p:nvPr>
        </p:nvGraphicFramePr>
        <p:xfrm>
          <a:off x="858595" y="1685925"/>
          <a:ext cx="10096500" cy="4189281"/>
        </p:xfrm>
        <a:graphic>
          <a:graphicData uri="http://schemas.openxmlformats.org/drawingml/2006/table">
            <a:tbl>
              <a:tblPr firstRow="1" firstCol="1" bandRow="1">
                <a:tableStyleId>{00A15C55-8517-42AA-B614-E9B94910E393}</a:tableStyleId>
              </a:tblPr>
              <a:tblGrid>
                <a:gridCol w="2526933">
                  <a:extLst>
                    <a:ext uri="{9D8B030D-6E8A-4147-A177-3AD203B41FA5}">
                      <a16:colId xmlns:a16="http://schemas.microsoft.com/office/drawing/2014/main" val="1875920919"/>
                    </a:ext>
                  </a:extLst>
                </a:gridCol>
                <a:gridCol w="2090973">
                  <a:extLst>
                    <a:ext uri="{9D8B030D-6E8A-4147-A177-3AD203B41FA5}">
                      <a16:colId xmlns:a16="http://schemas.microsoft.com/office/drawing/2014/main" val="883561067"/>
                    </a:ext>
                  </a:extLst>
                </a:gridCol>
                <a:gridCol w="2091994">
                  <a:extLst>
                    <a:ext uri="{9D8B030D-6E8A-4147-A177-3AD203B41FA5}">
                      <a16:colId xmlns:a16="http://schemas.microsoft.com/office/drawing/2014/main" val="598845989"/>
                    </a:ext>
                  </a:extLst>
                </a:gridCol>
                <a:gridCol w="3386600">
                  <a:extLst>
                    <a:ext uri="{9D8B030D-6E8A-4147-A177-3AD203B41FA5}">
                      <a16:colId xmlns:a16="http://schemas.microsoft.com/office/drawing/2014/main" val="2506217870"/>
                    </a:ext>
                  </a:extLst>
                </a:gridCol>
              </a:tblGrid>
              <a:tr h="389728">
                <a:tc>
                  <a:txBody>
                    <a:bodyPr/>
                    <a:lstStyle/>
                    <a:p>
                      <a:pPr marL="18415" indent="-228600">
                        <a:lnSpc>
                          <a:spcPct val="115000"/>
                        </a:lnSpc>
                        <a:spcAft>
                          <a:spcPts val="0"/>
                        </a:spcAft>
                      </a:pPr>
                      <a:r>
                        <a:rPr lang="fr-FR" sz="2000"/>
                        <a:t>Service</a:t>
                      </a:r>
                    </a:p>
                  </a:txBody>
                  <a:tcPr marL="68580" marR="68580" marT="0" marB="0"/>
                </a:tc>
                <a:tc>
                  <a:txBody>
                    <a:bodyPr/>
                    <a:lstStyle/>
                    <a:p>
                      <a:pPr marL="247015" indent="-228600">
                        <a:lnSpc>
                          <a:spcPct val="115000"/>
                        </a:lnSpc>
                        <a:spcAft>
                          <a:spcPts val="0"/>
                        </a:spcAft>
                      </a:pPr>
                      <a:r>
                        <a:rPr lang="fr-FR" sz="2000"/>
                        <a:t>Organisation </a:t>
                      </a:r>
                    </a:p>
                  </a:txBody>
                  <a:tcPr marL="68580" marR="68580" marT="0" marB="0"/>
                </a:tc>
                <a:tc>
                  <a:txBody>
                    <a:bodyPr/>
                    <a:lstStyle/>
                    <a:p>
                      <a:pPr marL="247015" indent="-228600">
                        <a:lnSpc>
                          <a:spcPct val="115000"/>
                        </a:lnSpc>
                        <a:spcAft>
                          <a:spcPts val="0"/>
                        </a:spcAft>
                      </a:pPr>
                      <a:r>
                        <a:rPr lang="fr-FR" sz="2000"/>
                        <a:t>Point de contact </a:t>
                      </a:r>
                    </a:p>
                  </a:txBody>
                  <a:tcPr marL="68580" marR="68580" marT="0" marB="0"/>
                </a:tc>
                <a:tc>
                  <a:txBody>
                    <a:bodyPr/>
                    <a:lstStyle/>
                    <a:p>
                      <a:pPr marL="247015" indent="-228600">
                        <a:lnSpc>
                          <a:spcPct val="115000"/>
                        </a:lnSpc>
                        <a:spcAft>
                          <a:spcPts val="490"/>
                        </a:spcAft>
                      </a:pPr>
                      <a:r>
                        <a:rPr lang="fr-FR" sz="2000"/>
                        <a:t>Horaires d'ouverture </a:t>
                      </a:r>
                    </a:p>
                  </a:txBody>
                  <a:tcPr marL="68580" marR="68580" marT="0" marB="0"/>
                </a:tc>
                <a:extLst>
                  <a:ext uri="{0D108BD9-81ED-4DB2-BD59-A6C34878D82A}">
                    <a16:rowId xmlns:a16="http://schemas.microsoft.com/office/drawing/2014/main" val="4079201349"/>
                  </a:ext>
                </a:extLst>
              </a:tr>
              <a:tr h="389728">
                <a:tc>
                  <a:txBody>
                    <a:bodyPr/>
                    <a:lstStyle/>
                    <a:p>
                      <a:pPr marL="18415" indent="-228600">
                        <a:lnSpc>
                          <a:spcPct val="115000"/>
                        </a:lnSpc>
                        <a:spcAft>
                          <a:spcPts val="0"/>
                        </a:spcAft>
                      </a:pPr>
                      <a:r>
                        <a:rPr lang="fr-FR" sz="2000"/>
                        <a:t>Services médicaux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1052734100"/>
                  </a:ext>
                </a:extLst>
              </a:tr>
              <a:tr h="806225">
                <a:tc>
                  <a:txBody>
                    <a:bodyPr/>
                    <a:lstStyle/>
                    <a:p>
                      <a:pPr marL="18415" indent="-228600">
                        <a:lnSpc>
                          <a:spcPct val="115000"/>
                        </a:lnSpc>
                        <a:spcAft>
                          <a:spcPts val="0"/>
                        </a:spcAft>
                      </a:pPr>
                      <a:r>
                        <a:rPr lang="fr-FR" sz="2000"/>
                        <a:t>Assistance psychosociale et santé mentale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2412803847"/>
                  </a:ext>
                </a:extLst>
              </a:tr>
              <a:tr h="389728">
                <a:tc>
                  <a:txBody>
                    <a:bodyPr/>
                    <a:lstStyle/>
                    <a:p>
                      <a:pPr marL="18415" indent="-228600">
                        <a:lnSpc>
                          <a:spcPct val="115000"/>
                        </a:lnSpc>
                        <a:spcAft>
                          <a:spcPts val="0"/>
                        </a:spcAft>
                      </a:pPr>
                      <a:r>
                        <a:rPr lang="fr-FR" sz="2000"/>
                        <a:t>Refuge sûr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3002624255"/>
                  </a:ext>
                </a:extLst>
              </a:tr>
              <a:tr h="463212">
                <a:tc>
                  <a:txBody>
                    <a:bodyPr/>
                    <a:lstStyle/>
                    <a:p>
                      <a:pPr marL="18415" indent="-228600">
                        <a:lnSpc>
                          <a:spcPct val="115000"/>
                        </a:lnSpc>
                        <a:spcAft>
                          <a:spcPts val="0"/>
                        </a:spcAft>
                      </a:pPr>
                      <a:r>
                        <a:rPr lang="fr-FR" sz="2000"/>
                        <a:t>Services judiciaires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3623172344"/>
                  </a:ext>
                </a:extLst>
              </a:tr>
              <a:tr h="0">
                <a:tc>
                  <a:txBody>
                    <a:bodyPr/>
                    <a:lstStyle/>
                    <a:p>
                      <a:pPr marL="18415" indent="-228600">
                        <a:lnSpc>
                          <a:spcPct val="115000"/>
                        </a:lnSpc>
                        <a:spcAft>
                          <a:spcPts val="0"/>
                        </a:spcAft>
                      </a:pPr>
                      <a:r>
                        <a:rPr lang="fr-FR" sz="2000"/>
                        <a:t>Services sociaux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2362004729"/>
                  </a:ext>
                </a:extLst>
              </a:tr>
              <a:tr h="806225">
                <a:tc>
                  <a:txBody>
                    <a:bodyPr/>
                    <a:lstStyle/>
                    <a:p>
                      <a:pPr marL="18415" indent="-228600">
                        <a:lnSpc>
                          <a:spcPct val="115000"/>
                        </a:lnSpc>
                        <a:spcAft>
                          <a:spcPts val="0"/>
                        </a:spcAft>
                      </a:pPr>
                      <a:r>
                        <a:rPr lang="fr-FR" sz="2000"/>
                        <a:t>Services de protection de l'enfance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277218413"/>
                  </a:ext>
                </a:extLst>
              </a:tr>
              <a:tr h="389728">
                <a:tc>
                  <a:txBody>
                    <a:bodyPr/>
                    <a:lstStyle/>
                    <a:p>
                      <a:pPr marL="18415" indent="-228600">
                        <a:lnSpc>
                          <a:spcPct val="115000"/>
                        </a:lnSpc>
                        <a:spcAft>
                          <a:spcPts val="0"/>
                        </a:spcAft>
                      </a:pPr>
                      <a:r>
                        <a:rPr lang="fr-FR" sz="2000"/>
                        <a:t>Autre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0"/>
                        </a:spcAft>
                      </a:pPr>
                      <a:r>
                        <a:rPr lang="fr-FR" sz="2000"/>
                        <a:t> </a:t>
                      </a:r>
                    </a:p>
                  </a:txBody>
                  <a:tcPr marL="68580" marR="68580" marT="0" marB="0"/>
                </a:tc>
                <a:tc>
                  <a:txBody>
                    <a:bodyPr/>
                    <a:lstStyle/>
                    <a:p>
                      <a:pPr marL="247015" indent="-228600">
                        <a:lnSpc>
                          <a:spcPct val="115000"/>
                        </a:lnSpc>
                        <a:spcAft>
                          <a:spcPts val="490"/>
                        </a:spcAft>
                      </a:pPr>
                      <a:r>
                        <a:rPr lang="fr-FR" sz="2000"/>
                        <a:t> </a:t>
                      </a:r>
                    </a:p>
                  </a:txBody>
                  <a:tcPr marL="68580" marR="68580" marT="0" marB="0"/>
                </a:tc>
                <a:extLst>
                  <a:ext uri="{0D108BD9-81ED-4DB2-BD59-A6C34878D82A}">
                    <a16:rowId xmlns:a16="http://schemas.microsoft.com/office/drawing/2014/main" val="2021100809"/>
                  </a:ext>
                </a:extLst>
              </a:tr>
            </a:tbl>
          </a:graphicData>
        </a:graphic>
      </p:graphicFrame>
    </p:spTree>
    <p:extLst>
      <p:ext uri="{BB962C8B-B14F-4D97-AF65-F5344CB8AC3E}">
        <p14:creationId xmlns:p14="http://schemas.microsoft.com/office/powerpoint/2010/main" val="4007019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fr-FR"/>
              <a:t>Facultatif : Vidéo</a:t>
            </a:r>
          </a:p>
        </p:txBody>
      </p:sp>
      <p:sp>
        <p:nvSpPr>
          <p:cNvPr id="8" name="Content Placeholder 7">
            <a:extLst>
              <a:ext uri="{FF2B5EF4-FFF2-40B4-BE49-F238E27FC236}">
                <a16:creationId xmlns:a16="http://schemas.microsoft.com/office/drawing/2014/main" id="{98B51588-F9A2-464C-9040-FF28947661EA}"/>
              </a:ext>
            </a:extLst>
          </p:cNvPr>
          <p:cNvSpPr>
            <a:spLocks noGrp="1"/>
          </p:cNvSpPr>
          <p:nvPr>
            <p:ph sz="half" idx="1"/>
          </p:nvPr>
        </p:nvSpPr>
        <p:spPr/>
        <p:txBody>
          <a:bodyPr/>
          <a:lstStyle/>
          <a:p>
            <a:pPr marL="0" indent="0">
              <a:buNone/>
            </a:pPr>
            <a:r>
              <a:rPr lang="fr-FR"/>
              <a:t>Option 1 :  Réagir à une déclaration GBV</a:t>
            </a:r>
          </a:p>
        </p:txBody>
      </p:sp>
      <p:sp>
        <p:nvSpPr>
          <p:cNvPr id="9" name="Content Placeholder 8">
            <a:extLst>
              <a:ext uri="{FF2B5EF4-FFF2-40B4-BE49-F238E27FC236}">
                <a16:creationId xmlns:a16="http://schemas.microsoft.com/office/drawing/2014/main" id="{9BA34F50-07E7-4202-BD17-A1820EBD7CD9}"/>
              </a:ext>
            </a:extLst>
          </p:cNvPr>
          <p:cNvSpPr>
            <a:spLocks noGrp="1"/>
          </p:cNvSpPr>
          <p:nvPr>
            <p:ph sz="half" idx="2"/>
          </p:nvPr>
        </p:nvSpPr>
        <p:spPr/>
        <p:txBody>
          <a:bodyPr/>
          <a:lstStyle/>
          <a:p>
            <a:pPr marL="0" indent="0">
              <a:buNone/>
            </a:pPr>
            <a:r>
              <a:rPr lang="fr-FR"/>
              <a:t>Option 2 : Premiers secours psychologiques</a:t>
            </a:r>
          </a:p>
          <a:p>
            <a:pPr marL="0" indent="0">
              <a:buNone/>
            </a:pPr>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36073" y="6363715"/>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1407D43-0018-43D6-A1B5-DE58EEE5A367}"/>
              </a:ext>
            </a:extLst>
          </p:cNvPr>
          <p:cNvPicPr>
            <a:picLocks noChangeAspect="1"/>
          </p:cNvPicPr>
          <p:nvPr/>
        </p:nvPicPr>
        <p:blipFill>
          <a:blip r:embed="rId3"/>
          <a:srcRect t="10700" b="10700"/>
          <a:stretch/>
        </p:blipFill>
        <p:spPr>
          <a:xfrm>
            <a:off x="6486525" y="2866887"/>
            <a:ext cx="4111727" cy="2610123"/>
          </a:xfrm>
          <a:prstGeom prst="rect">
            <a:avLst/>
          </a:prstGeom>
        </p:spPr>
      </p:pic>
      <p:pic>
        <p:nvPicPr>
          <p:cNvPr id="11" name="Picture 10">
            <a:extLst>
              <a:ext uri="{FF2B5EF4-FFF2-40B4-BE49-F238E27FC236}">
                <a16:creationId xmlns:a16="http://schemas.microsoft.com/office/drawing/2014/main" id="{8BEDF562-72B6-4003-9F62-F32B6EEF6B1D}"/>
              </a:ext>
            </a:extLst>
          </p:cNvPr>
          <p:cNvPicPr>
            <a:picLocks noChangeAspect="1"/>
          </p:cNvPicPr>
          <p:nvPr/>
        </p:nvPicPr>
        <p:blipFill rotWithShape="1">
          <a:blip r:embed="rId4"/>
          <a:srcRect l="18382" r="-2128"/>
          <a:stretch/>
        </p:blipFill>
        <p:spPr>
          <a:xfrm>
            <a:off x="1304925" y="2866888"/>
            <a:ext cx="3992364" cy="2610123"/>
          </a:xfrm>
          <a:prstGeom prst="rect">
            <a:avLst/>
          </a:prstGeom>
        </p:spPr>
      </p:pic>
    </p:spTree>
    <p:extLst>
      <p:ext uri="{BB962C8B-B14F-4D97-AF65-F5344CB8AC3E}">
        <p14:creationId xmlns:p14="http://schemas.microsoft.com/office/powerpoint/2010/main" val="482164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30867-5DA1-4D81-BFA8-3BB582429616}"/>
              </a:ext>
            </a:extLst>
          </p:cNvPr>
          <p:cNvSpPr>
            <a:spLocks noGrp="1"/>
          </p:cNvSpPr>
          <p:nvPr>
            <p:ph type="title"/>
          </p:nvPr>
        </p:nvSpPr>
        <p:spPr/>
        <p:txBody>
          <a:bodyPr/>
          <a:lstStyle/>
          <a:p>
            <a:r>
              <a:rPr lang="fr-FR"/>
              <a:t>Conclusion</a:t>
            </a:r>
          </a:p>
        </p:txBody>
      </p:sp>
      <p:sp>
        <p:nvSpPr>
          <p:cNvPr id="3" name="Content Placeholder 2">
            <a:extLst>
              <a:ext uri="{FF2B5EF4-FFF2-40B4-BE49-F238E27FC236}">
                <a16:creationId xmlns:a16="http://schemas.microsoft.com/office/drawing/2014/main" id="{327C551E-D9A0-474B-BD46-D989782EC9BC}"/>
              </a:ext>
            </a:extLst>
          </p:cNvPr>
          <p:cNvSpPr>
            <a:spLocks noGrp="1"/>
          </p:cNvSpPr>
          <p:nvPr>
            <p:ph idx="1"/>
          </p:nvPr>
        </p:nvSpPr>
        <p:spPr>
          <a:xfrm>
            <a:off x="838200" y="1581670"/>
            <a:ext cx="10515600" cy="4595293"/>
          </a:xfrm>
        </p:spPr>
        <p:txBody>
          <a:bodyPr>
            <a:normAutofit fontScale="85000" lnSpcReduction="10000"/>
          </a:bodyPr>
          <a:lstStyle/>
          <a:p>
            <a:pPr lvl="0">
              <a:lnSpc>
                <a:spcPct val="100000"/>
              </a:lnSpc>
              <a:buClr>
                <a:schemeClr val="accent4"/>
              </a:buClr>
              <a:buSzPct val="80000"/>
              <a:buFont typeface="Wingdings" panose="05000000000000000000" pitchFamily="2" charset="2"/>
              <a:buChar char="§"/>
            </a:pPr>
            <a:r>
              <a:rPr lang="fr-FR" sz="2600" dirty="0"/>
              <a:t>Il est important que les SFP connaissent leur rôle et leur responsabilité lors de la prise en charge des déclarations, y compris les limites de leur fonction.</a:t>
            </a:r>
          </a:p>
          <a:p>
            <a:pPr lvl="0">
              <a:lnSpc>
                <a:spcPct val="100000"/>
              </a:lnSpc>
              <a:buClr>
                <a:schemeClr val="accent4"/>
              </a:buClr>
              <a:buSzPct val="80000"/>
              <a:buFont typeface="Wingdings" panose="05000000000000000000" pitchFamily="2" charset="2"/>
              <a:buChar char="§"/>
            </a:pPr>
            <a:r>
              <a:rPr lang="fr-FR" sz="2600" dirty="0"/>
              <a:t>Si un problème relevant de la protection</a:t>
            </a:r>
            <a:r>
              <a:rPr lang="fr-FR" sz="2000" dirty="0">
                <a:solidFill>
                  <a:srgbClr val="FF0000"/>
                </a:solidFill>
              </a:rPr>
              <a:t> </a:t>
            </a:r>
            <a:r>
              <a:rPr lang="fr-FR" sz="2600" dirty="0"/>
              <a:t>est signalé, le SFP doit garantir la sécurité et le bien-être immédiats du survivant. </a:t>
            </a:r>
          </a:p>
          <a:p>
            <a:pPr lvl="0">
              <a:lnSpc>
                <a:spcPct val="100000"/>
              </a:lnSpc>
              <a:buClr>
                <a:schemeClr val="accent4"/>
              </a:buClr>
              <a:buSzPct val="80000"/>
              <a:buFont typeface="Wingdings" panose="05000000000000000000" pitchFamily="2" charset="2"/>
              <a:buChar char="§"/>
            </a:pPr>
            <a:r>
              <a:rPr lang="fr-FR" sz="2600" dirty="0"/>
              <a:t>Il est important que toute personne procédant à des déclarations se sente en sécurité et en confiance, car vous écoutez activement ce qu'elle a à dire. Cependant, les SFP ne doivent pas mener d'enquête ni demander des informations détaillées. </a:t>
            </a:r>
          </a:p>
          <a:p>
            <a:pPr lvl="0">
              <a:lnSpc>
                <a:spcPct val="100000"/>
              </a:lnSpc>
              <a:buClr>
                <a:schemeClr val="accent4"/>
              </a:buClr>
              <a:buSzPct val="80000"/>
              <a:buFont typeface="Wingdings" panose="05000000000000000000" pitchFamily="2" charset="2"/>
              <a:buChar char="§"/>
            </a:pPr>
            <a:r>
              <a:rPr lang="fr-FR" sz="2600" dirty="0"/>
              <a:t>Les SFP peuvent fournir des informations sur les services disponibles et doivent veiller à mettre celles-ci à jour régulièrement, afin qu'elles soient prêtes en cas de prise en charge.</a:t>
            </a:r>
          </a:p>
          <a:p>
            <a:pPr lvl="0">
              <a:lnSpc>
                <a:spcPct val="100000"/>
              </a:lnSpc>
              <a:buClr>
                <a:schemeClr val="accent4"/>
              </a:buClr>
              <a:buSzPct val="80000"/>
              <a:buFont typeface="Wingdings" panose="05000000000000000000" pitchFamily="2" charset="2"/>
              <a:buChar char="§"/>
            </a:pPr>
            <a:r>
              <a:rPr lang="fr-FR" sz="2600" dirty="0"/>
              <a:t>Si nécessaire, les SFP doivent utiliser le formulaire de signalement de l'organisation pour enregistrer les informations importantes et les transmettre aux personnes compétentes conformément aux politiques de l'organisation. </a:t>
            </a:r>
          </a:p>
          <a:p>
            <a:endParaRPr lang="en-GB" dirty="0"/>
          </a:p>
        </p:txBody>
      </p:sp>
      <p:sp>
        <p:nvSpPr>
          <p:cNvPr id="5" name="Footer Placeholder 4">
            <a:extLst>
              <a:ext uri="{FF2B5EF4-FFF2-40B4-BE49-F238E27FC236}">
                <a16:creationId xmlns:a16="http://schemas.microsoft.com/office/drawing/2014/main" id="{CE4CB87E-3DB6-45FD-88D4-B5291E108BD3}"/>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9F9C983A-6E8A-4934-8AF3-AA9EF935D31B}"/>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773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normAutofit/>
          </a:bodyPr>
          <a:lstStyle/>
          <a:p>
            <a:r>
              <a:rPr lang="fr-FR">
                <a:solidFill>
                  <a:schemeClr val="bg1"/>
                </a:solidFill>
              </a:rPr>
              <a:t> Session 3 : Enquêtes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78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a:lstStyle/>
          <a:p>
            <a:r>
              <a:rPr lang="fr-FR"/>
              <a:t>Enquêtes </a:t>
            </a:r>
          </a:p>
        </p:txBody>
      </p:sp>
      <p:sp>
        <p:nvSpPr>
          <p:cNvPr id="3" name="Content Placeholder 2">
            <a:extLst>
              <a:ext uri="{FF2B5EF4-FFF2-40B4-BE49-F238E27FC236}">
                <a16:creationId xmlns:a16="http://schemas.microsoft.com/office/drawing/2014/main" id="{02541F19-25C1-474C-811A-1AD854957CC1}"/>
              </a:ext>
            </a:extLst>
          </p:cNvPr>
          <p:cNvSpPr>
            <a:spLocks noGrp="1"/>
          </p:cNvSpPr>
          <p:nvPr>
            <p:ph idx="1"/>
          </p:nvPr>
        </p:nvSpPr>
        <p:spPr>
          <a:xfrm>
            <a:off x="838201" y="1825625"/>
            <a:ext cx="5867400" cy="4351338"/>
          </a:xfrm>
        </p:spPr>
        <p:txBody>
          <a:bodyPr/>
          <a:lstStyle/>
          <a:p>
            <a:pPr>
              <a:buClr>
                <a:schemeClr val="accent4"/>
              </a:buClr>
              <a:buSzPct val="80000"/>
              <a:buFont typeface="Wingdings" panose="05000000000000000000" pitchFamily="2" charset="2"/>
              <a:buChar char="§"/>
            </a:pPr>
            <a:r>
              <a:rPr lang="fr-FR"/>
              <a:t>Partie 1 :</a:t>
            </a:r>
          </a:p>
          <a:p>
            <a:pPr lvl="1">
              <a:buClr>
                <a:schemeClr val="accent4"/>
              </a:buClr>
              <a:buSzPct val="80000"/>
              <a:buFont typeface="Wingdings" panose="05000000000000000000" pitchFamily="2" charset="2"/>
              <a:buChar char="§"/>
            </a:pPr>
            <a:r>
              <a:rPr lang="fr-FR" sz="2800"/>
              <a:t>Quel est le principe le plus difficile à respecter ? </a:t>
            </a:r>
          </a:p>
          <a:p>
            <a:pPr lvl="1">
              <a:buClr>
                <a:schemeClr val="accent4"/>
              </a:buClr>
              <a:buSzPct val="80000"/>
              <a:buFont typeface="Wingdings" panose="05000000000000000000" pitchFamily="2" charset="2"/>
              <a:buChar char="§"/>
            </a:pPr>
            <a:r>
              <a:rPr lang="fr-FR" sz="2800"/>
              <a:t>Quel est le principe le plus important à respecter ?</a:t>
            </a:r>
          </a:p>
          <a:p>
            <a:endParaRPr lang="en-GB" dirty="0"/>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2"/>
          <a:stretch>
            <a:fillRect/>
          </a:stretch>
        </p:blipFill>
        <p:spPr>
          <a:xfrm>
            <a:off x="7252094" y="725991"/>
            <a:ext cx="4229131" cy="4013277"/>
          </a:xfrm>
          <a:prstGeom prst="rect">
            <a:avLst/>
          </a:prstGeom>
        </p:spPr>
      </p:pic>
    </p:spTree>
    <p:extLst>
      <p:ext uri="{BB962C8B-B14F-4D97-AF65-F5344CB8AC3E}">
        <p14:creationId xmlns:p14="http://schemas.microsoft.com/office/powerpoint/2010/main" val="3773571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graphicFrame>
        <p:nvGraphicFramePr>
          <p:cNvPr id="12" name="Table 11">
            <a:extLst>
              <a:ext uri="{FF2B5EF4-FFF2-40B4-BE49-F238E27FC236}">
                <a16:creationId xmlns:a16="http://schemas.microsoft.com/office/drawing/2014/main" id="{E78D4D05-B9BD-4F8C-ADD6-34432BD28AE7}"/>
              </a:ext>
            </a:extLst>
          </p:cNvPr>
          <p:cNvGraphicFramePr>
            <a:graphicFrameLocks noGrp="1"/>
          </p:cNvGraphicFramePr>
          <p:nvPr>
            <p:extLst>
              <p:ext uri="{D42A27DB-BD31-4B8C-83A1-F6EECF244321}">
                <p14:modId xmlns:p14="http://schemas.microsoft.com/office/powerpoint/2010/main" val="4051161442"/>
              </p:ext>
            </p:extLst>
          </p:nvPr>
        </p:nvGraphicFramePr>
        <p:xfrm>
          <a:off x="0" y="0"/>
          <a:ext cx="12192000" cy="6857998"/>
        </p:xfrm>
        <a:graphic>
          <a:graphicData uri="http://schemas.openxmlformats.org/drawingml/2006/table">
            <a:tbl>
              <a:tblPr firstRow="1" firstCol="1" bandRow="1">
                <a:tableStyleId>{00A15C55-8517-42AA-B614-E9B94910E393}</a:tableStyleId>
              </a:tblPr>
              <a:tblGrid>
                <a:gridCol w="561860">
                  <a:extLst>
                    <a:ext uri="{9D8B030D-6E8A-4147-A177-3AD203B41FA5}">
                      <a16:colId xmlns:a16="http://schemas.microsoft.com/office/drawing/2014/main" val="2170046570"/>
                    </a:ext>
                  </a:extLst>
                </a:gridCol>
                <a:gridCol w="11630140">
                  <a:extLst>
                    <a:ext uri="{9D8B030D-6E8A-4147-A177-3AD203B41FA5}">
                      <a16:colId xmlns:a16="http://schemas.microsoft.com/office/drawing/2014/main" val="3612521856"/>
                    </a:ext>
                  </a:extLst>
                </a:gridCol>
              </a:tblGrid>
              <a:tr h="509695">
                <a:tc>
                  <a:txBody>
                    <a:bodyPr/>
                    <a:lstStyle/>
                    <a:p>
                      <a:pPr algn="l" rtl="0">
                        <a:lnSpc>
                          <a:spcPct val="115000"/>
                        </a:lnSpc>
                        <a:spcBef>
                          <a:spcPts val="600"/>
                        </a:spcBef>
                        <a:spcAft>
                          <a:spcPts val="0"/>
                        </a:spcAft>
                      </a:pP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fr-FR" sz="2800">
                          <a:latin typeface="+mn-lt"/>
                        </a:rPr>
                        <a:t>Principales étapes d'une enquête </a:t>
                      </a:r>
                    </a:p>
                  </a:txBody>
                  <a:tcPr marL="35109" marR="35109" marT="0" marB="0"/>
                </a:tc>
                <a:extLst>
                  <a:ext uri="{0D108BD9-81ED-4DB2-BD59-A6C34878D82A}">
                    <a16:rowId xmlns:a16="http://schemas.microsoft.com/office/drawing/2014/main" val="2935328086"/>
                  </a:ext>
                </a:extLst>
              </a:tr>
              <a:tr h="509695">
                <a:tc>
                  <a:txBody>
                    <a:bodyPr/>
                    <a:lstStyle/>
                    <a:p>
                      <a:pPr>
                        <a:lnSpc>
                          <a:spcPct val="115000"/>
                        </a:lnSpc>
                        <a:spcBef>
                          <a:spcPts val="600"/>
                        </a:spcBef>
                        <a:spcAft>
                          <a:spcPts val="0"/>
                        </a:spcAft>
                      </a:pPr>
                      <a:r>
                        <a:rPr lang="fr-FR" sz="2800">
                          <a:latin typeface="+mn-lt"/>
                        </a:rPr>
                        <a:t>1</a:t>
                      </a:r>
                    </a:p>
                  </a:txBody>
                  <a:tcPr marL="35109" marR="35109" marT="0" marB="0"/>
                </a:tc>
                <a:tc>
                  <a:txBody>
                    <a:bodyPr/>
                    <a:lstStyle/>
                    <a:p>
                      <a:pPr>
                        <a:lnSpc>
                          <a:spcPct val="115000"/>
                        </a:lnSpc>
                        <a:spcBef>
                          <a:spcPts val="600"/>
                        </a:spcBef>
                        <a:spcAft>
                          <a:spcPts val="0"/>
                        </a:spcAft>
                      </a:pPr>
                      <a:r>
                        <a:rPr lang="fr-FR" sz="2800">
                          <a:latin typeface="+mn-lt"/>
                        </a:rPr>
                        <a:t>Réception d'une allégation</a:t>
                      </a:r>
                    </a:p>
                  </a:txBody>
                  <a:tcPr marL="35109" marR="35109" marT="0" marB="0"/>
                </a:tc>
                <a:extLst>
                  <a:ext uri="{0D108BD9-81ED-4DB2-BD59-A6C34878D82A}">
                    <a16:rowId xmlns:a16="http://schemas.microsoft.com/office/drawing/2014/main" val="2869197759"/>
                  </a:ext>
                </a:extLst>
              </a:tr>
              <a:tr h="560019">
                <a:tc>
                  <a:txBody>
                    <a:bodyPr/>
                    <a:lstStyle/>
                    <a:p>
                      <a:pPr>
                        <a:lnSpc>
                          <a:spcPct val="115000"/>
                        </a:lnSpc>
                        <a:spcBef>
                          <a:spcPts val="600"/>
                        </a:spcBef>
                        <a:spcAft>
                          <a:spcPts val="0"/>
                        </a:spcAft>
                      </a:pPr>
                      <a:r>
                        <a:rPr lang="fr-FR" sz="2800">
                          <a:latin typeface="+mn-lt"/>
                        </a:rPr>
                        <a:t>2</a:t>
                      </a:r>
                    </a:p>
                  </a:txBody>
                  <a:tcPr marL="35109" marR="35109" marT="0" marB="0"/>
                </a:tc>
                <a:tc>
                  <a:txBody>
                    <a:bodyPr/>
                    <a:lstStyle/>
                    <a:p>
                      <a:pPr>
                        <a:lnSpc>
                          <a:spcPct val="115000"/>
                        </a:lnSpc>
                        <a:spcBef>
                          <a:spcPts val="600"/>
                        </a:spcBef>
                        <a:spcAft>
                          <a:spcPts val="0"/>
                        </a:spcAft>
                      </a:pPr>
                      <a:r>
                        <a:rPr lang="fr-FR" sz="2800" dirty="0">
                          <a:latin typeface="+mn-lt"/>
                        </a:rPr>
                        <a:t>Décision de la direction concernant la procédure à suivre</a:t>
                      </a:r>
                    </a:p>
                  </a:txBody>
                  <a:tcPr marL="35109" marR="35109" marT="0" marB="0"/>
                </a:tc>
                <a:extLst>
                  <a:ext uri="{0D108BD9-81ED-4DB2-BD59-A6C34878D82A}">
                    <a16:rowId xmlns:a16="http://schemas.microsoft.com/office/drawing/2014/main" val="857355833"/>
                  </a:ext>
                </a:extLst>
              </a:tr>
              <a:tr h="551223">
                <a:tc>
                  <a:txBody>
                    <a:bodyPr/>
                    <a:lstStyle/>
                    <a:p>
                      <a:pPr>
                        <a:lnSpc>
                          <a:spcPct val="115000"/>
                        </a:lnSpc>
                        <a:spcBef>
                          <a:spcPts val="600"/>
                        </a:spcBef>
                        <a:spcAft>
                          <a:spcPts val="0"/>
                        </a:spcAft>
                      </a:pPr>
                      <a:r>
                        <a:rPr lang="fr-FR" sz="2800">
                          <a:latin typeface="+mn-lt"/>
                        </a:rPr>
                        <a:t>3</a:t>
                      </a:r>
                    </a:p>
                  </a:txBody>
                  <a:tcPr marL="35109" marR="35109" marT="0" marB="0"/>
                </a:tc>
                <a:tc>
                  <a:txBody>
                    <a:bodyPr/>
                    <a:lstStyle/>
                    <a:p>
                      <a:pPr>
                        <a:lnSpc>
                          <a:spcPct val="115000"/>
                        </a:lnSpc>
                        <a:spcBef>
                          <a:spcPts val="600"/>
                        </a:spcBef>
                        <a:spcAft>
                          <a:spcPts val="0"/>
                        </a:spcAft>
                      </a:pPr>
                      <a:r>
                        <a:rPr lang="fr-FR" sz="2800">
                          <a:latin typeface="+mn-lt"/>
                        </a:rPr>
                        <a:t>Désignation de l'équipe chargée de l'enquête</a:t>
                      </a:r>
                    </a:p>
                  </a:txBody>
                  <a:tcPr marL="35109" marR="35109" marT="0" marB="0"/>
                </a:tc>
                <a:extLst>
                  <a:ext uri="{0D108BD9-81ED-4DB2-BD59-A6C34878D82A}">
                    <a16:rowId xmlns:a16="http://schemas.microsoft.com/office/drawing/2014/main" val="269365694"/>
                  </a:ext>
                </a:extLst>
              </a:tr>
              <a:tr h="509695">
                <a:tc>
                  <a:txBody>
                    <a:bodyPr/>
                    <a:lstStyle/>
                    <a:p>
                      <a:pPr>
                        <a:lnSpc>
                          <a:spcPct val="115000"/>
                        </a:lnSpc>
                        <a:spcBef>
                          <a:spcPts val="600"/>
                        </a:spcBef>
                        <a:spcAft>
                          <a:spcPts val="0"/>
                        </a:spcAft>
                      </a:pPr>
                      <a:r>
                        <a:rPr lang="fr-FR" sz="2800">
                          <a:latin typeface="+mn-lt"/>
                        </a:rPr>
                        <a:t>4</a:t>
                      </a:r>
                    </a:p>
                  </a:txBody>
                  <a:tcPr marL="35109" marR="35109" marT="0" marB="0"/>
                </a:tc>
                <a:tc>
                  <a:txBody>
                    <a:bodyPr/>
                    <a:lstStyle/>
                    <a:p>
                      <a:pPr>
                        <a:lnSpc>
                          <a:spcPct val="115000"/>
                        </a:lnSpc>
                        <a:spcBef>
                          <a:spcPts val="600"/>
                        </a:spcBef>
                        <a:spcAft>
                          <a:spcPts val="0"/>
                        </a:spcAft>
                      </a:pPr>
                      <a:r>
                        <a:rPr lang="fr-FR" sz="2800">
                          <a:latin typeface="+mn-lt"/>
                        </a:rPr>
                        <a:t>Planification de l'enquête et réalisation d'une évaluation des risques</a:t>
                      </a:r>
                    </a:p>
                  </a:txBody>
                  <a:tcPr marL="35109" marR="35109" marT="0" marB="0"/>
                </a:tc>
                <a:extLst>
                  <a:ext uri="{0D108BD9-81ED-4DB2-BD59-A6C34878D82A}">
                    <a16:rowId xmlns:a16="http://schemas.microsoft.com/office/drawing/2014/main" val="3139811380"/>
                  </a:ext>
                </a:extLst>
              </a:tr>
              <a:tr h="1051201">
                <a:tc>
                  <a:txBody>
                    <a:bodyPr/>
                    <a:lstStyle/>
                    <a:p>
                      <a:pPr>
                        <a:lnSpc>
                          <a:spcPct val="115000"/>
                        </a:lnSpc>
                        <a:spcBef>
                          <a:spcPts val="600"/>
                        </a:spcBef>
                        <a:spcAft>
                          <a:spcPts val="0"/>
                        </a:spcAft>
                      </a:pPr>
                      <a:r>
                        <a:rPr lang="fr-FR" sz="2800">
                          <a:latin typeface="+mn-lt"/>
                        </a:rPr>
                        <a:t>5</a:t>
                      </a:r>
                    </a:p>
                  </a:txBody>
                  <a:tcPr marL="35109" marR="35109" marT="0" marB="0"/>
                </a:tc>
                <a:tc>
                  <a:txBody>
                    <a:bodyPr/>
                    <a:lstStyle/>
                    <a:p>
                      <a:pPr>
                        <a:lnSpc>
                          <a:spcPct val="115000"/>
                        </a:lnSpc>
                        <a:spcBef>
                          <a:spcPts val="600"/>
                        </a:spcBef>
                        <a:spcAft>
                          <a:spcPts val="0"/>
                        </a:spcAft>
                      </a:pPr>
                      <a:r>
                        <a:rPr lang="fr-FR" sz="2800">
                          <a:latin typeface="+mn-lt"/>
                        </a:rPr>
                        <a:t>Collecte et examen de renseignements généraux et de pièces justificatives</a:t>
                      </a:r>
                    </a:p>
                  </a:txBody>
                  <a:tcPr marL="35109" marR="35109" marT="0" marB="0"/>
                </a:tc>
                <a:extLst>
                  <a:ext uri="{0D108BD9-81ED-4DB2-BD59-A6C34878D82A}">
                    <a16:rowId xmlns:a16="http://schemas.microsoft.com/office/drawing/2014/main" val="1875949916"/>
                  </a:ext>
                </a:extLst>
              </a:tr>
              <a:tr h="1051201">
                <a:tc>
                  <a:txBody>
                    <a:bodyPr/>
                    <a:lstStyle/>
                    <a:p>
                      <a:pPr>
                        <a:lnSpc>
                          <a:spcPct val="115000"/>
                        </a:lnSpc>
                        <a:spcBef>
                          <a:spcPts val="600"/>
                        </a:spcBef>
                        <a:spcAft>
                          <a:spcPts val="0"/>
                        </a:spcAft>
                      </a:pPr>
                      <a:r>
                        <a:rPr lang="fr-FR" sz="2800">
                          <a:latin typeface="+mn-lt"/>
                        </a:rPr>
                        <a:t>6</a:t>
                      </a:r>
                    </a:p>
                  </a:txBody>
                  <a:tcPr marL="35109" marR="35109" marT="0" marB="0"/>
                </a:tc>
                <a:tc>
                  <a:txBody>
                    <a:bodyPr/>
                    <a:lstStyle/>
                    <a:p>
                      <a:pPr>
                        <a:lnSpc>
                          <a:spcPct val="115000"/>
                        </a:lnSpc>
                        <a:spcBef>
                          <a:spcPts val="600"/>
                        </a:spcBef>
                        <a:spcAft>
                          <a:spcPts val="0"/>
                        </a:spcAft>
                      </a:pPr>
                      <a:r>
                        <a:rPr lang="fr-FR" sz="2800">
                          <a:latin typeface="+mn-lt"/>
                        </a:rPr>
                        <a:t>Mise à jour du plan d'enquête et rédaction de questions pour les entretiens</a:t>
                      </a:r>
                    </a:p>
                  </a:txBody>
                  <a:tcPr marL="35109" marR="35109" marT="0" marB="0"/>
                </a:tc>
                <a:extLst>
                  <a:ext uri="{0D108BD9-81ED-4DB2-BD59-A6C34878D82A}">
                    <a16:rowId xmlns:a16="http://schemas.microsoft.com/office/drawing/2014/main" val="303770915"/>
                  </a:ext>
                </a:extLst>
              </a:tr>
              <a:tr h="554373">
                <a:tc>
                  <a:txBody>
                    <a:bodyPr/>
                    <a:lstStyle/>
                    <a:p>
                      <a:pPr>
                        <a:lnSpc>
                          <a:spcPct val="115000"/>
                        </a:lnSpc>
                        <a:spcBef>
                          <a:spcPts val="600"/>
                        </a:spcBef>
                        <a:spcAft>
                          <a:spcPts val="0"/>
                        </a:spcAft>
                      </a:pPr>
                      <a:r>
                        <a:rPr lang="fr-FR" sz="2800">
                          <a:latin typeface="+mn-lt"/>
                        </a:rPr>
                        <a:t>7</a:t>
                      </a:r>
                    </a:p>
                  </a:txBody>
                  <a:tcPr marL="35109" marR="35109" marT="0" marB="0"/>
                </a:tc>
                <a:tc>
                  <a:txBody>
                    <a:bodyPr/>
                    <a:lstStyle/>
                    <a:p>
                      <a:pPr>
                        <a:lnSpc>
                          <a:spcPct val="115000"/>
                        </a:lnSpc>
                        <a:spcBef>
                          <a:spcPts val="600"/>
                        </a:spcBef>
                        <a:spcAft>
                          <a:spcPts val="0"/>
                        </a:spcAft>
                      </a:pPr>
                      <a:r>
                        <a:rPr lang="fr-FR" sz="2800">
                          <a:latin typeface="+mn-lt"/>
                        </a:rPr>
                        <a:t>Interrogation des témoins</a:t>
                      </a:r>
                    </a:p>
                  </a:txBody>
                  <a:tcPr marL="35109" marR="35109" marT="0" marB="0"/>
                </a:tc>
                <a:extLst>
                  <a:ext uri="{0D108BD9-81ED-4DB2-BD59-A6C34878D82A}">
                    <a16:rowId xmlns:a16="http://schemas.microsoft.com/office/drawing/2014/main" val="2394031176"/>
                  </a:ext>
                </a:extLst>
              </a:tr>
              <a:tr h="509695">
                <a:tc>
                  <a:txBody>
                    <a:bodyPr/>
                    <a:lstStyle/>
                    <a:p>
                      <a:pPr>
                        <a:lnSpc>
                          <a:spcPct val="115000"/>
                        </a:lnSpc>
                        <a:spcBef>
                          <a:spcPts val="600"/>
                        </a:spcBef>
                        <a:spcAft>
                          <a:spcPts val="0"/>
                        </a:spcAft>
                      </a:pPr>
                      <a:r>
                        <a:rPr lang="fr-FR" sz="2800">
                          <a:latin typeface="+mn-lt"/>
                        </a:rPr>
                        <a:t>8</a:t>
                      </a:r>
                    </a:p>
                  </a:txBody>
                  <a:tcPr marL="35109" marR="35109" marT="0" marB="0"/>
                </a:tc>
                <a:tc>
                  <a:txBody>
                    <a:bodyPr/>
                    <a:lstStyle/>
                    <a:p>
                      <a:pPr>
                        <a:lnSpc>
                          <a:spcPct val="115000"/>
                        </a:lnSpc>
                        <a:spcBef>
                          <a:spcPts val="600"/>
                        </a:spcBef>
                        <a:spcAft>
                          <a:spcPts val="0"/>
                        </a:spcAft>
                      </a:pPr>
                      <a:r>
                        <a:rPr lang="fr-FR" sz="2800">
                          <a:latin typeface="+mn-lt"/>
                        </a:rPr>
                        <a:t>Rédaction du rapport d'enquête et gestion du rapport de conclusion </a:t>
                      </a:r>
                    </a:p>
                  </a:txBody>
                  <a:tcPr marL="35109" marR="35109" marT="0" marB="0"/>
                </a:tc>
                <a:extLst>
                  <a:ext uri="{0D108BD9-81ED-4DB2-BD59-A6C34878D82A}">
                    <a16:rowId xmlns:a16="http://schemas.microsoft.com/office/drawing/2014/main" val="412916472"/>
                  </a:ext>
                </a:extLst>
              </a:tr>
              <a:tr h="1051201">
                <a:tc>
                  <a:txBody>
                    <a:bodyPr/>
                    <a:lstStyle/>
                    <a:p>
                      <a:pPr>
                        <a:lnSpc>
                          <a:spcPct val="115000"/>
                        </a:lnSpc>
                        <a:spcBef>
                          <a:spcPts val="600"/>
                        </a:spcBef>
                        <a:spcAft>
                          <a:spcPts val="0"/>
                        </a:spcAft>
                      </a:pPr>
                      <a:r>
                        <a:rPr lang="fr-FR" sz="2800">
                          <a:latin typeface="+mn-lt"/>
                        </a:rPr>
                        <a:t>9</a:t>
                      </a:r>
                    </a:p>
                  </a:txBody>
                  <a:tcPr marL="35109" marR="35109" marT="0" marB="0"/>
                </a:tc>
                <a:tc>
                  <a:txBody>
                    <a:bodyPr/>
                    <a:lstStyle/>
                    <a:p>
                      <a:pPr>
                        <a:lnSpc>
                          <a:spcPct val="115000"/>
                        </a:lnSpc>
                        <a:spcBef>
                          <a:spcPts val="600"/>
                        </a:spcBef>
                        <a:spcAft>
                          <a:spcPts val="0"/>
                        </a:spcAft>
                      </a:pPr>
                      <a:r>
                        <a:rPr lang="fr-FR" sz="2800" dirty="0">
                          <a:latin typeface="+mn-lt"/>
                        </a:rPr>
                        <a:t>Bouclement de l'enquête et soumission du rapport à la direction pour un suivi approprié du dossier</a:t>
                      </a:r>
                    </a:p>
                  </a:txBody>
                  <a:tcPr marL="35109" marR="35109" marT="0" marB="0"/>
                </a:tc>
                <a:extLst>
                  <a:ext uri="{0D108BD9-81ED-4DB2-BD59-A6C34878D82A}">
                    <a16:rowId xmlns:a16="http://schemas.microsoft.com/office/drawing/2014/main" val="3332583273"/>
                  </a:ext>
                </a:extLst>
              </a:tr>
            </a:tbl>
          </a:graphicData>
        </a:graphic>
      </p:graphicFrame>
    </p:spTree>
    <p:extLst>
      <p:ext uri="{BB962C8B-B14F-4D97-AF65-F5344CB8AC3E}">
        <p14:creationId xmlns:p14="http://schemas.microsoft.com/office/powerpoint/2010/main" val="443506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Objectifs de la formation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p:txBody>
          <a:bodyPr/>
          <a:lstStyle/>
          <a:p>
            <a:pPr lvl="0">
              <a:buClr>
                <a:schemeClr val="accent4"/>
              </a:buClr>
              <a:buSzPct val="80000"/>
              <a:buFont typeface="Wingdings" panose="05000000000000000000" pitchFamily="2" charset="2"/>
              <a:buChar char="§"/>
            </a:pPr>
            <a:r>
              <a:rPr lang="fr-FR"/>
              <a:t>Comprendre et être capable d'appliquer les principes de l'approche axée sur la personne, y compris la confidentialité, le consentement et les méthodes sûres de partage des informations</a:t>
            </a:r>
          </a:p>
          <a:p>
            <a:pPr lvl="0">
              <a:buClr>
                <a:schemeClr val="accent4"/>
              </a:buClr>
              <a:buSzPct val="80000"/>
              <a:buFont typeface="Wingdings" panose="05000000000000000000" pitchFamily="2" charset="2"/>
              <a:buChar char="§"/>
            </a:pPr>
            <a:r>
              <a:rPr lang="fr-FR"/>
              <a:t>Savoir comment réagir aux problèmes de sécurité immédiats, y compris fournir des informations</a:t>
            </a:r>
          </a:p>
          <a:p>
            <a:pPr lvl="0">
              <a:buClr>
                <a:schemeClr val="accent4"/>
              </a:buClr>
              <a:buSzPct val="80000"/>
              <a:buFont typeface="Wingdings" panose="05000000000000000000" pitchFamily="2" charset="2"/>
              <a:buChar char="§"/>
            </a:pPr>
            <a:r>
              <a:rPr lang="fr-FR"/>
              <a:t>Comprendre le processus d'enquête ainsi que l'obligation de signaler les problèmes et de préserver la confidentialité</a:t>
            </a:r>
          </a:p>
          <a:p>
            <a:pPr marL="0" indent="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909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normAutofit fontScale="90000"/>
          </a:bodyPr>
          <a:lstStyle/>
          <a:p>
            <a:r>
              <a:rPr lang="fr-FR">
                <a:solidFill>
                  <a:schemeClr val="bg1"/>
                </a:solidFill>
              </a:rPr>
              <a:t> Session 4 : Sessions supplémentaires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177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a:lstStyle/>
          <a:p>
            <a:r>
              <a:rPr lang="fr-FR"/>
              <a:t>Recensement des services </a:t>
            </a:r>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4F7E026B-09AD-4D46-BA4B-6770F0E560AC}"/>
              </a:ext>
            </a:extLst>
          </p:cNvPr>
          <p:cNvSpPr/>
          <p:nvPr/>
        </p:nvSpPr>
        <p:spPr>
          <a:xfrm>
            <a:off x="838200" y="1891999"/>
            <a:ext cx="5191125" cy="3117456"/>
          </a:xfrm>
          <a:prstGeom prst="rect">
            <a:avLst/>
          </a:prstGeom>
        </p:spPr>
        <p:txBody>
          <a:bodyPr wrap="square">
            <a:spAutoFit/>
          </a:bodyPr>
          <a:lstStyle/>
          <a:p>
            <a:pPr marL="342900" lvl="0" indent="-342900">
              <a:lnSpc>
                <a:spcPct val="115000"/>
              </a:lnSpc>
              <a:spcBef>
                <a:spcPts val="600"/>
              </a:spcBef>
              <a:spcAft>
                <a:spcPts val="0"/>
              </a:spcAft>
              <a:buClr>
                <a:srgbClr val="FFC000"/>
              </a:buClr>
              <a:buFont typeface="Wingdings" panose="05000000000000000000" pitchFamily="2" charset="2"/>
              <a:buChar char=""/>
            </a:pPr>
            <a:r>
              <a:rPr lang="fr-FR" sz="2400">
                <a:solidFill>
                  <a:srgbClr val="253858"/>
                </a:solidFill>
                <a:latin typeface="Calibri" panose="020F0502020204030204" pitchFamily="34" charset="0"/>
                <a:ea typeface="Times New Roman" panose="02020603050405020304" pitchFamily="18" charset="0"/>
                <a:cs typeface="Arial" panose="020B0604020202020204" pitchFamily="34" charset="0"/>
              </a:rPr>
              <a:t>Quelles mesures pouvez-vous prendre pour mettre à jour la liste des services ? </a:t>
            </a:r>
          </a:p>
          <a:p>
            <a:pPr marL="342900" lvl="0" indent="-342900">
              <a:lnSpc>
                <a:spcPct val="115000"/>
              </a:lnSpc>
              <a:spcBef>
                <a:spcPts val="600"/>
              </a:spcBef>
              <a:spcAft>
                <a:spcPts val="0"/>
              </a:spcAft>
              <a:buClr>
                <a:srgbClr val="FFC000"/>
              </a:buClr>
              <a:buFont typeface="Wingdings" panose="05000000000000000000" pitchFamily="2" charset="2"/>
              <a:buChar char=""/>
            </a:pPr>
            <a:r>
              <a:rPr lang="fr-FR" sz="2400">
                <a:solidFill>
                  <a:srgbClr val="253858"/>
                </a:solidFill>
                <a:latin typeface="Calibri" panose="020F0502020204030204" pitchFamily="34" charset="0"/>
                <a:ea typeface="Times New Roman" panose="02020603050405020304" pitchFamily="18" charset="0"/>
                <a:cs typeface="Arial" panose="020B0604020202020204" pitchFamily="34" charset="0"/>
              </a:rPr>
              <a:t>À quelle fréquence devez-vous la mettre à jour ? </a:t>
            </a:r>
          </a:p>
          <a:p>
            <a:pPr marL="342900" lvl="0" indent="-342900">
              <a:lnSpc>
                <a:spcPct val="115000"/>
              </a:lnSpc>
              <a:spcAft>
                <a:spcPts val="0"/>
              </a:spcAft>
              <a:buClr>
                <a:srgbClr val="FFC000"/>
              </a:buClr>
              <a:buFont typeface="Wingdings" panose="05000000000000000000" pitchFamily="2" charset="2"/>
              <a:buChar char=""/>
            </a:pPr>
            <a:r>
              <a:rPr lang="fr-FR" sz="2400">
                <a:solidFill>
                  <a:srgbClr val="253858"/>
                </a:solidFill>
                <a:latin typeface="Calibri" panose="020F0502020204030204" pitchFamily="34" charset="0"/>
                <a:ea typeface="Times New Roman" panose="02020603050405020304" pitchFamily="18" charset="0"/>
                <a:cs typeface="Arial" panose="020B0604020202020204" pitchFamily="34" charset="0"/>
              </a:rPr>
              <a:t>Avec qui ces informations doivent-elles être partagées ?</a:t>
            </a:r>
          </a:p>
          <a:p>
            <a:pPr marL="342900" lvl="0" indent="-342900">
              <a:lnSpc>
                <a:spcPct val="115000"/>
              </a:lnSpc>
              <a:spcAft>
                <a:spcPts val="1200"/>
              </a:spcAft>
              <a:buClr>
                <a:srgbClr val="FFC000"/>
              </a:buClr>
              <a:buFont typeface="Wingdings" panose="05000000000000000000" pitchFamily="2" charset="2"/>
              <a:buChar char=""/>
            </a:pPr>
            <a:r>
              <a:rPr lang="fr-FR" sz="2400">
                <a:solidFill>
                  <a:srgbClr val="253858"/>
                </a:solidFill>
                <a:latin typeface="Calibri" panose="020F0502020204030204" pitchFamily="34" charset="0"/>
                <a:ea typeface="Times New Roman" panose="02020603050405020304" pitchFamily="18" charset="0"/>
                <a:cs typeface="Arial" panose="020B0604020202020204" pitchFamily="34" charset="0"/>
              </a:rPr>
              <a:t>Que pouvez-vous faire si les services vers lesquels les survivants sont orientés ne sont pas sûrs ?</a:t>
            </a:r>
          </a:p>
        </p:txBody>
      </p:sp>
      <p:pic>
        <p:nvPicPr>
          <p:cNvPr id="4" name="Image 3"/>
          <p:cNvPicPr>
            <a:picLocks noChangeAspect="1"/>
          </p:cNvPicPr>
          <p:nvPr/>
        </p:nvPicPr>
        <p:blipFill>
          <a:blip r:embed="rId2"/>
          <a:stretch>
            <a:fillRect/>
          </a:stretch>
        </p:blipFill>
        <p:spPr>
          <a:xfrm>
            <a:off x="6957931" y="1340855"/>
            <a:ext cx="4395869" cy="3008122"/>
          </a:xfrm>
          <a:prstGeom prst="rect">
            <a:avLst/>
          </a:prstGeom>
        </p:spPr>
      </p:pic>
    </p:spTree>
    <p:extLst>
      <p:ext uri="{BB962C8B-B14F-4D97-AF65-F5344CB8AC3E}">
        <p14:creationId xmlns:p14="http://schemas.microsoft.com/office/powerpoint/2010/main" val="2345523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488C15-3D45-48C1-8251-9DC911A7F61E}"/>
              </a:ext>
            </a:extLst>
          </p:cNvPr>
          <p:cNvPicPr>
            <a:picLocks noChangeAspect="1"/>
          </p:cNvPicPr>
          <p:nvPr/>
        </p:nvPicPr>
        <p:blipFill>
          <a:blip r:embed="rId3"/>
          <a:stretch>
            <a:fillRect/>
          </a:stretch>
        </p:blipFill>
        <p:spPr>
          <a:xfrm>
            <a:off x="4857686" y="2828894"/>
            <a:ext cx="2476627" cy="1200212"/>
          </a:xfrm>
          <a:prstGeom prst="rect">
            <a:avLst/>
          </a:prstGeom>
        </p:spPr>
      </p:pic>
      <p:sp>
        <p:nvSpPr>
          <p:cNvPr id="2" name="Title 1">
            <a:extLst>
              <a:ext uri="{FF2B5EF4-FFF2-40B4-BE49-F238E27FC236}">
                <a16:creationId xmlns:a16="http://schemas.microsoft.com/office/drawing/2014/main" id="{EBB1AA78-48B3-4692-B226-BB7EFE452B97}"/>
              </a:ext>
            </a:extLst>
          </p:cNvPr>
          <p:cNvSpPr>
            <a:spLocks noGrp="1"/>
          </p:cNvSpPr>
          <p:nvPr>
            <p:ph type="title"/>
          </p:nvPr>
        </p:nvSpPr>
        <p:spPr/>
        <p:txBody>
          <a:bodyPr/>
          <a:lstStyle/>
          <a:p>
            <a:r>
              <a:rPr lang="fr-FR" dirty="0"/>
              <a:t>Protection</a:t>
            </a:r>
            <a:r>
              <a:rPr lang="fr-FR" dirty="0">
                <a:solidFill>
                  <a:srgbClr val="FF0000"/>
                </a:solidFill>
              </a:rPr>
              <a:t> </a:t>
            </a:r>
            <a:r>
              <a:rPr lang="fr-FR" dirty="0"/>
              <a:t>et réalité virtuelle </a:t>
            </a:r>
          </a:p>
        </p:txBody>
      </p:sp>
      <p:pic>
        <p:nvPicPr>
          <p:cNvPr id="5" name="Content Placeholder 4">
            <a:extLst>
              <a:ext uri="{FF2B5EF4-FFF2-40B4-BE49-F238E27FC236}">
                <a16:creationId xmlns:a16="http://schemas.microsoft.com/office/drawing/2014/main" id="{6879F3FB-9A34-481B-B5BB-ADA9C4956922}"/>
              </a:ext>
            </a:extLst>
          </p:cNvPr>
          <p:cNvPicPr>
            <a:picLocks noGrp="1" noChangeAspect="1"/>
          </p:cNvPicPr>
          <p:nvPr>
            <p:ph idx="1"/>
          </p:nvPr>
        </p:nvPicPr>
        <p:blipFill>
          <a:blip r:embed="rId4"/>
          <a:srcRect/>
          <a:stretch/>
        </p:blipFill>
        <p:spPr>
          <a:xfrm>
            <a:off x="1853701" y="1430628"/>
            <a:ext cx="8640126" cy="4413240"/>
          </a:xfrm>
          <a:prstGeom prst="rect">
            <a:avLst/>
          </a:prstGeom>
        </p:spPr>
      </p:pic>
      <p:sp>
        <p:nvSpPr>
          <p:cNvPr id="6" name="Rectangle 5">
            <a:extLst>
              <a:ext uri="{FF2B5EF4-FFF2-40B4-BE49-F238E27FC236}">
                <a16:creationId xmlns:a16="http://schemas.microsoft.com/office/drawing/2014/main" id="{41B56498-9939-4EB0-9332-32256466DCB0}"/>
              </a:ext>
            </a:extLst>
          </p:cNvPr>
          <p:cNvSpPr/>
          <p:nvPr/>
        </p:nvSpPr>
        <p:spPr>
          <a:xfrm>
            <a:off x="2196443" y="5583808"/>
            <a:ext cx="8132000" cy="369332"/>
          </a:xfrm>
          <a:prstGeom prst="rect">
            <a:avLst/>
          </a:prstGeom>
        </p:spPr>
        <p:txBody>
          <a:bodyPr wrap="square">
            <a:spAutoFit/>
          </a:bodyPr>
          <a:lstStyle/>
          <a:p>
            <a:r>
              <a:rPr lang="fr-FR"/>
              <a:t>https://www.humanitarianleadershipacademy.org/safeguarding-vr-case-study/</a:t>
            </a:r>
          </a:p>
        </p:txBody>
      </p:sp>
      <p:pic>
        <p:nvPicPr>
          <p:cNvPr id="8" name="Picture 7">
            <a:extLst>
              <a:ext uri="{FF2B5EF4-FFF2-40B4-BE49-F238E27FC236}">
                <a16:creationId xmlns:a16="http://schemas.microsoft.com/office/drawing/2014/main" id="{B3B4A850-8CD7-4293-9222-A645527F3341}"/>
              </a:ext>
            </a:extLst>
          </p:cNvPr>
          <p:cNvPicPr>
            <a:picLocks noChangeAspect="1"/>
          </p:cNvPicPr>
          <p:nvPr/>
        </p:nvPicPr>
        <p:blipFill>
          <a:blip r:embed="rId3"/>
          <a:stretch>
            <a:fillRect/>
          </a:stretch>
        </p:blipFill>
        <p:spPr>
          <a:xfrm>
            <a:off x="9255515" y="397763"/>
            <a:ext cx="2476627" cy="1200212"/>
          </a:xfrm>
          <a:prstGeom prst="rect">
            <a:avLst/>
          </a:prstGeom>
        </p:spPr>
      </p:pic>
      <p:sp>
        <p:nvSpPr>
          <p:cNvPr id="9" name="Footer Placeholder 4">
            <a:extLst>
              <a:ext uri="{FF2B5EF4-FFF2-40B4-BE49-F238E27FC236}">
                <a16:creationId xmlns:a16="http://schemas.microsoft.com/office/drawing/2014/main" id="{01C0A723-541C-474E-AC10-B24355AD56BE}"/>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B4A44E27-B6B1-48A5-9FC3-80212FE58385}"/>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25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6DAA7-897E-45AB-AC4D-500A1BBAE927}"/>
              </a:ext>
            </a:extLst>
          </p:cNvPr>
          <p:cNvSpPr>
            <a:spLocks noGrp="1"/>
          </p:cNvSpPr>
          <p:nvPr>
            <p:ph type="title"/>
          </p:nvPr>
        </p:nvSpPr>
        <p:spPr/>
        <p:txBody>
          <a:bodyPr/>
          <a:lstStyle/>
          <a:p>
            <a:r>
              <a:rPr lang="fr-FR" dirty="0"/>
              <a:t>Programme en matière de protection</a:t>
            </a:r>
          </a:p>
        </p:txBody>
      </p:sp>
      <p:sp>
        <p:nvSpPr>
          <p:cNvPr id="6" name="Footer Placeholder 4">
            <a:extLst>
              <a:ext uri="{FF2B5EF4-FFF2-40B4-BE49-F238E27FC236}">
                <a16:creationId xmlns:a16="http://schemas.microsoft.com/office/drawing/2014/main" id="{13C021AD-C69F-436A-982F-1F14C7A5606E}"/>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7" name="Straight Connector 6">
            <a:extLst>
              <a:ext uri="{FF2B5EF4-FFF2-40B4-BE49-F238E27FC236}">
                <a16:creationId xmlns:a16="http://schemas.microsoft.com/office/drawing/2014/main" id="{5634CF4F-E9E3-4D3B-9959-DA7B10CDF37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2"/>
          <a:stretch>
            <a:fillRect/>
          </a:stretch>
        </p:blipFill>
        <p:spPr>
          <a:xfrm>
            <a:off x="3519487" y="1552575"/>
            <a:ext cx="5153025" cy="4438650"/>
          </a:xfrm>
          <a:prstGeom prst="rect">
            <a:avLst/>
          </a:prstGeom>
        </p:spPr>
      </p:pic>
    </p:spTree>
    <p:extLst>
      <p:ext uri="{BB962C8B-B14F-4D97-AF65-F5344CB8AC3E}">
        <p14:creationId xmlns:p14="http://schemas.microsoft.com/office/powerpoint/2010/main" val="124635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174EE-70CB-466D-97E7-63AF58F35594}"/>
              </a:ext>
            </a:extLst>
          </p:cNvPr>
          <p:cNvSpPr>
            <a:spLocks noGrp="1"/>
          </p:cNvSpPr>
          <p:nvPr>
            <p:ph type="title"/>
          </p:nvPr>
        </p:nvSpPr>
        <p:spPr/>
        <p:txBody>
          <a:bodyPr/>
          <a:lstStyle/>
          <a:p>
            <a:r>
              <a:rPr lang="fr-FR"/>
              <a:t>Conclusion</a:t>
            </a:r>
          </a:p>
        </p:txBody>
      </p:sp>
      <p:sp>
        <p:nvSpPr>
          <p:cNvPr id="3" name="Content Placeholder 2">
            <a:extLst>
              <a:ext uri="{FF2B5EF4-FFF2-40B4-BE49-F238E27FC236}">
                <a16:creationId xmlns:a16="http://schemas.microsoft.com/office/drawing/2014/main" id="{B79033C4-85F2-4710-A59E-7EDACAB50D64}"/>
              </a:ext>
            </a:extLst>
          </p:cNvPr>
          <p:cNvSpPr>
            <a:spLocks noGrp="1"/>
          </p:cNvSpPr>
          <p:nvPr>
            <p:ph idx="1"/>
          </p:nvPr>
        </p:nvSpPr>
        <p:spPr/>
        <p:txBody>
          <a:bodyPr/>
          <a:lstStyle/>
          <a:p>
            <a:pPr lvl="0">
              <a:buClr>
                <a:schemeClr val="accent4"/>
              </a:buClr>
              <a:buSzPct val="80000"/>
              <a:buFont typeface="Wingdings" panose="05000000000000000000" pitchFamily="2" charset="2"/>
              <a:buChar char="§"/>
            </a:pPr>
            <a:r>
              <a:rPr lang="fr-FR"/>
              <a:t>Si les SFP reçoivent des déclarations sensibles, ils doivent immédiatement signaler le problème via le processus de signalement de l'organisation et garantir la confidentialité.</a:t>
            </a:r>
          </a:p>
          <a:p>
            <a:pPr lvl="0">
              <a:buClr>
                <a:schemeClr val="accent4"/>
              </a:buClr>
              <a:buSzPct val="80000"/>
              <a:buFont typeface="Wingdings" panose="05000000000000000000" pitchFamily="2" charset="2"/>
              <a:buChar char="§"/>
            </a:pPr>
            <a:r>
              <a:rPr lang="fr-FR"/>
              <a:t>La sécurité immédiate et le bien-être de la personne touchée doivent être la priorité. Les SFP peuvent également fournir des informations concernant les services pertinents.</a:t>
            </a:r>
          </a:p>
          <a:p>
            <a:pPr lvl="0">
              <a:buClr>
                <a:schemeClr val="accent4"/>
              </a:buClr>
              <a:buSzPct val="80000"/>
              <a:buFont typeface="Wingdings" panose="05000000000000000000" pitchFamily="2" charset="2"/>
              <a:buChar char="§"/>
            </a:pPr>
            <a:r>
              <a:rPr lang="fr-FR"/>
              <a:t>Les SFP doivent comprendre le processus et les principes d'enquête, mais ils ne doivent pas participer aux enquêtes, sauf s'ils ont suivi des formations spécifiques concernant les enquêtes </a:t>
            </a:r>
            <a:r>
              <a:rPr lang="fr-FR" u="sng"/>
              <a:t>et</a:t>
            </a:r>
            <a:r>
              <a:rPr lang="fr-FR"/>
              <a:t> que l'équipe chargée de l'enquête leur demande d'intervenir.</a:t>
            </a:r>
          </a:p>
          <a:p>
            <a:pPr marL="0" indent="0">
              <a:buNone/>
            </a:pPr>
            <a:endParaRPr lang="en-GB" dirty="0"/>
          </a:p>
        </p:txBody>
      </p:sp>
      <p:sp>
        <p:nvSpPr>
          <p:cNvPr id="5" name="Footer Placeholder 4">
            <a:extLst>
              <a:ext uri="{FF2B5EF4-FFF2-40B4-BE49-F238E27FC236}">
                <a16:creationId xmlns:a16="http://schemas.microsoft.com/office/drawing/2014/main" id="{5A3AF3C5-F8A5-41FE-A65D-4205B9FB32A9}"/>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699065FF-999A-43DA-B85C-0F03AF438DE4}"/>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222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lstStyle/>
          <a:p>
            <a:r>
              <a:rPr lang="fr-FR">
                <a:solidFill>
                  <a:schemeClr val="bg1"/>
                </a:solidFill>
              </a:rPr>
              <a:t> Session 0 : Rappels </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5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Règles de base</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838200" y="1428750"/>
            <a:ext cx="10515600" cy="4748213"/>
          </a:xfrm>
        </p:spPr>
        <p:txBody>
          <a:bodyPr>
            <a:normAutofit lnSpcReduction="10000"/>
          </a:bodyPr>
          <a:lstStyle/>
          <a:p>
            <a:pPr>
              <a:buClr>
                <a:schemeClr val="accent4"/>
              </a:buClr>
              <a:buSzPct val="80000"/>
              <a:buFont typeface="Wingdings" panose="05000000000000000000" pitchFamily="2" charset="2"/>
              <a:buChar char="§"/>
            </a:pPr>
            <a:r>
              <a:rPr lang="fr-FR" dirty="0"/>
              <a:t>Assurez-vous que votre prénom d'usage s'affiche. </a:t>
            </a:r>
          </a:p>
          <a:p>
            <a:pPr>
              <a:buClr>
                <a:schemeClr val="accent4"/>
              </a:buClr>
              <a:buSzPct val="80000"/>
              <a:buFont typeface="Wingdings" panose="05000000000000000000" pitchFamily="2" charset="2"/>
              <a:buChar char="§"/>
            </a:pPr>
            <a:r>
              <a:rPr lang="fr-FR" dirty="0"/>
              <a:t>Coupez votre micro lorsque les autres prennent la parole.</a:t>
            </a:r>
          </a:p>
          <a:p>
            <a:pPr>
              <a:buClr>
                <a:schemeClr val="accent4"/>
              </a:buClr>
              <a:buSzPct val="80000"/>
              <a:buFont typeface="Wingdings" panose="05000000000000000000" pitchFamily="2" charset="2"/>
              <a:buChar char="§"/>
            </a:pPr>
            <a:r>
              <a:rPr lang="fr-FR" dirty="0"/>
              <a:t>Maintenez votre vidéo activée, sauf si votre connexion est mauvaise.  </a:t>
            </a:r>
          </a:p>
          <a:p>
            <a:pPr>
              <a:buClr>
                <a:schemeClr val="accent4"/>
              </a:buClr>
              <a:buSzPct val="80000"/>
              <a:buFont typeface="Wingdings" panose="05000000000000000000" pitchFamily="2" charset="2"/>
              <a:buChar char="§"/>
            </a:pPr>
            <a:r>
              <a:rPr lang="fr-FR" dirty="0"/>
              <a:t>Utilisez le chat ou levez la main lorsque vous avez des questions.</a:t>
            </a:r>
          </a:p>
          <a:p>
            <a:pPr>
              <a:buClr>
                <a:schemeClr val="accent4"/>
              </a:buClr>
              <a:buSzPct val="80000"/>
              <a:buFont typeface="Wingdings" panose="05000000000000000000" pitchFamily="2" charset="2"/>
              <a:buChar char="§"/>
            </a:pPr>
            <a:r>
              <a:rPr lang="fr-FR" dirty="0"/>
              <a:t>Ne vous éloignez de votre ordinateur que durant les pauses accordées.</a:t>
            </a:r>
          </a:p>
          <a:p>
            <a:pPr>
              <a:buClr>
                <a:schemeClr val="accent4"/>
              </a:buClr>
              <a:buSzPct val="80000"/>
              <a:buFont typeface="Wingdings" panose="05000000000000000000" pitchFamily="2" charset="2"/>
              <a:buChar char="§"/>
            </a:pPr>
            <a:r>
              <a:rPr lang="fr-FR" dirty="0"/>
              <a:t>Participez autant que possible.</a:t>
            </a:r>
          </a:p>
          <a:p>
            <a:pPr>
              <a:buClr>
                <a:schemeClr val="accent4"/>
              </a:buClr>
              <a:buSzPct val="80000"/>
              <a:buFont typeface="Wingdings" panose="05000000000000000000" pitchFamily="2" charset="2"/>
              <a:buChar char="§"/>
            </a:pPr>
            <a:r>
              <a:rPr lang="fr-FR" dirty="0"/>
              <a:t>Cette session peut aborder des sujets sensibles. Nous vous rappelons qu'un programme d'aide aux collaborateurs est disponible. </a:t>
            </a:r>
          </a:p>
          <a:p>
            <a:pPr>
              <a:buClr>
                <a:schemeClr val="accent4"/>
              </a:buClr>
              <a:buSzPct val="80000"/>
              <a:buFont typeface="Wingdings" panose="05000000000000000000" pitchFamily="2" charset="2"/>
              <a:buChar char="§"/>
            </a:pPr>
            <a:r>
              <a:rPr lang="fr-FR" dirty="0"/>
              <a:t>Veillez à ne partager aucune information détaillée concernant vos expériences en matière de protection.</a:t>
            </a:r>
          </a:p>
          <a:p>
            <a:pPr>
              <a:buFont typeface="Arial" charset="0"/>
              <a:buChar char="•"/>
            </a:pPr>
            <a:endParaRPr lang="en-US" dirty="0"/>
          </a:p>
          <a:p>
            <a:pPr marL="0" indent="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3758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86419"/>
            <a:ext cx="10515600" cy="1676056"/>
          </a:xfrm>
          <a:solidFill>
            <a:schemeClr val="accent4"/>
          </a:solidFill>
        </p:spPr>
        <p:txBody>
          <a:bodyPr>
            <a:normAutofit/>
          </a:bodyPr>
          <a:lstStyle/>
          <a:p>
            <a:r>
              <a:rPr lang="fr-FR">
                <a:solidFill>
                  <a:schemeClr val="bg1"/>
                </a:solidFill>
              </a:rPr>
              <a:t> </a:t>
            </a:r>
            <a:r>
              <a:rPr lang="fr-FR" sz="5300">
                <a:solidFill>
                  <a:schemeClr val="bg1"/>
                </a:solidFill>
              </a:rPr>
              <a:t>Session 1 : Approche axée sur la personne  </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07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Signalement sur Internet </a:t>
            </a:r>
          </a:p>
        </p:txBody>
      </p:sp>
      <p:sp>
        <p:nvSpPr>
          <p:cNvPr id="7" name="Footer Placeholder 4">
            <a:extLst>
              <a:ext uri="{FF2B5EF4-FFF2-40B4-BE49-F238E27FC236}">
                <a16:creationId xmlns:a16="http://schemas.microsoft.com/office/drawing/2014/main" id="{5E0208AB-4625-4784-AEAF-6D22D34CB01A}"/>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8" name="Straight Connector 7">
            <a:extLst>
              <a:ext uri="{FF2B5EF4-FFF2-40B4-BE49-F238E27FC236}">
                <a16:creationId xmlns:a16="http://schemas.microsoft.com/office/drawing/2014/main" id="{A016A2DD-B4BE-492B-BE8C-0737E424F81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AB35F68-DC25-48D3-91A2-006203214A58}"/>
              </a:ext>
            </a:extLst>
          </p:cNvPr>
          <p:cNvSpPr txBox="1"/>
          <p:nvPr/>
        </p:nvSpPr>
        <p:spPr>
          <a:xfrm>
            <a:off x="732930" y="2195171"/>
            <a:ext cx="4556629" cy="1643527"/>
          </a:xfrm>
          <a:prstGeom prst="rect">
            <a:avLst/>
          </a:prstGeom>
          <a:noFill/>
        </p:spPr>
        <p:txBody>
          <a:bodyPr wrap="square" rtlCol="0">
            <a:spAutoFit/>
          </a:bodyPr>
          <a:lstStyle/>
          <a:p>
            <a:pPr marL="228600" indent="-228600">
              <a:lnSpc>
                <a:spcPct val="90000"/>
              </a:lnSpc>
              <a:spcBef>
                <a:spcPts val="1000"/>
              </a:spcBef>
              <a:buClr>
                <a:schemeClr val="accent4"/>
              </a:buClr>
              <a:buSzPct val="80000"/>
              <a:buFont typeface="Wingdings" panose="05000000000000000000" pitchFamily="2" charset="2"/>
              <a:buChar char="§"/>
            </a:pPr>
            <a:r>
              <a:rPr lang="fr-FR" sz="2800"/>
              <a:t>Chaque fois qu'un nouvel intervenant est mentionné dans le récit de la fille, reliez-le par une flèche</a:t>
            </a:r>
          </a:p>
        </p:txBody>
      </p:sp>
      <p:pic>
        <p:nvPicPr>
          <p:cNvPr id="4" name="Image 3"/>
          <p:cNvPicPr>
            <a:picLocks noChangeAspect="1"/>
          </p:cNvPicPr>
          <p:nvPr/>
        </p:nvPicPr>
        <p:blipFill>
          <a:blip r:embed="rId3"/>
          <a:stretch>
            <a:fillRect/>
          </a:stretch>
        </p:blipFill>
        <p:spPr>
          <a:xfrm>
            <a:off x="6014341" y="1173224"/>
            <a:ext cx="5248275" cy="3924300"/>
          </a:xfrm>
          <a:prstGeom prst="rect">
            <a:avLst/>
          </a:prstGeom>
        </p:spPr>
      </p:pic>
    </p:spTree>
    <p:extLst>
      <p:ext uri="{BB962C8B-B14F-4D97-AF65-F5344CB8AC3E}">
        <p14:creationId xmlns:p14="http://schemas.microsoft.com/office/powerpoint/2010/main" val="106423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Approche axée sur la personne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5834" y="1591833"/>
            <a:ext cx="11132372" cy="4764515"/>
          </a:xfrm>
        </p:spPr>
        <p:txBody>
          <a:bodyPr>
            <a:normAutofit fontScale="77500" lnSpcReduction="20000"/>
          </a:bodyPr>
          <a:lstStyle/>
          <a:p>
            <a:pPr>
              <a:buClr>
                <a:schemeClr val="accent4"/>
              </a:buClr>
              <a:buSzPct val="80000"/>
              <a:buFont typeface="Wingdings" panose="05000000000000000000" pitchFamily="2" charset="2"/>
              <a:buChar char="§"/>
            </a:pPr>
            <a:r>
              <a:rPr lang="fr-FR" b="1"/>
              <a:t>Sécurité et confidentialité</a:t>
            </a:r>
          </a:p>
          <a:p>
            <a:pPr lvl="1">
              <a:buClr>
                <a:schemeClr val="accent4"/>
              </a:buClr>
              <a:buSzPct val="80000"/>
              <a:buFont typeface="Courier New" panose="02070309020205020404" pitchFamily="49" charset="0"/>
              <a:buChar char="o"/>
            </a:pPr>
            <a:r>
              <a:rPr lang="fr-FR"/>
              <a:t>Essentiels afin de favoriser la confiance et l'autonomisation et de réduire le risque d'atteintes futures pour les personnes impliquées dans le processus.</a:t>
            </a:r>
          </a:p>
          <a:p>
            <a:pPr lvl="1">
              <a:buClr>
                <a:schemeClr val="accent4"/>
              </a:buClr>
              <a:buSzPct val="80000"/>
              <a:buFont typeface="Courier New" panose="02070309020205020404" pitchFamily="49" charset="0"/>
              <a:buChar char="o"/>
            </a:pPr>
            <a:r>
              <a:rPr lang="fr-FR"/>
              <a:t>Toute information doit être partagée selon le principe strict du « besoin d'en connaître ». </a:t>
            </a:r>
          </a:p>
          <a:p>
            <a:pPr lvl="1">
              <a:buClr>
                <a:schemeClr val="accent4"/>
              </a:buClr>
              <a:buSzPct val="80000"/>
              <a:buFont typeface="Courier New" panose="02070309020205020404" pitchFamily="49" charset="0"/>
              <a:buChar char="o"/>
            </a:pPr>
            <a:r>
              <a:rPr lang="fr-FR"/>
              <a:t>Le survivant et/ou le plaignant doivent être informés des informations qui seront communiquées et à qui.</a:t>
            </a:r>
          </a:p>
          <a:p>
            <a:pPr>
              <a:buClr>
                <a:schemeClr val="accent4"/>
              </a:buClr>
              <a:buSzPct val="80000"/>
              <a:buFont typeface="Wingdings" panose="05000000000000000000" pitchFamily="2" charset="2"/>
              <a:buChar char="§"/>
            </a:pPr>
            <a:r>
              <a:rPr lang="fr-FR" b="1"/>
              <a:t>Droit à l'information</a:t>
            </a:r>
          </a:p>
          <a:p>
            <a:pPr lvl="1">
              <a:buClr>
                <a:schemeClr val="accent4"/>
              </a:buClr>
              <a:buSzPct val="80000"/>
              <a:buFont typeface="Courier New" panose="02070309020205020404" pitchFamily="49" charset="0"/>
              <a:buChar char="o"/>
            </a:pPr>
            <a:r>
              <a:rPr lang="fr-FR"/>
              <a:t>Partagez les informations concernant les prochaines étapes potentielles et la façon dont la confidentialité des données sera préservée (ou quand elles sont susceptibles d'être partagées et avec qui).</a:t>
            </a:r>
          </a:p>
          <a:p>
            <a:pPr lvl="1">
              <a:buClr>
                <a:schemeClr val="accent4"/>
              </a:buClr>
              <a:buSzPct val="80000"/>
              <a:buFont typeface="Courier New" panose="02070309020205020404" pitchFamily="49" charset="0"/>
              <a:buChar char="o"/>
            </a:pPr>
            <a:r>
              <a:rPr lang="fr-FR"/>
              <a:t>Expliquez clairement que la confidentialité ne peut être garantie dans certaines situations.</a:t>
            </a:r>
          </a:p>
          <a:p>
            <a:pPr>
              <a:buClr>
                <a:schemeClr val="accent4"/>
              </a:buClr>
              <a:buSzPct val="80000"/>
              <a:buFont typeface="Wingdings" panose="05000000000000000000" pitchFamily="2" charset="2"/>
              <a:buChar char="§"/>
            </a:pPr>
            <a:r>
              <a:rPr lang="fr-FR" b="1"/>
              <a:t>Droit au libre arbitre et droit d'être traité avec respect, dignité et non-discrimination</a:t>
            </a:r>
          </a:p>
          <a:p>
            <a:pPr lvl="1">
              <a:buClr>
                <a:schemeClr val="accent4"/>
              </a:buClr>
              <a:buSzPct val="80000"/>
              <a:buFont typeface="Courier New" panose="02070309020205020404" pitchFamily="49" charset="0"/>
              <a:buChar char="o"/>
            </a:pPr>
            <a:r>
              <a:rPr lang="fr-FR"/>
              <a:t>Toutes les parties impliquées dans le processus doivent être traitées avec dignité et respect, quel que soit leur âge, leur genre, leur origine ethnique, leur religion ou toute autre caractéristique. </a:t>
            </a:r>
          </a:p>
          <a:p>
            <a:pPr lvl="1">
              <a:buClr>
                <a:schemeClr val="accent4"/>
              </a:buClr>
              <a:buSzPct val="80000"/>
              <a:buFont typeface="Courier New" panose="02070309020205020404" pitchFamily="49" charset="0"/>
              <a:buChar char="o"/>
            </a:pPr>
            <a:r>
              <a:rPr lang="fr-FR"/>
              <a:t>Donnez la priorité aux préférences du survivant lorsque la situation le permet et que sa sécurité n'est pas compromise. </a:t>
            </a:r>
          </a:p>
          <a:p>
            <a:pPr lvl="1">
              <a:buClr>
                <a:schemeClr val="accent4"/>
              </a:buClr>
              <a:buSzPct val="80000"/>
              <a:buFont typeface="Courier New" panose="02070309020205020404" pitchFamily="49" charset="0"/>
              <a:buChar char="o"/>
            </a:pPr>
            <a:r>
              <a:rPr lang="fr-FR"/>
              <a:t>Lorsque la personne impliquée est un enfant, son intérêt doit guider l'ensemble des décisions prises.</a:t>
            </a:r>
          </a:p>
          <a:p>
            <a:endParaRPr lang="en-US" b="1" dirty="0"/>
          </a:p>
        </p:txBody>
      </p:sp>
      <p:sp>
        <p:nvSpPr>
          <p:cNvPr id="7" name="Footer Placeholder 4">
            <a:extLst>
              <a:ext uri="{FF2B5EF4-FFF2-40B4-BE49-F238E27FC236}">
                <a16:creationId xmlns:a16="http://schemas.microsoft.com/office/drawing/2014/main" id="{391F509F-75D0-4A86-94BA-0CD2232D383F}"/>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8" name="Straight Connector 7">
            <a:extLst>
              <a:ext uri="{FF2B5EF4-FFF2-40B4-BE49-F238E27FC236}">
                <a16:creationId xmlns:a16="http://schemas.microsoft.com/office/drawing/2014/main" id="{3A8982C6-6C4E-4049-B5FC-E114D1B3B316}"/>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394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459D-DC5C-4C6F-BE8D-7AE6242301E5}"/>
              </a:ext>
            </a:extLst>
          </p:cNvPr>
          <p:cNvSpPr>
            <a:spLocks noGrp="1"/>
          </p:cNvSpPr>
          <p:nvPr>
            <p:ph type="title"/>
          </p:nvPr>
        </p:nvSpPr>
        <p:spPr/>
        <p:txBody>
          <a:bodyPr/>
          <a:lstStyle/>
          <a:p>
            <a:r>
              <a:rPr lang="fr-FR"/>
              <a:t>Conclusion</a:t>
            </a:r>
          </a:p>
        </p:txBody>
      </p:sp>
      <p:sp>
        <p:nvSpPr>
          <p:cNvPr id="3" name="Content Placeholder 2">
            <a:extLst>
              <a:ext uri="{FF2B5EF4-FFF2-40B4-BE49-F238E27FC236}">
                <a16:creationId xmlns:a16="http://schemas.microsoft.com/office/drawing/2014/main" id="{593DF18D-F053-4339-8A58-C6EF5CE20DD1}"/>
              </a:ext>
            </a:extLst>
          </p:cNvPr>
          <p:cNvSpPr>
            <a:spLocks noGrp="1"/>
          </p:cNvSpPr>
          <p:nvPr>
            <p:ph idx="1"/>
          </p:nvPr>
        </p:nvSpPr>
        <p:spPr/>
        <p:txBody>
          <a:bodyPr/>
          <a:lstStyle/>
          <a:p>
            <a:pPr>
              <a:buClr>
                <a:schemeClr val="accent4"/>
              </a:buClr>
              <a:buSzPct val="80000"/>
              <a:buFont typeface="Wingdings" panose="05000000000000000000" pitchFamily="2" charset="2"/>
              <a:buChar char="§"/>
            </a:pPr>
            <a:r>
              <a:rPr lang="fr-FR"/>
              <a:t>Une approche axée sur la personne implique de s'assurer que toutes les actions et décisions sont dans l'intérêt de la personne victime des atteintes. Cela implique également de tenir compte de la sécurité et du bien-être des autres personnes impliquées.</a:t>
            </a:r>
          </a:p>
          <a:p>
            <a:pPr>
              <a:buClr>
                <a:schemeClr val="accent4"/>
              </a:buClr>
              <a:buSzPct val="80000"/>
              <a:buFont typeface="Wingdings" panose="05000000000000000000" pitchFamily="2" charset="2"/>
              <a:buChar char="§"/>
            </a:pPr>
            <a:r>
              <a:rPr lang="fr-FR"/>
              <a:t>Les mécanismes de signalement doivent prendre en considération des méthodes permettant que les plaintes sensibles puissent être déposées et traitées de façon simple, sûre et confidentielle. </a:t>
            </a:r>
          </a:p>
          <a:p>
            <a:pPr>
              <a:buClr>
                <a:schemeClr val="accent4"/>
              </a:buClr>
              <a:buSzPct val="80000"/>
              <a:buFont typeface="Wingdings" panose="05000000000000000000" pitchFamily="2" charset="2"/>
              <a:buChar char="§"/>
            </a:pPr>
            <a:r>
              <a:rPr lang="fr-FR"/>
              <a:t>Toutes les étapes du processus doivent être clairement expliquées aux survivants de sorte qu'ils puissent faire des choix éclairés.</a:t>
            </a:r>
          </a:p>
        </p:txBody>
      </p:sp>
      <p:sp>
        <p:nvSpPr>
          <p:cNvPr id="5" name="Footer Placeholder 4">
            <a:extLst>
              <a:ext uri="{FF2B5EF4-FFF2-40B4-BE49-F238E27FC236}">
                <a16:creationId xmlns:a16="http://schemas.microsoft.com/office/drawing/2014/main" id="{67350435-1084-4989-AD14-F0E300ECE2FA}"/>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6" name="Straight Connector 5">
            <a:extLst>
              <a:ext uri="{FF2B5EF4-FFF2-40B4-BE49-F238E27FC236}">
                <a16:creationId xmlns:a16="http://schemas.microsoft.com/office/drawing/2014/main" id="{663B16DC-09A8-4B4E-996A-8989C23C3A0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965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42054"/>
            <a:ext cx="10515600" cy="1720421"/>
          </a:xfrm>
          <a:solidFill>
            <a:schemeClr val="accent4"/>
          </a:solidFill>
        </p:spPr>
        <p:txBody>
          <a:bodyPr>
            <a:normAutofit/>
          </a:bodyPr>
          <a:lstStyle/>
          <a:p>
            <a:r>
              <a:rPr lang="fr-FR" sz="4800">
                <a:solidFill>
                  <a:schemeClr val="bg1"/>
                </a:solidFill>
              </a:rPr>
              <a:t> Session 2 : Répondre aux besoins immédiats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fr-FR">
                <a:solidFill>
                  <a:schemeClr val="accent4"/>
                </a:solidFill>
                <a:latin typeface="Segoe UI Emoji" panose="020B0502040204020203" pitchFamily="34" charset="0"/>
                <a:ea typeface="Segoe UI Emoji" panose="020B0502040204020203" pitchFamily="34" charset="0"/>
              </a:rPr>
              <a:t>Formation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230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E19916E31DF9428C6CAB6D80BDF9FD" ma:contentTypeVersion="4" ma:contentTypeDescription="Create a new document." ma:contentTypeScope="" ma:versionID="068f7626387ca64ed3ac00ee1ea2807d">
  <xsd:schema xmlns:xsd="http://www.w3.org/2001/XMLSchema" xmlns:xs="http://www.w3.org/2001/XMLSchema" xmlns:p="http://schemas.microsoft.com/office/2006/metadata/properties" xmlns:ns2="931ed3a6-fd86-4597-b90c-c99a1072ba78" targetNamespace="http://schemas.microsoft.com/office/2006/metadata/properties" ma:root="true" ma:fieldsID="55248f946fec6e314b8b125db72636e9" ns2:_="">
    <xsd:import namespace="931ed3a6-fd86-4597-b90c-c99a1072ba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ed3a6-fd86-4597-b90c-c99a1072ba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273C8E-5E39-4D63-9FAE-92DCF7E6BC24}">
  <ds:schemaRef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purl.org/dc/dcmitype/"/>
    <ds:schemaRef ds:uri="3a526536-856c-4086-94a8-21130f8ba69f"/>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4B26405E-4094-4C8D-86DA-9FAAE9404CA9}">
  <ds:schemaRefs>
    <ds:schemaRef ds:uri="http://schemas.microsoft.com/sharepoint/v3/contenttype/forms"/>
  </ds:schemaRefs>
</ds:datastoreItem>
</file>

<file path=customXml/itemProps3.xml><?xml version="1.0" encoding="utf-8"?>
<ds:datastoreItem xmlns:ds="http://schemas.openxmlformats.org/officeDocument/2006/customXml" ds:itemID="{0D706EBB-5E2D-459C-907D-DAFE8869AD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1ed3a6-fd86-4597-b90c-c99a1072ba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387</TotalTime>
  <Words>1599</Words>
  <Application>Microsoft Office PowerPoint</Application>
  <PresentationFormat>Widescreen</PresentationFormat>
  <Paragraphs>172</Paragraphs>
  <Slides>24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Courier New</vt:lpstr>
      <vt:lpstr>Segoe UI Emoji</vt:lpstr>
      <vt:lpstr>Wingdings</vt:lpstr>
      <vt:lpstr>Office Theme</vt:lpstr>
      <vt:lpstr>PowerPoint Presentation</vt:lpstr>
      <vt:lpstr>Objectifs de la formation</vt:lpstr>
      <vt:lpstr> Session 0 : Rappels </vt:lpstr>
      <vt:lpstr>Règles de base</vt:lpstr>
      <vt:lpstr> Session 1 : Approche axée sur la personne  </vt:lpstr>
      <vt:lpstr>Signalement sur Internet </vt:lpstr>
      <vt:lpstr>Approche axée sur la personne </vt:lpstr>
      <vt:lpstr>Conclusion</vt:lpstr>
      <vt:lpstr> Session 2 : Répondre aux besoins immédiats</vt:lpstr>
      <vt:lpstr>Comportements à adopter et ceux à éviter</vt:lpstr>
      <vt:lpstr>Réactions courantes aux violences sexuelles</vt:lpstr>
      <vt:lpstr>Enregistrement des informations</vt:lpstr>
      <vt:lpstr>Recensement des services</vt:lpstr>
      <vt:lpstr>Recensement des services</vt:lpstr>
      <vt:lpstr>Facultatif : Vidéo</vt:lpstr>
      <vt:lpstr>Conclusion</vt:lpstr>
      <vt:lpstr> Session 3 : Enquêtes</vt:lpstr>
      <vt:lpstr>Enquêtes </vt:lpstr>
      <vt:lpstr>PowerPoint Presentation</vt:lpstr>
      <vt:lpstr> Session 4 : Sessions supplémentaires</vt:lpstr>
      <vt:lpstr>Recensement des services </vt:lpstr>
      <vt:lpstr>Protection et réalité virtuelle </vt:lpstr>
      <vt:lpstr>Programme en matière de protection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jflint@humanitarianadvisorygroup.org</dc:creator>
  <cp:lastModifiedBy>Suzanne Youngner</cp:lastModifiedBy>
  <cp:revision>21</cp:revision>
  <dcterms:created xsi:type="dcterms:W3CDTF">2020-06-25T07:17:32Z</dcterms:created>
  <dcterms:modified xsi:type="dcterms:W3CDTF">2021-01-29T19:18:08Z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0x010100E2E19916E31DF9428C6CAB6D80BDF9FD</vt:lpwstr>
  </property>
</Properties>
</file>