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trictFirstAndLastChars="0" saveSubsetFonts="1" autoCompressPictures="0">
  <p:sldMasterIdLst>
    <p:sldMasterId id="2147483659" r:id="rId1"/>
  </p:sldMasterIdLst>
  <p:notesMasterIdLst>
    <p:notesMasterId r:id="rId7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Lst>
  <p:sldSz cx="12192000" cy="6858000"/>
  <p:notesSz cx="6858000" cy="9144000"/>
  <p:defaultTextStyle>
    <a:defPPr marR="0" lvl="0" algn="r" rtl="1">
      <a:lnSpc>
        <a:spcPct val="100000"/>
      </a:lnSpc>
      <a:spcBef>
        <a:spcPts val="0"/>
      </a:spcBef>
      <a:spcAft>
        <a:spcPts val="0"/>
      </a:spcAft>
      <a:defRPr lang="ar-SA"/>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2429" y="14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rtlCol="1" anchor="t" anchorCtr="0">
            <a:noAutofit/>
          </a:bodyPr>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rtlCol="1" anchor="t" anchorCtr="0">
            <a:noAutofit/>
          </a:bodyPr>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lvl1pPr marL="457200" marR="0" lvl="0"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pPr rtl="1"/>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rtlCol="1" anchor="b" anchorCtr="0">
            <a:noAutofit/>
          </a:bodyPr>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marR="0" lvl="0" indent="0" algn="r" rtl="1">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75" name="Google Shape;17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81" name="Google Shape;18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89" name="Google Shape;18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201" name="Google Shape;20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210" name="Google Shape;21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218" name="Google Shape;21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226" name="Google Shape;22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236" name="Google Shape;23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248" name="Google Shape;24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259" name="Google Shape;25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93" name="Google Shape;9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272" name="Google Shape;27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285" name="Google Shape;28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09" name="Google Shape;30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22" name="Google Shape;32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31" name="Google Shape;33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41" name="Google Shape;34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50" name="Google Shape;35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59" name="Google Shape;35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71" name="Google Shape;37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80" name="Google Shape;380;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00" name="Google Shape;1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89" name="Google Shape;38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399" name="Google Shape;399;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09" name="Google Shape;409;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21" name="Google Shape;421;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30" name="Google Shape;430;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39" name="Google Shape;439;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48" name="Google Shape;44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57" name="Google Shape;457;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63" name="Google Shape;463;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71" name="Google Shape;471;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08" name="Google Shape;10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83" name="Google Shape;483;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496" name="Google Shape;496;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09" name="Google Shape;509;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24" name="Google Shape;524;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32" name="Google Shape;532;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40" name="Google Shape;54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48" name="Google Shape;548;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56" name="Google Shape;556;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71" name="Google Shape;571;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77" name="Google Shape;577;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18" name="Google Shape;1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85" name="Google Shape;58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596" name="Google Shape;596;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04" name="Google Shape;604;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12" name="Google Shape;612;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20" name="Google Shape;620;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28" name="Google Shape;628;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36" name="Google Shape;636;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44" name="Google Shape;644;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52" name="Google Shape;652;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60" name="Google Shape;660;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32" name="Google Shape;13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6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66" name="Google Shape;666;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6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74" name="Google Shape;674;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6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82" name="Google Shape;682;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p6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91" name="Google Shape;691;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6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699" name="Google Shape;699;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6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708" name="Google Shape;708;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6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722" name="Google Shape;722;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6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732" name="Google Shape;732;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6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740" name="Google Shape;740;p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p6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748" name="Google Shape;748;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51" name="Google Shape;15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7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756" name="Google Shape;756;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7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764" name="Google Shape;764;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p7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773" name="Google Shape;773;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58" name="Google Shape;15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a:p>
        </p:txBody>
      </p:sp>
      <p:sp>
        <p:nvSpPr>
          <p:cNvPr id="164" name="Google Shape;16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rtlCol="1" anchor="b" anchorCtr="0">
            <a:normAutofit/>
          </a:bodyPr>
          <a:lstStyle>
            <a:lvl1pPr lvl="0" algn="ctr" rtl="1">
              <a:lnSpc>
                <a:spcPct val="90000"/>
              </a:lnSpc>
              <a:spcBef>
                <a:spcPts val="0"/>
              </a:spcBef>
              <a:spcAft>
                <a:spcPts val="0"/>
              </a:spcAft>
              <a:buClr>
                <a:schemeClr val="dk1"/>
              </a:buClr>
              <a:buSzPts val="6000"/>
              <a:buFont typeface="Calibri"/>
              <a:buNone/>
              <a:defRPr sz="6000"/>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rtlCol="1" anchor="t" anchorCtr="0">
            <a:normAutofit/>
          </a:bodyPr>
          <a:lstStyle>
            <a:lvl1pPr lvl="0" algn="ctr" rtl="1">
              <a:lnSpc>
                <a:spcPct val="90000"/>
              </a:lnSpc>
              <a:spcBef>
                <a:spcPts val="1000"/>
              </a:spcBef>
              <a:spcAft>
                <a:spcPts val="0"/>
              </a:spcAft>
              <a:buClr>
                <a:schemeClr val="dk1"/>
              </a:buClr>
              <a:buSzPts val="2400"/>
              <a:buNone/>
              <a:defRPr sz="2400"/>
            </a:lvl1pPr>
            <a:lvl2pPr lvl="1" algn="ctr" rtl="1">
              <a:lnSpc>
                <a:spcPct val="90000"/>
              </a:lnSpc>
              <a:spcBef>
                <a:spcPts val="500"/>
              </a:spcBef>
              <a:spcAft>
                <a:spcPts val="0"/>
              </a:spcAft>
              <a:buClr>
                <a:schemeClr val="dk1"/>
              </a:buClr>
              <a:buSzPts val="2000"/>
              <a:buNone/>
              <a:defRPr sz="2000"/>
            </a:lvl2pPr>
            <a:lvl3pPr lvl="2" algn="ctr" rtl="1">
              <a:lnSpc>
                <a:spcPct val="90000"/>
              </a:lnSpc>
              <a:spcBef>
                <a:spcPts val="500"/>
              </a:spcBef>
              <a:spcAft>
                <a:spcPts val="0"/>
              </a:spcAft>
              <a:buClr>
                <a:schemeClr val="dk1"/>
              </a:buClr>
              <a:buSzPts val="1800"/>
              <a:buNone/>
              <a:defRPr sz="1800"/>
            </a:lvl3pPr>
            <a:lvl4pPr lvl="3" algn="ctr" rtl="1">
              <a:lnSpc>
                <a:spcPct val="90000"/>
              </a:lnSpc>
              <a:spcBef>
                <a:spcPts val="500"/>
              </a:spcBef>
              <a:spcAft>
                <a:spcPts val="0"/>
              </a:spcAft>
              <a:buClr>
                <a:schemeClr val="dk1"/>
              </a:buClr>
              <a:buSzPts val="1600"/>
              <a:buNone/>
              <a:defRPr sz="1600"/>
            </a:lvl4pPr>
            <a:lvl5pPr lvl="4" algn="ctr" rtl="1">
              <a:lnSpc>
                <a:spcPct val="90000"/>
              </a:lnSpc>
              <a:spcBef>
                <a:spcPts val="500"/>
              </a:spcBef>
              <a:spcAft>
                <a:spcPts val="0"/>
              </a:spcAft>
              <a:buClr>
                <a:schemeClr val="dk1"/>
              </a:buClr>
              <a:buSzPts val="1600"/>
              <a:buNone/>
              <a:defRPr sz="1600"/>
            </a:lvl5pPr>
            <a:lvl6pPr lvl="5" algn="ctr" rtl="1">
              <a:lnSpc>
                <a:spcPct val="90000"/>
              </a:lnSpc>
              <a:spcBef>
                <a:spcPts val="500"/>
              </a:spcBef>
              <a:spcAft>
                <a:spcPts val="0"/>
              </a:spcAft>
              <a:buClr>
                <a:schemeClr val="dk1"/>
              </a:buClr>
              <a:buSzPts val="1600"/>
              <a:buNone/>
              <a:defRPr sz="1600"/>
            </a:lvl6pPr>
            <a:lvl7pPr lvl="6" algn="ctr" rtl="1">
              <a:lnSpc>
                <a:spcPct val="90000"/>
              </a:lnSpc>
              <a:spcBef>
                <a:spcPts val="500"/>
              </a:spcBef>
              <a:spcAft>
                <a:spcPts val="0"/>
              </a:spcAft>
              <a:buClr>
                <a:schemeClr val="dk1"/>
              </a:buClr>
              <a:buSzPts val="1600"/>
              <a:buNone/>
              <a:defRPr sz="1600"/>
            </a:lvl7pPr>
            <a:lvl8pPr lvl="7" algn="ctr" rtl="1">
              <a:lnSpc>
                <a:spcPct val="90000"/>
              </a:lnSpc>
              <a:spcBef>
                <a:spcPts val="500"/>
              </a:spcBef>
              <a:spcAft>
                <a:spcPts val="0"/>
              </a:spcAft>
              <a:buClr>
                <a:schemeClr val="dk1"/>
              </a:buClr>
              <a:buSzPts val="1600"/>
              <a:buNone/>
              <a:defRPr sz="1600"/>
            </a:lvl8pPr>
            <a:lvl9pPr lvl="8" algn="ctr" rtl="1">
              <a:lnSpc>
                <a:spcPct val="90000"/>
              </a:lnSpc>
              <a:spcBef>
                <a:spcPts val="500"/>
              </a:spcBef>
              <a:spcAft>
                <a:spcPts val="0"/>
              </a:spcAft>
              <a:buClr>
                <a:schemeClr val="dk1"/>
              </a:buClr>
              <a:buSzPts val="1600"/>
              <a:buNone/>
              <a:defRPr sz="1600"/>
            </a:lvl9pPr>
          </a:lstStyle>
          <a:p>
            <a:pPr rtl="1"/>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23" name="Google Shape;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
        <p:cNvGrpSpPr/>
        <p:nvPr/>
      </p:nvGrpSpPr>
      <p:grpSpPr>
        <a:xfrm>
          <a:off x="0" y="0"/>
          <a:ext cx="0" cy="0"/>
          <a:chOff x="0" y="0"/>
          <a:chExt cx="0" cy="0"/>
        </a:xfrm>
      </p:grpSpPr>
      <p:sp>
        <p:nvSpPr>
          <p:cNvPr id="28" name="Google Shape;28;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29" name="Google Shape;29;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30" name="Google Shape;30;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rtlCol="1" anchor="b" anchorCtr="0">
            <a:normAutofit/>
          </a:bodyPr>
          <a:lstStyle>
            <a:lvl1pPr lvl="0" algn="r" rtl="1">
              <a:lnSpc>
                <a:spcPct val="90000"/>
              </a:lnSpc>
              <a:spcBef>
                <a:spcPts val="0"/>
              </a:spcBef>
              <a:spcAft>
                <a:spcPts val="0"/>
              </a:spcAft>
              <a:buClr>
                <a:schemeClr val="dk1"/>
              </a:buClr>
              <a:buSzPts val="6000"/>
              <a:buFont typeface="Calibri"/>
              <a:buNone/>
              <a:defRPr sz="6000"/>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33" name="Google Shape;33;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rtlCol="1" anchor="t" anchorCtr="0">
            <a:normAutofit/>
          </a:bodyPr>
          <a:lstStyle>
            <a:lvl1pPr marL="457200" lvl="0" indent="-228600" algn="r" rtl="1">
              <a:lnSpc>
                <a:spcPct val="90000"/>
              </a:lnSpc>
              <a:spcBef>
                <a:spcPts val="1000"/>
              </a:spcBef>
              <a:spcAft>
                <a:spcPts val="0"/>
              </a:spcAft>
              <a:buClr>
                <a:srgbClr val="888888"/>
              </a:buClr>
              <a:buSzPts val="2400"/>
              <a:buNone/>
              <a:defRPr sz="2400">
                <a:solidFill>
                  <a:srgbClr val="888888"/>
                </a:solidFill>
              </a:defRPr>
            </a:lvl1pPr>
            <a:lvl2pPr marL="914400" lvl="1" indent="-228600" algn="r" rtl="1">
              <a:lnSpc>
                <a:spcPct val="90000"/>
              </a:lnSpc>
              <a:spcBef>
                <a:spcPts val="500"/>
              </a:spcBef>
              <a:spcAft>
                <a:spcPts val="0"/>
              </a:spcAft>
              <a:buClr>
                <a:srgbClr val="888888"/>
              </a:buClr>
              <a:buSzPts val="2000"/>
              <a:buNone/>
              <a:defRPr sz="2000">
                <a:solidFill>
                  <a:srgbClr val="888888"/>
                </a:solidFill>
              </a:defRPr>
            </a:lvl2pPr>
            <a:lvl3pPr marL="1371600" lvl="2" indent="-228600" algn="r" rtl="1">
              <a:lnSpc>
                <a:spcPct val="90000"/>
              </a:lnSpc>
              <a:spcBef>
                <a:spcPts val="500"/>
              </a:spcBef>
              <a:spcAft>
                <a:spcPts val="0"/>
              </a:spcAft>
              <a:buClr>
                <a:srgbClr val="888888"/>
              </a:buClr>
              <a:buSzPts val="1800"/>
              <a:buNone/>
              <a:defRPr sz="1800">
                <a:solidFill>
                  <a:srgbClr val="888888"/>
                </a:solidFill>
              </a:defRPr>
            </a:lvl3pPr>
            <a:lvl4pPr marL="1828800" lvl="3" indent="-228600" algn="r" rtl="1">
              <a:lnSpc>
                <a:spcPct val="90000"/>
              </a:lnSpc>
              <a:spcBef>
                <a:spcPts val="500"/>
              </a:spcBef>
              <a:spcAft>
                <a:spcPts val="0"/>
              </a:spcAft>
              <a:buClr>
                <a:srgbClr val="888888"/>
              </a:buClr>
              <a:buSzPts val="1600"/>
              <a:buNone/>
              <a:defRPr sz="1600">
                <a:solidFill>
                  <a:srgbClr val="888888"/>
                </a:solidFill>
              </a:defRPr>
            </a:lvl4pPr>
            <a:lvl5pPr marL="2286000" lvl="4" indent="-228600" algn="r" rtl="1">
              <a:lnSpc>
                <a:spcPct val="90000"/>
              </a:lnSpc>
              <a:spcBef>
                <a:spcPts val="500"/>
              </a:spcBef>
              <a:spcAft>
                <a:spcPts val="0"/>
              </a:spcAft>
              <a:buClr>
                <a:srgbClr val="888888"/>
              </a:buClr>
              <a:buSzPts val="1600"/>
              <a:buNone/>
              <a:defRPr sz="1600">
                <a:solidFill>
                  <a:srgbClr val="888888"/>
                </a:solidFill>
              </a:defRPr>
            </a:lvl5pPr>
            <a:lvl6pPr marL="2743200" lvl="5" indent="-228600" algn="r" rtl="1">
              <a:lnSpc>
                <a:spcPct val="90000"/>
              </a:lnSpc>
              <a:spcBef>
                <a:spcPts val="500"/>
              </a:spcBef>
              <a:spcAft>
                <a:spcPts val="0"/>
              </a:spcAft>
              <a:buClr>
                <a:srgbClr val="888888"/>
              </a:buClr>
              <a:buSzPts val="1600"/>
              <a:buNone/>
              <a:defRPr sz="1600">
                <a:solidFill>
                  <a:srgbClr val="888888"/>
                </a:solidFill>
              </a:defRPr>
            </a:lvl6pPr>
            <a:lvl7pPr marL="3200400" lvl="6" indent="-228600" algn="r" rtl="1">
              <a:lnSpc>
                <a:spcPct val="90000"/>
              </a:lnSpc>
              <a:spcBef>
                <a:spcPts val="500"/>
              </a:spcBef>
              <a:spcAft>
                <a:spcPts val="0"/>
              </a:spcAft>
              <a:buClr>
                <a:srgbClr val="888888"/>
              </a:buClr>
              <a:buSzPts val="1600"/>
              <a:buNone/>
              <a:defRPr sz="1600">
                <a:solidFill>
                  <a:srgbClr val="888888"/>
                </a:solidFill>
              </a:defRPr>
            </a:lvl7pPr>
            <a:lvl8pPr marL="3657600" lvl="7" indent="-228600" algn="r" rtl="1">
              <a:lnSpc>
                <a:spcPct val="90000"/>
              </a:lnSpc>
              <a:spcBef>
                <a:spcPts val="500"/>
              </a:spcBef>
              <a:spcAft>
                <a:spcPts val="0"/>
              </a:spcAft>
              <a:buClr>
                <a:srgbClr val="888888"/>
              </a:buClr>
              <a:buSzPts val="1600"/>
              <a:buNone/>
              <a:defRPr sz="1600">
                <a:solidFill>
                  <a:srgbClr val="888888"/>
                </a:solidFill>
              </a:defRPr>
            </a:lvl8pPr>
            <a:lvl9pPr marL="4114800" lvl="8" indent="-228600" algn="r" rtl="1">
              <a:lnSpc>
                <a:spcPct val="90000"/>
              </a:lnSpc>
              <a:spcBef>
                <a:spcPts val="500"/>
              </a:spcBef>
              <a:spcAft>
                <a:spcPts val="0"/>
              </a:spcAft>
              <a:buClr>
                <a:srgbClr val="888888"/>
              </a:buClr>
              <a:buSzPts val="1600"/>
              <a:buNone/>
              <a:defRPr sz="1600">
                <a:solidFill>
                  <a:srgbClr val="888888"/>
                </a:solidFill>
              </a:defRPr>
            </a:lvl9pPr>
          </a:lstStyle>
          <a:p>
            <a:pPr rtl="1"/>
            <a:endParaRPr/>
          </a:p>
        </p:txBody>
      </p:sp>
      <p:sp>
        <p:nvSpPr>
          <p:cNvPr id="34" name="Google Shape;34;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35" name="Google Shape;35;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36" name="Google Shape;36;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39" name="Google Shape;39;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40" name="Google Shape;40;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41" name="Google Shape;4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42" name="Google Shape;4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43" name="Google Shape;4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46" name="Google Shape;46;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rtlCol="1" anchor="b" anchorCtr="0">
            <a:normAutofit/>
          </a:bodyPr>
          <a:lstStyle>
            <a:lvl1pPr marL="457200" lvl="0" indent="-228600" algn="r" rtl="1">
              <a:lnSpc>
                <a:spcPct val="90000"/>
              </a:lnSpc>
              <a:spcBef>
                <a:spcPts val="1000"/>
              </a:spcBef>
              <a:spcAft>
                <a:spcPts val="0"/>
              </a:spcAft>
              <a:buClr>
                <a:schemeClr val="dk1"/>
              </a:buClr>
              <a:buSzPts val="2400"/>
              <a:buNone/>
              <a:defRPr sz="2400" b="1"/>
            </a:lvl1pPr>
            <a:lvl2pPr marL="914400" lvl="1" indent="-228600" algn="r" rtl="1">
              <a:lnSpc>
                <a:spcPct val="90000"/>
              </a:lnSpc>
              <a:spcBef>
                <a:spcPts val="500"/>
              </a:spcBef>
              <a:spcAft>
                <a:spcPts val="0"/>
              </a:spcAft>
              <a:buClr>
                <a:schemeClr val="dk1"/>
              </a:buClr>
              <a:buSzPts val="2000"/>
              <a:buNone/>
              <a:defRPr sz="2000" b="1"/>
            </a:lvl2pPr>
            <a:lvl3pPr marL="1371600" lvl="2" indent="-228600" algn="r" rtl="1">
              <a:lnSpc>
                <a:spcPct val="90000"/>
              </a:lnSpc>
              <a:spcBef>
                <a:spcPts val="500"/>
              </a:spcBef>
              <a:spcAft>
                <a:spcPts val="0"/>
              </a:spcAft>
              <a:buClr>
                <a:schemeClr val="dk1"/>
              </a:buClr>
              <a:buSzPts val="1800"/>
              <a:buNone/>
              <a:defRPr sz="1800" b="1"/>
            </a:lvl3pPr>
            <a:lvl4pPr marL="1828800" lvl="3" indent="-228600" algn="r" rtl="1">
              <a:lnSpc>
                <a:spcPct val="90000"/>
              </a:lnSpc>
              <a:spcBef>
                <a:spcPts val="500"/>
              </a:spcBef>
              <a:spcAft>
                <a:spcPts val="0"/>
              </a:spcAft>
              <a:buClr>
                <a:schemeClr val="dk1"/>
              </a:buClr>
              <a:buSzPts val="1600"/>
              <a:buNone/>
              <a:defRPr sz="1600" b="1"/>
            </a:lvl4pPr>
            <a:lvl5pPr marL="2286000" lvl="4" indent="-228600" algn="r" rtl="1">
              <a:lnSpc>
                <a:spcPct val="90000"/>
              </a:lnSpc>
              <a:spcBef>
                <a:spcPts val="500"/>
              </a:spcBef>
              <a:spcAft>
                <a:spcPts val="0"/>
              </a:spcAft>
              <a:buClr>
                <a:schemeClr val="dk1"/>
              </a:buClr>
              <a:buSzPts val="1600"/>
              <a:buNone/>
              <a:defRPr sz="1600" b="1"/>
            </a:lvl5pPr>
            <a:lvl6pPr marL="2743200" lvl="5" indent="-228600" algn="r" rtl="1">
              <a:lnSpc>
                <a:spcPct val="90000"/>
              </a:lnSpc>
              <a:spcBef>
                <a:spcPts val="500"/>
              </a:spcBef>
              <a:spcAft>
                <a:spcPts val="0"/>
              </a:spcAft>
              <a:buClr>
                <a:schemeClr val="dk1"/>
              </a:buClr>
              <a:buSzPts val="1600"/>
              <a:buNone/>
              <a:defRPr sz="1600" b="1"/>
            </a:lvl6pPr>
            <a:lvl7pPr marL="3200400" lvl="6" indent="-228600" algn="r" rtl="1">
              <a:lnSpc>
                <a:spcPct val="90000"/>
              </a:lnSpc>
              <a:spcBef>
                <a:spcPts val="500"/>
              </a:spcBef>
              <a:spcAft>
                <a:spcPts val="0"/>
              </a:spcAft>
              <a:buClr>
                <a:schemeClr val="dk1"/>
              </a:buClr>
              <a:buSzPts val="1600"/>
              <a:buNone/>
              <a:defRPr sz="1600" b="1"/>
            </a:lvl7pPr>
            <a:lvl8pPr marL="3657600" lvl="7" indent="-228600" algn="r" rtl="1">
              <a:lnSpc>
                <a:spcPct val="90000"/>
              </a:lnSpc>
              <a:spcBef>
                <a:spcPts val="500"/>
              </a:spcBef>
              <a:spcAft>
                <a:spcPts val="0"/>
              </a:spcAft>
              <a:buClr>
                <a:schemeClr val="dk1"/>
              </a:buClr>
              <a:buSzPts val="1600"/>
              <a:buNone/>
              <a:defRPr sz="1600" b="1"/>
            </a:lvl8pPr>
            <a:lvl9pPr marL="4114800" lvl="8" indent="-228600" algn="r" rtl="1">
              <a:lnSpc>
                <a:spcPct val="90000"/>
              </a:lnSpc>
              <a:spcBef>
                <a:spcPts val="500"/>
              </a:spcBef>
              <a:spcAft>
                <a:spcPts val="0"/>
              </a:spcAft>
              <a:buClr>
                <a:schemeClr val="dk1"/>
              </a:buClr>
              <a:buSzPts val="1600"/>
              <a:buNone/>
              <a:defRPr sz="1600" b="1"/>
            </a:lvl9pPr>
          </a:lstStyle>
          <a:p>
            <a:pPr rtl="1"/>
            <a:endParaRPr/>
          </a:p>
        </p:txBody>
      </p:sp>
      <p:sp>
        <p:nvSpPr>
          <p:cNvPr id="47" name="Google Shape;47;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48" name="Google Shape;48;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rtlCol="1" anchor="b" anchorCtr="0">
            <a:normAutofit/>
          </a:bodyPr>
          <a:lstStyle>
            <a:lvl1pPr marL="457200" lvl="0" indent="-228600" algn="r" rtl="1">
              <a:lnSpc>
                <a:spcPct val="90000"/>
              </a:lnSpc>
              <a:spcBef>
                <a:spcPts val="1000"/>
              </a:spcBef>
              <a:spcAft>
                <a:spcPts val="0"/>
              </a:spcAft>
              <a:buClr>
                <a:schemeClr val="dk1"/>
              </a:buClr>
              <a:buSzPts val="2400"/>
              <a:buNone/>
              <a:defRPr sz="2400" b="1"/>
            </a:lvl1pPr>
            <a:lvl2pPr marL="914400" lvl="1" indent="-228600" algn="r" rtl="1">
              <a:lnSpc>
                <a:spcPct val="90000"/>
              </a:lnSpc>
              <a:spcBef>
                <a:spcPts val="500"/>
              </a:spcBef>
              <a:spcAft>
                <a:spcPts val="0"/>
              </a:spcAft>
              <a:buClr>
                <a:schemeClr val="dk1"/>
              </a:buClr>
              <a:buSzPts val="2000"/>
              <a:buNone/>
              <a:defRPr sz="2000" b="1"/>
            </a:lvl2pPr>
            <a:lvl3pPr marL="1371600" lvl="2" indent="-228600" algn="r" rtl="1">
              <a:lnSpc>
                <a:spcPct val="90000"/>
              </a:lnSpc>
              <a:spcBef>
                <a:spcPts val="500"/>
              </a:spcBef>
              <a:spcAft>
                <a:spcPts val="0"/>
              </a:spcAft>
              <a:buClr>
                <a:schemeClr val="dk1"/>
              </a:buClr>
              <a:buSzPts val="1800"/>
              <a:buNone/>
              <a:defRPr sz="1800" b="1"/>
            </a:lvl3pPr>
            <a:lvl4pPr marL="1828800" lvl="3" indent="-228600" algn="r" rtl="1">
              <a:lnSpc>
                <a:spcPct val="90000"/>
              </a:lnSpc>
              <a:spcBef>
                <a:spcPts val="500"/>
              </a:spcBef>
              <a:spcAft>
                <a:spcPts val="0"/>
              </a:spcAft>
              <a:buClr>
                <a:schemeClr val="dk1"/>
              </a:buClr>
              <a:buSzPts val="1600"/>
              <a:buNone/>
              <a:defRPr sz="1600" b="1"/>
            </a:lvl4pPr>
            <a:lvl5pPr marL="2286000" lvl="4" indent="-228600" algn="r" rtl="1">
              <a:lnSpc>
                <a:spcPct val="90000"/>
              </a:lnSpc>
              <a:spcBef>
                <a:spcPts val="500"/>
              </a:spcBef>
              <a:spcAft>
                <a:spcPts val="0"/>
              </a:spcAft>
              <a:buClr>
                <a:schemeClr val="dk1"/>
              </a:buClr>
              <a:buSzPts val="1600"/>
              <a:buNone/>
              <a:defRPr sz="1600" b="1"/>
            </a:lvl5pPr>
            <a:lvl6pPr marL="2743200" lvl="5" indent="-228600" algn="r" rtl="1">
              <a:lnSpc>
                <a:spcPct val="90000"/>
              </a:lnSpc>
              <a:spcBef>
                <a:spcPts val="500"/>
              </a:spcBef>
              <a:spcAft>
                <a:spcPts val="0"/>
              </a:spcAft>
              <a:buClr>
                <a:schemeClr val="dk1"/>
              </a:buClr>
              <a:buSzPts val="1600"/>
              <a:buNone/>
              <a:defRPr sz="1600" b="1"/>
            </a:lvl6pPr>
            <a:lvl7pPr marL="3200400" lvl="6" indent="-228600" algn="r" rtl="1">
              <a:lnSpc>
                <a:spcPct val="90000"/>
              </a:lnSpc>
              <a:spcBef>
                <a:spcPts val="500"/>
              </a:spcBef>
              <a:spcAft>
                <a:spcPts val="0"/>
              </a:spcAft>
              <a:buClr>
                <a:schemeClr val="dk1"/>
              </a:buClr>
              <a:buSzPts val="1600"/>
              <a:buNone/>
              <a:defRPr sz="1600" b="1"/>
            </a:lvl7pPr>
            <a:lvl8pPr marL="3657600" lvl="7" indent="-228600" algn="r" rtl="1">
              <a:lnSpc>
                <a:spcPct val="90000"/>
              </a:lnSpc>
              <a:spcBef>
                <a:spcPts val="500"/>
              </a:spcBef>
              <a:spcAft>
                <a:spcPts val="0"/>
              </a:spcAft>
              <a:buClr>
                <a:schemeClr val="dk1"/>
              </a:buClr>
              <a:buSzPts val="1600"/>
              <a:buNone/>
              <a:defRPr sz="1600" b="1"/>
            </a:lvl8pPr>
            <a:lvl9pPr marL="4114800" lvl="8" indent="-228600" algn="r" rtl="1">
              <a:lnSpc>
                <a:spcPct val="90000"/>
              </a:lnSpc>
              <a:spcBef>
                <a:spcPts val="500"/>
              </a:spcBef>
              <a:spcAft>
                <a:spcPts val="0"/>
              </a:spcAft>
              <a:buClr>
                <a:schemeClr val="dk1"/>
              </a:buClr>
              <a:buSzPts val="1600"/>
              <a:buNone/>
              <a:defRPr sz="1600" b="1"/>
            </a:lvl9pPr>
          </a:lstStyle>
          <a:p>
            <a:pPr rtl="1"/>
            <a:endParaRPr/>
          </a:p>
        </p:txBody>
      </p:sp>
      <p:sp>
        <p:nvSpPr>
          <p:cNvPr id="49" name="Google Shape;49;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50" name="Google Shape;50;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51" name="Google Shape;51;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52" name="Google Shape;5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rtlCol="1" anchor="b" anchorCtr="0">
            <a:normAutofit/>
          </a:bodyPr>
          <a:lstStyle>
            <a:lvl1pPr lvl="0" algn="r" rtl="1">
              <a:lnSpc>
                <a:spcPct val="90000"/>
              </a:lnSpc>
              <a:spcBef>
                <a:spcPts val="0"/>
              </a:spcBef>
              <a:spcAft>
                <a:spcPts val="0"/>
              </a:spcAft>
              <a:buClr>
                <a:schemeClr val="dk1"/>
              </a:buClr>
              <a:buSzPts val="3200"/>
              <a:buFont typeface="Calibri"/>
              <a:buNone/>
              <a:defRPr sz="3200"/>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rtlCol="1" anchor="t" anchorCtr="0">
            <a:normAutofit/>
          </a:bodyPr>
          <a:lstStyle>
            <a:lvl1pPr marL="457200" lvl="0" indent="-431800" algn="r" rtl="1">
              <a:lnSpc>
                <a:spcPct val="90000"/>
              </a:lnSpc>
              <a:spcBef>
                <a:spcPts val="1000"/>
              </a:spcBef>
              <a:spcAft>
                <a:spcPts val="0"/>
              </a:spcAft>
              <a:buClr>
                <a:schemeClr val="dk1"/>
              </a:buClr>
              <a:buSzPts val="3200"/>
              <a:buChar char="•"/>
              <a:defRPr sz="3200"/>
            </a:lvl1pPr>
            <a:lvl2pPr marL="914400" lvl="1" indent="-406400" algn="r" rtl="1">
              <a:lnSpc>
                <a:spcPct val="90000"/>
              </a:lnSpc>
              <a:spcBef>
                <a:spcPts val="500"/>
              </a:spcBef>
              <a:spcAft>
                <a:spcPts val="0"/>
              </a:spcAft>
              <a:buClr>
                <a:schemeClr val="dk1"/>
              </a:buClr>
              <a:buSzPts val="2800"/>
              <a:buChar char="•"/>
              <a:defRPr sz="2800"/>
            </a:lvl2pPr>
            <a:lvl3pPr marL="1371600" lvl="2" indent="-381000" algn="r" rtl="1">
              <a:lnSpc>
                <a:spcPct val="90000"/>
              </a:lnSpc>
              <a:spcBef>
                <a:spcPts val="500"/>
              </a:spcBef>
              <a:spcAft>
                <a:spcPts val="0"/>
              </a:spcAft>
              <a:buClr>
                <a:schemeClr val="dk1"/>
              </a:buClr>
              <a:buSzPts val="2400"/>
              <a:buChar char="•"/>
              <a:defRPr sz="2400"/>
            </a:lvl3pPr>
            <a:lvl4pPr marL="1828800" lvl="3" indent="-355600" algn="r" rtl="1">
              <a:lnSpc>
                <a:spcPct val="90000"/>
              </a:lnSpc>
              <a:spcBef>
                <a:spcPts val="500"/>
              </a:spcBef>
              <a:spcAft>
                <a:spcPts val="0"/>
              </a:spcAft>
              <a:buClr>
                <a:schemeClr val="dk1"/>
              </a:buClr>
              <a:buSzPts val="2000"/>
              <a:buChar char="•"/>
              <a:defRPr sz="2000"/>
            </a:lvl4pPr>
            <a:lvl5pPr marL="2286000" lvl="4" indent="-355600" algn="r" rtl="1">
              <a:lnSpc>
                <a:spcPct val="90000"/>
              </a:lnSpc>
              <a:spcBef>
                <a:spcPts val="500"/>
              </a:spcBef>
              <a:spcAft>
                <a:spcPts val="0"/>
              </a:spcAft>
              <a:buClr>
                <a:schemeClr val="dk1"/>
              </a:buClr>
              <a:buSzPts val="2000"/>
              <a:buChar char="•"/>
              <a:defRPr sz="2000"/>
            </a:lvl5pPr>
            <a:lvl6pPr marL="2743200" lvl="5" indent="-355600" algn="r" rtl="1">
              <a:lnSpc>
                <a:spcPct val="90000"/>
              </a:lnSpc>
              <a:spcBef>
                <a:spcPts val="500"/>
              </a:spcBef>
              <a:spcAft>
                <a:spcPts val="0"/>
              </a:spcAft>
              <a:buClr>
                <a:schemeClr val="dk1"/>
              </a:buClr>
              <a:buSzPts val="2000"/>
              <a:buChar char="•"/>
              <a:defRPr sz="2000"/>
            </a:lvl6pPr>
            <a:lvl7pPr marL="3200400" lvl="6" indent="-355600" algn="r" rtl="1">
              <a:lnSpc>
                <a:spcPct val="90000"/>
              </a:lnSpc>
              <a:spcBef>
                <a:spcPts val="500"/>
              </a:spcBef>
              <a:spcAft>
                <a:spcPts val="0"/>
              </a:spcAft>
              <a:buClr>
                <a:schemeClr val="dk1"/>
              </a:buClr>
              <a:buSzPts val="2000"/>
              <a:buChar char="•"/>
              <a:defRPr sz="2000"/>
            </a:lvl7pPr>
            <a:lvl8pPr marL="3657600" lvl="7" indent="-355600" algn="r" rtl="1">
              <a:lnSpc>
                <a:spcPct val="90000"/>
              </a:lnSpc>
              <a:spcBef>
                <a:spcPts val="500"/>
              </a:spcBef>
              <a:spcAft>
                <a:spcPts val="0"/>
              </a:spcAft>
              <a:buClr>
                <a:schemeClr val="dk1"/>
              </a:buClr>
              <a:buSzPts val="2000"/>
              <a:buChar char="•"/>
              <a:defRPr sz="2000"/>
            </a:lvl8pPr>
            <a:lvl9pPr marL="4114800" lvl="8" indent="-355600" algn="r" rtl="1">
              <a:lnSpc>
                <a:spcPct val="90000"/>
              </a:lnSpc>
              <a:spcBef>
                <a:spcPts val="500"/>
              </a:spcBef>
              <a:spcAft>
                <a:spcPts val="0"/>
              </a:spcAft>
              <a:buClr>
                <a:schemeClr val="dk1"/>
              </a:buClr>
              <a:buSzPts val="2000"/>
              <a:buChar char="•"/>
              <a:defRPr sz="2000"/>
            </a:lvl9pPr>
          </a:lstStyle>
          <a:p>
            <a:pPr rtl="1"/>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rtlCol="1" anchor="t" anchorCtr="0">
            <a:normAutofit/>
          </a:bodyPr>
          <a:lstStyle>
            <a:lvl1pPr marL="457200" lvl="0" indent="-228600" algn="r" rtl="1">
              <a:lnSpc>
                <a:spcPct val="90000"/>
              </a:lnSpc>
              <a:spcBef>
                <a:spcPts val="1000"/>
              </a:spcBef>
              <a:spcAft>
                <a:spcPts val="0"/>
              </a:spcAft>
              <a:buClr>
                <a:schemeClr val="dk1"/>
              </a:buClr>
              <a:buSzPts val="1600"/>
              <a:buNone/>
              <a:defRPr sz="1600"/>
            </a:lvl1pPr>
            <a:lvl2pPr marL="914400" lvl="1" indent="-228600" algn="r" rtl="1">
              <a:lnSpc>
                <a:spcPct val="90000"/>
              </a:lnSpc>
              <a:spcBef>
                <a:spcPts val="500"/>
              </a:spcBef>
              <a:spcAft>
                <a:spcPts val="0"/>
              </a:spcAft>
              <a:buClr>
                <a:schemeClr val="dk1"/>
              </a:buClr>
              <a:buSzPts val="1400"/>
              <a:buNone/>
              <a:defRPr sz="1400"/>
            </a:lvl2pPr>
            <a:lvl3pPr marL="1371600" lvl="2" indent="-228600" algn="r" rtl="1">
              <a:lnSpc>
                <a:spcPct val="90000"/>
              </a:lnSpc>
              <a:spcBef>
                <a:spcPts val="500"/>
              </a:spcBef>
              <a:spcAft>
                <a:spcPts val="0"/>
              </a:spcAft>
              <a:buClr>
                <a:schemeClr val="dk1"/>
              </a:buClr>
              <a:buSzPts val="1200"/>
              <a:buNone/>
              <a:defRPr sz="1200"/>
            </a:lvl3pPr>
            <a:lvl4pPr marL="1828800" lvl="3" indent="-228600" algn="r" rtl="1">
              <a:lnSpc>
                <a:spcPct val="90000"/>
              </a:lnSpc>
              <a:spcBef>
                <a:spcPts val="500"/>
              </a:spcBef>
              <a:spcAft>
                <a:spcPts val="0"/>
              </a:spcAft>
              <a:buClr>
                <a:schemeClr val="dk1"/>
              </a:buClr>
              <a:buSzPts val="1000"/>
              <a:buNone/>
              <a:defRPr sz="1000"/>
            </a:lvl4pPr>
            <a:lvl5pPr marL="2286000" lvl="4" indent="-228600" algn="r" rtl="1">
              <a:lnSpc>
                <a:spcPct val="90000"/>
              </a:lnSpc>
              <a:spcBef>
                <a:spcPts val="500"/>
              </a:spcBef>
              <a:spcAft>
                <a:spcPts val="0"/>
              </a:spcAft>
              <a:buClr>
                <a:schemeClr val="dk1"/>
              </a:buClr>
              <a:buSzPts val="1000"/>
              <a:buNone/>
              <a:defRPr sz="1000"/>
            </a:lvl5pPr>
            <a:lvl6pPr marL="2743200" lvl="5" indent="-228600" algn="r" rtl="1">
              <a:lnSpc>
                <a:spcPct val="90000"/>
              </a:lnSpc>
              <a:spcBef>
                <a:spcPts val="500"/>
              </a:spcBef>
              <a:spcAft>
                <a:spcPts val="0"/>
              </a:spcAft>
              <a:buClr>
                <a:schemeClr val="dk1"/>
              </a:buClr>
              <a:buSzPts val="1000"/>
              <a:buNone/>
              <a:defRPr sz="1000"/>
            </a:lvl6pPr>
            <a:lvl7pPr marL="3200400" lvl="6" indent="-228600" algn="r" rtl="1">
              <a:lnSpc>
                <a:spcPct val="90000"/>
              </a:lnSpc>
              <a:spcBef>
                <a:spcPts val="500"/>
              </a:spcBef>
              <a:spcAft>
                <a:spcPts val="0"/>
              </a:spcAft>
              <a:buClr>
                <a:schemeClr val="dk1"/>
              </a:buClr>
              <a:buSzPts val="1000"/>
              <a:buNone/>
              <a:defRPr sz="1000"/>
            </a:lvl7pPr>
            <a:lvl8pPr marL="3657600" lvl="7" indent="-228600" algn="r" rtl="1">
              <a:lnSpc>
                <a:spcPct val="90000"/>
              </a:lnSpc>
              <a:spcBef>
                <a:spcPts val="500"/>
              </a:spcBef>
              <a:spcAft>
                <a:spcPts val="0"/>
              </a:spcAft>
              <a:buClr>
                <a:schemeClr val="dk1"/>
              </a:buClr>
              <a:buSzPts val="1000"/>
              <a:buNone/>
              <a:defRPr sz="1000"/>
            </a:lvl8pPr>
            <a:lvl9pPr marL="4114800" lvl="8" indent="-228600" algn="r" rtl="1">
              <a:lnSpc>
                <a:spcPct val="90000"/>
              </a:lnSpc>
              <a:spcBef>
                <a:spcPts val="500"/>
              </a:spcBef>
              <a:spcAft>
                <a:spcPts val="0"/>
              </a:spcAft>
              <a:buClr>
                <a:schemeClr val="dk1"/>
              </a:buClr>
              <a:buSzPts val="1000"/>
              <a:buNone/>
              <a:defRPr sz="1000"/>
            </a:lvl9pPr>
          </a:lstStyle>
          <a:p>
            <a:pPr rtl="1"/>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rtlCol="1" anchor="b" anchorCtr="0">
            <a:normAutofit/>
          </a:bodyPr>
          <a:lstStyle>
            <a:lvl1pPr lvl="0" algn="r" rtl="1">
              <a:lnSpc>
                <a:spcPct val="90000"/>
              </a:lnSpc>
              <a:spcBef>
                <a:spcPts val="0"/>
              </a:spcBef>
              <a:spcAft>
                <a:spcPts val="0"/>
              </a:spcAft>
              <a:buClr>
                <a:schemeClr val="dk1"/>
              </a:buClr>
              <a:buSzPts val="3200"/>
              <a:buFont typeface="Calibri"/>
              <a:buNone/>
              <a:defRPr sz="3200"/>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67" name="Google Shape;67;p10"/>
          <p:cNvSpPr>
            <a:spLocks noGrp="1"/>
          </p:cNvSpPr>
          <p:nvPr>
            <p:ph type="pic" idx="2"/>
          </p:nvPr>
        </p:nvSpPr>
        <p:spPr>
          <a:xfrm>
            <a:off x="5183188" y="987425"/>
            <a:ext cx="6172200" cy="4873625"/>
          </a:xfrm>
          <a:prstGeom prst="rect">
            <a:avLst/>
          </a:prstGeom>
          <a:noFill/>
          <a:ln>
            <a:noFill/>
          </a:ln>
        </p:spPr>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rtlCol="1" anchor="t" anchorCtr="0">
            <a:normAutofit/>
          </a:bodyPr>
          <a:lstStyle>
            <a:lvl1pPr marL="457200" lvl="0" indent="-228600" algn="r" rtl="1">
              <a:lnSpc>
                <a:spcPct val="90000"/>
              </a:lnSpc>
              <a:spcBef>
                <a:spcPts val="1000"/>
              </a:spcBef>
              <a:spcAft>
                <a:spcPts val="0"/>
              </a:spcAft>
              <a:buClr>
                <a:schemeClr val="dk1"/>
              </a:buClr>
              <a:buSzPts val="1600"/>
              <a:buNone/>
              <a:defRPr sz="1600"/>
            </a:lvl1pPr>
            <a:lvl2pPr marL="914400" lvl="1" indent="-228600" algn="r" rtl="1">
              <a:lnSpc>
                <a:spcPct val="90000"/>
              </a:lnSpc>
              <a:spcBef>
                <a:spcPts val="500"/>
              </a:spcBef>
              <a:spcAft>
                <a:spcPts val="0"/>
              </a:spcAft>
              <a:buClr>
                <a:schemeClr val="dk1"/>
              </a:buClr>
              <a:buSzPts val="1400"/>
              <a:buNone/>
              <a:defRPr sz="1400"/>
            </a:lvl2pPr>
            <a:lvl3pPr marL="1371600" lvl="2" indent="-228600" algn="r" rtl="1">
              <a:lnSpc>
                <a:spcPct val="90000"/>
              </a:lnSpc>
              <a:spcBef>
                <a:spcPts val="500"/>
              </a:spcBef>
              <a:spcAft>
                <a:spcPts val="0"/>
              </a:spcAft>
              <a:buClr>
                <a:schemeClr val="dk1"/>
              </a:buClr>
              <a:buSzPts val="1200"/>
              <a:buNone/>
              <a:defRPr sz="1200"/>
            </a:lvl3pPr>
            <a:lvl4pPr marL="1828800" lvl="3" indent="-228600" algn="r" rtl="1">
              <a:lnSpc>
                <a:spcPct val="90000"/>
              </a:lnSpc>
              <a:spcBef>
                <a:spcPts val="500"/>
              </a:spcBef>
              <a:spcAft>
                <a:spcPts val="0"/>
              </a:spcAft>
              <a:buClr>
                <a:schemeClr val="dk1"/>
              </a:buClr>
              <a:buSzPts val="1000"/>
              <a:buNone/>
              <a:defRPr sz="1000"/>
            </a:lvl4pPr>
            <a:lvl5pPr marL="2286000" lvl="4" indent="-228600" algn="r" rtl="1">
              <a:lnSpc>
                <a:spcPct val="90000"/>
              </a:lnSpc>
              <a:spcBef>
                <a:spcPts val="500"/>
              </a:spcBef>
              <a:spcAft>
                <a:spcPts val="0"/>
              </a:spcAft>
              <a:buClr>
                <a:schemeClr val="dk1"/>
              </a:buClr>
              <a:buSzPts val="1000"/>
              <a:buNone/>
              <a:defRPr sz="1000"/>
            </a:lvl5pPr>
            <a:lvl6pPr marL="2743200" lvl="5" indent="-228600" algn="r" rtl="1">
              <a:lnSpc>
                <a:spcPct val="90000"/>
              </a:lnSpc>
              <a:spcBef>
                <a:spcPts val="500"/>
              </a:spcBef>
              <a:spcAft>
                <a:spcPts val="0"/>
              </a:spcAft>
              <a:buClr>
                <a:schemeClr val="dk1"/>
              </a:buClr>
              <a:buSzPts val="1000"/>
              <a:buNone/>
              <a:defRPr sz="1000"/>
            </a:lvl6pPr>
            <a:lvl7pPr marL="3200400" lvl="6" indent="-228600" algn="r" rtl="1">
              <a:lnSpc>
                <a:spcPct val="90000"/>
              </a:lnSpc>
              <a:spcBef>
                <a:spcPts val="500"/>
              </a:spcBef>
              <a:spcAft>
                <a:spcPts val="0"/>
              </a:spcAft>
              <a:buClr>
                <a:schemeClr val="dk1"/>
              </a:buClr>
              <a:buSzPts val="1000"/>
              <a:buNone/>
              <a:defRPr sz="1000"/>
            </a:lvl7pPr>
            <a:lvl8pPr marL="3657600" lvl="7" indent="-228600" algn="r" rtl="1">
              <a:lnSpc>
                <a:spcPct val="90000"/>
              </a:lnSpc>
              <a:spcBef>
                <a:spcPts val="500"/>
              </a:spcBef>
              <a:spcAft>
                <a:spcPts val="0"/>
              </a:spcAft>
              <a:buClr>
                <a:schemeClr val="dk1"/>
              </a:buClr>
              <a:buSzPts val="1000"/>
              <a:buNone/>
              <a:defRPr sz="1000"/>
            </a:lvl8pPr>
            <a:lvl9pPr marL="4114800" lvl="8" indent="-228600" algn="r" rtl="1">
              <a:lnSpc>
                <a:spcPct val="90000"/>
              </a:lnSpc>
              <a:spcBef>
                <a:spcPts val="500"/>
              </a:spcBef>
              <a:spcAft>
                <a:spcPts val="0"/>
              </a:spcAft>
              <a:buClr>
                <a:schemeClr val="dk1"/>
              </a:buClr>
              <a:buSzPts val="1000"/>
              <a:buNone/>
              <a:defRPr sz="1000"/>
            </a:lvl9pPr>
          </a:lstStyle>
          <a:p>
            <a:pPr rtl="1"/>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marR="0" lvl="0" algn="r" rtl="1">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r" rtl="1">
              <a:spcBef>
                <a:spcPts val="0"/>
              </a:spcBef>
              <a:spcAft>
                <a:spcPts val="0"/>
              </a:spcAft>
              <a:buSzPts val="1400"/>
              <a:buNone/>
              <a:defRPr sz="1800"/>
            </a:lvl2pPr>
            <a:lvl3pPr lvl="2" algn="r" rtl="1">
              <a:spcBef>
                <a:spcPts val="0"/>
              </a:spcBef>
              <a:spcAft>
                <a:spcPts val="0"/>
              </a:spcAft>
              <a:buSzPts val="1400"/>
              <a:buNone/>
              <a:defRPr sz="1800"/>
            </a:lvl3pPr>
            <a:lvl4pPr lvl="3" algn="r" rtl="1">
              <a:spcBef>
                <a:spcPts val="0"/>
              </a:spcBef>
              <a:spcAft>
                <a:spcPts val="0"/>
              </a:spcAft>
              <a:buSzPts val="1400"/>
              <a:buNone/>
              <a:defRPr sz="1800"/>
            </a:lvl4pPr>
            <a:lvl5pPr lvl="4" algn="r" rtl="1">
              <a:spcBef>
                <a:spcPts val="0"/>
              </a:spcBef>
              <a:spcAft>
                <a:spcPts val="0"/>
              </a:spcAft>
              <a:buSzPts val="1400"/>
              <a:buNone/>
              <a:defRPr sz="1800"/>
            </a:lvl5pPr>
            <a:lvl6pPr lvl="5" algn="r" rtl="1">
              <a:spcBef>
                <a:spcPts val="0"/>
              </a:spcBef>
              <a:spcAft>
                <a:spcPts val="0"/>
              </a:spcAft>
              <a:buSzPts val="1400"/>
              <a:buNone/>
              <a:defRPr sz="1800"/>
            </a:lvl6pPr>
            <a:lvl7pPr lvl="6" algn="r" rtl="1">
              <a:spcBef>
                <a:spcPts val="0"/>
              </a:spcBef>
              <a:spcAft>
                <a:spcPts val="0"/>
              </a:spcAft>
              <a:buSzPts val="1400"/>
              <a:buNone/>
              <a:defRPr sz="1800"/>
            </a:lvl7pPr>
            <a:lvl8pPr lvl="7" algn="r" rtl="1">
              <a:spcBef>
                <a:spcPts val="0"/>
              </a:spcBef>
              <a:spcAft>
                <a:spcPts val="0"/>
              </a:spcAft>
              <a:buSzPts val="1400"/>
              <a:buNone/>
              <a:defRPr sz="1800"/>
            </a:lvl8pPr>
            <a:lvl9pPr lvl="8" algn="r" rtl="1">
              <a:spcBef>
                <a:spcPts val="0"/>
              </a:spcBef>
              <a:spcAft>
                <a:spcPts val="0"/>
              </a:spcAft>
              <a:buSzPts val="1400"/>
              <a:buNone/>
              <a:defRPr sz="1800"/>
            </a:lvl9pPr>
          </a:lstStyle>
          <a:p>
            <a:pPr rtl="1"/>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rtlCol="1" anchor="t" anchorCtr="0">
            <a:normAutofit/>
          </a:bodyPr>
          <a:lstStyle>
            <a:lvl1pPr marL="457200" marR="0" lvl="0" indent="-406400" algn="r" rtl="1">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r" rtl="1">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r" rtl="1">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rtl="1"/>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marR="0" lvl="0" algn="r" rtl="1">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marR="0" lvl="0" algn="ctr" rtl="1">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marR="0" lvl="0" indent="0" algn="r" rtl="1">
              <a:spcBef>
                <a:spcPts val="0"/>
              </a:spcBef>
              <a:buNone/>
              <a:defRPr sz="1200" b="0" i="0" u="none" strike="noStrike" cap="none">
                <a:solidFill>
                  <a:srgbClr val="888888"/>
                </a:solidFill>
                <a:latin typeface="Calibri"/>
                <a:ea typeface="Calibri"/>
                <a:cs typeface="Calibri"/>
                <a:sym typeface="Calibri"/>
              </a:defRPr>
            </a:lvl1pPr>
            <a:lvl2pPr marL="0" marR="0" lvl="1" indent="0" algn="r" rtl="1">
              <a:spcBef>
                <a:spcPts val="0"/>
              </a:spcBef>
              <a:buNone/>
              <a:defRPr sz="1200" b="0" i="0" u="none" strike="noStrike" cap="none">
                <a:solidFill>
                  <a:srgbClr val="888888"/>
                </a:solidFill>
                <a:latin typeface="Calibri"/>
                <a:ea typeface="Calibri"/>
                <a:cs typeface="Calibri"/>
                <a:sym typeface="Calibri"/>
              </a:defRPr>
            </a:lvl2pPr>
            <a:lvl3pPr marL="0" marR="0" lvl="2" indent="0" algn="r" rtl="1">
              <a:spcBef>
                <a:spcPts val="0"/>
              </a:spcBef>
              <a:buNone/>
              <a:defRPr sz="1200" b="0" i="0" u="none" strike="noStrike" cap="none">
                <a:solidFill>
                  <a:srgbClr val="888888"/>
                </a:solidFill>
                <a:latin typeface="Calibri"/>
                <a:ea typeface="Calibri"/>
                <a:cs typeface="Calibri"/>
                <a:sym typeface="Calibri"/>
              </a:defRPr>
            </a:lvl3pPr>
            <a:lvl4pPr marL="0" marR="0" lvl="3" indent="0" algn="r" rtl="1">
              <a:spcBef>
                <a:spcPts val="0"/>
              </a:spcBef>
              <a:buNone/>
              <a:defRPr sz="1200" b="0" i="0" u="none" strike="noStrike" cap="none">
                <a:solidFill>
                  <a:srgbClr val="888888"/>
                </a:solidFill>
                <a:latin typeface="Calibri"/>
                <a:ea typeface="Calibri"/>
                <a:cs typeface="Calibri"/>
                <a:sym typeface="Calibri"/>
              </a:defRPr>
            </a:lvl4pPr>
            <a:lvl5pPr marL="0" marR="0" lvl="4" indent="0" algn="r" rtl="1">
              <a:spcBef>
                <a:spcPts val="0"/>
              </a:spcBef>
              <a:buNone/>
              <a:defRPr sz="1200" b="0" i="0" u="none" strike="noStrike" cap="none">
                <a:solidFill>
                  <a:srgbClr val="888888"/>
                </a:solidFill>
                <a:latin typeface="Calibri"/>
                <a:ea typeface="Calibri"/>
                <a:cs typeface="Calibri"/>
                <a:sym typeface="Calibri"/>
              </a:defRPr>
            </a:lvl5pPr>
            <a:lvl6pPr marL="0" marR="0" lvl="5" indent="0" algn="r" rtl="1">
              <a:spcBef>
                <a:spcPts val="0"/>
              </a:spcBef>
              <a:buNone/>
              <a:defRPr sz="1200" b="0" i="0" u="none" strike="noStrike" cap="none">
                <a:solidFill>
                  <a:srgbClr val="888888"/>
                </a:solidFill>
                <a:latin typeface="Calibri"/>
                <a:ea typeface="Calibri"/>
                <a:cs typeface="Calibri"/>
                <a:sym typeface="Calibri"/>
              </a:defRPr>
            </a:lvl6pPr>
            <a:lvl7pPr marL="0" marR="0" lvl="6" indent="0" algn="r" rtl="1">
              <a:spcBef>
                <a:spcPts val="0"/>
              </a:spcBef>
              <a:buNone/>
              <a:defRPr sz="1200" b="0" i="0" u="none" strike="noStrike" cap="none">
                <a:solidFill>
                  <a:srgbClr val="888888"/>
                </a:solidFill>
                <a:latin typeface="Calibri"/>
                <a:ea typeface="Calibri"/>
                <a:cs typeface="Calibri"/>
                <a:sym typeface="Calibri"/>
              </a:defRPr>
            </a:lvl7pPr>
            <a:lvl8pPr marL="0" marR="0" lvl="7" indent="0" algn="r" rtl="1">
              <a:spcBef>
                <a:spcPts val="0"/>
              </a:spcBef>
              <a:buNone/>
              <a:defRPr sz="1200" b="0" i="0" u="none" strike="noStrike" cap="none">
                <a:solidFill>
                  <a:srgbClr val="888888"/>
                </a:solidFill>
                <a:latin typeface="Calibri"/>
                <a:ea typeface="Calibri"/>
                <a:cs typeface="Calibri"/>
                <a:sym typeface="Calibri"/>
              </a:defRPr>
            </a:lvl8pPr>
            <a:lvl9pPr marL="0" marR="0" lvl="8" indent="0" algn="r" rtl="1">
              <a:spcBef>
                <a:spcPts val="0"/>
              </a:spcBef>
              <a:buNone/>
              <a:defRPr sz="1200" b="0" i="0" u="none" strike="noStrike" cap="none">
                <a:solidFill>
                  <a:srgbClr val="888888"/>
                </a:solidFill>
                <a:latin typeface="Calibri"/>
                <a:ea typeface="Calibri"/>
                <a:cs typeface="Calibri"/>
                <a:sym typeface="Calibri"/>
              </a:defRPr>
            </a:lvl9pPr>
          </a:lstStyle>
          <a:p>
            <a:pPr marL="0" lvl="0" indent="0" algn="r" rtl="1">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7.jpg"/><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2.jpg"/><Relationship Id="rId7" Type="http://schemas.openxmlformats.org/officeDocument/2006/relationships/image" Target="../media/image56.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2.jpg"/><Relationship Id="rId7"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0.xml"/><Relationship Id="rId1" Type="http://schemas.openxmlformats.org/officeDocument/2006/relationships/slideLayout" Target="../slideLayouts/slideLayout3.xml"/><Relationship Id="rId5" Type="http://schemas.openxmlformats.org/officeDocument/2006/relationships/image" Target="../media/image65.png"/><Relationship Id="rId4" Type="http://schemas.openxmlformats.org/officeDocument/2006/relationships/image" Target="../media/image64.png"/></Relationships>
</file>

<file path=ppt/slides/_rels/slide5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jp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66.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67.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6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6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9.xml"/><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image" Target="../media/image76.png"/></Relationships>
</file>

<file path=ppt/slides/_rels/slide7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1.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72.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2.xml"/><Relationship Id="rId1" Type="http://schemas.openxmlformats.org/officeDocument/2006/relationships/slideLayout" Target="../slideLayouts/slideLayout3.xml"/><Relationship Id="rId4" Type="http://schemas.openxmlformats.org/officeDocument/2006/relationships/hyperlink" Target="mailto:YourEmail@NGO.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3"/>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89" name="Google Shape;89;p13"/>
          <p:cNvSpPr txBox="1"/>
          <p:nvPr/>
        </p:nvSpPr>
        <p:spPr>
          <a:xfrm>
            <a:off x="2335799" y="2201814"/>
            <a:ext cx="9144000"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i="0" u="none" strike="noStrike" cap="none" dirty="0">
                <a:solidFill>
                  <a:srgbClr val="27242B"/>
                </a:solidFill>
                <a:latin typeface="Arial"/>
                <a:ea typeface="Arial"/>
                <a:cs typeface="Arial"/>
                <a:sym typeface="Arial"/>
              </a:rPr>
              <a:t>منع الاستغلال والانتهاك</a:t>
            </a:r>
            <a:r>
              <a:rPr lang="ar-sa" sz="4000" b="1" dirty="0">
                <a:solidFill>
                  <a:srgbClr val="27242B"/>
                </a:solidFill>
                <a:latin typeface="Arial"/>
                <a:ea typeface="Arial"/>
                <a:cs typeface="Arial"/>
                <a:sym typeface="Arial"/>
              </a:rPr>
              <a:t> الجنسيين (PSEA)</a:t>
            </a:r>
            <a:endParaRPr dirty="0"/>
          </a:p>
        </p:txBody>
      </p:sp>
      <p:sp>
        <p:nvSpPr>
          <p:cNvPr id="90" name="Google Shape;90;p13"/>
          <p:cNvSpPr txBox="1"/>
          <p:nvPr/>
        </p:nvSpPr>
        <p:spPr>
          <a:xfrm>
            <a:off x="3220933" y="3174619"/>
            <a:ext cx="8258866"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chemeClr val="dk1"/>
                </a:solidFill>
                <a:latin typeface="Arial"/>
                <a:ea typeface="Arial"/>
                <a:cs typeface="Arial"/>
                <a:sym typeface="Arial"/>
              </a:rPr>
              <a:t>الوحدة التدريبية 1: معايير منع الاستغلال والانتهاك الجنسيين</a:t>
            </a:r>
            <a:endParaRPr dirty="0"/>
          </a:p>
        </p:txBody>
      </p:sp>
      <p:pic>
        <p:nvPicPr>
          <p:cNvPr id="3" name="Picture 2">
            <a:extLst>
              <a:ext uri="{FF2B5EF4-FFF2-40B4-BE49-F238E27FC236}">
                <a16:creationId xmlns:a16="http://schemas.microsoft.com/office/drawing/2014/main" id="{57E2FFD8-5CEB-70C9-136F-6538E877D918}"/>
              </a:ext>
            </a:extLst>
          </p:cNvPr>
          <p:cNvPicPr>
            <a:picLocks noChangeAspect="1"/>
          </p:cNvPicPr>
          <p:nvPr/>
        </p:nvPicPr>
        <p:blipFill>
          <a:blip r:embed="rId4"/>
          <a:stretch>
            <a:fillRect/>
          </a:stretch>
        </p:blipFill>
        <p:spPr>
          <a:xfrm>
            <a:off x="9050844" y="532776"/>
            <a:ext cx="2560542" cy="14403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22"/>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78" name="Google Shape;178;p22"/>
          <p:cNvSpPr txBox="1"/>
          <p:nvPr/>
        </p:nvSpPr>
        <p:spPr>
          <a:xfrm>
            <a:off x="8545641" y="3013501"/>
            <a:ext cx="3210300" cy="830997"/>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None/>
            </a:pPr>
            <a:r>
              <a:rPr lang="ar-sa" sz="4800" b="1" dirty="0">
                <a:solidFill>
                  <a:srgbClr val="4EA827"/>
                </a:solidFill>
                <a:latin typeface="Arial"/>
                <a:ea typeface="Arial"/>
                <a:cs typeface="Arial"/>
                <a:sym typeface="Arial"/>
              </a:rPr>
              <a:t>الجلسة الثانية</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p23" descr="A picture containing green&#10;&#10;Description automatically generated"/>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84" name="Google Shape;184;p23"/>
          <p:cNvSpPr txBox="1"/>
          <p:nvPr/>
        </p:nvSpPr>
        <p:spPr>
          <a:xfrm>
            <a:off x="6016919" y="3442128"/>
            <a:ext cx="5214666" cy="126184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2200"/>
              <a:buFont typeface="Arial"/>
              <a:buNone/>
            </a:pPr>
            <a:r>
              <a:rPr lang="ar-sa" sz="2200" b="1" dirty="0">
                <a:solidFill>
                  <a:srgbClr val="4EA827"/>
                </a:solidFill>
                <a:latin typeface="Arial"/>
                <a:ea typeface="Arial"/>
                <a:cs typeface="Arial"/>
                <a:sym typeface="Arial"/>
              </a:rPr>
              <a:t>هدف الجلسة:</a:t>
            </a:r>
            <a:endParaRPr dirty="0"/>
          </a:p>
          <a:p>
            <a:pPr marL="0" marR="0" lvl="0" indent="0" rtl="1">
              <a:spcBef>
                <a:spcPts val="600"/>
              </a:spcBef>
              <a:spcAft>
                <a:spcPts val="600"/>
              </a:spcAft>
              <a:buClr>
                <a:srgbClr val="27242B"/>
              </a:buClr>
              <a:buSzPts val="2200"/>
              <a:buFont typeface="Arial"/>
              <a:buNone/>
            </a:pPr>
            <a:r>
              <a:rPr dirty="0" err="1"/>
              <a:t>التعرف</a:t>
            </a:r>
            <a:r>
              <a:rPr dirty="0"/>
              <a:t> على </a:t>
            </a:r>
            <a:r>
              <a:rPr dirty="0" err="1"/>
              <a:t>العلاقة</a:t>
            </a:r>
            <a:r>
              <a:rPr dirty="0"/>
              <a:t> </a:t>
            </a:r>
            <a:r>
              <a:rPr dirty="0" err="1"/>
              <a:t>الوطيدة</a:t>
            </a:r>
            <a:r>
              <a:rPr dirty="0"/>
              <a:t> </a:t>
            </a:r>
            <a:r>
              <a:rPr dirty="0" err="1"/>
              <a:t>بين</a:t>
            </a:r>
            <a:r>
              <a:rPr dirty="0"/>
              <a:t> </a:t>
            </a:r>
            <a:r>
              <a:rPr lang="ar-sa" sz="2200" i="1" dirty="0">
                <a:solidFill>
                  <a:srgbClr val="27242B"/>
                </a:solidFill>
                <a:latin typeface="Arial"/>
                <a:ea typeface="Arial"/>
                <a:cs typeface="Arial"/>
                <a:sym typeface="Arial"/>
              </a:rPr>
              <a:t>الاحترام والاستخدام السليم للسلطة</a:t>
            </a:r>
            <a:r>
              <a:rPr dirty="0"/>
              <a:t> </a:t>
            </a:r>
            <a:r>
              <a:rPr dirty="0" err="1"/>
              <a:t>ومنع</a:t>
            </a:r>
            <a:r>
              <a:rPr dirty="0"/>
              <a:t> </a:t>
            </a:r>
            <a:r>
              <a:rPr dirty="0" err="1"/>
              <a:t>الاستغلال</a:t>
            </a:r>
            <a:r>
              <a:rPr dirty="0"/>
              <a:t> و</a:t>
            </a:r>
            <a:r>
              <a:rPr lang="ar-sa" sz="2200" i="1" dirty="0">
                <a:solidFill>
                  <a:srgbClr val="27242B"/>
                </a:solidFill>
                <a:latin typeface="Arial"/>
                <a:ea typeface="Arial"/>
                <a:cs typeface="Arial"/>
                <a:sym typeface="Arial"/>
              </a:rPr>
              <a:t>الانتهاك</a:t>
            </a:r>
            <a:r>
              <a:rPr dirty="0"/>
              <a:t> </a:t>
            </a:r>
            <a:r>
              <a:rPr dirty="0" err="1"/>
              <a:t>الجنسيين</a:t>
            </a:r>
            <a:r>
              <a:rPr dirty="0"/>
              <a:t>.</a:t>
            </a:r>
            <a:endParaRPr sz="2200" dirty="0">
              <a:solidFill>
                <a:srgbClr val="27242B"/>
              </a:solidFill>
              <a:latin typeface="Calibri"/>
              <a:ea typeface="Calibri"/>
              <a:cs typeface="Calibri"/>
              <a:sym typeface="Calibri"/>
            </a:endParaRPr>
          </a:p>
        </p:txBody>
      </p:sp>
      <p:sp>
        <p:nvSpPr>
          <p:cNvPr id="185" name="Google Shape;185;p23"/>
          <p:cNvSpPr txBox="1"/>
          <p:nvPr/>
        </p:nvSpPr>
        <p:spPr>
          <a:xfrm>
            <a:off x="9994176" y="646275"/>
            <a:ext cx="1342950" cy="338514"/>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a:t>
            </a:r>
            <a:endParaRPr sz="1600" dirty="0">
              <a:solidFill>
                <a:srgbClr val="4EA827"/>
              </a:solidFill>
              <a:latin typeface="Calibri"/>
              <a:ea typeface="Calibri"/>
              <a:cs typeface="Calibri"/>
              <a:sym typeface="Calibri"/>
            </a:endParaRPr>
          </a:p>
        </p:txBody>
      </p:sp>
      <p:sp>
        <p:nvSpPr>
          <p:cNvPr id="186" name="Google Shape;186;p23"/>
          <p:cNvSpPr txBox="1"/>
          <p:nvPr/>
        </p:nvSpPr>
        <p:spPr>
          <a:xfrm>
            <a:off x="6003349" y="984789"/>
            <a:ext cx="5214666"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معاملة الأشخاص باحترام واستخدام السلطة بمسؤولية</a:t>
            </a:r>
            <a:endParaRPr sz="3200" b="1" dirty="0">
              <a:solidFill>
                <a:srgbClr val="27242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4"/>
          <p:cNvPicPr preferRelativeResize="0"/>
          <p:nvPr/>
        </p:nvPicPr>
        <p:blipFill rotWithShape="1">
          <a:blip r:embed="rId3">
            <a:alphaModFix/>
          </a:blip>
          <a:srcRect/>
          <a:stretch/>
        </p:blipFill>
        <p:spPr>
          <a:xfrm>
            <a:off x="-8082" y="0"/>
            <a:ext cx="12192000" cy="6858000"/>
          </a:xfrm>
          <a:prstGeom prst="rect">
            <a:avLst/>
          </a:prstGeom>
          <a:noFill/>
          <a:ln>
            <a:noFill/>
          </a:ln>
        </p:spPr>
      </p:pic>
      <p:sp>
        <p:nvSpPr>
          <p:cNvPr id="192" name="Google Shape;192;p24"/>
          <p:cNvSpPr txBox="1"/>
          <p:nvPr/>
        </p:nvSpPr>
        <p:spPr>
          <a:xfrm>
            <a:off x="5618338" y="977914"/>
            <a:ext cx="6015855"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rgbClr val="27242B"/>
                </a:solidFill>
                <a:latin typeface="Arial"/>
                <a:ea typeface="Arial"/>
                <a:cs typeface="Arial"/>
                <a:sym typeface="Arial"/>
              </a:rPr>
              <a:t>تحديد التصرفات التي تظهر الاحترام</a:t>
            </a:r>
            <a:endParaRPr sz="3200" b="1">
              <a:solidFill>
                <a:srgbClr val="27242B"/>
              </a:solidFill>
              <a:latin typeface="Arial"/>
              <a:ea typeface="Arial"/>
              <a:cs typeface="Arial"/>
              <a:sym typeface="Arial"/>
            </a:endParaRPr>
          </a:p>
        </p:txBody>
      </p:sp>
      <p:sp>
        <p:nvSpPr>
          <p:cNvPr id="193" name="Google Shape;193;p24"/>
          <p:cNvSpPr txBox="1"/>
          <p:nvPr/>
        </p:nvSpPr>
        <p:spPr>
          <a:xfrm>
            <a:off x="5618337" y="2312892"/>
            <a:ext cx="6015856" cy="76940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كيف تتوقعون أن يعاملكم زملائكم باحترام في مكان العمل؟</a:t>
            </a:r>
            <a:endParaRPr/>
          </a:p>
          <a:p>
            <a:pPr marL="0" marR="0" lvl="0" indent="0" rtl="1">
              <a:spcBef>
                <a:spcPts val="0"/>
              </a:spcBef>
              <a:spcAft>
                <a:spcPts val="0"/>
              </a:spcAft>
              <a:buNone/>
            </a:pPr>
            <a:r>
              <a:rPr lang="ar-sa" sz="2200" i="1">
                <a:solidFill>
                  <a:srgbClr val="27242B"/>
                </a:solidFill>
                <a:latin typeface="Arial"/>
                <a:ea typeface="Arial"/>
                <a:cs typeface="Arial"/>
                <a:sym typeface="Arial"/>
              </a:rPr>
              <a:t>ضعوا قائمتين:</a:t>
            </a:r>
            <a:endParaRPr sz="1800" i="1">
              <a:solidFill>
                <a:srgbClr val="27242B"/>
              </a:solidFill>
              <a:latin typeface="Arial"/>
              <a:ea typeface="Arial"/>
              <a:cs typeface="Arial"/>
              <a:sym typeface="Arial"/>
            </a:endParaRPr>
          </a:p>
        </p:txBody>
      </p:sp>
      <p:sp>
        <p:nvSpPr>
          <p:cNvPr id="194" name="Google Shape;194;p24"/>
          <p:cNvSpPr txBox="1"/>
          <p:nvPr/>
        </p:nvSpPr>
        <p:spPr>
          <a:xfrm>
            <a:off x="7749646" y="3630964"/>
            <a:ext cx="991493"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8000" b="1" dirty="0">
                <a:solidFill>
                  <a:srgbClr val="4EA827"/>
                </a:solidFill>
                <a:latin typeface="Arial"/>
                <a:ea typeface="Arial"/>
                <a:cs typeface="Arial"/>
                <a:sym typeface="Arial"/>
              </a:rPr>
              <a:t>1</a:t>
            </a:r>
            <a:endParaRPr sz="6600" b="1" dirty="0">
              <a:solidFill>
                <a:srgbClr val="4EA827"/>
              </a:solidFill>
              <a:latin typeface="Arial"/>
              <a:ea typeface="Arial"/>
              <a:cs typeface="Arial"/>
              <a:sym typeface="Arial"/>
            </a:endParaRPr>
          </a:p>
        </p:txBody>
      </p:sp>
      <p:sp>
        <p:nvSpPr>
          <p:cNvPr id="195" name="Google Shape;195;p24"/>
          <p:cNvSpPr txBox="1"/>
          <p:nvPr/>
        </p:nvSpPr>
        <p:spPr>
          <a:xfrm>
            <a:off x="7749646" y="4793591"/>
            <a:ext cx="991493"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8000" b="1" dirty="0">
                <a:solidFill>
                  <a:srgbClr val="4EA827"/>
                </a:solidFill>
                <a:latin typeface="Arial"/>
                <a:ea typeface="Arial"/>
                <a:cs typeface="Arial"/>
                <a:sym typeface="Arial"/>
              </a:rPr>
              <a:t>2</a:t>
            </a:r>
            <a:endParaRPr sz="6600" b="1" dirty="0">
              <a:solidFill>
                <a:srgbClr val="4EA827"/>
              </a:solidFill>
              <a:latin typeface="Arial"/>
              <a:ea typeface="Arial"/>
              <a:cs typeface="Arial"/>
              <a:sym typeface="Arial"/>
            </a:endParaRPr>
          </a:p>
        </p:txBody>
      </p:sp>
      <p:sp>
        <p:nvSpPr>
          <p:cNvPr id="196" name="Google Shape;196;p24"/>
          <p:cNvSpPr txBox="1"/>
          <p:nvPr/>
        </p:nvSpPr>
        <p:spPr>
          <a:xfrm>
            <a:off x="6695226" y="4021342"/>
            <a:ext cx="4834464"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تصرفات </a:t>
            </a:r>
            <a:r>
              <a:rPr lang="ar-sa" sz="2200" b="1" dirty="0">
                <a:solidFill>
                  <a:srgbClr val="27242B"/>
                </a:solidFill>
                <a:latin typeface="Arial"/>
                <a:ea typeface="Arial"/>
                <a:cs typeface="Arial"/>
                <a:sym typeface="Arial"/>
              </a:rPr>
              <a:t>تُظهر الاحترام</a:t>
            </a:r>
            <a:r>
              <a:rPr lang="ar-sa" sz="2200" dirty="0">
                <a:solidFill>
                  <a:srgbClr val="27242B"/>
                </a:solidFill>
                <a:latin typeface="Arial"/>
                <a:ea typeface="Arial"/>
                <a:cs typeface="Arial"/>
                <a:sym typeface="Arial"/>
              </a:rPr>
              <a:t> =</a:t>
            </a:r>
            <a:endParaRPr sz="1800" i="1" dirty="0">
              <a:solidFill>
                <a:schemeClr val="dk1"/>
              </a:solidFill>
              <a:latin typeface="Arial"/>
              <a:ea typeface="Arial"/>
              <a:cs typeface="Arial"/>
              <a:sym typeface="Arial"/>
            </a:endParaRPr>
          </a:p>
        </p:txBody>
      </p:sp>
      <p:sp>
        <p:nvSpPr>
          <p:cNvPr id="197" name="Google Shape;197;p24"/>
          <p:cNvSpPr txBox="1"/>
          <p:nvPr/>
        </p:nvSpPr>
        <p:spPr>
          <a:xfrm>
            <a:off x="6695226" y="5254245"/>
            <a:ext cx="4834463"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تصرفات </a:t>
            </a:r>
            <a:r>
              <a:rPr lang="ar-sa" sz="2200" b="1" dirty="0">
                <a:solidFill>
                  <a:srgbClr val="27242B"/>
                </a:solidFill>
                <a:latin typeface="Arial"/>
                <a:ea typeface="Arial"/>
                <a:cs typeface="Arial"/>
                <a:sym typeface="Arial"/>
              </a:rPr>
              <a:t>لا تُظهر الاحترام</a:t>
            </a:r>
            <a:r>
              <a:rPr lang="ar-sa" sz="2200" dirty="0">
                <a:solidFill>
                  <a:srgbClr val="27242B"/>
                </a:solidFill>
                <a:latin typeface="Arial"/>
                <a:ea typeface="Arial"/>
                <a:cs typeface="Arial"/>
                <a:sym typeface="Arial"/>
              </a:rPr>
              <a:t> =</a:t>
            </a:r>
            <a:endParaRPr sz="1800" i="1" dirty="0">
              <a:solidFill>
                <a:schemeClr val="dk1"/>
              </a:solidFill>
              <a:latin typeface="Arial"/>
              <a:ea typeface="Arial"/>
              <a:cs typeface="Arial"/>
              <a:sym typeface="Arial"/>
            </a:endParaRPr>
          </a:p>
        </p:txBody>
      </p:sp>
      <p:sp>
        <p:nvSpPr>
          <p:cNvPr id="198" name="Google Shape;198;p24"/>
          <p:cNvSpPr txBox="1"/>
          <p:nvPr/>
        </p:nvSpPr>
        <p:spPr>
          <a:xfrm>
            <a:off x="5635305" y="564810"/>
            <a:ext cx="5777507"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الأول</a:t>
            </a:r>
            <a:endParaRPr sz="1600" dirty="0">
              <a:solidFill>
                <a:srgbClr val="4EA827"/>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25"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204" name="Google Shape;204;p25"/>
          <p:cNvPicPr preferRelativeResize="0"/>
          <p:nvPr/>
        </p:nvPicPr>
        <p:blipFill rotWithShape="1">
          <a:blip r:embed="rId4">
            <a:alphaModFix/>
          </a:blip>
          <a:srcRect l="497" t="56119" r="-28" b="6085"/>
          <a:stretch/>
        </p:blipFill>
        <p:spPr>
          <a:xfrm>
            <a:off x="933559" y="3837593"/>
            <a:ext cx="8845988" cy="2374752"/>
          </a:xfrm>
          <a:prstGeom prst="rect">
            <a:avLst/>
          </a:prstGeom>
          <a:noFill/>
          <a:ln>
            <a:noFill/>
          </a:ln>
        </p:spPr>
      </p:pic>
      <p:sp>
        <p:nvSpPr>
          <p:cNvPr id="205" name="Google Shape;205;p25"/>
          <p:cNvSpPr txBox="1"/>
          <p:nvPr/>
        </p:nvSpPr>
        <p:spPr>
          <a:xfrm>
            <a:off x="854378" y="736684"/>
            <a:ext cx="10857390"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تحديد التصرفات التي تظهر الاحترام</a:t>
            </a:r>
            <a:endParaRPr sz="3200" b="1">
              <a:solidFill>
                <a:schemeClr val="dk1"/>
              </a:solidFill>
              <a:latin typeface="Arial"/>
              <a:ea typeface="Arial"/>
              <a:cs typeface="Arial"/>
              <a:sym typeface="Arial"/>
            </a:endParaRPr>
          </a:p>
        </p:txBody>
      </p:sp>
      <p:sp>
        <p:nvSpPr>
          <p:cNvPr id="206" name="Google Shape;206;p25"/>
          <p:cNvSpPr txBox="1"/>
          <p:nvPr/>
        </p:nvSpPr>
        <p:spPr>
          <a:xfrm>
            <a:off x="854377" y="2659559"/>
            <a:ext cx="10768663"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كيف نتعامل مع المشاركين في البرامج وأفراد المجتمع المحلي </a:t>
            </a:r>
            <a:r>
              <a:rPr lang="ar-sa" sz="2200" dirty="0">
                <a:solidFill>
                  <a:srgbClr val="4EA827"/>
                </a:solidFill>
                <a:latin typeface="Arial"/>
                <a:ea typeface="Arial"/>
                <a:cs typeface="Arial"/>
                <a:sym typeface="Arial"/>
              </a:rPr>
              <a:t>باحترام</a:t>
            </a:r>
            <a:r>
              <a:rPr lang="ar-sa" sz="2200" dirty="0">
                <a:solidFill>
                  <a:srgbClr val="27242B"/>
                </a:solidFill>
                <a:latin typeface="Arial"/>
                <a:ea typeface="Arial"/>
                <a:cs typeface="Arial"/>
                <a:sym typeface="Arial"/>
              </a:rPr>
              <a:t>؟</a:t>
            </a:r>
            <a:endParaRPr sz="1800" i="1" dirty="0">
              <a:solidFill>
                <a:schemeClr val="dk1"/>
              </a:solidFill>
              <a:latin typeface="Arial"/>
              <a:ea typeface="Arial"/>
              <a:cs typeface="Arial"/>
              <a:sym typeface="Arial"/>
            </a:endParaRPr>
          </a:p>
        </p:txBody>
      </p:sp>
      <p:sp>
        <p:nvSpPr>
          <p:cNvPr id="207" name="Google Shape;207;p25"/>
          <p:cNvSpPr txBox="1"/>
          <p:nvPr/>
        </p:nvSpPr>
        <p:spPr>
          <a:xfrm>
            <a:off x="854378" y="496116"/>
            <a:ext cx="10857390"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الأول</a:t>
            </a:r>
            <a:endParaRPr sz="1600" dirty="0">
              <a:solidFill>
                <a:srgbClr val="4EA827"/>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p26" descr="A picture containing green&#10;&#10;Description automatically generated"/>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13" name="Google Shape;213;p26"/>
          <p:cNvSpPr txBox="1"/>
          <p:nvPr/>
        </p:nvSpPr>
        <p:spPr>
          <a:xfrm>
            <a:off x="894904" y="3442128"/>
            <a:ext cx="10362376" cy="84634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600"/>
              </a:spcAft>
              <a:buNone/>
            </a:pPr>
            <a:r>
              <a:rPr lang="ar-sa" sz="2200" dirty="0">
                <a:solidFill>
                  <a:srgbClr val="27242B"/>
                </a:solidFill>
                <a:latin typeface="Arial"/>
                <a:ea typeface="Arial"/>
                <a:cs typeface="Arial"/>
                <a:sym typeface="Arial"/>
              </a:rPr>
              <a:t>ما هي تصرفات </a:t>
            </a:r>
            <a:r>
              <a:rPr lang="ar-sa" sz="2200" i="1" dirty="0">
                <a:solidFill>
                  <a:srgbClr val="27242B"/>
                </a:solidFill>
                <a:latin typeface="Arial"/>
                <a:ea typeface="Arial"/>
                <a:cs typeface="Arial"/>
                <a:sym typeface="Arial"/>
              </a:rPr>
              <a:t>الاحترام </a:t>
            </a:r>
            <a:r>
              <a:rPr lang="ar-sa" sz="2200" dirty="0">
                <a:solidFill>
                  <a:srgbClr val="27242B"/>
                </a:solidFill>
                <a:latin typeface="Arial"/>
                <a:ea typeface="Arial"/>
                <a:cs typeface="Arial"/>
                <a:sym typeface="Arial"/>
              </a:rPr>
              <a:t>أو </a:t>
            </a:r>
            <a:r>
              <a:rPr lang="ar-sa" sz="2200" i="1" dirty="0">
                <a:solidFill>
                  <a:srgbClr val="27242B"/>
                </a:solidFill>
                <a:latin typeface="Arial"/>
                <a:ea typeface="Arial"/>
                <a:cs typeface="Arial"/>
                <a:sym typeface="Arial"/>
              </a:rPr>
              <a:t>عدم الاحترام</a:t>
            </a:r>
            <a:r>
              <a:rPr lang="ar-sa" sz="2200" dirty="0">
                <a:solidFill>
                  <a:srgbClr val="27242B"/>
                </a:solidFill>
                <a:latin typeface="Arial"/>
                <a:ea typeface="Arial"/>
                <a:cs typeface="Arial"/>
                <a:sym typeface="Arial"/>
              </a:rPr>
              <a:t> الموجودة في هذه القائمة التي تعتقدون أنها الأكثر أهمية عندما نتحدث عن أمثلة الاستغلال والانتهاك الجنسيين التي رأيناها في هذا الفيديو؟</a:t>
            </a:r>
            <a:endParaRPr sz="2200" dirty="0">
              <a:solidFill>
                <a:srgbClr val="27242B"/>
              </a:solidFill>
              <a:latin typeface="Calibri"/>
              <a:ea typeface="Calibri"/>
              <a:cs typeface="Calibri"/>
              <a:sym typeface="Calibri"/>
            </a:endParaRPr>
          </a:p>
        </p:txBody>
      </p:sp>
      <p:sp>
        <p:nvSpPr>
          <p:cNvPr id="214" name="Google Shape;214;p26"/>
          <p:cNvSpPr txBox="1"/>
          <p:nvPr/>
        </p:nvSpPr>
        <p:spPr>
          <a:xfrm>
            <a:off x="898301" y="571685"/>
            <a:ext cx="10375947"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الأول</a:t>
            </a:r>
            <a:endParaRPr sz="1600" dirty="0">
              <a:solidFill>
                <a:srgbClr val="4EA827"/>
              </a:solidFill>
              <a:latin typeface="Calibri"/>
              <a:ea typeface="Calibri"/>
              <a:cs typeface="Calibri"/>
              <a:sym typeface="Calibri"/>
            </a:endParaRPr>
          </a:p>
        </p:txBody>
      </p:sp>
      <p:sp>
        <p:nvSpPr>
          <p:cNvPr id="215" name="Google Shape;215;p26"/>
          <p:cNvSpPr txBox="1"/>
          <p:nvPr/>
        </p:nvSpPr>
        <p:spPr>
          <a:xfrm>
            <a:off x="881333" y="984789"/>
            <a:ext cx="10375947"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تحديد التصرفات التي تظهر الاحترام</a:t>
            </a:r>
            <a:endParaRPr sz="3200" b="1" dirty="0">
              <a:solidFill>
                <a:srgbClr val="27242B"/>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220" name="Google Shape;220;p27"/>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21" name="Google Shape;221;p27"/>
          <p:cNvSpPr txBox="1"/>
          <p:nvPr/>
        </p:nvSpPr>
        <p:spPr>
          <a:xfrm>
            <a:off x="881333" y="984789"/>
            <a:ext cx="10511379"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تحديد مواقع السلطة</a:t>
            </a:r>
            <a:endParaRPr sz="3200" b="1" dirty="0">
              <a:solidFill>
                <a:srgbClr val="27242B"/>
              </a:solidFill>
              <a:latin typeface="Arial"/>
              <a:ea typeface="Arial"/>
              <a:cs typeface="Arial"/>
              <a:sym typeface="Arial"/>
            </a:endParaRPr>
          </a:p>
        </p:txBody>
      </p:sp>
      <p:sp>
        <p:nvSpPr>
          <p:cNvPr id="222" name="Google Shape;222;p27"/>
          <p:cNvSpPr txBox="1"/>
          <p:nvPr/>
        </p:nvSpPr>
        <p:spPr>
          <a:xfrm>
            <a:off x="881334" y="3444025"/>
            <a:ext cx="10511378" cy="84634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هدف التعلم:</a:t>
            </a:r>
            <a:endParaRPr dirty="0"/>
          </a:p>
          <a:p>
            <a:pPr marL="0" marR="0" lvl="0" indent="0" rtl="1">
              <a:spcBef>
                <a:spcPts val="600"/>
              </a:spcBef>
              <a:spcAft>
                <a:spcPts val="0"/>
              </a:spcAft>
              <a:buNone/>
            </a:pPr>
            <a:r>
              <a:rPr lang="ar-sa" sz="2200" dirty="0">
                <a:solidFill>
                  <a:srgbClr val="27242B"/>
                </a:solidFill>
                <a:latin typeface="Arial"/>
                <a:ea typeface="Arial"/>
                <a:cs typeface="Arial"/>
                <a:sym typeface="Arial"/>
              </a:rPr>
              <a:t>تحديد الطرق المختلفة للتمتع بالسلطة، وممارستها، وأحياناً إساءة استخدامها في المجتمعات المحلية وداخل المنظمات.</a:t>
            </a:r>
            <a:endParaRPr sz="2200" dirty="0">
              <a:solidFill>
                <a:srgbClr val="27242B"/>
              </a:solidFill>
              <a:latin typeface="Calibri"/>
              <a:ea typeface="Calibri"/>
              <a:cs typeface="Calibri"/>
              <a:sym typeface="Calibri"/>
            </a:endParaRPr>
          </a:p>
        </p:txBody>
      </p:sp>
      <p:sp>
        <p:nvSpPr>
          <p:cNvPr id="223" name="Google Shape;223;p27"/>
          <p:cNvSpPr txBox="1"/>
          <p:nvPr/>
        </p:nvSpPr>
        <p:spPr>
          <a:xfrm>
            <a:off x="898301" y="571685"/>
            <a:ext cx="1051137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الثاني</a:t>
            </a:r>
            <a:endParaRPr sz="1600" dirty="0">
              <a:solidFill>
                <a:srgbClr val="4EA827"/>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28"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229" name="Google Shape;229;p28"/>
          <p:cNvPicPr preferRelativeResize="0"/>
          <p:nvPr/>
        </p:nvPicPr>
        <p:blipFill rotWithShape="1">
          <a:blip r:embed="rId4">
            <a:alphaModFix/>
          </a:blip>
          <a:srcRect l="40264" t="5774" r="49860" b="53386"/>
          <a:stretch/>
        </p:blipFill>
        <p:spPr>
          <a:xfrm>
            <a:off x="2558450" y="2327399"/>
            <a:ext cx="1331137" cy="3891918"/>
          </a:xfrm>
          <a:prstGeom prst="rect">
            <a:avLst/>
          </a:prstGeom>
          <a:noFill/>
          <a:ln>
            <a:noFill/>
          </a:ln>
        </p:spPr>
      </p:pic>
      <p:pic>
        <p:nvPicPr>
          <p:cNvPr id="230" name="Google Shape;230;p28"/>
          <p:cNvPicPr preferRelativeResize="0"/>
          <p:nvPr/>
        </p:nvPicPr>
        <p:blipFill rotWithShape="1">
          <a:blip r:embed="rId4">
            <a:alphaModFix/>
          </a:blip>
          <a:srcRect l="28530" t="5774" r="59333" b="53386"/>
          <a:stretch/>
        </p:blipFill>
        <p:spPr>
          <a:xfrm flipH="1">
            <a:off x="723053" y="2158320"/>
            <a:ext cx="1734484" cy="4126363"/>
          </a:xfrm>
          <a:prstGeom prst="rect">
            <a:avLst/>
          </a:prstGeom>
          <a:noFill/>
          <a:ln>
            <a:noFill/>
          </a:ln>
        </p:spPr>
      </p:pic>
      <p:sp>
        <p:nvSpPr>
          <p:cNvPr id="231" name="Google Shape;231;p28"/>
          <p:cNvSpPr txBox="1"/>
          <p:nvPr/>
        </p:nvSpPr>
        <p:spPr>
          <a:xfrm>
            <a:off x="854378" y="736684"/>
            <a:ext cx="10483244"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تحديد مواقع السلطة</a:t>
            </a:r>
            <a:endParaRPr sz="3200" b="1" dirty="0">
              <a:solidFill>
                <a:schemeClr val="dk1"/>
              </a:solidFill>
              <a:latin typeface="Arial"/>
              <a:ea typeface="Arial"/>
              <a:cs typeface="Arial"/>
              <a:sym typeface="Arial"/>
            </a:endParaRPr>
          </a:p>
        </p:txBody>
      </p:sp>
      <p:sp>
        <p:nvSpPr>
          <p:cNvPr id="232" name="Google Shape;232;p28"/>
          <p:cNvSpPr txBox="1"/>
          <p:nvPr/>
        </p:nvSpPr>
        <p:spPr>
          <a:xfrm>
            <a:off x="854378" y="496116"/>
            <a:ext cx="10483244"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الثاني</a:t>
            </a:r>
            <a:endParaRPr sz="1600" dirty="0">
              <a:solidFill>
                <a:srgbClr val="4EA827"/>
              </a:solidFill>
              <a:latin typeface="Calibri"/>
              <a:ea typeface="Calibri"/>
              <a:cs typeface="Calibri"/>
              <a:sym typeface="Calibri"/>
            </a:endParaRPr>
          </a:p>
        </p:txBody>
      </p:sp>
      <p:sp>
        <p:nvSpPr>
          <p:cNvPr id="233" name="Google Shape;233;p28"/>
          <p:cNvSpPr txBox="1"/>
          <p:nvPr/>
        </p:nvSpPr>
        <p:spPr>
          <a:xfrm>
            <a:off x="4612640" y="2714606"/>
            <a:ext cx="6624319" cy="152345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استخلاص معلومات السيناريو (أ)</a:t>
            </a:r>
            <a:endParaRPr dirty="0"/>
          </a:p>
          <a:p>
            <a:pPr marL="0" marR="0" lvl="0" indent="0" rtl="1">
              <a:spcBef>
                <a:spcPts val="600"/>
              </a:spcBef>
              <a:spcAft>
                <a:spcPts val="0"/>
              </a:spcAft>
              <a:buNone/>
            </a:pPr>
            <a:r>
              <a:rPr lang="ar-sa" sz="2200" i="1" dirty="0">
                <a:solidFill>
                  <a:srgbClr val="27242B"/>
                </a:solidFill>
                <a:latin typeface="Arial"/>
                <a:ea typeface="Arial"/>
                <a:cs typeface="Arial"/>
                <a:sym typeface="Arial"/>
              </a:rPr>
              <a:t>موظفة </a:t>
            </a:r>
            <a:r>
              <a:rPr lang="ar-sa" sz="2200" dirty="0">
                <a:solidFill>
                  <a:srgbClr val="27242B"/>
                </a:solidFill>
                <a:latin typeface="Arial"/>
                <a:ea typeface="Arial"/>
                <a:cs typeface="Arial"/>
                <a:sym typeface="Arial"/>
              </a:rPr>
              <a:t>دولية بالأمم المتحدة تناقش مشروعاً تموله الأمم المتحدة مع عامل محلي لدى إحدى المنظمات غير الحكومية خلال زيارة إلى مكتب المنظمة غير الحكومية. </a:t>
            </a:r>
            <a:endParaRPr sz="2400" i="1" dirty="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Google Shape;238;p29"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grpSp>
        <p:nvGrpSpPr>
          <p:cNvPr id="239" name="Google Shape;239;p29"/>
          <p:cNvGrpSpPr/>
          <p:nvPr/>
        </p:nvGrpSpPr>
        <p:grpSpPr>
          <a:xfrm>
            <a:off x="1912357" y="2405285"/>
            <a:ext cx="2758965" cy="3492000"/>
            <a:chOff x="7204841" y="2535951"/>
            <a:chExt cx="2758965" cy="3495461"/>
          </a:xfrm>
        </p:grpSpPr>
        <p:pic>
          <p:nvPicPr>
            <p:cNvPr id="240" name="Google Shape;240;p29"/>
            <p:cNvPicPr preferRelativeResize="0"/>
            <p:nvPr/>
          </p:nvPicPr>
          <p:blipFill rotWithShape="1">
            <a:blip r:embed="rId4">
              <a:alphaModFix/>
            </a:blip>
            <a:srcRect l="59539" t="8069" r="28578" b="54784"/>
            <a:stretch/>
          </p:blipFill>
          <p:spPr>
            <a:xfrm>
              <a:off x="7204841" y="2535951"/>
              <a:ext cx="1557081" cy="3441407"/>
            </a:xfrm>
            <a:prstGeom prst="rect">
              <a:avLst/>
            </a:prstGeom>
            <a:noFill/>
            <a:ln>
              <a:noFill/>
            </a:ln>
          </p:spPr>
        </p:pic>
        <p:pic>
          <p:nvPicPr>
            <p:cNvPr id="241" name="Google Shape;241;p29"/>
            <p:cNvPicPr preferRelativeResize="0"/>
            <p:nvPr/>
          </p:nvPicPr>
          <p:blipFill rotWithShape="1">
            <a:blip r:embed="rId4">
              <a:alphaModFix/>
            </a:blip>
            <a:srcRect l="50000" t="6667" r="39879" b="53332"/>
            <a:stretch/>
          </p:blipFill>
          <p:spPr>
            <a:xfrm>
              <a:off x="8761489" y="2672045"/>
              <a:ext cx="1202317" cy="3359367"/>
            </a:xfrm>
            <a:prstGeom prst="rect">
              <a:avLst/>
            </a:prstGeom>
            <a:noFill/>
            <a:ln>
              <a:noFill/>
            </a:ln>
          </p:spPr>
        </p:pic>
      </p:grpSp>
      <p:sp>
        <p:nvSpPr>
          <p:cNvPr id="242" name="Google Shape;242;p29"/>
          <p:cNvSpPr txBox="1"/>
          <p:nvPr/>
        </p:nvSpPr>
        <p:spPr>
          <a:xfrm>
            <a:off x="854378" y="736684"/>
            <a:ext cx="10483244"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تحديد مواقع السلطة</a:t>
            </a:r>
            <a:endParaRPr sz="3200" b="1">
              <a:solidFill>
                <a:schemeClr val="dk1"/>
              </a:solidFill>
              <a:latin typeface="Arial"/>
              <a:ea typeface="Arial"/>
              <a:cs typeface="Arial"/>
              <a:sym typeface="Arial"/>
            </a:endParaRPr>
          </a:p>
        </p:txBody>
      </p:sp>
      <p:sp>
        <p:nvSpPr>
          <p:cNvPr id="243" name="Google Shape;243;p29"/>
          <p:cNvSpPr txBox="1"/>
          <p:nvPr/>
        </p:nvSpPr>
        <p:spPr>
          <a:xfrm>
            <a:off x="854378" y="496116"/>
            <a:ext cx="1055530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الثاني</a:t>
            </a:r>
            <a:endParaRPr sz="1600" dirty="0">
              <a:solidFill>
                <a:srgbClr val="4EA827"/>
              </a:solidFill>
              <a:latin typeface="Calibri"/>
              <a:ea typeface="Calibri"/>
              <a:cs typeface="Calibri"/>
              <a:sym typeface="Calibri"/>
            </a:endParaRPr>
          </a:p>
        </p:txBody>
      </p:sp>
      <p:sp>
        <p:nvSpPr>
          <p:cNvPr id="244" name="Google Shape;244;p29"/>
          <p:cNvSpPr txBox="1"/>
          <p:nvPr/>
        </p:nvSpPr>
        <p:spPr>
          <a:xfrm>
            <a:off x="5821680" y="2714606"/>
            <a:ext cx="5405119" cy="152345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استخلاص معلومات السيناريو (ب)</a:t>
            </a:r>
            <a:endParaRPr dirty="0"/>
          </a:p>
          <a:p>
            <a:pPr marL="0" marR="0" lvl="0" indent="0" rtl="1">
              <a:spcBef>
                <a:spcPts val="600"/>
              </a:spcBef>
              <a:spcAft>
                <a:spcPts val="0"/>
              </a:spcAft>
              <a:buNone/>
            </a:pPr>
            <a:r>
              <a:rPr lang="ar-sa" sz="2200" dirty="0">
                <a:solidFill>
                  <a:srgbClr val="27242B"/>
                </a:solidFill>
                <a:latin typeface="Arial"/>
                <a:ea typeface="Arial"/>
                <a:cs typeface="Arial"/>
                <a:sym typeface="Arial"/>
              </a:rPr>
              <a:t>رجل كبير في السن يعمل سائقاً لدى منظمة غير حكومية وشابة تعمل مسؤولة برامج. كلاهما موجودان في المجتمع المحلي بينما يقيّم الفريق المستفيدين المحتملين. </a:t>
            </a:r>
            <a:endParaRPr sz="2400" dirty="0">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Google Shape;250;p30"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grpSp>
        <p:nvGrpSpPr>
          <p:cNvPr id="251" name="Google Shape;251;p30"/>
          <p:cNvGrpSpPr/>
          <p:nvPr/>
        </p:nvGrpSpPr>
        <p:grpSpPr>
          <a:xfrm>
            <a:off x="1515978" y="2576758"/>
            <a:ext cx="2718603" cy="3567492"/>
            <a:chOff x="7739778" y="2672044"/>
            <a:chExt cx="2718603" cy="3567492"/>
          </a:xfrm>
        </p:grpSpPr>
        <p:pic>
          <p:nvPicPr>
            <p:cNvPr id="252" name="Google Shape;252;p30"/>
            <p:cNvPicPr preferRelativeResize="0"/>
            <p:nvPr/>
          </p:nvPicPr>
          <p:blipFill rotWithShape="1">
            <a:blip r:embed="rId4">
              <a:alphaModFix/>
            </a:blip>
            <a:srcRect/>
            <a:stretch/>
          </p:blipFill>
          <p:spPr>
            <a:xfrm>
              <a:off x="7739778" y="2672044"/>
              <a:ext cx="2718603" cy="3401005"/>
            </a:xfrm>
            <a:prstGeom prst="rect">
              <a:avLst/>
            </a:prstGeom>
            <a:noFill/>
            <a:ln>
              <a:noFill/>
            </a:ln>
          </p:spPr>
        </p:pic>
        <p:pic>
          <p:nvPicPr>
            <p:cNvPr id="253" name="Google Shape;253;p30"/>
            <p:cNvPicPr preferRelativeResize="0"/>
            <p:nvPr/>
          </p:nvPicPr>
          <p:blipFill rotWithShape="1">
            <a:blip r:embed="rId5">
              <a:alphaModFix/>
            </a:blip>
            <a:srcRect/>
            <a:stretch/>
          </p:blipFill>
          <p:spPr>
            <a:xfrm flipH="1">
              <a:off x="7853207" y="4372546"/>
              <a:ext cx="417461" cy="1866990"/>
            </a:xfrm>
            <a:prstGeom prst="rect">
              <a:avLst/>
            </a:prstGeom>
            <a:noFill/>
            <a:ln>
              <a:noFill/>
            </a:ln>
          </p:spPr>
        </p:pic>
      </p:grpSp>
      <p:sp>
        <p:nvSpPr>
          <p:cNvPr id="254" name="Google Shape;254;p30"/>
          <p:cNvSpPr txBox="1"/>
          <p:nvPr/>
        </p:nvSpPr>
        <p:spPr>
          <a:xfrm>
            <a:off x="854378" y="736684"/>
            <a:ext cx="10483244"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تحديد مواقع السلطة</a:t>
            </a:r>
            <a:endParaRPr sz="3200" b="1" dirty="0">
              <a:solidFill>
                <a:schemeClr val="dk1"/>
              </a:solidFill>
              <a:latin typeface="Arial"/>
              <a:ea typeface="Arial"/>
              <a:cs typeface="Arial"/>
              <a:sym typeface="Arial"/>
            </a:endParaRPr>
          </a:p>
        </p:txBody>
      </p:sp>
      <p:sp>
        <p:nvSpPr>
          <p:cNvPr id="255" name="Google Shape;255;p30"/>
          <p:cNvSpPr txBox="1"/>
          <p:nvPr/>
        </p:nvSpPr>
        <p:spPr>
          <a:xfrm>
            <a:off x="5222240" y="2714606"/>
            <a:ext cx="6115379" cy="2200562"/>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استخلاص معلومات السيناريو (ج)</a:t>
            </a:r>
            <a:endParaRPr dirty="0"/>
          </a:p>
          <a:p>
            <a:pPr marL="0" marR="0" lvl="0" indent="0" rtl="1">
              <a:spcBef>
                <a:spcPts val="600"/>
              </a:spcBef>
              <a:spcAft>
                <a:spcPts val="0"/>
              </a:spcAft>
              <a:buNone/>
            </a:pPr>
            <a:r>
              <a:rPr lang="ar-sa" sz="2200" dirty="0">
                <a:solidFill>
                  <a:srgbClr val="27242B"/>
                </a:solidFill>
                <a:latin typeface="Arial"/>
                <a:ea typeface="Arial"/>
                <a:cs typeface="Arial"/>
                <a:sym typeface="Arial"/>
              </a:rPr>
              <a:t>زعيم قرية يلتقي بمزارع من ذوي الإعاقة (يسير متكئاً على عصا) ويحدثه عن الفوائد المحتملة المتاحة من برنامج إحدى المنظمات غير الحكومية. وللمزارع ذي الإعاقة ابنتان مراهقتان تبلغان من العمر 15 و16 عاماً، تُعتبران في سن الزواج في القرية، على الرغم من أن السن القانوني للزواج بموجب القانون هو 18 عاماً.</a:t>
            </a:r>
            <a:endParaRPr sz="2200" dirty="0">
              <a:solidFill>
                <a:schemeClr val="dk1"/>
              </a:solidFill>
              <a:latin typeface="Arial"/>
              <a:ea typeface="Arial"/>
              <a:cs typeface="Arial"/>
              <a:sym typeface="Arial"/>
            </a:endParaRPr>
          </a:p>
        </p:txBody>
      </p:sp>
      <p:sp>
        <p:nvSpPr>
          <p:cNvPr id="256" name="Google Shape;256;p30"/>
          <p:cNvSpPr txBox="1"/>
          <p:nvPr/>
        </p:nvSpPr>
        <p:spPr>
          <a:xfrm>
            <a:off x="854378" y="496116"/>
            <a:ext cx="10483244"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الثاني</a:t>
            </a:r>
            <a:endParaRPr sz="1600" dirty="0">
              <a:solidFill>
                <a:srgbClr val="4EA827"/>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1" name="Google Shape;261;p31"/>
          <p:cNvPicPr preferRelativeResize="0"/>
          <p:nvPr/>
        </p:nvPicPr>
        <p:blipFill rotWithShape="1">
          <a:blip r:embed="rId3">
            <a:alphaModFix/>
          </a:blip>
          <a:srcRect/>
          <a:stretch/>
        </p:blipFill>
        <p:spPr>
          <a:xfrm flipH="1">
            <a:off x="0" y="0"/>
            <a:ext cx="12192000" cy="6858000"/>
          </a:xfrm>
          <a:prstGeom prst="rect">
            <a:avLst/>
          </a:prstGeom>
          <a:noFill/>
          <a:ln>
            <a:noFill/>
          </a:ln>
        </p:spPr>
      </p:pic>
      <p:grpSp>
        <p:nvGrpSpPr>
          <p:cNvPr id="262" name="Google Shape;262;p31"/>
          <p:cNvGrpSpPr/>
          <p:nvPr/>
        </p:nvGrpSpPr>
        <p:grpSpPr>
          <a:xfrm>
            <a:off x="1208024" y="3429000"/>
            <a:ext cx="5102351" cy="2647137"/>
            <a:chOff x="5998063" y="3554948"/>
            <a:chExt cx="5102351" cy="2647137"/>
          </a:xfrm>
        </p:grpSpPr>
        <p:grpSp>
          <p:nvGrpSpPr>
            <p:cNvPr id="263" name="Google Shape;263;p31"/>
            <p:cNvGrpSpPr/>
            <p:nvPr/>
          </p:nvGrpSpPr>
          <p:grpSpPr>
            <a:xfrm>
              <a:off x="7326003" y="3685271"/>
              <a:ext cx="3774411" cy="2374752"/>
              <a:chOff x="6294037" y="3621024"/>
              <a:chExt cx="3774411" cy="2374752"/>
            </a:xfrm>
          </p:grpSpPr>
          <p:pic>
            <p:nvPicPr>
              <p:cNvPr id="264" name="Google Shape;264;p31"/>
              <p:cNvPicPr preferRelativeResize="0"/>
              <p:nvPr/>
            </p:nvPicPr>
            <p:blipFill rotWithShape="1">
              <a:blip r:embed="rId4">
                <a:alphaModFix/>
              </a:blip>
              <a:srcRect l="56796" t="56119" r="9756" b="6085"/>
              <a:stretch/>
            </p:blipFill>
            <p:spPr>
              <a:xfrm>
                <a:off x="7095744" y="3621024"/>
                <a:ext cx="2972704" cy="2374752"/>
              </a:xfrm>
              <a:prstGeom prst="rect">
                <a:avLst/>
              </a:prstGeom>
              <a:noFill/>
              <a:ln>
                <a:noFill/>
              </a:ln>
            </p:spPr>
          </p:pic>
          <p:pic>
            <p:nvPicPr>
              <p:cNvPr id="265" name="Google Shape;265;p31"/>
              <p:cNvPicPr preferRelativeResize="0"/>
              <p:nvPr/>
            </p:nvPicPr>
            <p:blipFill rotWithShape="1">
              <a:blip r:embed="rId4">
                <a:alphaModFix/>
              </a:blip>
              <a:srcRect l="10056" t="56119" r="80861" b="6085"/>
              <a:stretch/>
            </p:blipFill>
            <p:spPr>
              <a:xfrm>
                <a:off x="6294037" y="3621024"/>
                <a:ext cx="807218" cy="2374752"/>
              </a:xfrm>
              <a:prstGeom prst="rect">
                <a:avLst/>
              </a:prstGeom>
              <a:noFill/>
              <a:ln>
                <a:noFill/>
              </a:ln>
            </p:spPr>
          </p:pic>
        </p:grpSp>
        <p:pic>
          <p:nvPicPr>
            <p:cNvPr id="266" name="Google Shape;266;p31"/>
            <p:cNvPicPr preferRelativeResize="0"/>
            <p:nvPr/>
          </p:nvPicPr>
          <p:blipFill rotWithShape="1">
            <a:blip r:embed="rId4">
              <a:alphaModFix/>
            </a:blip>
            <a:srcRect l="28531" t="5774" r="60146" b="53386"/>
            <a:stretch/>
          </p:blipFill>
          <p:spPr>
            <a:xfrm flipH="1">
              <a:off x="5998063" y="3554948"/>
              <a:ext cx="1038061" cy="2647137"/>
            </a:xfrm>
            <a:prstGeom prst="rect">
              <a:avLst/>
            </a:prstGeom>
            <a:noFill/>
            <a:ln>
              <a:noFill/>
            </a:ln>
          </p:spPr>
        </p:pic>
      </p:grpSp>
      <p:sp>
        <p:nvSpPr>
          <p:cNvPr id="267" name="Google Shape;267;p31"/>
          <p:cNvSpPr txBox="1"/>
          <p:nvPr/>
        </p:nvSpPr>
        <p:spPr>
          <a:xfrm>
            <a:off x="854378" y="736684"/>
            <a:ext cx="10483244"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تحديد مواقع السلطة</a:t>
            </a:r>
            <a:endParaRPr sz="3200" b="1" dirty="0">
              <a:solidFill>
                <a:schemeClr val="dk1"/>
              </a:solidFill>
              <a:latin typeface="Arial"/>
              <a:ea typeface="Arial"/>
              <a:cs typeface="Arial"/>
              <a:sym typeface="Arial"/>
            </a:endParaRPr>
          </a:p>
        </p:txBody>
      </p:sp>
      <p:sp>
        <p:nvSpPr>
          <p:cNvPr id="268" name="Google Shape;268;p31"/>
          <p:cNvSpPr txBox="1"/>
          <p:nvPr/>
        </p:nvSpPr>
        <p:spPr>
          <a:xfrm>
            <a:off x="6197600" y="2714606"/>
            <a:ext cx="5140019" cy="152345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استخلاص معلومات السيناريو (د)</a:t>
            </a:r>
            <a:endParaRPr dirty="0"/>
          </a:p>
          <a:p>
            <a:pPr marL="0" marR="0" lvl="0" indent="0" rtl="1">
              <a:spcBef>
                <a:spcPts val="600"/>
              </a:spcBef>
              <a:spcAft>
                <a:spcPts val="0"/>
              </a:spcAft>
              <a:buNone/>
            </a:pPr>
            <a:r>
              <a:rPr lang="ar-sa" sz="2200" dirty="0">
                <a:solidFill>
                  <a:srgbClr val="27242B"/>
                </a:solidFill>
                <a:latin typeface="Arial"/>
                <a:ea typeface="Arial"/>
                <a:cs typeface="Arial"/>
                <a:sym typeface="Arial"/>
              </a:rPr>
              <a:t>عامل يعمل بعقد قصير الأجل لدى منظمة غير حكومية يقدم المساعدة في المجتمع المحلي بجمع الردود على استقصاء حول رضا المستفيدين عن أنشطة البرنامج. </a:t>
            </a:r>
            <a:endParaRPr sz="2200" dirty="0">
              <a:solidFill>
                <a:schemeClr val="dk1"/>
              </a:solidFill>
              <a:latin typeface="Arial"/>
              <a:ea typeface="Arial"/>
              <a:cs typeface="Arial"/>
              <a:sym typeface="Arial"/>
            </a:endParaRPr>
          </a:p>
        </p:txBody>
      </p:sp>
      <p:sp>
        <p:nvSpPr>
          <p:cNvPr id="269" name="Google Shape;269;p31"/>
          <p:cNvSpPr txBox="1"/>
          <p:nvPr/>
        </p:nvSpPr>
        <p:spPr>
          <a:xfrm>
            <a:off x="854378" y="496116"/>
            <a:ext cx="10483244"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الثاني</a:t>
            </a:r>
            <a:endParaRPr sz="1600" dirty="0">
              <a:solidFill>
                <a:srgbClr val="4EA827"/>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4"/>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96" name="Google Shape;96;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p>
            <a:pPr marL="0" lvl="0" indent="0" rtl="1">
              <a:lnSpc>
                <a:spcPct val="90000"/>
              </a:lnSpc>
              <a:spcBef>
                <a:spcPts val="0"/>
              </a:spcBef>
              <a:spcAft>
                <a:spcPts val="0"/>
              </a:spcAft>
              <a:buClr>
                <a:srgbClr val="27242B"/>
              </a:buClr>
              <a:buSzPts val="4000"/>
              <a:buFont typeface="Arial"/>
              <a:buNone/>
            </a:pPr>
            <a:r>
              <a:rPr lang="ar-sa" sz="4000" b="1">
                <a:solidFill>
                  <a:srgbClr val="27242B"/>
                </a:solidFill>
                <a:latin typeface="Arial"/>
                <a:ea typeface="Arial"/>
                <a:cs typeface="Arial"/>
                <a:sym typeface="Arial"/>
              </a:rPr>
              <a:t>لمحة عامة عن الوحدة التدريبية</a:t>
            </a:r>
            <a:endParaRPr sz="4000">
              <a:solidFill>
                <a:srgbClr val="27242B"/>
              </a:solidFill>
            </a:endParaRPr>
          </a:p>
        </p:txBody>
      </p:sp>
      <p:sp>
        <p:nvSpPr>
          <p:cNvPr id="97" name="Google Shape;97;p14"/>
          <p:cNvSpPr txBox="1">
            <a:spLocks noGrp="1"/>
          </p:cNvSpPr>
          <p:nvPr>
            <p:ph type="body" idx="1"/>
          </p:nvPr>
        </p:nvSpPr>
        <p:spPr>
          <a:xfrm>
            <a:off x="838199" y="1552576"/>
            <a:ext cx="10716491" cy="4351338"/>
          </a:xfrm>
          <a:prstGeom prst="rect">
            <a:avLst/>
          </a:prstGeom>
          <a:noFill/>
          <a:ln>
            <a:noFill/>
          </a:ln>
        </p:spPr>
        <p:txBody>
          <a:bodyPr spcFirstLastPara="1" wrap="square" lIns="91425" tIns="45700" rIns="91425" bIns="45700" rtlCol="1" anchor="t" anchorCtr="0">
            <a:normAutofit/>
          </a:bodyPr>
          <a:lstStyle/>
          <a:p>
            <a:pPr marL="0" lvl="0" indent="0" rtl="1">
              <a:lnSpc>
                <a:spcPct val="150000"/>
              </a:lnSpc>
              <a:spcBef>
                <a:spcPts val="0"/>
              </a:spcBef>
              <a:spcAft>
                <a:spcPts val="0"/>
              </a:spcAft>
              <a:buClr>
                <a:srgbClr val="27242B"/>
              </a:buClr>
              <a:buSzPts val="2200"/>
              <a:buNone/>
            </a:pPr>
            <a:r>
              <a:rPr lang="ar-sa" sz="2200" b="1" dirty="0">
                <a:solidFill>
                  <a:srgbClr val="27242B"/>
                </a:solidFill>
                <a:latin typeface="Arial"/>
                <a:ea typeface="Arial"/>
                <a:cs typeface="Arial"/>
                <a:sym typeface="Arial"/>
              </a:rPr>
              <a:t>الجلسة الأولى: </a:t>
            </a:r>
            <a:r>
              <a:rPr lang="ar-sa" sz="2200" dirty="0">
                <a:solidFill>
                  <a:srgbClr val="27242B"/>
                </a:solidFill>
                <a:latin typeface="Arial"/>
                <a:ea typeface="Arial"/>
                <a:cs typeface="Arial"/>
                <a:sym typeface="Arial"/>
              </a:rPr>
              <a:t>مقدمة وفيديو</a:t>
            </a:r>
            <a:endParaRPr dirty="0"/>
          </a:p>
          <a:p>
            <a:pPr marL="0" lvl="0" indent="0" rtl="1">
              <a:lnSpc>
                <a:spcPct val="150000"/>
              </a:lnSpc>
              <a:spcBef>
                <a:spcPts val="1000"/>
              </a:spcBef>
              <a:spcAft>
                <a:spcPts val="0"/>
              </a:spcAft>
              <a:buClr>
                <a:srgbClr val="27242B"/>
              </a:buClr>
              <a:buSzPts val="2200"/>
              <a:buNone/>
            </a:pPr>
            <a:r>
              <a:rPr lang="ar-sa" sz="2200" b="1" dirty="0">
                <a:solidFill>
                  <a:srgbClr val="27242B"/>
                </a:solidFill>
                <a:latin typeface="Arial"/>
                <a:ea typeface="Arial"/>
                <a:cs typeface="Arial"/>
                <a:sym typeface="Arial"/>
              </a:rPr>
              <a:t>الجلسة الثانية: </a:t>
            </a:r>
            <a:r>
              <a:rPr lang="ar-sa" sz="2200" dirty="0">
                <a:solidFill>
                  <a:srgbClr val="27242B"/>
                </a:solidFill>
                <a:latin typeface="Arial"/>
                <a:ea typeface="Arial"/>
                <a:cs typeface="Arial"/>
                <a:sym typeface="Arial"/>
              </a:rPr>
              <a:t>معاملة الأشخاص باحترام واستخدام مواقع السلطة بمسؤولية</a:t>
            </a:r>
            <a:endParaRPr dirty="0"/>
          </a:p>
          <a:p>
            <a:pPr marL="0" lvl="0" indent="0" rtl="1">
              <a:lnSpc>
                <a:spcPct val="150000"/>
              </a:lnSpc>
              <a:spcBef>
                <a:spcPts val="1000"/>
              </a:spcBef>
              <a:spcAft>
                <a:spcPts val="0"/>
              </a:spcAft>
              <a:buClr>
                <a:srgbClr val="27242B"/>
              </a:buClr>
              <a:buSzPts val="2200"/>
              <a:buNone/>
            </a:pPr>
            <a:r>
              <a:rPr lang="ar-sa" sz="2200" b="1" dirty="0">
                <a:solidFill>
                  <a:srgbClr val="27242B"/>
                </a:solidFill>
                <a:latin typeface="Arial"/>
                <a:ea typeface="Arial"/>
                <a:cs typeface="Arial"/>
                <a:sym typeface="Arial"/>
              </a:rPr>
              <a:t>الجلسة الثالثة: </a:t>
            </a:r>
            <a:r>
              <a:rPr lang="ar-sa" sz="2200" dirty="0">
                <a:solidFill>
                  <a:srgbClr val="27242B"/>
                </a:solidFill>
                <a:latin typeface="Arial"/>
                <a:ea typeface="Arial"/>
                <a:cs typeface="Arial"/>
                <a:sym typeface="Arial"/>
              </a:rPr>
              <a:t>المبادئ الأساسية الستة</a:t>
            </a:r>
            <a:endParaRPr dirty="0"/>
          </a:p>
          <a:p>
            <a:pPr marL="0" lvl="0" indent="0" rtl="1">
              <a:lnSpc>
                <a:spcPct val="150000"/>
              </a:lnSpc>
              <a:spcBef>
                <a:spcPts val="1000"/>
              </a:spcBef>
              <a:spcAft>
                <a:spcPts val="0"/>
              </a:spcAft>
              <a:buClr>
                <a:srgbClr val="27242B"/>
              </a:buClr>
              <a:buSzPts val="2200"/>
              <a:buNone/>
            </a:pPr>
            <a:r>
              <a:rPr lang="ar-sa" sz="2200" b="1" dirty="0">
                <a:solidFill>
                  <a:srgbClr val="27242B"/>
                </a:solidFill>
                <a:latin typeface="Arial"/>
                <a:ea typeface="Arial"/>
                <a:cs typeface="Arial"/>
                <a:sym typeface="Arial"/>
              </a:rPr>
              <a:t>الجلسة الرابعة: </a:t>
            </a:r>
            <a:r>
              <a:rPr lang="ar-sa" sz="2200" dirty="0">
                <a:solidFill>
                  <a:srgbClr val="27242B"/>
                </a:solidFill>
                <a:latin typeface="Arial"/>
                <a:ea typeface="Arial"/>
                <a:cs typeface="Arial"/>
                <a:sym typeface="Arial"/>
              </a:rPr>
              <a:t>التعرف على السلوك المحظور والسلوك المشبوه</a:t>
            </a:r>
            <a:endParaRPr dirty="0"/>
          </a:p>
          <a:p>
            <a:pPr marL="0" lvl="0" indent="0" rtl="1">
              <a:lnSpc>
                <a:spcPct val="150000"/>
              </a:lnSpc>
              <a:spcBef>
                <a:spcPts val="1000"/>
              </a:spcBef>
              <a:spcAft>
                <a:spcPts val="0"/>
              </a:spcAft>
              <a:buClr>
                <a:srgbClr val="27242B"/>
              </a:buClr>
              <a:buSzPts val="2200"/>
              <a:buNone/>
            </a:pPr>
            <a:r>
              <a:rPr lang="ar-sa" sz="2200" b="1" dirty="0">
                <a:solidFill>
                  <a:srgbClr val="27242B"/>
                </a:solidFill>
                <a:latin typeface="Arial"/>
                <a:ea typeface="Arial"/>
                <a:cs typeface="Arial"/>
                <a:sym typeface="Arial"/>
              </a:rPr>
              <a:t>الجلسة الخامسة: </a:t>
            </a:r>
            <a:r>
              <a:rPr lang="ar-sa" sz="2200" dirty="0">
                <a:solidFill>
                  <a:srgbClr val="27242B"/>
                </a:solidFill>
                <a:latin typeface="Arial"/>
                <a:ea typeface="Arial"/>
                <a:cs typeface="Arial"/>
                <a:sym typeface="Arial"/>
              </a:rPr>
              <a:t>عملية الإبلاغ</a:t>
            </a:r>
            <a:endParaRPr dirty="0"/>
          </a:p>
          <a:p>
            <a:pPr marL="0" lvl="0" indent="0" rtl="1">
              <a:lnSpc>
                <a:spcPct val="90000"/>
              </a:lnSpc>
              <a:spcBef>
                <a:spcPts val="1000"/>
              </a:spcBef>
              <a:spcAft>
                <a:spcPts val="0"/>
              </a:spcAft>
              <a:buClr>
                <a:schemeClr val="dk1"/>
              </a:buClr>
              <a:buSzPts val="2800"/>
              <a:buNone/>
            </a:pPr>
            <a:endParaRPr dirty="0">
              <a:latin typeface="Arial"/>
              <a:ea typeface="Arial"/>
              <a:cs typeface="Arial"/>
              <a:sym typeface="Arial"/>
            </a:endParaRPr>
          </a:p>
          <a:p>
            <a:pPr marL="0" lvl="0" indent="0" rtl="1">
              <a:lnSpc>
                <a:spcPct val="90000"/>
              </a:lnSpc>
              <a:spcBef>
                <a:spcPts val="1000"/>
              </a:spcBef>
              <a:spcAft>
                <a:spcPts val="0"/>
              </a:spcAft>
              <a:buClr>
                <a:schemeClr val="dk1"/>
              </a:buClr>
              <a:buSzPts val="2800"/>
              <a:buNone/>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32"/>
          <p:cNvPicPr preferRelativeResize="0"/>
          <p:nvPr/>
        </p:nvPicPr>
        <p:blipFill rotWithShape="1">
          <a:blip r:embed="rId3">
            <a:alphaModFix/>
          </a:blip>
          <a:srcRect/>
          <a:stretch/>
        </p:blipFill>
        <p:spPr>
          <a:xfrm flipH="1">
            <a:off x="0" y="0"/>
            <a:ext cx="12192000" cy="6858000"/>
          </a:xfrm>
          <a:prstGeom prst="rect">
            <a:avLst/>
          </a:prstGeom>
          <a:noFill/>
          <a:ln>
            <a:noFill/>
          </a:ln>
        </p:spPr>
      </p:pic>
      <p:grpSp>
        <p:nvGrpSpPr>
          <p:cNvPr id="275" name="Google Shape;275;p32"/>
          <p:cNvGrpSpPr/>
          <p:nvPr/>
        </p:nvGrpSpPr>
        <p:grpSpPr>
          <a:xfrm>
            <a:off x="935973" y="3475892"/>
            <a:ext cx="5585493" cy="2773863"/>
            <a:chOff x="5795212" y="2926278"/>
            <a:chExt cx="5636603" cy="2872388"/>
          </a:xfrm>
        </p:grpSpPr>
        <p:grpSp>
          <p:nvGrpSpPr>
            <p:cNvPr id="276" name="Google Shape;276;p32"/>
            <p:cNvGrpSpPr/>
            <p:nvPr/>
          </p:nvGrpSpPr>
          <p:grpSpPr>
            <a:xfrm>
              <a:off x="7290147" y="2926278"/>
              <a:ext cx="4141668" cy="2576945"/>
              <a:chOff x="6294037" y="3621024"/>
              <a:chExt cx="3774411" cy="2374752"/>
            </a:xfrm>
          </p:grpSpPr>
          <p:pic>
            <p:nvPicPr>
              <p:cNvPr id="277" name="Google Shape;277;p32"/>
              <p:cNvPicPr preferRelativeResize="0"/>
              <p:nvPr/>
            </p:nvPicPr>
            <p:blipFill rotWithShape="1">
              <a:blip r:embed="rId4">
                <a:alphaModFix/>
              </a:blip>
              <a:srcRect l="56796" t="56119" r="9756" b="6085"/>
              <a:stretch/>
            </p:blipFill>
            <p:spPr>
              <a:xfrm>
                <a:off x="7095744" y="3621024"/>
                <a:ext cx="2972704" cy="2374752"/>
              </a:xfrm>
              <a:prstGeom prst="rect">
                <a:avLst/>
              </a:prstGeom>
              <a:noFill/>
              <a:ln>
                <a:noFill/>
              </a:ln>
            </p:spPr>
          </p:pic>
          <p:pic>
            <p:nvPicPr>
              <p:cNvPr id="278" name="Google Shape;278;p32"/>
              <p:cNvPicPr preferRelativeResize="0"/>
              <p:nvPr/>
            </p:nvPicPr>
            <p:blipFill rotWithShape="1">
              <a:blip r:embed="rId4">
                <a:alphaModFix/>
              </a:blip>
              <a:srcRect l="10056" t="56119" r="80861" b="6085"/>
              <a:stretch/>
            </p:blipFill>
            <p:spPr>
              <a:xfrm>
                <a:off x="6294037" y="3621024"/>
                <a:ext cx="807218" cy="2374752"/>
              </a:xfrm>
              <a:prstGeom prst="rect">
                <a:avLst/>
              </a:prstGeom>
              <a:noFill/>
              <a:ln>
                <a:noFill/>
              </a:ln>
            </p:spPr>
          </p:pic>
        </p:grpSp>
        <p:pic>
          <p:nvPicPr>
            <p:cNvPr id="279" name="Google Shape;279;p32"/>
            <p:cNvPicPr preferRelativeResize="0"/>
            <p:nvPr/>
          </p:nvPicPr>
          <p:blipFill rotWithShape="1">
            <a:blip r:embed="rId4">
              <a:alphaModFix/>
            </a:blip>
            <a:srcRect l="59539" t="8069" r="28578" b="54784"/>
            <a:stretch/>
          </p:blipFill>
          <p:spPr>
            <a:xfrm flipH="1">
              <a:off x="5795212" y="2926278"/>
              <a:ext cx="1300914" cy="2872388"/>
            </a:xfrm>
            <a:prstGeom prst="rect">
              <a:avLst/>
            </a:prstGeom>
            <a:noFill/>
            <a:ln>
              <a:noFill/>
            </a:ln>
          </p:spPr>
        </p:pic>
      </p:grpSp>
      <p:sp>
        <p:nvSpPr>
          <p:cNvPr id="280" name="Google Shape;280;p32"/>
          <p:cNvSpPr txBox="1"/>
          <p:nvPr/>
        </p:nvSpPr>
        <p:spPr>
          <a:xfrm>
            <a:off x="854378" y="736684"/>
            <a:ext cx="10555302"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تحديد مواقع السلطة</a:t>
            </a:r>
            <a:endParaRPr sz="3200" b="1" dirty="0">
              <a:solidFill>
                <a:schemeClr val="dk1"/>
              </a:solidFill>
              <a:latin typeface="Arial"/>
              <a:ea typeface="Arial"/>
              <a:cs typeface="Arial"/>
              <a:sym typeface="Arial"/>
            </a:endParaRPr>
          </a:p>
        </p:txBody>
      </p:sp>
      <p:sp>
        <p:nvSpPr>
          <p:cNvPr id="281" name="Google Shape;281;p32"/>
          <p:cNvSpPr txBox="1"/>
          <p:nvPr/>
        </p:nvSpPr>
        <p:spPr>
          <a:xfrm>
            <a:off x="5840748" y="2714606"/>
            <a:ext cx="5568929" cy="2200562"/>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a:solidFill>
                  <a:srgbClr val="4EA827"/>
                </a:solidFill>
                <a:latin typeface="Arial"/>
                <a:ea typeface="Arial"/>
                <a:cs typeface="Arial"/>
                <a:sym typeface="Arial"/>
              </a:rPr>
              <a:t>استخلاص معلومات السيناريو (هـ)</a:t>
            </a:r>
            <a:endParaRPr/>
          </a:p>
          <a:p>
            <a:pPr marL="0" marR="0" lvl="0" indent="0" rtl="1">
              <a:spcBef>
                <a:spcPts val="600"/>
              </a:spcBef>
              <a:spcAft>
                <a:spcPts val="0"/>
              </a:spcAft>
              <a:buNone/>
            </a:pPr>
            <a:r>
              <a:rPr lang="ar-sa" sz="2200">
                <a:solidFill>
                  <a:srgbClr val="27242B"/>
                </a:solidFill>
                <a:latin typeface="Arial"/>
                <a:ea typeface="Arial"/>
                <a:cs typeface="Arial"/>
                <a:sym typeface="Arial"/>
              </a:rPr>
              <a:t>مسؤول برامج يعمل لدى إحدى المنظمات غير الحكومية يقدم عرضاً تقديمياً في اجتماع مجتمعي ويقول إن المنظمة غير الحكومية تتطلع إلى توظيف أشخاص لشغل وظائف بعقود قصيرة الأجل. ويذكر أن المنظمة تبحث بصفة خاصة عن نساء سيعملن مع النساء المحليات الأخريات. </a:t>
            </a:r>
            <a:endParaRPr sz="2400">
              <a:solidFill>
                <a:schemeClr val="dk1"/>
              </a:solidFill>
              <a:latin typeface="Arial"/>
              <a:ea typeface="Arial"/>
              <a:cs typeface="Arial"/>
              <a:sym typeface="Arial"/>
            </a:endParaRPr>
          </a:p>
        </p:txBody>
      </p:sp>
      <p:sp>
        <p:nvSpPr>
          <p:cNvPr id="282" name="Google Shape;282;p32"/>
          <p:cNvSpPr txBox="1"/>
          <p:nvPr/>
        </p:nvSpPr>
        <p:spPr>
          <a:xfrm>
            <a:off x="854378" y="496116"/>
            <a:ext cx="1055530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الثاني</a:t>
            </a:r>
            <a:endParaRPr sz="1600" dirty="0">
              <a:solidFill>
                <a:srgbClr val="4EA827"/>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33"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88" name="Google Shape;288;p33"/>
          <p:cNvSpPr txBox="1"/>
          <p:nvPr/>
        </p:nvSpPr>
        <p:spPr>
          <a:xfrm>
            <a:off x="2909822" y="3175523"/>
            <a:ext cx="774075"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dirty="0">
                <a:solidFill>
                  <a:srgbClr val="27242B"/>
                </a:solidFill>
                <a:latin typeface="Arial"/>
                <a:ea typeface="Arial"/>
                <a:cs typeface="Arial"/>
                <a:sym typeface="Arial"/>
              </a:rPr>
              <a:t>العمر</a:t>
            </a:r>
            <a:endParaRPr sz="2200" dirty="0">
              <a:solidFill>
                <a:srgbClr val="27242B"/>
              </a:solidFill>
              <a:latin typeface="Calibri"/>
              <a:ea typeface="Calibri"/>
              <a:cs typeface="Calibri"/>
              <a:sym typeface="Calibri"/>
            </a:endParaRPr>
          </a:p>
        </p:txBody>
      </p:sp>
      <p:sp>
        <p:nvSpPr>
          <p:cNvPr id="289" name="Google Shape;289;p33"/>
          <p:cNvSpPr txBox="1"/>
          <p:nvPr/>
        </p:nvSpPr>
        <p:spPr>
          <a:xfrm>
            <a:off x="1842412" y="3986797"/>
            <a:ext cx="1841485"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dirty="0">
                <a:solidFill>
                  <a:srgbClr val="27242B"/>
                </a:solidFill>
                <a:latin typeface="Arial"/>
                <a:ea typeface="Arial"/>
                <a:cs typeface="Arial"/>
                <a:sym typeface="Arial"/>
              </a:rPr>
              <a:t>النوع الاجتماعي </a:t>
            </a:r>
            <a:endParaRPr sz="2200" dirty="0">
              <a:solidFill>
                <a:srgbClr val="27242B"/>
              </a:solidFill>
              <a:latin typeface="Calibri"/>
              <a:ea typeface="Calibri"/>
              <a:cs typeface="Calibri"/>
              <a:sym typeface="Calibri"/>
            </a:endParaRPr>
          </a:p>
        </p:txBody>
      </p:sp>
      <p:sp>
        <p:nvSpPr>
          <p:cNvPr id="290" name="Google Shape;290;p33"/>
          <p:cNvSpPr txBox="1"/>
          <p:nvPr/>
        </p:nvSpPr>
        <p:spPr>
          <a:xfrm>
            <a:off x="1842412" y="4917697"/>
            <a:ext cx="1946149"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الحالة الاجتماعية </a:t>
            </a:r>
            <a:endParaRPr sz="2200">
              <a:solidFill>
                <a:srgbClr val="27242B"/>
              </a:solidFill>
              <a:latin typeface="Calibri"/>
              <a:ea typeface="Calibri"/>
              <a:cs typeface="Calibri"/>
              <a:sym typeface="Calibri"/>
            </a:endParaRPr>
          </a:p>
        </p:txBody>
      </p:sp>
      <p:sp>
        <p:nvSpPr>
          <p:cNvPr id="291" name="Google Shape;291;p33"/>
          <p:cNvSpPr txBox="1"/>
          <p:nvPr/>
        </p:nvSpPr>
        <p:spPr>
          <a:xfrm>
            <a:off x="1842412" y="5768060"/>
            <a:ext cx="1946149"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الوضع الوظيفي</a:t>
            </a:r>
            <a:endParaRPr sz="2200">
              <a:solidFill>
                <a:srgbClr val="27242B"/>
              </a:solidFill>
              <a:latin typeface="Calibri"/>
              <a:ea typeface="Calibri"/>
              <a:cs typeface="Calibri"/>
              <a:sym typeface="Calibri"/>
            </a:endParaRPr>
          </a:p>
        </p:txBody>
      </p:sp>
      <p:sp>
        <p:nvSpPr>
          <p:cNvPr id="292" name="Google Shape;292;p33"/>
          <p:cNvSpPr txBox="1"/>
          <p:nvPr/>
        </p:nvSpPr>
        <p:spPr>
          <a:xfrm>
            <a:off x="6432234" y="3164486"/>
            <a:ext cx="3450435"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dirty="0">
                <a:solidFill>
                  <a:srgbClr val="27242B"/>
                </a:solidFill>
                <a:latin typeface="Arial"/>
                <a:ea typeface="Arial"/>
                <a:cs typeface="Arial"/>
                <a:sym typeface="Arial"/>
              </a:rPr>
              <a:t>الوضع الاقتصادي أو الثروة</a:t>
            </a:r>
            <a:endParaRPr sz="2200" dirty="0">
              <a:solidFill>
                <a:srgbClr val="27242B"/>
              </a:solidFill>
              <a:latin typeface="Calibri"/>
              <a:ea typeface="Calibri"/>
              <a:cs typeface="Calibri"/>
              <a:sym typeface="Calibri"/>
            </a:endParaRPr>
          </a:p>
        </p:txBody>
      </p:sp>
      <p:sp>
        <p:nvSpPr>
          <p:cNvPr id="293" name="Google Shape;293;p33"/>
          <p:cNvSpPr txBox="1"/>
          <p:nvPr/>
        </p:nvSpPr>
        <p:spPr>
          <a:xfrm>
            <a:off x="6432903" y="3985579"/>
            <a:ext cx="3393534"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العرق/الجنسية/الإثنية/الانتماء القبلي</a:t>
            </a:r>
            <a:endParaRPr sz="2200">
              <a:solidFill>
                <a:srgbClr val="27242B"/>
              </a:solidFill>
              <a:latin typeface="Calibri"/>
              <a:ea typeface="Calibri"/>
              <a:cs typeface="Calibri"/>
              <a:sym typeface="Calibri"/>
            </a:endParaRPr>
          </a:p>
        </p:txBody>
      </p:sp>
      <p:sp>
        <p:nvSpPr>
          <p:cNvPr id="294" name="Google Shape;294;p33"/>
          <p:cNvSpPr txBox="1"/>
          <p:nvPr/>
        </p:nvSpPr>
        <p:spPr>
          <a:xfrm>
            <a:off x="6429404" y="4917697"/>
            <a:ext cx="3450435"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الإعاقة</a:t>
            </a:r>
            <a:endParaRPr sz="2200">
              <a:solidFill>
                <a:srgbClr val="27242B"/>
              </a:solidFill>
              <a:latin typeface="Calibri"/>
              <a:ea typeface="Calibri"/>
              <a:cs typeface="Calibri"/>
              <a:sym typeface="Calibri"/>
            </a:endParaRPr>
          </a:p>
        </p:txBody>
      </p:sp>
      <p:sp>
        <p:nvSpPr>
          <p:cNvPr id="295" name="Google Shape;295;p33"/>
          <p:cNvSpPr txBox="1"/>
          <p:nvPr/>
        </p:nvSpPr>
        <p:spPr>
          <a:xfrm>
            <a:off x="6419148" y="5768366"/>
            <a:ext cx="3450435"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الدين</a:t>
            </a:r>
            <a:endParaRPr sz="2200">
              <a:solidFill>
                <a:srgbClr val="27242B"/>
              </a:solidFill>
              <a:latin typeface="Calibri"/>
              <a:ea typeface="Calibri"/>
              <a:cs typeface="Calibri"/>
              <a:sym typeface="Calibri"/>
            </a:endParaRPr>
          </a:p>
        </p:txBody>
      </p:sp>
      <p:sp>
        <p:nvSpPr>
          <p:cNvPr id="296" name="Google Shape;296;p33"/>
          <p:cNvSpPr txBox="1"/>
          <p:nvPr/>
        </p:nvSpPr>
        <p:spPr>
          <a:xfrm>
            <a:off x="854378" y="736684"/>
            <a:ext cx="10483244"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تحديد مواقع السلطة</a:t>
            </a:r>
            <a:endParaRPr sz="3200" b="1" dirty="0">
              <a:solidFill>
                <a:schemeClr val="dk1"/>
              </a:solidFill>
              <a:latin typeface="Arial"/>
              <a:ea typeface="Arial"/>
              <a:cs typeface="Arial"/>
              <a:sym typeface="Arial"/>
            </a:endParaRPr>
          </a:p>
        </p:txBody>
      </p:sp>
      <p:sp>
        <p:nvSpPr>
          <p:cNvPr id="297" name="Google Shape;297;p33"/>
          <p:cNvSpPr txBox="1"/>
          <p:nvPr/>
        </p:nvSpPr>
        <p:spPr>
          <a:xfrm>
            <a:off x="6054149" y="2483021"/>
            <a:ext cx="5241622"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العوامل المتعلقة بالسلطة:</a:t>
            </a:r>
            <a:endParaRPr dirty="0"/>
          </a:p>
        </p:txBody>
      </p:sp>
      <p:sp>
        <p:nvSpPr>
          <p:cNvPr id="298" name="Google Shape;298;p33"/>
          <p:cNvSpPr txBox="1"/>
          <p:nvPr/>
        </p:nvSpPr>
        <p:spPr>
          <a:xfrm>
            <a:off x="854378" y="496116"/>
            <a:ext cx="10483244"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 </a:t>
            </a:r>
            <a:r>
              <a:rPr lang="ar-sa" sz="1600" dirty="0">
                <a:solidFill>
                  <a:srgbClr val="4EA827"/>
                </a:solidFill>
                <a:latin typeface="Arial"/>
                <a:ea typeface="Arial"/>
                <a:cs typeface="Arial"/>
                <a:sym typeface="Arial"/>
              </a:rPr>
              <a:t>// الموضوع الثاني</a:t>
            </a:r>
            <a:endParaRPr sz="1600" dirty="0">
              <a:solidFill>
                <a:srgbClr val="4EA827"/>
              </a:solidFill>
              <a:latin typeface="Calibri"/>
              <a:ea typeface="Calibri"/>
              <a:cs typeface="Calibri"/>
              <a:sym typeface="Calibri"/>
            </a:endParaRPr>
          </a:p>
        </p:txBody>
      </p:sp>
      <p:pic>
        <p:nvPicPr>
          <p:cNvPr id="299" name="Google Shape;299;p33" descr="Icon&#10;&#10;Description automatically generated"/>
          <p:cNvPicPr preferRelativeResize="0"/>
          <p:nvPr/>
        </p:nvPicPr>
        <p:blipFill rotWithShape="1">
          <a:blip r:embed="rId4">
            <a:alphaModFix/>
          </a:blip>
          <a:srcRect/>
          <a:stretch/>
        </p:blipFill>
        <p:spPr>
          <a:xfrm>
            <a:off x="10419384" y="2961992"/>
            <a:ext cx="683905" cy="683905"/>
          </a:xfrm>
          <a:prstGeom prst="rect">
            <a:avLst/>
          </a:prstGeom>
          <a:noFill/>
          <a:ln>
            <a:noFill/>
          </a:ln>
        </p:spPr>
      </p:pic>
      <p:pic>
        <p:nvPicPr>
          <p:cNvPr id="300" name="Google Shape;300;p33" descr="A picture containing text, plate, tableware, dishware&#10;&#10;Description automatically generated"/>
          <p:cNvPicPr preferRelativeResize="0"/>
          <p:nvPr/>
        </p:nvPicPr>
        <p:blipFill rotWithShape="1">
          <a:blip r:embed="rId5">
            <a:alphaModFix/>
          </a:blip>
          <a:srcRect/>
          <a:stretch/>
        </p:blipFill>
        <p:spPr>
          <a:xfrm>
            <a:off x="10399869" y="3834046"/>
            <a:ext cx="703297" cy="703297"/>
          </a:xfrm>
          <a:prstGeom prst="rect">
            <a:avLst/>
          </a:prstGeom>
          <a:noFill/>
          <a:ln>
            <a:noFill/>
          </a:ln>
        </p:spPr>
      </p:pic>
      <p:pic>
        <p:nvPicPr>
          <p:cNvPr id="301" name="Google Shape;301;p33" descr="Icon&#10;&#10;Description automatically generated"/>
          <p:cNvPicPr preferRelativeResize="0"/>
          <p:nvPr/>
        </p:nvPicPr>
        <p:blipFill rotWithShape="1">
          <a:blip r:embed="rId6">
            <a:alphaModFix/>
          </a:blip>
          <a:srcRect/>
          <a:stretch/>
        </p:blipFill>
        <p:spPr>
          <a:xfrm>
            <a:off x="3932417" y="2972408"/>
            <a:ext cx="844317" cy="844317"/>
          </a:xfrm>
          <a:prstGeom prst="rect">
            <a:avLst/>
          </a:prstGeom>
          <a:noFill/>
          <a:ln>
            <a:noFill/>
          </a:ln>
        </p:spPr>
      </p:pic>
      <p:pic>
        <p:nvPicPr>
          <p:cNvPr id="302" name="Google Shape;302;p33" descr="Icon&#10;&#10;Description automatically generated"/>
          <p:cNvPicPr preferRelativeResize="0"/>
          <p:nvPr/>
        </p:nvPicPr>
        <p:blipFill rotWithShape="1">
          <a:blip r:embed="rId7">
            <a:alphaModFix/>
          </a:blip>
          <a:srcRect/>
          <a:stretch/>
        </p:blipFill>
        <p:spPr>
          <a:xfrm>
            <a:off x="3996000" y="4755067"/>
            <a:ext cx="703297" cy="703297"/>
          </a:xfrm>
          <a:prstGeom prst="rect">
            <a:avLst/>
          </a:prstGeom>
          <a:noFill/>
          <a:ln>
            <a:noFill/>
          </a:ln>
        </p:spPr>
      </p:pic>
      <p:pic>
        <p:nvPicPr>
          <p:cNvPr id="303" name="Google Shape;303;p33" descr="Icon&#10;&#10;Description automatically generated"/>
          <p:cNvPicPr preferRelativeResize="0"/>
          <p:nvPr/>
        </p:nvPicPr>
        <p:blipFill rotWithShape="1">
          <a:blip r:embed="rId8">
            <a:alphaModFix/>
          </a:blip>
          <a:srcRect/>
          <a:stretch/>
        </p:blipFill>
        <p:spPr>
          <a:xfrm>
            <a:off x="10371590" y="4684442"/>
            <a:ext cx="780403" cy="780403"/>
          </a:xfrm>
          <a:prstGeom prst="rect">
            <a:avLst/>
          </a:prstGeom>
          <a:noFill/>
          <a:ln>
            <a:noFill/>
          </a:ln>
        </p:spPr>
      </p:pic>
      <p:pic>
        <p:nvPicPr>
          <p:cNvPr id="304" name="Google Shape;304;p33" descr="Icon&#10;&#10;Description automatically generated"/>
          <p:cNvPicPr preferRelativeResize="0"/>
          <p:nvPr/>
        </p:nvPicPr>
        <p:blipFill rotWithShape="1">
          <a:blip r:embed="rId9">
            <a:alphaModFix/>
          </a:blip>
          <a:srcRect/>
          <a:stretch/>
        </p:blipFill>
        <p:spPr>
          <a:xfrm>
            <a:off x="3988280" y="5576692"/>
            <a:ext cx="723870" cy="723870"/>
          </a:xfrm>
          <a:prstGeom prst="rect">
            <a:avLst/>
          </a:prstGeom>
          <a:noFill/>
          <a:ln>
            <a:noFill/>
          </a:ln>
        </p:spPr>
      </p:pic>
      <p:pic>
        <p:nvPicPr>
          <p:cNvPr id="305" name="Google Shape;305;p33" descr="Icon&#10;&#10;Description automatically generated"/>
          <p:cNvPicPr preferRelativeResize="0"/>
          <p:nvPr/>
        </p:nvPicPr>
        <p:blipFill rotWithShape="1">
          <a:blip r:embed="rId10">
            <a:alphaModFix/>
          </a:blip>
          <a:srcRect/>
          <a:stretch/>
        </p:blipFill>
        <p:spPr>
          <a:xfrm>
            <a:off x="3992997" y="3918770"/>
            <a:ext cx="717970" cy="717970"/>
          </a:xfrm>
          <a:prstGeom prst="rect">
            <a:avLst/>
          </a:prstGeom>
          <a:noFill/>
          <a:ln>
            <a:noFill/>
          </a:ln>
        </p:spPr>
      </p:pic>
      <p:pic>
        <p:nvPicPr>
          <p:cNvPr id="306" name="Google Shape;306;p33" descr="Icon&#10;&#10;Description automatically generated"/>
          <p:cNvPicPr preferRelativeResize="0"/>
          <p:nvPr/>
        </p:nvPicPr>
        <p:blipFill rotWithShape="1">
          <a:blip r:embed="rId11">
            <a:alphaModFix/>
          </a:blip>
          <a:srcRect l="6857" t="12700" r="5336" b="11006"/>
          <a:stretch/>
        </p:blipFill>
        <p:spPr>
          <a:xfrm>
            <a:off x="10333060" y="5533764"/>
            <a:ext cx="833120" cy="72387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34" descr="A picture containing green&#10;&#10;Description automatically generated"/>
          <p:cNvPicPr preferRelativeResize="0"/>
          <p:nvPr/>
        </p:nvPicPr>
        <p:blipFill rotWithShape="1">
          <a:blip r:embed="rId3">
            <a:alphaModFix/>
          </a:blip>
          <a:srcRect/>
          <a:stretch/>
        </p:blipFill>
        <p:spPr>
          <a:xfrm flipH="1">
            <a:off x="0" y="0"/>
            <a:ext cx="12192000" cy="6858000"/>
          </a:xfrm>
          <a:prstGeom prst="rect">
            <a:avLst/>
          </a:prstGeom>
          <a:noFill/>
          <a:ln>
            <a:noFill/>
          </a:ln>
        </p:spPr>
      </p:pic>
      <p:grpSp>
        <p:nvGrpSpPr>
          <p:cNvPr id="312" name="Google Shape;312;p34"/>
          <p:cNvGrpSpPr/>
          <p:nvPr/>
        </p:nvGrpSpPr>
        <p:grpSpPr>
          <a:xfrm>
            <a:off x="3484880" y="2170478"/>
            <a:ext cx="6595730" cy="4433273"/>
            <a:chOff x="1467331" y="2506568"/>
            <a:chExt cx="6595730" cy="4433273"/>
          </a:xfrm>
        </p:grpSpPr>
        <p:pic>
          <p:nvPicPr>
            <p:cNvPr id="313" name="Google Shape;313;p34"/>
            <p:cNvPicPr preferRelativeResize="0"/>
            <p:nvPr/>
          </p:nvPicPr>
          <p:blipFill rotWithShape="1">
            <a:blip r:embed="rId4">
              <a:alphaModFix/>
            </a:blip>
            <a:srcRect/>
            <a:stretch/>
          </p:blipFill>
          <p:spPr>
            <a:xfrm>
              <a:off x="1467331" y="2506568"/>
              <a:ext cx="6595730" cy="4433273"/>
            </a:xfrm>
            <a:prstGeom prst="rect">
              <a:avLst/>
            </a:prstGeom>
            <a:noFill/>
            <a:ln>
              <a:noFill/>
            </a:ln>
          </p:spPr>
        </p:pic>
        <p:pic>
          <p:nvPicPr>
            <p:cNvPr id="314" name="Google Shape;314;p34"/>
            <p:cNvPicPr preferRelativeResize="0"/>
            <p:nvPr/>
          </p:nvPicPr>
          <p:blipFill rotWithShape="1">
            <a:blip r:embed="rId5">
              <a:alphaModFix/>
            </a:blip>
            <a:srcRect t="10352"/>
            <a:stretch/>
          </p:blipFill>
          <p:spPr>
            <a:xfrm>
              <a:off x="2590258" y="3222362"/>
              <a:ext cx="4375750" cy="2572384"/>
            </a:xfrm>
            <a:prstGeom prst="rect">
              <a:avLst/>
            </a:prstGeom>
            <a:noFill/>
            <a:ln>
              <a:noFill/>
            </a:ln>
          </p:spPr>
        </p:pic>
      </p:grpSp>
      <p:sp>
        <p:nvSpPr>
          <p:cNvPr id="315" name="Google Shape;315;p34"/>
          <p:cNvSpPr txBox="1"/>
          <p:nvPr/>
        </p:nvSpPr>
        <p:spPr>
          <a:xfrm>
            <a:off x="16033" y="-2448618"/>
            <a:ext cx="2268231" cy="58473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a:solidFill>
                  <a:srgbClr val="4EA827"/>
                </a:solidFill>
                <a:latin typeface="Arial"/>
                <a:ea typeface="Arial"/>
                <a:cs typeface="Arial"/>
                <a:sym typeface="Arial"/>
              </a:rPr>
              <a:t>الجلسة الثانية</a:t>
            </a:r>
            <a:r>
              <a:rPr lang="ar-sa" sz="1600">
                <a:solidFill>
                  <a:srgbClr val="4EA827"/>
                </a:solidFill>
                <a:latin typeface="Arial"/>
                <a:ea typeface="Arial"/>
                <a:cs typeface="Arial"/>
                <a:sym typeface="Arial"/>
              </a:rPr>
              <a:t> // الموضوع الثالث </a:t>
            </a:r>
            <a:endParaRPr sz="1600">
              <a:solidFill>
                <a:srgbClr val="4EA827"/>
              </a:solidFill>
              <a:latin typeface="Calibri"/>
              <a:ea typeface="Calibri"/>
              <a:cs typeface="Calibri"/>
              <a:sym typeface="Calibri"/>
            </a:endParaRPr>
          </a:p>
        </p:txBody>
      </p:sp>
      <p:sp>
        <p:nvSpPr>
          <p:cNvPr id="316" name="Google Shape;316;p34"/>
          <p:cNvSpPr txBox="1"/>
          <p:nvPr/>
        </p:nvSpPr>
        <p:spPr>
          <a:xfrm>
            <a:off x="898302" y="571685"/>
            <a:ext cx="975953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317" name="Google Shape;317;p34"/>
          <p:cNvSpPr txBox="1"/>
          <p:nvPr/>
        </p:nvSpPr>
        <p:spPr>
          <a:xfrm>
            <a:off x="881333" y="984789"/>
            <a:ext cx="9867947"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تحديد التصرفات التي تظهر الاحترام</a:t>
            </a:r>
            <a:endParaRPr sz="3200" b="1" dirty="0">
              <a:solidFill>
                <a:srgbClr val="27242B"/>
              </a:solidFill>
              <a:latin typeface="Arial"/>
              <a:ea typeface="Arial"/>
              <a:cs typeface="Arial"/>
              <a:sym typeface="Arial"/>
            </a:endParaRPr>
          </a:p>
        </p:txBody>
      </p:sp>
      <p:sp>
        <p:nvSpPr>
          <p:cNvPr id="318" name="Google Shape;318;p34"/>
          <p:cNvSpPr txBox="1"/>
          <p:nvPr/>
        </p:nvSpPr>
        <p:spPr>
          <a:xfrm>
            <a:off x="3454594" y="3429000"/>
            <a:ext cx="919008"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dirty="0">
                <a:solidFill>
                  <a:srgbClr val="27242B"/>
                </a:solidFill>
                <a:latin typeface="Arial"/>
                <a:ea typeface="Arial"/>
                <a:cs typeface="Arial"/>
                <a:sym typeface="Arial"/>
              </a:rPr>
              <a:t>مايا</a:t>
            </a:r>
            <a:endParaRPr sz="2200" dirty="0">
              <a:solidFill>
                <a:srgbClr val="27242B"/>
              </a:solidFill>
              <a:latin typeface="Calibri"/>
              <a:ea typeface="Calibri"/>
              <a:cs typeface="Calibri"/>
              <a:sym typeface="Calibri"/>
            </a:endParaRPr>
          </a:p>
        </p:txBody>
      </p:sp>
      <p:sp>
        <p:nvSpPr>
          <p:cNvPr id="319" name="Google Shape;319;p34"/>
          <p:cNvSpPr txBox="1"/>
          <p:nvPr/>
        </p:nvSpPr>
        <p:spPr>
          <a:xfrm>
            <a:off x="9218122" y="3428999"/>
            <a:ext cx="919008"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جون</a:t>
            </a:r>
            <a:endParaRPr sz="2200">
              <a:solidFill>
                <a:srgbClr val="27242B"/>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pic>
        <p:nvPicPr>
          <p:cNvPr id="324" name="Google Shape;324;p35"/>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325" name="Google Shape;325;p35" descr="A group of people standing together&#10;&#10;Description automatically generated with medium confidence"/>
          <p:cNvPicPr preferRelativeResize="0"/>
          <p:nvPr/>
        </p:nvPicPr>
        <p:blipFill rotWithShape="1">
          <a:blip r:embed="rId4">
            <a:alphaModFix/>
          </a:blip>
          <a:srcRect/>
          <a:stretch/>
        </p:blipFill>
        <p:spPr>
          <a:xfrm>
            <a:off x="831976" y="2308228"/>
            <a:ext cx="4762800" cy="3371293"/>
          </a:xfrm>
          <a:prstGeom prst="rect">
            <a:avLst/>
          </a:prstGeom>
          <a:noFill/>
          <a:ln>
            <a:noFill/>
          </a:ln>
        </p:spPr>
      </p:pic>
      <p:sp>
        <p:nvSpPr>
          <p:cNvPr id="326" name="Google Shape;326;p35"/>
          <p:cNvSpPr txBox="1"/>
          <p:nvPr/>
        </p:nvSpPr>
        <p:spPr>
          <a:xfrm>
            <a:off x="6426751" y="3429000"/>
            <a:ext cx="5201096" cy="1600398"/>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تطبيق السيناريو</a:t>
            </a:r>
            <a:endParaRPr dirty="0"/>
          </a:p>
          <a:p>
            <a:pPr marL="0" marR="0" lvl="0" indent="0" rtl="1">
              <a:spcBef>
                <a:spcPts val="600"/>
              </a:spcBef>
              <a:spcAft>
                <a:spcPts val="600"/>
              </a:spcAft>
              <a:buNone/>
            </a:pPr>
            <a:r>
              <a:rPr lang="ar-sa" sz="2200" dirty="0">
                <a:solidFill>
                  <a:schemeClr val="dk1"/>
                </a:solidFill>
                <a:latin typeface="Arial"/>
                <a:ea typeface="Arial"/>
                <a:cs typeface="Arial"/>
                <a:sym typeface="Arial"/>
              </a:rPr>
              <a:t>عامل يعمل بعقد قصير الأجل لدى منظمة غير حكومية يقدم المساعدة في المجتمع المحلي بجمع الردود على استقصاء حول رضا المستفيدين عن أنشطة البرنامج. </a:t>
            </a:r>
            <a:endParaRPr dirty="0"/>
          </a:p>
        </p:txBody>
      </p:sp>
      <p:sp>
        <p:nvSpPr>
          <p:cNvPr id="327" name="Google Shape;327;p35"/>
          <p:cNvSpPr txBox="1"/>
          <p:nvPr/>
        </p:nvSpPr>
        <p:spPr>
          <a:xfrm>
            <a:off x="898302" y="571685"/>
            <a:ext cx="1061297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a:solidFill>
                  <a:srgbClr val="4EA827"/>
                </a:solidFill>
                <a:latin typeface="Arial"/>
                <a:ea typeface="Arial"/>
                <a:cs typeface="Arial"/>
                <a:sym typeface="Arial"/>
              </a:rPr>
              <a:t>الجلسة الثانية</a:t>
            </a:r>
            <a:r>
              <a:rPr lang="ar-sa" sz="1600">
                <a:solidFill>
                  <a:srgbClr val="4EA827"/>
                </a:solidFill>
                <a:latin typeface="Arial"/>
                <a:ea typeface="Arial"/>
                <a:cs typeface="Arial"/>
                <a:sym typeface="Arial"/>
              </a:rPr>
              <a:t> // الموضوع الثالث</a:t>
            </a:r>
            <a:endParaRPr sz="1600">
              <a:solidFill>
                <a:srgbClr val="4EA827"/>
              </a:solidFill>
              <a:latin typeface="Calibri"/>
              <a:ea typeface="Calibri"/>
              <a:cs typeface="Calibri"/>
              <a:sym typeface="Calibri"/>
            </a:endParaRPr>
          </a:p>
        </p:txBody>
      </p:sp>
      <p:sp>
        <p:nvSpPr>
          <p:cNvPr id="328" name="Google Shape;328;p35"/>
          <p:cNvSpPr txBox="1"/>
          <p:nvPr/>
        </p:nvSpPr>
        <p:spPr>
          <a:xfrm>
            <a:off x="881333" y="984789"/>
            <a:ext cx="10746514"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تحديد مواقع السلطة</a:t>
            </a:r>
            <a:endParaRPr sz="3200" b="1" dirty="0">
              <a:solidFill>
                <a:srgbClr val="27242B"/>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p36"/>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35" name="Google Shape;335;p36"/>
          <p:cNvSpPr txBox="1"/>
          <p:nvPr/>
        </p:nvSpPr>
        <p:spPr>
          <a:xfrm>
            <a:off x="5974904" y="3429000"/>
            <a:ext cx="5201096" cy="263144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800" b="1" dirty="0">
                <a:solidFill>
                  <a:srgbClr val="4EA827"/>
                </a:solidFill>
                <a:latin typeface="Arial"/>
                <a:ea typeface="Arial"/>
                <a:cs typeface="Arial"/>
                <a:sym typeface="Arial"/>
              </a:rPr>
              <a:t>مايا</a:t>
            </a:r>
            <a:endParaRPr dirty="0"/>
          </a:p>
          <a:p>
            <a:pPr marL="342900" marR="0" lvl="0" indent="-342900" rtl="1">
              <a:spcBef>
                <a:spcPts val="60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أرملة لديها أطفال صغار</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ليس لديها مصدر دخل</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تزوجت في عمر الرابعة عشرة ولديها القليل من التعليم أو المهارات</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الفوائد التي تقدمها المنظمات غير الحكومية مفيدة، لكنها ليست كافية</a:t>
            </a:r>
            <a:endParaRPr dirty="0"/>
          </a:p>
        </p:txBody>
      </p:sp>
      <p:sp>
        <p:nvSpPr>
          <p:cNvPr id="336" name="Google Shape;336;p36"/>
          <p:cNvSpPr txBox="1"/>
          <p:nvPr/>
        </p:nvSpPr>
        <p:spPr>
          <a:xfrm>
            <a:off x="898302" y="571685"/>
            <a:ext cx="1027769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337" name="Google Shape;337;p36"/>
          <p:cNvSpPr txBox="1"/>
          <p:nvPr/>
        </p:nvSpPr>
        <p:spPr>
          <a:xfrm>
            <a:off x="881333" y="984789"/>
            <a:ext cx="10457227"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pic>
        <p:nvPicPr>
          <p:cNvPr id="338" name="Google Shape;338;p36"/>
          <p:cNvPicPr preferRelativeResize="0"/>
          <p:nvPr/>
        </p:nvPicPr>
        <p:blipFill rotWithShape="1">
          <a:blip r:embed="rId4">
            <a:alphaModFix/>
          </a:blip>
          <a:srcRect l="33404" t="8831" r="39584" b="5631"/>
          <a:stretch/>
        </p:blipFill>
        <p:spPr>
          <a:xfrm flipH="1">
            <a:off x="2266672" y="1411905"/>
            <a:ext cx="2178377" cy="488304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Google Shape;343;p37"/>
          <p:cNvPicPr preferRelativeResize="0">
            <a:picLocks noGrp="1"/>
          </p:cNvPicPr>
          <p:nvPr>
            <p:ph type="body" idx="1"/>
          </p:nvPr>
        </p:nvPicPr>
        <p:blipFill rotWithShape="1">
          <a:blip r:embed="rId3">
            <a:alphaModFix/>
          </a:blip>
          <a:srcRect/>
          <a:stretch/>
        </p:blipFill>
        <p:spPr>
          <a:xfrm flipH="1">
            <a:off x="0" y="0"/>
            <a:ext cx="12192000" cy="6858000"/>
          </a:xfrm>
          <a:prstGeom prst="rect">
            <a:avLst/>
          </a:prstGeom>
          <a:noFill/>
          <a:ln>
            <a:noFill/>
          </a:ln>
        </p:spPr>
      </p:pic>
      <p:pic>
        <p:nvPicPr>
          <p:cNvPr id="344" name="Google Shape;344;p37" descr="A picture containing toy&#10;&#10;Description automatically generated"/>
          <p:cNvPicPr preferRelativeResize="0"/>
          <p:nvPr/>
        </p:nvPicPr>
        <p:blipFill rotWithShape="1">
          <a:blip r:embed="rId4">
            <a:alphaModFix/>
          </a:blip>
          <a:srcRect/>
          <a:stretch/>
        </p:blipFill>
        <p:spPr>
          <a:xfrm>
            <a:off x="1246840" y="2693155"/>
            <a:ext cx="4762800" cy="3371293"/>
          </a:xfrm>
          <a:prstGeom prst="rect">
            <a:avLst/>
          </a:prstGeom>
          <a:noFill/>
          <a:ln>
            <a:noFill/>
          </a:ln>
        </p:spPr>
      </p:pic>
      <p:sp>
        <p:nvSpPr>
          <p:cNvPr id="345" name="Google Shape;345;p37"/>
          <p:cNvSpPr txBox="1"/>
          <p:nvPr/>
        </p:nvSpPr>
        <p:spPr>
          <a:xfrm>
            <a:off x="6295802" y="2599174"/>
            <a:ext cx="5197698" cy="2462172"/>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chemeClr val="dk1"/>
                </a:solidFill>
                <a:latin typeface="Arial"/>
                <a:ea typeface="Arial"/>
                <a:cs typeface="Arial"/>
                <a:sym typeface="Arial"/>
              </a:rPr>
              <a:t>يجري ”جون“ مقابلة مع ”مايا“ حول الفوائد التي تتلقاها وهو لطيف جداً معها. تذكر له ”مايا“ أنها لا تملك ما يكفي من الطعام لأطفالها ولا تعرف ماذا تفعل.</a:t>
            </a:r>
            <a:endParaRPr dirty="0"/>
          </a:p>
          <a:p>
            <a:pPr marL="0" marR="0" lvl="0" indent="0" rtl="1">
              <a:spcBef>
                <a:spcPts val="0"/>
              </a:spcBef>
              <a:spcAft>
                <a:spcPts val="0"/>
              </a:spcAft>
              <a:buNone/>
            </a:pPr>
            <a:endParaRPr sz="2200" dirty="0">
              <a:solidFill>
                <a:schemeClr val="dk1"/>
              </a:solidFill>
              <a:latin typeface="Arial"/>
              <a:ea typeface="Arial"/>
              <a:cs typeface="Arial"/>
              <a:sym typeface="Arial"/>
            </a:endParaRPr>
          </a:p>
          <a:p>
            <a:pPr marL="0" marR="0" lvl="0" indent="0" rtl="1">
              <a:spcBef>
                <a:spcPts val="0"/>
              </a:spcBef>
              <a:spcAft>
                <a:spcPts val="0"/>
              </a:spcAft>
              <a:buNone/>
            </a:pPr>
            <a:r>
              <a:rPr lang="ar-sa" sz="2200" dirty="0">
                <a:solidFill>
                  <a:schemeClr val="dk1"/>
                </a:solidFill>
                <a:latin typeface="Arial"/>
                <a:ea typeface="Arial"/>
                <a:cs typeface="Arial"/>
                <a:sym typeface="Arial"/>
              </a:rPr>
              <a:t>يعلم ”جون“ أن المنظمات غير الحكومية الأخرى في المنطقة تقدم أيضاً المساعدة للأسر المعيشية التي تعيلها نساء. </a:t>
            </a:r>
            <a:endParaRPr dirty="0"/>
          </a:p>
        </p:txBody>
      </p:sp>
      <p:sp>
        <p:nvSpPr>
          <p:cNvPr id="346" name="Google Shape;346;p37"/>
          <p:cNvSpPr txBox="1"/>
          <p:nvPr/>
        </p:nvSpPr>
        <p:spPr>
          <a:xfrm>
            <a:off x="898302" y="571685"/>
            <a:ext cx="1045549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347" name="Google Shape;347;p37"/>
          <p:cNvSpPr txBox="1"/>
          <p:nvPr/>
        </p:nvSpPr>
        <p:spPr>
          <a:xfrm>
            <a:off x="4163013" y="984789"/>
            <a:ext cx="7279687"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pic>
        <p:nvPicPr>
          <p:cNvPr id="352" name="Google Shape;352;p38"/>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353" name="Google Shape;353;p38" descr="A picture containing toy&#10;&#10;Description automatically generated"/>
          <p:cNvPicPr preferRelativeResize="0"/>
          <p:nvPr/>
        </p:nvPicPr>
        <p:blipFill rotWithShape="1">
          <a:blip r:embed="rId4">
            <a:alphaModFix/>
          </a:blip>
          <a:srcRect/>
          <a:stretch/>
        </p:blipFill>
        <p:spPr>
          <a:xfrm>
            <a:off x="1003000" y="2529120"/>
            <a:ext cx="4762800" cy="3371293"/>
          </a:xfrm>
          <a:prstGeom prst="rect">
            <a:avLst/>
          </a:prstGeom>
          <a:noFill/>
          <a:ln>
            <a:noFill/>
          </a:ln>
        </p:spPr>
      </p:pic>
      <p:sp>
        <p:nvSpPr>
          <p:cNvPr id="354" name="Google Shape;354;p38"/>
          <p:cNvSpPr txBox="1"/>
          <p:nvPr/>
        </p:nvSpPr>
        <p:spPr>
          <a:xfrm>
            <a:off x="5863144" y="2416631"/>
            <a:ext cx="5201096" cy="313928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chemeClr val="dk1"/>
                </a:solidFill>
                <a:latin typeface="Arial"/>
                <a:ea typeface="Arial"/>
                <a:cs typeface="Arial"/>
                <a:sym typeface="Arial"/>
              </a:rPr>
              <a:t>لنفترض الآن أن ”جون“ يرد ويقول ”يمكنني مساعدتك. عادةً ما يكون لدينا سلال طعام إضافية، ويمكنني إحضار أكبر عدد ممكن لك. وأنا أفعل ذلك من أجل ”أصدقائي المميزين“. فهل تقبلين أن تكوني صديقتي المميزة؟ يمكنني القدوم في وقت الغداء أو بعد العمل، ويمكننا أن نقضي الوقت معاً. </a:t>
            </a:r>
            <a:endParaRPr dirty="0"/>
          </a:p>
          <a:p>
            <a:pPr marL="0" marR="0" lvl="0" indent="0" rtl="1">
              <a:spcBef>
                <a:spcPts val="0"/>
              </a:spcBef>
              <a:spcAft>
                <a:spcPts val="0"/>
              </a:spcAft>
              <a:buNone/>
            </a:pPr>
            <a:endParaRPr sz="2200" dirty="0">
              <a:solidFill>
                <a:schemeClr val="dk1"/>
              </a:solidFill>
              <a:latin typeface="Arial"/>
              <a:ea typeface="Arial"/>
              <a:cs typeface="Arial"/>
              <a:sym typeface="Arial"/>
            </a:endParaRPr>
          </a:p>
          <a:p>
            <a:pPr marL="0" marR="0" lvl="0" indent="0" rtl="1">
              <a:spcBef>
                <a:spcPts val="0"/>
              </a:spcBef>
              <a:spcAft>
                <a:spcPts val="0"/>
              </a:spcAft>
              <a:buNone/>
            </a:pPr>
            <a:r>
              <a:rPr lang="ar-sa" sz="2200" dirty="0">
                <a:solidFill>
                  <a:schemeClr val="dk1"/>
                </a:solidFill>
                <a:latin typeface="Arial"/>
                <a:ea typeface="Arial"/>
                <a:cs typeface="Arial"/>
                <a:sym typeface="Arial"/>
              </a:rPr>
              <a:t>تدرك ”مايا“ أن ”جون“ يريد إقامة علاقة جنسية معها، وأنها ستتلقى سلعاً إضافية. </a:t>
            </a:r>
            <a:endParaRPr dirty="0"/>
          </a:p>
        </p:txBody>
      </p:sp>
      <p:sp>
        <p:nvSpPr>
          <p:cNvPr id="355" name="Google Shape;355;p38"/>
          <p:cNvSpPr txBox="1"/>
          <p:nvPr/>
        </p:nvSpPr>
        <p:spPr>
          <a:xfrm>
            <a:off x="898302" y="571685"/>
            <a:ext cx="1016593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356" name="Google Shape;356;p38"/>
          <p:cNvSpPr txBox="1"/>
          <p:nvPr/>
        </p:nvSpPr>
        <p:spPr>
          <a:xfrm>
            <a:off x="881333" y="984789"/>
            <a:ext cx="10386107"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Google Shape;361;p39"/>
          <p:cNvPicPr preferRelativeResize="0">
            <a:picLocks noGrp="1"/>
          </p:cNvPicPr>
          <p:nvPr>
            <p:ph type="body" idx="1"/>
          </p:nvPr>
        </p:nvPicPr>
        <p:blipFill rotWithShape="1">
          <a:blip r:embed="rId3">
            <a:alphaModFix/>
          </a:blip>
          <a:srcRect/>
          <a:stretch/>
        </p:blipFill>
        <p:spPr>
          <a:xfrm flipH="1">
            <a:off x="0" y="0"/>
            <a:ext cx="12192000" cy="6858000"/>
          </a:xfrm>
          <a:prstGeom prst="rect">
            <a:avLst/>
          </a:prstGeom>
          <a:noFill/>
          <a:ln>
            <a:noFill/>
          </a:ln>
        </p:spPr>
      </p:pic>
      <p:pic>
        <p:nvPicPr>
          <p:cNvPr id="362" name="Google Shape;362;p39"/>
          <p:cNvPicPr preferRelativeResize="0"/>
          <p:nvPr/>
        </p:nvPicPr>
        <p:blipFill rotWithShape="1">
          <a:blip r:embed="rId4">
            <a:alphaModFix/>
          </a:blip>
          <a:srcRect l="23537" r="33959"/>
          <a:stretch/>
        </p:blipFill>
        <p:spPr>
          <a:xfrm>
            <a:off x="472552" y="837796"/>
            <a:ext cx="3135009" cy="5220996"/>
          </a:xfrm>
          <a:prstGeom prst="rect">
            <a:avLst/>
          </a:prstGeom>
          <a:noFill/>
          <a:ln>
            <a:noFill/>
          </a:ln>
        </p:spPr>
      </p:pic>
      <p:sp>
        <p:nvSpPr>
          <p:cNvPr id="363" name="Google Shape;363;p39"/>
          <p:cNvSpPr txBox="1"/>
          <p:nvPr/>
        </p:nvSpPr>
        <p:spPr>
          <a:xfrm>
            <a:off x="1109822" y="984789"/>
            <a:ext cx="10609626"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
        <p:nvSpPr>
          <p:cNvPr id="364" name="Google Shape;364;p39"/>
          <p:cNvSpPr txBox="1"/>
          <p:nvPr/>
        </p:nvSpPr>
        <p:spPr>
          <a:xfrm>
            <a:off x="7906214" y="2912063"/>
            <a:ext cx="991493"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8000" b="1" dirty="0">
                <a:solidFill>
                  <a:srgbClr val="4EA827"/>
                </a:solidFill>
                <a:latin typeface="Arial"/>
                <a:ea typeface="Arial"/>
                <a:cs typeface="Arial"/>
                <a:sym typeface="Arial"/>
              </a:rPr>
              <a:t>1</a:t>
            </a:r>
            <a:endParaRPr sz="6600" b="1" dirty="0">
              <a:solidFill>
                <a:srgbClr val="4EA827"/>
              </a:solidFill>
              <a:latin typeface="Arial"/>
              <a:ea typeface="Arial"/>
              <a:cs typeface="Arial"/>
              <a:sym typeface="Arial"/>
            </a:endParaRPr>
          </a:p>
        </p:txBody>
      </p:sp>
      <p:sp>
        <p:nvSpPr>
          <p:cNvPr id="365" name="Google Shape;365;p39"/>
          <p:cNvSpPr txBox="1"/>
          <p:nvPr/>
        </p:nvSpPr>
        <p:spPr>
          <a:xfrm>
            <a:off x="7906214" y="4074690"/>
            <a:ext cx="991493"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8000" b="1">
                <a:solidFill>
                  <a:srgbClr val="4EA827"/>
                </a:solidFill>
                <a:latin typeface="Arial"/>
                <a:ea typeface="Arial"/>
                <a:cs typeface="Arial"/>
                <a:sym typeface="Arial"/>
              </a:rPr>
              <a:t>2</a:t>
            </a:r>
            <a:endParaRPr sz="6600" b="1">
              <a:solidFill>
                <a:srgbClr val="4EA827"/>
              </a:solidFill>
              <a:latin typeface="Arial"/>
              <a:ea typeface="Arial"/>
              <a:cs typeface="Arial"/>
              <a:sym typeface="Arial"/>
            </a:endParaRPr>
          </a:p>
        </p:txBody>
      </p:sp>
      <p:sp>
        <p:nvSpPr>
          <p:cNvPr id="366" name="Google Shape;366;p39"/>
          <p:cNvSpPr txBox="1"/>
          <p:nvPr/>
        </p:nvSpPr>
        <p:spPr>
          <a:xfrm>
            <a:off x="6633621" y="3429000"/>
            <a:ext cx="4867880" cy="76944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هل ”جون“ يستغل ”مايا“؟ </a:t>
            </a:r>
            <a:endParaRPr dirty="0"/>
          </a:p>
          <a:p>
            <a:pPr marL="0" marR="0" lvl="0" indent="0" rtl="1">
              <a:spcBef>
                <a:spcPts val="0"/>
              </a:spcBef>
              <a:spcAft>
                <a:spcPts val="0"/>
              </a:spcAft>
              <a:buNone/>
            </a:pPr>
            <a:r>
              <a:rPr lang="ar-sa" sz="2200" b="1" dirty="0">
                <a:solidFill>
                  <a:srgbClr val="27242B"/>
                </a:solidFill>
                <a:latin typeface="Arial"/>
                <a:ea typeface="Arial"/>
                <a:cs typeface="Arial"/>
                <a:sym typeface="Arial"/>
              </a:rPr>
              <a:t>نعم أم لا؟ لمَ أو لمَ لا؟</a:t>
            </a:r>
            <a:endParaRPr sz="2400" b="1" dirty="0">
              <a:solidFill>
                <a:schemeClr val="dk1"/>
              </a:solidFill>
              <a:latin typeface="Arial"/>
              <a:ea typeface="Arial"/>
              <a:cs typeface="Arial"/>
              <a:sym typeface="Arial"/>
            </a:endParaRPr>
          </a:p>
        </p:txBody>
      </p:sp>
      <p:sp>
        <p:nvSpPr>
          <p:cNvPr id="367" name="Google Shape;367;p39"/>
          <p:cNvSpPr txBox="1"/>
          <p:nvPr/>
        </p:nvSpPr>
        <p:spPr>
          <a:xfrm>
            <a:off x="1208452" y="572779"/>
            <a:ext cx="10412365"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368" name="Google Shape;368;p39"/>
          <p:cNvSpPr txBox="1"/>
          <p:nvPr/>
        </p:nvSpPr>
        <p:spPr>
          <a:xfrm>
            <a:off x="6646933" y="4628688"/>
            <a:ext cx="4867880" cy="76944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هل ”جون“ يستغل ”مايا“؟ </a:t>
            </a:r>
            <a:endParaRPr/>
          </a:p>
          <a:p>
            <a:pPr marL="0" marR="0" lvl="0" indent="0" rtl="1">
              <a:spcBef>
                <a:spcPts val="0"/>
              </a:spcBef>
              <a:spcAft>
                <a:spcPts val="0"/>
              </a:spcAft>
              <a:buNone/>
            </a:pPr>
            <a:r>
              <a:rPr lang="ar-sa" sz="2200" b="1">
                <a:solidFill>
                  <a:srgbClr val="27242B"/>
                </a:solidFill>
                <a:latin typeface="Arial"/>
                <a:ea typeface="Arial"/>
                <a:cs typeface="Arial"/>
                <a:sym typeface="Arial"/>
              </a:rPr>
              <a:t>نعم أم لا؟ لمَ أو لمَ لا؟</a:t>
            </a:r>
            <a:endParaRPr sz="2400" b="1">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pic>
        <p:nvPicPr>
          <p:cNvPr id="373" name="Google Shape;373;p40"/>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374" name="Google Shape;374;p40"/>
          <p:cNvPicPr preferRelativeResize="0"/>
          <p:nvPr/>
        </p:nvPicPr>
        <p:blipFill rotWithShape="1">
          <a:blip r:embed="rId4">
            <a:alphaModFix/>
          </a:blip>
          <a:srcRect l="35585" t="8829" r="35795" b="6307"/>
          <a:stretch/>
        </p:blipFill>
        <p:spPr>
          <a:xfrm flipH="1">
            <a:off x="236491" y="928253"/>
            <a:ext cx="2619017" cy="5497261"/>
          </a:xfrm>
          <a:prstGeom prst="rect">
            <a:avLst/>
          </a:prstGeom>
          <a:noFill/>
          <a:ln>
            <a:noFill/>
          </a:ln>
        </p:spPr>
      </p:pic>
      <p:sp>
        <p:nvSpPr>
          <p:cNvPr id="375" name="Google Shape;375;p40"/>
          <p:cNvSpPr txBox="1"/>
          <p:nvPr/>
        </p:nvSpPr>
        <p:spPr>
          <a:xfrm>
            <a:off x="898302" y="571685"/>
            <a:ext cx="1047073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376" name="Google Shape;376;p40"/>
          <p:cNvSpPr txBox="1"/>
          <p:nvPr/>
        </p:nvSpPr>
        <p:spPr>
          <a:xfrm>
            <a:off x="881333" y="984789"/>
            <a:ext cx="10470738"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
        <p:nvSpPr>
          <p:cNvPr id="377" name="Google Shape;377;p40"/>
          <p:cNvSpPr txBox="1"/>
          <p:nvPr/>
        </p:nvSpPr>
        <p:spPr>
          <a:xfrm>
            <a:off x="898301" y="2805724"/>
            <a:ext cx="10453769" cy="2877670"/>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هل ”جون“ يستغل ”مايا“؟</a:t>
            </a:r>
            <a:endParaRPr dirty="0"/>
          </a:p>
          <a:p>
            <a:pPr marL="0" marR="0" lvl="0" indent="0" rtl="1">
              <a:spcBef>
                <a:spcPts val="0"/>
              </a:spcBef>
              <a:spcAft>
                <a:spcPts val="0"/>
              </a:spcAft>
              <a:buNone/>
            </a:pPr>
            <a:endParaRPr sz="2200" b="1" dirty="0">
              <a:solidFill>
                <a:srgbClr val="4EA827"/>
              </a:solidFill>
              <a:latin typeface="Arial"/>
              <a:ea typeface="Arial"/>
              <a:cs typeface="Arial"/>
              <a:sym typeface="Arial"/>
            </a:endParaRPr>
          </a:p>
          <a:p>
            <a:pPr marL="0" marR="0" lvl="0" indent="0" rtl="1">
              <a:spcBef>
                <a:spcPts val="0"/>
              </a:spcBef>
              <a:spcAft>
                <a:spcPts val="0"/>
              </a:spcAft>
              <a:buNone/>
            </a:pPr>
            <a:r>
              <a:rPr lang="ar-sa" sz="2200" b="1" dirty="0">
                <a:solidFill>
                  <a:srgbClr val="27242B"/>
                </a:solidFill>
                <a:latin typeface="Arial"/>
                <a:ea typeface="Arial"/>
                <a:cs typeface="Arial"/>
                <a:sym typeface="Arial"/>
              </a:rPr>
              <a:t>الطرق التي تتمتع بها ”مايا“ بمزايا أقل من ”جون“</a:t>
            </a:r>
            <a:endParaRPr dirty="0"/>
          </a:p>
          <a:p>
            <a:pPr marL="342900" marR="0" lvl="0" indent="-342900" rtl="1">
              <a:spcBef>
                <a:spcPts val="60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تفتقر ”مايا“ إلى الموارد (دخل أو وظيفة)</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تفتقر ”مايا“ إلى المهارات أو التعليم</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لا تعرف ”مايا“ أين تحصل على المزيد من المساعدة</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تعيل ”مايا“ أسرتها المعيشية</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”مايا“ لديها أطفال صغار ترعاهم</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p41"/>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383" name="Google Shape;383;p41"/>
          <p:cNvPicPr preferRelativeResize="0"/>
          <p:nvPr/>
        </p:nvPicPr>
        <p:blipFill rotWithShape="1">
          <a:blip r:embed="rId4">
            <a:alphaModFix/>
          </a:blip>
          <a:srcRect/>
          <a:stretch/>
        </p:blipFill>
        <p:spPr>
          <a:xfrm>
            <a:off x="1117450" y="2668929"/>
            <a:ext cx="4762800" cy="3371293"/>
          </a:xfrm>
          <a:prstGeom prst="rect">
            <a:avLst/>
          </a:prstGeom>
          <a:noFill/>
          <a:ln>
            <a:noFill/>
          </a:ln>
        </p:spPr>
      </p:pic>
      <p:sp>
        <p:nvSpPr>
          <p:cNvPr id="384" name="Google Shape;384;p41"/>
          <p:cNvSpPr txBox="1"/>
          <p:nvPr/>
        </p:nvSpPr>
        <p:spPr>
          <a:xfrm>
            <a:off x="6096000" y="2805724"/>
            <a:ext cx="5201096" cy="266222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a:solidFill>
                  <a:srgbClr val="4EA827"/>
                </a:solidFill>
                <a:latin typeface="Arial"/>
                <a:ea typeface="Arial"/>
                <a:cs typeface="Arial"/>
                <a:sym typeface="Arial"/>
              </a:rPr>
              <a:t>هل يستخدم ”جون“ سلطته بمسؤولية؟</a:t>
            </a:r>
            <a:endParaRPr dirty="0"/>
          </a:p>
          <a:p>
            <a:pPr marL="0" marR="0" lvl="0" indent="0" rtl="1">
              <a:spcBef>
                <a:spcPts val="0"/>
              </a:spcBef>
              <a:spcAft>
                <a:spcPts val="0"/>
              </a:spcAft>
              <a:buNone/>
            </a:pPr>
            <a:endParaRPr sz="2000" b="1" dirty="0">
              <a:solidFill>
                <a:srgbClr val="4EA827"/>
              </a:solidFill>
              <a:latin typeface="Arial"/>
              <a:ea typeface="Arial"/>
              <a:cs typeface="Arial"/>
              <a:sym typeface="Arial"/>
            </a:endParaRPr>
          </a:p>
          <a:p>
            <a:pPr marL="0" marR="0" lvl="0" indent="0" rtl="1">
              <a:spcBef>
                <a:spcPts val="0"/>
              </a:spcBef>
              <a:spcAft>
                <a:spcPts val="0"/>
              </a:spcAft>
              <a:buNone/>
            </a:pPr>
            <a:r>
              <a:rPr lang="ar-sa" sz="2000" b="1">
                <a:solidFill>
                  <a:srgbClr val="27242B"/>
                </a:solidFill>
                <a:latin typeface="Arial"/>
                <a:ea typeface="Arial"/>
                <a:cs typeface="Arial"/>
                <a:sym typeface="Arial"/>
              </a:rPr>
              <a:t>لا يستخدم سلطته بمسؤولية</a:t>
            </a:r>
            <a:endParaRPr dirty="0"/>
          </a:p>
          <a:p>
            <a:pPr marL="342900" marR="0" lvl="0" indent="-342900" rtl="1">
              <a:spcBef>
                <a:spcPts val="600"/>
              </a:spcBef>
              <a:spcAft>
                <a:spcPts val="0"/>
              </a:spcAft>
              <a:buClr>
                <a:srgbClr val="4EA827"/>
              </a:buClr>
              <a:buSzPts val="2000"/>
              <a:buFont typeface="Arial"/>
              <a:buChar char="•"/>
            </a:pPr>
            <a:r>
              <a:rPr lang="ar-sa" sz="2000">
                <a:solidFill>
                  <a:schemeClr val="dk1"/>
                </a:solidFill>
                <a:latin typeface="Arial"/>
                <a:ea typeface="Arial"/>
                <a:cs typeface="Arial"/>
                <a:sym typeface="Arial"/>
              </a:rPr>
              <a:t>”جون“ لديه إمكانية الوصول إلى السلع</a:t>
            </a:r>
            <a:endParaRPr dirty="0"/>
          </a:p>
          <a:p>
            <a:pPr marL="342900" marR="0" lvl="0" indent="-342900" rtl="1">
              <a:spcBef>
                <a:spcPts val="0"/>
              </a:spcBef>
              <a:spcAft>
                <a:spcPts val="0"/>
              </a:spcAft>
              <a:buClr>
                <a:srgbClr val="4EA827"/>
              </a:buClr>
              <a:buSzPts val="2000"/>
              <a:buFont typeface="Arial"/>
              <a:buChar char="•"/>
            </a:pPr>
            <a:r>
              <a:rPr lang="ar-sa" sz="2000">
                <a:solidFill>
                  <a:schemeClr val="dk1"/>
                </a:solidFill>
                <a:latin typeface="Arial"/>
                <a:ea typeface="Arial"/>
                <a:cs typeface="Arial"/>
                <a:sym typeface="Arial"/>
              </a:rPr>
              <a:t>حتى وإن كانت ”إضافية“ فليست ملكاً له – هذه سرقة </a:t>
            </a:r>
            <a:endParaRPr dirty="0"/>
          </a:p>
          <a:p>
            <a:pPr marL="342900" marR="0" lvl="0" indent="-342900" rtl="1">
              <a:spcBef>
                <a:spcPts val="0"/>
              </a:spcBef>
              <a:spcAft>
                <a:spcPts val="0"/>
              </a:spcAft>
              <a:buClr>
                <a:srgbClr val="4EA827"/>
              </a:buClr>
              <a:buSzPts val="2000"/>
              <a:buFont typeface="Arial"/>
              <a:buChar char="•"/>
            </a:pPr>
            <a:r>
              <a:rPr lang="ar-sa" sz="2000">
                <a:solidFill>
                  <a:schemeClr val="dk1"/>
                </a:solidFill>
                <a:latin typeface="Arial"/>
                <a:ea typeface="Arial"/>
                <a:cs typeface="Arial"/>
                <a:sym typeface="Arial"/>
              </a:rPr>
              <a:t>يتمتع ”جون“ بالوصول إلى معلومات حول الخدمات الأخرى، ولا يشارك هذه المعلومات</a:t>
            </a:r>
            <a:endParaRPr dirty="0"/>
          </a:p>
          <a:p>
            <a:pPr marL="0" marR="0" lvl="0" indent="0" rtl="1">
              <a:spcBef>
                <a:spcPts val="0"/>
              </a:spcBef>
              <a:spcAft>
                <a:spcPts val="0"/>
              </a:spcAft>
              <a:buNone/>
            </a:pPr>
            <a:endParaRPr sz="2000" b="1" dirty="0">
              <a:solidFill>
                <a:srgbClr val="4EA827"/>
              </a:solidFill>
              <a:latin typeface="Arial"/>
              <a:ea typeface="Arial"/>
              <a:cs typeface="Arial"/>
              <a:sym typeface="Arial"/>
            </a:endParaRPr>
          </a:p>
        </p:txBody>
      </p:sp>
      <p:sp>
        <p:nvSpPr>
          <p:cNvPr id="385" name="Google Shape;385;p41"/>
          <p:cNvSpPr txBox="1"/>
          <p:nvPr/>
        </p:nvSpPr>
        <p:spPr>
          <a:xfrm>
            <a:off x="898302" y="571685"/>
            <a:ext cx="10398794"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386" name="Google Shape;386;p41"/>
          <p:cNvSpPr txBox="1"/>
          <p:nvPr/>
        </p:nvSpPr>
        <p:spPr>
          <a:xfrm>
            <a:off x="881333" y="984789"/>
            <a:ext cx="10398794"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15" descr="A close-up of a white x-ray&#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03" name="Google Shape;103;p15"/>
          <p:cNvSpPr txBox="1"/>
          <p:nvPr/>
        </p:nvSpPr>
        <p:spPr>
          <a:xfrm>
            <a:off x="5073889" y="1416693"/>
            <a:ext cx="6291370" cy="1046400"/>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يُرجى مشاركة أسمائكم، وأدواركم في المنظمة، وآخر صورة التقطتموها على هاتفكم، أو آخر صورة تشعرون بالارتياح لمشاركتها. </a:t>
            </a:r>
            <a:endParaRPr sz="2200" dirty="0">
              <a:solidFill>
                <a:srgbClr val="27242B"/>
              </a:solidFill>
              <a:latin typeface="Calibri"/>
              <a:ea typeface="Calibri"/>
              <a:cs typeface="Calibri"/>
              <a:sym typeface="Calibri"/>
            </a:endParaRPr>
          </a:p>
          <a:p>
            <a:pPr marL="0" marR="0" lvl="0" indent="0" rtl="1">
              <a:spcBef>
                <a:spcPts val="0"/>
              </a:spcBef>
              <a:spcAft>
                <a:spcPts val="0"/>
              </a:spcAft>
              <a:buNone/>
            </a:pPr>
            <a:endParaRPr sz="1800" dirty="0">
              <a:solidFill>
                <a:schemeClr val="dk1"/>
              </a:solidFill>
              <a:latin typeface="Arial"/>
              <a:ea typeface="Arial"/>
              <a:cs typeface="Arial"/>
              <a:sym typeface="Arial"/>
            </a:endParaRPr>
          </a:p>
        </p:txBody>
      </p:sp>
      <p:sp>
        <p:nvSpPr>
          <p:cNvPr id="104" name="Google Shape;104;p15"/>
          <p:cNvSpPr txBox="1"/>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p>
            <a:pPr marL="0" marR="0" lvl="0" indent="0" rtl="1">
              <a:lnSpc>
                <a:spcPct val="90000"/>
              </a:lnSpc>
              <a:spcBef>
                <a:spcPts val="0"/>
              </a:spcBef>
              <a:spcAft>
                <a:spcPts val="0"/>
              </a:spcAft>
              <a:buClr>
                <a:srgbClr val="27242B"/>
              </a:buClr>
              <a:buSzPts val="4000"/>
              <a:buFont typeface="Arial"/>
              <a:buNone/>
            </a:pPr>
            <a:r>
              <a:rPr lang="ar-sa" sz="4000" b="1">
                <a:solidFill>
                  <a:srgbClr val="27242B"/>
                </a:solidFill>
                <a:latin typeface="Arial"/>
                <a:ea typeface="Arial"/>
                <a:cs typeface="Arial"/>
                <a:sym typeface="Arial"/>
              </a:rPr>
              <a:t>كسر الحواجز</a:t>
            </a:r>
            <a:endParaRPr sz="4000">
              <a:solidFill>
                <a:schemeClr val="dk1"/>
              </a:solidFill>
              <a:latin typeface="Calibri"/>
              <a:ea typeface="Calibri"/>
              <a:cs typeface="Calibri"/>
              <a:sym typeface="Calibri"/>
            </a:endParaRPr>
          </a:p>
        </p:txBody>
      </p:sp>
      <p:pic>
        <p:nvPicPr>
          <p:cNvPr id="105" name="Google Shape;105;p15" descr="Icon&#10;&#10;Description automatically generated"/>
          <p:cNvPicPr preferRelativeResize="0"/>
          <p:nvPr/>
        </p:nvPicPr>
        <p:blipFill rotWithShape="1">
          <a:blip r:embed="rId4">
            <a:alphaModFix/>
          </a:blip>
          <a:srcRect/>
          <a:stretch/>
        </p:blipFill>
        <p:spPr>
          <a:xfrm>
            <a:off x="66466" y="-284453"/>
            <a:ext cx="6172200" cy="61722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391" name="Google Shape;391;p42"/>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392" name="Google Shape;392;p42"/>
          <p:cNvPicPr preferRelativeResize="0"/>
          <p:nvPr/>
        </p:nvPicPr>
        <p:blipFill rotWithShape="1">
          <a:blip r:embed="rId4">
            <a:alphaModFix/>
          </a:blip>
          <a:srcRect l="35585" t="8829" r="35795" b="6307"/>
          <a:stretch/>
        </p:blipFill>
        <p:spPr>
          <a:xfrm flipH="1">
            <a:off x="442955" y="1903260"/>
            <a:ext cx="1986679" cy="4169996"/>
          </a:xfrm>
          <a:prstGeom prst="rect">
            <a:avLst/>
          </a:prstGeom>
          <a:noFill/>
          <a:ln>
            <a:noFill/>
          </a:ln>
        </p:spPr>
      </p:pic>
      <p:pic>
        <p:nvPicPr>
          <p:cNvPr id="393" name="Google Shape;393;p42"/>
          <p:cNvPicPr preferRelativeResize="0"/>
          <p:nvPr/>
        </p:nvPicPr>
        <p:blipFill rotWithShape="1">
          <a:blip r:embed="rId5">
            <a:alphaModFix/>
          </a:blip>
          <a:srcRect l="23537" r="33959"/>
          <a:stretch/>
        </p:blipFill>
        <p:spPr>
          <a:xfrm>
            <a:off x="1802827" y="1607127"/>
            <a:ext cx="2802331" cy="4666959"/>
          </a:xfrm>
          <a:prstGeom prst="rect">
            <a:avLst/>
          </a:prstGeom>
          <a:noFill/>
          <a:ln>
            <a:noFill/>
          </a:ln>
        </p:spPr>
      </p:pic>
      <p:sp>
        <p:nvSpPr>
          <p:cNvPr id="394" name="Google Shape;394;p42"/>
          <p:cNvSpPr txBox="1"/>
          <p:nvPr/>
        </p:nvSpPr>
        <p:spPr>
          <a:xfrm>
            <a:off x="4992781" y="2393443"/>
            <a:ext cx="6203539" cy="2877670"/>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هل ”جون“ يعامل ”مايا“ باحترام؟</a:t>
            </a:r>
            <a:endParaRPr dirty="0"/>
          </a:p>
          <a:p>
            <a:pPr marL="0" marR="0" lvl="0" indent="0" rtl="1">
              <a:spcBef>
                <a:spcPts val="0"/>
              </a:spcBef>
              <a:spcAft>
                <a:spcPts val="0"/>
              </a:spcAft>
              <a:buNone/>
            </a:pPr>
            <a:r>
              <a:rPr lang="ar-sa" sz="2200" b="1" dirty="0">
                <a:solidFill>
                  <a:srgbClr val="27242B"/>
                </a:solidFill>
                <a:latin typeface="Arial"/>
                <a:ea typeface="Arial"/>
                <a:cs typeface="Arial"/>
                <a:sym typeface="Arial"/>
              </a:rPr>
              <a:t>لا يعاملها باحترام</a:t>
            </a:r>
            <a:endParaRPr dirty="0"/>
          </a:p>
          <a:p>
            <a:pPr marL="342900" marR="0" lvl="0" indent="-342900" rtl="1">
              <a:spcBef>
                <a:spcPts val="60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يحجب ”جون“ المعلومات حول الخدمات الأخرى التي يمكنها مساعدة ”مايا“ – أن يكون لديها خيارات أخرى</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يطلب ”جون“ الجنس من ”مايا“ مستغلاً ظروفها واحتياجاتها للنجاة</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(ملاحظة: ليس من الاحترام أيضاً أن يتاجر ”جون“ بشيء لا يخصه بل يخص المنظمة غير الحكومية)</a:t>
            </a:r>
            <a:endParaRPr dirty="0"/>
          </a:p>
        </p:txBody>
      </p:sp>
      <p:sp>
        <p:nvSpPr>
          <p:cNvPr id="395" name="Google Shape;395;p42"/>
          <p:cNvSpPr txBox="1"/>
          <p:nvPr/>
        </p:nvSpPr>
        <p:spPr>
          <a:xfrm>
            <a:off x="4027582" y="571685"/>
            <a:ext cx="716873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a:solidFill>
                  <a:srgbClr val="4EA827"/>
                </a:solidFill>
                <a:latin typeface="Arial"/>
                <a:ea typeface="Arial"/>
                <a:cs typeface="Arial"/>
                <a:sym typeface="Arial"/>
              </a:rPr>
              <a:t>الجلسة الثانية</a:t>
            </a:r>
            <a:r>
              <a:rPr lang="ar-sa" sz="1600">
                <a:solidFill>
                  <a:srgbClr val="4EA827"/>
                </a:solidFill>
                <a:latin typeface="Arial"/>
                <a:ea typeface="Arial"/>
                <a:cs typeface="Arial"/>
                <a:sym typeface="Arial"/>
              </a:rPr>
              <a:t> // الموضوع الثالث</a:t>
            </a:r>
            <a:endParaRPr sz="1600">
              <a:solidFill>
                <a:srgbClr val="4EA827"/>
              </a:solidFill>
              <a:latin typeface="Calibri"/>
              <a:ea typeface="Calibri"/>
              <a:cs typeface="Calibri"/>
              <a:sym typeface="Calibri"/>
            </a:endParaRPr>
          </a:p>
        </p:txBody>
      </p:sp>
      <p:sp>
        <p:nvSpPr>
          <p:cNvPr id="396" name="Google Shape;396;p42"/>
          <p:cNvSpPr txBox="1"/>
          <p:nvPr/>
        </p:nvSpPr>
        <p:spPr>
          <a:xfrm>
            <a:off x="4010613" y="984789"/>
            <a:ext cx="7279687"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rgbClr val="27242B"/>
                </a:solidFill>
                <a:latin typeface="Arial"/>
                <a:ea typeface="Arial"/>
                <a:cs typeface="Arial"/>
                <a:sym typeface="Arial"/>
              </a:rPr>
              <a:t>استخدام السلطة بمسؤولية لمعاملة الأشخاص باحترام</a:t>
            </a:r>
            <a:endParaRPr sz="3200" b="1">
              <a:solidFill>
                <a:srgbClr val="27242B"/>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43"/>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402" name="Google Shape;402;p43"/>
          <p:cNvPicPr preferRelativeResize="0"/>
          <p:nvPr/>
        </p:nvPicPr>
        <p:blipFill rotWithShape="1">
          <a:blip r:embed="rId4">
            <a:alphaModFix/>
          </a:blip>
          <a:srcRect l="35585" t="8829" r="35795" b="6307"/>
          <a:stretch/>
        </p:blipFill>
        <p:spPr>
          <a:xfrm>
            <a:off x="510875" y="1903260"/>
            <a:ext cx="1986679" cy="4169996"/>
          </a:xfrm>
          <a:prstGeom prst="rect">
            <a:avLst/>
          </a:prstGeom>
          <a:noFill/>
          <a:ln>
            <a:noFill/>
          </a:ln>
        </p:spPr>
      </p:pic>
      <p:pic>
        <p:nvPicPr>
          <p:cNvPr id="403" name="Google Shape;403;p43"/>
          <p:cNvPicPr preferRelativeResize="0"/>
          <p:nvPr/>
        </p:nvPicPr>
        <p:blipFill rotWithShape="1">
          <a:blip r:embed="rId5">
            <a:alphaModFix/>
          </a:blip>
          <a:srcRect l="23537" r="33959"/>
          <a:stretch/>
        </p:blipFill>
        <p:spPr>
          <a:xfrm>
            <a:off x="1870747" y="1607127"/>
            <a:ext cx="2802331" cy="4666959"/>
          </a:xfrm>
          <a:prstGeom prst="rect">
            <a:avLst/>
          </a:prstGeom>
          <a:noFill/>
          <a:ln>
            <a:noFill/>
          </a:ln>
        </p:spPr>
      </p:pic>
      <p:sp>
        <p:nvSpPr>
          <p:cNvPr id="404" name="Google Shape;404;p43"/>
          <p:cNvSpPr txBox="1"/>
          <p:nvPr/>
        </p:nvSpPr>
        <p:spPr>
          <a:xfrm>
            <a:off x="4535582" y="2348527"/>
            <a:ext cx="7145543" cy="30931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000" dirty="0">
                <a:solidFill>
                  <a:schemeClr val="dk1"/>
                </a:solidFill>
                <a:latin typeface="Arial"/>
                <a:ea typeface="Arial"/>
                <a:cs typeface="Arial"/>
                <a:sym typeface="Arial"/>
              </a:rPr>
              <a:t>لنفترض الآن الموقف ذاته مع تغيير طفيف في التصرف: ”سمعت ”مايا“ أنه إذا عرض الشخص الجنس على العاملين في المنظمات غير الحكومية، فإنهم سيمنحونه سلعاً إضافية. لذلك، خلال المقابلة، تسأل ”مايا“ بوضوح شديد عما إذا كان بإمكانها الحصول على سلال طعام إضافية إذا مارست الجنس مع ”جون“. يعرف ”جون“ أنه لا يستطيع الحصول على سلال إضافية لأن مشرفيه يحسبون عددها بإحكام. كما أنه على علم بالمنظمات غير الحكومية الأخرى التي تقدم برامج لمساعدة الأسر المعيشية التي تعيلها نساء بالتدريب المهني، والتوظيف، ورعاية الأطفال.</a:t>
            </a:r>
            <a:endParaRPr dirty="0"/>
          </a:p>
          <a:p>
            <a:pPr marL="0" marR="0" lvl="0" indent="0" rtl="1">
              <a:spcBef>
                <a:spcPts val="1200"/>
              </a:spcBef>
              <a:spcAft>
                <a:spcPts val="600"/>
              </a:spcAft>
              <a:buNone/>
            </a:pPr>
            <a:r>
              <a:rPr lang="ar-sa" sz="2000" dirty="0">
                <a:solidFill>
                  <a:schemeClr val="dk1"/>
                </a:solidFill>
                <a:latin typeface="Arial"/>
                <a:ea typeface="Arial"/>
                <a:cs typeface="Arial"/>
                <a:sym typeface="Arial"/>
              </a:rPr>
              <a:t>وبدلاً من إخبارها بهذه الأشياء، يوافق ”جون“ على ممارسة الجنس معها مقابل المزيد من سلال الطعام. </a:t>
            </a:r>
            <a:endParaRPr dirty="0"/>
          </a:p>
        </p:txBody>
      </p:sp>
      <p:sp>
        <p:nvSpPr>
          <p:cNvPr id="405" name="Google Shape;405;p43"/>
          <p:cNvSpPr txBox="1"/>
          <p:nvPr/>
        </p:nvSpPr>
        <p:spPr>
          <a:xfrm>
            <a:off x="8957722" y="571685"/>
            <a:ext cx="284057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406" name="Google Shape;406;p43"/>
          <p:cNvSpPr txBox="1"/>
          <p:nvPr/>
        </p:nvSpPr>
        <p:spPr>
          <a:xfrm>
            <a:off x="4518613" y="984789"/>
            <a:ext cx="7279687"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pic>
        <p:nvPicPr>
          <p:cNvPr id="411" name="Google Shape;411;p44"/>
          <p:cNvPicPr preferRelativeResize="0">
            <a:picLocks noGrp="1"/>
          </p:cNvPicPr>
          <p:nvPr>
            <p:ph type="body" idx="1"/>
          </p:nvPr>
        </p:nvPicPr>
        <p:blipFill rotWithShape="1">
          <a:blip r:embed="rId3">
            <a:alphaModFix/>
          </a:blip>
          <a:srcRect/>
          <a:stretch/>
        </p:blipFill>
        <p:spPr>
          <a:xfrm flipH="1">
            <a:off x="0" y="0"/>
            <a:ext cx="12192000" cy="6858000"/>
          </a:xfrm>
          <a:prstGeom prst="rect">
            <a:avLst/>
          </a:prstGeom>
          <a:noFill/>
          <a:ln>
            <a:noFill/>
          </a:ln>
        </p:spPr>
      </p:pic>
      <p:pic>
        <p:nvPicPr>
          <p:cNvPr id="412" name="Google Shape;412;p44"/>
          <p:cNvPicPr preferRelativeResize="0"/>
          <p:nvPr/>
        </p:nvPicPr>
        <p:blipFill rotWithShape="1">
          <a:blip r:embed="rId4">
            <a:alphaModFix/>
          </a:blip>
          <a:srcRect/>
          <a:stretch/>
        </p:blipFill>
        <p:spPr>
          <a:xfrm>
            <a:off x="503292" y="2668929"/>
            <a:ext cx="4762800" cy="3371293"/>
          </a:xfrm>
          <a:prstGeom prst="rect">
            <a:avLst/>
          </a:prstGeom>
          <a:noFill/>
          <a:ln>
            <a:noFill/>
          </a:ln>
        </p:spPr>
      </p:pic>
      <p:sp>
        <p:nvSpPr>
          <p:cNvPr id="413" name="Google Shape;413;p44"/>
          <p:cNvSpPr txBox="1"/>
          <p:nvPr/>
        </p:nvSpPr>
        <p:spPr>
          <a:xfrm>
            <a:off x="881333" y="984789"/>
            <a:ext cx="10412365"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
        <p:nvSpPr>
          <p:cNvPr id="414" name="Google Shape;414;p44"/>
          <p:cNvSpPr txBox="1"/>
          <p:nvPr/>
        </p:nvSpPr>
        <p:spPr>
          <a:xfrm>
            <a:off x="5401586" y="3166196"/>
            <a:ext cx="991493"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8000" b="1">
                <a:solidFill>
                  <a:srgbClr val="4EA827"/>
                </a:solidFill>
                <a:latin typeface="Arial"/>
                <a:ea typeface="Arial"/>
                <a:cs typeface="Arial"/>
                <a:sym typeface="Arial"/>
              </a:rPr>
              <a:t>1</a:t>
            </a:r>
            <a:endParaRPr sz="6600" b="1">
              <a:solidFill>
                <a:srgbClr val="4EA827"/>
              </a:solidFill>
              <a:latin typeface="Arial"/>
              <a:ea typeface="Arial"/>
              <a:cs typeface="Arial"/>
              <a:sym typeface="Arial"/>
            </a:endParaRPr>
          </a:p>
        </p:txBody>
      </p:sp>
      <p:sp>
        <p:nvSpPr>
          <p:cNvPr id="415" name="Google Shape;415;p44"/>
          <p:cNvSpPr txBox="1"/>
          <p:nvPr/>
        </p:nvSpPr>
        <p:spPr>
          <a:xfrm>
            <a:off x="5401586" y="4328823"/>
            <a:ext cx="991493"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8000" b="1">
                <a:solidFill>
                  <a:srgbClr val="4EA827"/>
                </a:solidFill>
                <a:latin typeface="Arial"/>
                <a:ea typeface="Arial"/>
                <a:cs typeface="Arial"/>
                <a:sym typeface="Arial"/>
              </a:rPr>
              <a:t>2</a:t>
            </a:r>
            <a:endParaRPr sz="6600" b="1">
              <a:solidFill>
                <a:srgbClr val="4EA827"/>
              </a:solidFill>
              <a:latin typeface="Arial"/>
              <a:ea typeface="Arial"/>
              <a:cs typeface="Arial"/>
              <a:sym typeface="Arial"/>
            </a:endParaRPr>
          </a:p>
        </p:txBody>
      </p:sp>
      <p:sp>
        <p:nvSpPr>
          <p:cNvPr id="416" name="Google Shape;416;p44"/>
          <p:cNvSpPr txBox="1"/>
          <p:nvPr/>
        </p:nvSpPr>
        <p:spPr>
          <a:xfrm>
            <a:off x="6412506" y="3429000"/>
            <a:ext cx="4867880" cy="76944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هل ”جون“ يستغل ”مايا“؟ </a:t>
            </a:r>
            <a:endParaRPr dirty="0"/>
          </a:p>
          <a:p>
            <a:pPr marL="0" marR="0" lvl="0" indent="0" rtl="1">
              <a:spcBef>
                <a:spcPts val="0"/>
              </a:spcBef>
              <a:spcAft>
                <a:spcPts val="0"/>
              </a:spcAft>
              <a:buNone/>
            </a:pPr>
            <a:r>
              <a:rPr lang="ar-sa" sz="2200" b="1" dirty="0">
                <a:solidFill>
                  <a:srgbClr val="27242B"/>
                </a:solidFill>
                <a:latin typeface="Arial"/>
                <a:ea typeface="Arial"/>
                <a:cs typeface="Arial"/>
                <a:sym typeface="Arial"/>
              </a:rPr>
              <a:t>نعم أم لا؟ لمَ أو لمَ لا؟</a:t>
            </a:r>
            <a:endParaRPr sz="2400" b="1" dirty="0">
              <a:solidFill>
                <a:schemeClr val="dk1"/>
              </a:solidFill>
              <a:latin typeface="Arial"/>
              <a:ea typeface="Arial"/>
              <a:cs typeface="Arial"/>
              <a:sym typeface="Arial"/>
            </a:endParaRPr>
          </a:p>
        </p:txBody>
      </p:sp>
      <p:sp>
        <p:nvSpPr>
          <p:cNvPr id="417" name="Google Shape;417;p44"/>
          <p:cNvSpPr txBox="1"/>
          <p:nvPr/>
        </p:nvSpPr>
        <p:spPr>
          <a:xfrm>
            <a:off x="898301" y="571685"/>
            <a:ext cx="1028785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418" name="Google Shape;418;p44"/>
          <p:cNvSpPr txBox="1"/>
          <p:nvPr/>
        </p:nvSpPr>
        <p:spPr>
          <a:xfrm>
            <a:off x="6425818" y="4628688"/>
            <a:ext cx="4867880" cy="76944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هل ”جون“ يستغل ”مايا“؟ </a:t>
            </a:r>
            <a:endParaRPr/>
          </a:p>
          <a:p>
            <a:pPr marL="0" marR="0" lvl="0" indent="0" rtl="1">
              <a:spcBef>
                <a:spcPts val="0"/>
              </a:spcBef>
              <a:spcAft>
                <a:spcPts val="0"/>
              </a:spcAft>
              <a:buNone/>
            </a:pPr>
            <a:r>
              <a:rPr lang="ar-sa" sz="2200" b="1">
                <a:solidFill>
                  <a:srgbClr val="27242B"/>
                </a:solidFill>
                <a:latin typeface="Arial"/>
                <a:ea typeface="Arial"/>
                <a:cs typeface="Arial"/>
                <a:sym typeface="Arial"/>
              </a:rPr>
              <a:t>نعم أم لا؟ لمَ أو لمَ لا؟</a:t>
            </a:r>
            <a:endParaRPr sz="2400" b="1">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pic>
        <p:nvPicPr>
          <p:cNvPr id="423" name="Google Shape;423;p45"/>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424" name="Google Shape;424;p45"/>
          <p:cNvPicPr preferRelativeResize="0"/>
          <p:nvPr/>
        </p:nvPicPr>
        <p:blipFill rotWithShape="1">
          <a:blip r:embed="rId4">
            <a:alphaModFix/>
          </a:blip>
          <a:srcRect l="35585" t="8829" r="35795" b="6307"/>
          <a:stretch/>
        </p:blipFill>
        <p:spPr>
          <a:xfrm flipH="1">
            <a:off x="520971" y="928253"/>
            <a:ext cx="2619017" cy="5497261"/>
          </a:xfrm>
          <a:prstGeom prst="rect">
            <a:avLst/>
          </a:prstGeom>
          <a:noFill/>
          <a:ln>
            <a:noFill/>
          </a:ln>
        </p:spPr>
      </p:pic>
      <p:sp>
        <p:nvSpPr>
          <p:cNvPr id="425" name="Google Shape;425;p45"/>
          <p:cNvSpPr txBox="1"/>
          <p:nvPr/>
        </p:nvSpPr>
        <p:spPr>
          <a:xfrm>
            <a:off x="898302" y="571685"/>
            <a:ext cx="1034881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426" name="Google Shape;426;p45"/>
          <p:cNvSpPr txBox="1"/>
          <p:nvPr/>
        </p:nvSpPr>
        <p:spPr>
          <a:xfrm>
            <a:off x="2733039" y="984789"/>
            <a:ext cx="8497111"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rgbClr val="27242B"/>
                </a:solidFill>
                <a:latin typeface="Arial"/>
                <a:ea typeface="Arial"/>
                <a:cs typeface="Arial"/>
                <a:sym typeface="Arial"/>
              </a:rPr>
              <a:t>استخدام السلطة بمسؤولية لمعاملة الأشخاص باحترام</a:t>
            </a:r>
            <a:endParaRPr sz="3200" b="1">
              <a:solidFill>
                <a:srgbClr val="27242B"/>
              </a:solidFill>
              <a:latin typeface="Arial"/>
              <a:ea typeface="Arial"/>
              <a:cs typeface="Arial"/>
              <a:sym typeface="Arial"/>
            </a:endParaRPr>
          </a:p>
        </p:txBody>
      </p:sp>
      <p:sp>
        <p:nvSpPr>
          <p:cNvPr id="427" name="Google Shape;427;p45"/>
          <p:cNvSpPr txBox="1"/>
          <p:nvPr/>
        </p:nvSpPr>
        <p:spPr>
          <a:xfrm>
            <a:off x="4860702" y="2576069"/>
            <a:ext cx="6296582" cy="2616060"/>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هل ”جون“ يستغل ”مايا“؟</a:t>
            </a:r>
            <a:endParaRPr dirty="0"/>
          </a:p>
          <a:p>
            <a:pPr marL="0" marR="0" lvl="0" indent="0" rtl="1">
              <a:spcBef>
                <a:spcPts val="600"/>
              </a:spcBef>
              <a:spcAft>
                <a:spcPts val="0"/>
              </a:spcAft>
              <a:buNone/>
            </a:pPr>
            <a:r>
              <a:rPr lang="ar-sa" sz="2200" b="1" dirty="0">
                <a:solidFill>
                  <a:srgbClr val="27242B"/>
                </a:solidFill>
                <a:latin typeface="Arial"/>
                <a:ea typeface="Arial"/>
                <a:cs typeface="Arial"/>
                <a:sym typeface="Arial"/>
              </a:rPr>
              <a:t>الطرق التي تتمتع بها ”مايا“ بمزايا أقل من ”جون“</a:t>
            </a:r>
            <a:endParaRPr dirty="0"/>
          </a:p>
          <a:p>
            <a:pPr marL="342900" marR="0" lvl="0" indent="-342900" rtl="1">
              <a:spcBef>
                <a:spcPts val="60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تفتقر ”مايا“ إلى الموارد (دخل أو وظيفة)</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تفتقر ”مايا“ إلى المهارات أو التعليم</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لا تعرف ”مايا“ أين تحصل على المزيد من المساعدة</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تعيل ”مايا“ أسرتها المعيشية</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”مايا“ لديها أطفال صغار ترعاهم</a:t>
            </a:r>
            <a:endParaRP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Google Shape;432;p46"/>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433" name="Google Shape;433;p46"/>
          <p:cNvPicPr preferRelativeResize="0"/>
          <p:nvPr/>
        </p:nvPicPr>
        <p:blipFill rotWithShape="1">
          <a:blip r:embed="rId4">
            <a:alphaModFix/>
          </a:blip>
          <a:srcRect l="23537" r="33959"/>
          <a:stretch/>
        </p:blipFill>
        <p:spPr>
          <a:xfrm>
            <a:off x="601407" y="1607127"/>
            <a:ext cx="2802331" cy="4666959"/>
          </a:xfrm>
          <a:prstGeom prst="rect">
            <a:avLst/>
          </a:prstGeom>
          <a:noFill/>
          <a:ln>
            <a:noFill/>
          </a:ln>
        </p:spPr>
      </p:pic>
      <p:sp>
        <p:nvSpPr>
          <p:cNvPr id="434" name="Google Shape;434;p46"/>
          <p:cNvSpPr txBox="1"/>
          <p:nvPr/>
        </p:nvSpPr>
        <p:spPr>
          <a:xfrm>
            <a:off x="8241865" y="494595"/>
            <a:ext cx="284057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435" name="Google Shape;435;p46"/>
          <p:cNvSpPr txBox="1"/>
          <p:nvPr/>
        </p:nvSpPr>
        <p:spPr>
          <a:xfrm>
            <a:off x="3988176" y="984789"/>
            <a:ext cx="7279687"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
        <p:nvSpPr>
          <p:cNvPr id="436" name="Google Shape;436;p46"/>
          <p:cNvSpPr txBox="1"/>
          <p:nvPr/>
        </p:nvSpPr>
        <p:spPr>
          <a:xfrm>
            <a:off x="4005144" y="2950102"/>
            <a:ext cx="6906695" cy="1938952"/>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هل يستخدم ”جون“ سلطته بمسؤولية؟</a:t>
            </a:r>
            <a:endParaRPr dirty="0"/>
          </a:p>
          <a:p>
            <a:pPr marL="0" marR="0" lvl="0" indent="0" rtl="1">
              <a:spcBef>
                <a:spcPts val="600"/>
              </a:spcBef>
              <a:spcAft>
                <a:spcPts val="0"/>
              </a:spcAft>
              <a:buNone/>
            </a:pPr>
            <a:r>
              <a:rPr lang="ar-sa" sz="2200" b="1" dirty="0">
                <a:solidFill>
                  <a:srgbClr val="27242B"/>
                </a:solidFill>
                <a:latin typeface="Arial"/>
                <a:ea typeface="Arial"/>
                <a:cs typeface="Arial"/>
                <a:sym typeface="Arial"/>
              </a:rPr>
              <a:t>لا يستخدم سلطته بمسؤولية</a:t>
            </a:r>
            <a:endParaRPr dirty="0"/>
          </a:p>
          <a:p>
            <a:pPr marL="342900" marR="0" lvl="0" indent="-342900" rtl="1">
              <a:spcBef>
                <a:spcPts val="60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يضلل المرأة بجعلها تعتقد أن وصوله إلى موارد المنظمة غير الحكومية يمكن أن يوفر لها سلعاً إضافية</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يذكر بأنه على استعداد للسرقة من المنظمة</a:t>
            </a:r>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pic>
        <p:nvPicPr>
          <p:cNvPr id="441" name="Google Shape;441;p47"/>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442" name="Google Shape;442;p47" descr="Shape&#10;&#10;Description automatically generated"/>
          <p:cNvPicPr preferRelativeResize="0"/>
          <p:nvPr/>
        </p:nvPicPr>
        <p:blipFill rotWithShape="1">
          <a:blip r:embed="rId4">
            <a:alphaModFix/>
          </a:blip>
          <a:srcRect l="1437" t="1704" r="1212" b="1740"/>
          <a:stretch/>
        </p:blipFill>
        <p:spPr>
          <a:xfrm>
            <a:off x="898302" y="2774197"/>
            <a:ext cx="4415164" cy="3099661"/>
          </a:xfrm>
          <a:prstGeom prst="rect">
            <a:avLst/>
          </a:prstGeom>
          <a:noFill/>
          <a:ln>
            <a:noFill/>
          </a:ln>
        </p:spPr>
      </p:pic>
      <p:sp>
        <p:nvSpPr>
          <p:cNvPr id="443" name="Google Shape;443;p47"/>
          <p:cNvSpPr txBox="1"/>
          <p:nvPr/>
        </p:nvSpPr>
        <p:spPr>
          <a:xfrm>
            <a:off x="5490622" y="2396653"/>
            <a:ext cx="5593938" cy="295461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4EA827"/>
                </a:solidFill>
                <a:latin typeface="Arial"/>
                <a:ea typeface="Arial"/>
                <a:cs typeface="Arial"/>
                <a:sym typeface="Arial"/>
              </a:rPr>
              <a:t>هل ”جون“ يعامل ”مايا“ باحترام؟</a:t>
            </a:r>
            <a:endParaRPr dirty="0"/>
          </a:p>
          <a:p>
            <a:pPr marL="0" marR="0" lvl="0" indent="0" rtl="1">
              <a:spcBef>
                <a:spcPts val="600"/>
              </a:spcBef>
              <a:spcAft>
                <a:spcPts val="0"/>
              </a:spcAft>
              <a:buNone/>
            </a:pPr>
            <a:r>
              <a:rPr lang="ar-sa" sz="2200" b="1" dirty="0">
                <a:solidFill>
                  <a:srgbClr val="27242B"/>
                </a:solidFill>
                <a:latin typeface="Arial"/>
                <a:ea typeface="Arial"/>
                <a:cs typeface="Arial"/>
                <a:sym typeface="Arial"/>
              </a:rPr>
              <a:t>لا يعاملها باحترام</a:t>
            </a:r>
            <a:endParaRPr dirty="0"/>
          </a:p>
          <a:p>
            <a:pPr marL="342900" marR="0" lvl="0" indent="-342900" rtl="1">
              <a:spcBef>
                <a:spcPts val="60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يحجب ”جون“ المعلومات حول الخدمات الأخرى التي يمكنها مساعدة ”مايا“ – أن يكون لديها خيارات أخرى</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يطلب ”جون“ الجنس من ”مايا“ مستغلاً ظروفها واحتياجاتها للنجاة</a:t>
            </a:r>
            <a:endParaRPr dirty="0"/>
          </a:p>
          <a:p>
            <a:pPr marL="342900" marR="0" lvl="0" indent="-342900" rtl="1">
              <a:spcBef>
                <a:spcPts val="0"/>
              </a:spcBef>
              <a:spcAft>
                <a:spcPts val="0"/>
              </a:spcAft>
              <a:buClr>
                <a:srgbClr val="4EA827"/>
              </a:buClr>
              <a:buSzPts val="2200"/>
              <a:buFont typeface="Arial"/>
              <a:buChar char="•"/>
            </a:pPr>
            <a:r>
              <a:rPr lang="ar-sa" sz="2200" dirty="0">
                <a:solidFill>
                  <a:schemeClr val="dk1"/>
                </a:solidFill>
                <a:latin typeface="Arial"/>
                <a:ea typeface="Arial"/>
                <a:cs typeface="Arial"/>
                <a:sym typeface="Arial"/>
              </a:rPr>
              <a:t>(ملاحظة: ليس من الاحترام أيضاً أن يتاجر ”جون“ بشيء لا يخصه بل يخص المنظمة غير الحكومية)</a:t>
            </a:r>
            <a:endParaRPr dirty="0"/>
          </a:p>
        </p:txBody>
      </p:sp>
      <p:sp>
        <p:nvSpPr>
          <p:cNvPr id="444" name="Google Shape;444;p47"/>
          <p:cNvSpPr txBox="1"/>
          <p:nvPr/>
        </p:nvSpPr>
        <p:spPr>
          <a:xfrm>
            <a:off x="8243982" y="571685"/>
            <a:ext cx="284057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445" name="Google Shape;445;p47"/>
          <p:cNvSpPr txBox="1"/>
          <p:nvPr/>
        </p:nvSpPr>
        <p:spPr>
          <a:xfrm>
            <a:off x="3804873" y="984789"/>
            <a:ext cx="7279687"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pic>
        <p:nvPicPr>
          <p:cNvPr id="450" name="Google Shape;450;p48"/>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51" name="Google Shape;451;p48"/>
          <p:cNvSpPr txBox="1"/>
          <p:nvPr/>
        </p:nvSpPr>
        <p:spPr>
          <a:xfrm>
            <a:off x="8660542" y="571685"/>
            <a:ext cx="284057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4EA827"/>
              </a:buClr>
              <a:buSzPts val="1600"/>
              <a:buFont typeface="Arial"/>
              <a:buNone/>
            </a:pPr>
            <a:r>
              <a:rPr lang="ar-sa" sz="1600" b="1" dirty="0">
                <a:solidFill>
                  <a:srgbClr val="4EA827"/>
                </a:solidFill>
                <a:latin typeface="Arial"/>
                <a:ea typeface="Arial"/>
                <a:cs typeface="Arial"/>
                <a:sym typeface="Arial"/>
              </a:rPr>
              <a:t>الجلسة الثانية</a:t>
            </a:r>
            <a:r>
              <a:rPr lang="ar-sa" sz="1600" dirty="0">
                <a:solidFill>
                  <a:srgbClr val="4EA827"/>
                </a:solidFill>
                <a:latin typeface="Arial"/>
                <a:ea typeface="Arial"/>
                <a:cs typeface="Arial"/>
                <a:sym typeface="Arial"/>
              </a:rPr>
              <a:t> // الموضوع الثالث</a:t>
            </a:r>
            <a:endParaRPr sz="1600" dirty="0">
              <a:solidFill>
                <a:srgbClr val="4EA827"/>
              </a:solidFill>
              <a:latin typeface="Calibri"/>
              <a:ea typeface="Calibri"/>
              <a:cs typeface="Calibri"/>
              <a:sym typeface="Calibri"/>
            </a:endParaRPr>
          </a:p>
        </p:txBody>
      </p:sp>
      <p:sp>
        <p:nvSpPr>
          <p:cNvPr id="452" name="Google Shape;452;p48"/>
          <p:cNvSpPr txBox="1"/>
          <p:nvPr/>
        </p:nvSpPr>
        <p:spPr>
          <a:xfrm>
            <a:off x="4221433" y="984789"/>
            <a:ext cx="7279687"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استخدام السلطة بمسؤولية لمعاملة الأشخاص باحترام</a:t>
            </a:r>
            <a:endParaRPr sz="3200" b="1" dirty="0">
              <a:solidFill>
                <a:srgbClr val="27242B"/>
              </a:solidFill>
              <a:latin typeface="Arial"/>
              <a:ea typeface="Arial"/>
              <a:cs typeface="Arial"/>
              <a:sym typeface="Arial"/>
            </a:endParaRPr>
          </a:p>
        </p:txBody>
      </p:sp>
      <p:sp>
        <p:nvSpPr>
          <p:cNvPr id="453" name="Google Shape;453;p48"/>
          <p:cNvSpPr txBox="1"/>
          <p:nvPr/>
        </p:nvSpPr>
        <p:spPr>
          <a:xfrm>
            <a:off x="6145737" y="2909452"/>
            <a:ext cx="5197698" cy="19235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400" b="1" dirty="0">
                <a:solidFill>
                  <a:srgbClr val="4EA827"/>
                </a:solidFill>
                <a:latin typeface="Arial"/>
                <a:ea typeface="Arial"/>
                <a:cs typeface="Arial"/>
                <a:sym typeface="Arial"/>
              </a:rPr>
              <a:t>تذكّروا ما يلي:</a:t>
            </a:r>
            <a:endParaRPr dirty="0"/>
          </a:p>
          <a:p>
            <a:pPr marL="0" marR="0" lvl="0" indent="0" rtl="1">
              <a:spcBef>
                <a:spcPts val="600"/>
              </a:spcBef>
              <a:spcAft>
                <a:spcPts val="0"/>
              </a:spcAft>
              <a:buNone/>
            </a:pPr>
            <a:r>
              <a:rPr lang="ar-sa" sz="2200" dirty="0">
                <a:solidFill>
                  <a:schemeClr val="dk1"/>
                </a:solidFill>
                <a:latin typeface="Arial"/>
                <a:ea typeface="Arial"/>
                <a:cs typeface="Arial"/>
                <a:sym typeface="Arial"/>
              </a:rPr>
              <a:t>يجب ألا نركز على ما إذا كان ينبغي لشخص ما في المجتمع المحلي أن ينخرط في سلوك معين. فنحن نركز على من يمتلك السلطة ونسأل عما إذا كان يستخدمها بمسؤولية ويعامل الناس باحترام</a:t>
            </a:r>
            <a:r>
              <a:rPr lang="ar-sa" sz="2400" dirty="0">
                <a:solidFill>
                  <a:schemeClr val="dk1"/>
                </a:solidFill>
                <a:latin typeface="Arial"/>
                <a:ea typeface="Arial"/>
                <a:cs typeface="Arial"/>
                <a:sym typeface="Arial"/>
              </a:rPr>
              <a:t>.</a:t>
            </a:r>
            <a:endParaRPr dirty="0"/>
          </a:p>
        </p:txBody>
      </p:sp>
      <p:pic>
        <p:nvPicPr>
          <p:cNvPr id="454" name="Google Shape;454;p48" descr="A group of people standing together&#10;&#10;Description automatically generated with medium confidence"/>
          <p:cNvPicPr preferRelativeResize="0"/>
          <p:nvPr/>
        </p:nvPicPr>
        <p:blipFill rotWithShape="1">
          <a:blip r:embed="rId4">
            <a:alphaModFix/>
          </a:blip>
          <a:srcRect/>
          <a:stretch/>
        </p:blipFill>
        <p:spPr>
          <a:xfrm>
            <a:off x="756254" y="2573081"/>
            <a:ext cx="5745082" cy="361556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Google Shape;459;p49"/>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460" name="Google Shape;460;p49"/>
          <p:cNvSpPr txBox="1"/>
          <p:nvPr/>
        </p:nvSpPr>
        <p:spPr>
          <a:xfrm>
            <a:off x="7974160" y="3013501"/>
            <a:ext cx="3210300" cy="83099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800" b="1" dirty="0">
                <a:solidFill>
                  <a:srgbClr val="EEA30C"/>
                </a:solidFill>
                <a:latin typeface="Arial"/>
                <a:ea typeface="Arial"/>
                <a:cs typeface="Arial"/>
                <a:sym typeface="Arial"/>
              </a:rPr>
              <a:t>الجلسة الثالثة</a:t>
            </a: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465" name="Google Shape;465;p50"/>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466" name="Google Shape;466;p50"/>
          <p:cNvSpPr txBox="1"/>
          <p:nvPr/>
        </p:nvSpPr>
        <p:spPr>
          <a:xfrm>
            <a:off x="5497384" y="3442128"/>
            <a:ext cx="5214666" cy="1938952"/>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2200"/>
              <a:buFont typeface="Arial"/>
              <a:buNone/>
            </a:pPr>
            <a:r>
              <a:rPr lang="ar-sa" sz="2200" b="1">
                <a:solidFill>
                  <a:srgbClr val="EEA30C"/>
                </a:solidFill>
                <a:latin typeface="Arial"/>
                <a:ea typeface="Arial"/>
                <a:cs typeface="Arial"/>
                <a:sym typeface="Arial"/>
              </a:rPr>
              <a:t>هدف الجلسة:</a:t>
            </a:r>
            <a:endParaRPr/>
          </a:p>
          <a:p>
            <a:pPr marL="0" marR="0" lvl="0" indent="0" rtl="1">
              <a:spcBef>
                <a:spcPts val="600"/>
              </a:spcBef>
              <a:spcAft>
                <a:spcPts val="600"/>
              </a:spcAft>
              <a:buNone/>
            </a:pPr>
            <a:r>
              <a:rPr lang="ar-sa" sz="2200">
                <a:solidFill>
                  <a:schemeClr val="dk1"/>
                </a:solidFill>
                <a:latin typeface="Arial"/>
                <a:ea typeface="Arial"/>
                <a:cs typeface="Arial"/>
                <a:sym typeface="Arial"/>
              </a:rPr>
              <a:t>تعريف المصطلحات الأساسية للاستغلال والانتهاك الجنسيين والتحرش الجنسي (SEAH) ومناقشة المصطلحات المحلية ذات الصلة لتعميق فهم الاستغلال والانتهاك الجنسيين والتحرش الجنسي في سياقهم الثقافي.</a:t>
            </a:r>
            <a:endParaRPr/>
          </a:p>
        </p:txBody>
      </p:sp>
      <p:sp>
        <p:nvSpPr>
          <p:cNvPr id="467" name="Google Shape;467;p50"/>
          <p:cNvSpPr txBox="1"/>
          <p:nvPr/>
        </p:nvSpPr>
        <p:spPr>
          <a:xfrm>
            <a:off x="9355530" y="571685"/>
            <a:ext cx="1342950"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a:t>
            </a:r>
            <a:endParaRPr sz="1600" dirty="0">
              <a:solidFill>
                <a:srgbClr val="EEA30C"/>
              </a:solidFill>
              <a:latin typeface="Calibri"/>
              <a:ea typeface="Calibri"/>
              <a:cs typeface="Calibri"/>
              <a:sym typeface="Calibri"/>
            </a:endParaRPr>
          </a:p>
        </p:txBody>
      </p:sp>
      <p:sp>
        <p:nvSpPr>
          <p:cNvPr id="468" name="Google Shape;468;p50"/>
          <p:cNvSpPr txBox="1"/>
          <p:nvPr/>
        </p:nvSpPr>
        <p:spPr>
          <a:xfrm>
            <a:off x="5483814" y="984789"/>
            <a:ext cx="5214666"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المبادئ الأساسية الستة/مدونة قواعد السلوك</a:t>
            </a:r>
            <a:endParaRP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pic>
        <p:nvPicPr>
          <p:cNvPr id="473" name="Google Shape;473;p51"/>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474" name="Google Shape;474;p51"/>
          <p:cNvSpPr txBox="1"/>
          <p:nvPr/>
        </p:nvSpPr>
        <p:spPr>
          <a:xfrm>
            <a:off x="3495670" y="3518543"/>
            <a:ext cx="6881648"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فهم المبادئ الأساسية الستة (أو مدونة قواعد السلوك الخاصة بالمنظمات).</a:t>
            </a:r>
            <a:endParaRPr/>
          </a:p>
        </p:txBody>
      </p:sp>
      <p:sp>
        <p:nvSpPr>
          <p:cNvPr id="475" name="Google Shape;475;p51"/>
          <p:cNvSpPr txBox="1"/>
          <p:nvPr/>
        </p:nvSpPr>
        <p:spPr>
          <a:xfrm>
            <a:off x="3495670" y="4555723"/>
            <a:ext cx="6881648"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فهم أثر انتهاكات المبادئ/مدونة قواعد السلوك.</a:t>
            </a:r>
            <a:endParaRPr/>
          </a:p>
        </p:txBody>
      </p:sp>
      <p:sp>
        <p:nvSpPr>
          <p:cNvPr id="476" name="Google Shape;476;p51"/>
          <p:cNvSpPr txBox="1"/>
          <p:nvPr/>
        </p:nvSpPr>
        <p:spPr>
          <a:xfrm>
            <a:off x="6123894" y="984789"/>
            <a:ext cx="5214666"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فهم المبادئ</a:t>
            </a:r>
            <a:endParaRPr sz="4000" dirty="0">
              <a:solidFill>
                <a:schemeClr val="dk1"/>
              </a:solidFill>
              <a:latin typeface="Calibri"/>
              <a:ea typeface="Calibri"/>
              <a:cs typeface="Calibri"/>
              <a:sym typeface="Calibri"/>
            </a:endParaRPr>
          </a:p>
        </p:txBody>
      </p:sp>
      <p:sp>
        <p:nvSpPr>
          <p:cNvPr id="477" name="Google Shape;477;p51"/>
          <p:cNvSpPr txBox="1"/>
          <p:nvPr/>
        </p:nvSpPr>
        <p:spPr>
          <a:xfrm>
            <a:off x="6315481" y="2784489"/>
            <a:ext cx="5214666"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EEA30C"/>
                </a:solidFill>
                <a:latin typeface="Arial"/>
                <a:ea typeface="Arial"/>
                <a:cs typeface="Arial"/>
                <a:sym typeface="Arial"/>
              </a:rPr>
              <a:t>هدف التعلم:</a:t>
            </a:r>
            <a:endParaRPr dirty="0"/>
          </a:p>
        </p:txBody>
      </p:sp>
      <p:sp>
        <p:nvSpPr>
          <p:cNvPr id="478" name="Google Shape;478;p51"/>
          <p:cNvSpPr txBox="1"/>
          <p:nvPr/>
        </p:nvSpPr>
        <p:spPr>
          <a:xfrm>
            <a:off x="2371501" y="571685"/>
            <a:ext cx="886545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الموضوع الأول</a:t>
            </a:r>
            <a:endParaRPr sz="1600" dirty="0">
              <a:solidFill>
                <a:srgbClr val="EEA30C"/>
              </a:solidFill>
              <a:latin typeface="Calibri"/>
              <a:ea typeface="Calibri"/>
              <a:cs typeface="Calibri"/>
              <a:sym typeface="Calibri"/>
            </a:endParaRPr>
          </a:p>
        </p:txBody>
      </p:sp>
      <p:pic>
        <p:nvPicPr>
          <p:cNvPr id="479" name="Google Shape;479;p51" descr="Icon&#10;&#10;Description automatically generated"/>
          <p:cNvPicPr preferRelativeResize="0"/>
          <p:nvPr/>
        </p:nvPicPr>
        <p:blipFill rotWithShape="1">
          <a:blip r:embed="rId4">
            <a:alphaModFix/>
          </a:blip>
          <a:srcRect l="10978" t="13272" r="12983" b="14358"/>
          <a:stretch/>
        </p:blipFill>
        <p:spPr>
          <a:xfrm>
            <a:off x="10597848" y="3393957"/>
            <a:ext cx="980930" cy="933592"/>
          </a:xfrm>
          <a:prstGeom prst="rect">
            <a:avLst/>
          </a:prstGeom>
          <a:noFill/>
          <a:ln>
            <a:noFill/>
          </a:ln>
        </p:spPr>
      </p:pic>
      <p:pic>
        <p:nvPicPr>
          <p:cNvPr id="480" name="Google Shape;480;p51" descr="Icon&#10;&#10;Description automatically generated"/>
          <p:cNvPicPr preferRelativeResize="0"/>
          <p:nvPr/>
        </p:nvPicPr>
        <p:blipFill rotWithShape="1">
          <a:blip r:embed="rId5">
            <a:alphaModFix/>
          </a:blip>
          <a:srcRect/>
          <a:stretch/>
        </p:blipFill>
        <p:spPr>
          <a:xfrm>
            <a:off x="10596555" y="4493556"/>
            <a:ext cx="933592" cy="93359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6" descr="A picture containing text&#10;&#10;Description automatically generated"/>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11" name="Google Shape;111;p16"/>
          <p:cNvSpPr txBox="1"/>
          <p:nvPr/>
        </p:nvSpPr>
        <p:spPr>
          <a:xfrm>
            <a:off x="6141835" y="2240619"/>
            <a:ext cx="5197698" cy="178506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نظراً للطبيعة الحساسة لموضوع اليوم، فإننا نشجعكم على المشاركة بالقدر الذي تشعرون معه بالارتياح وأخذ استراحة من الجلسة إذا لزم الأمر.  وإذا تطرقت هذه الجلسة إلى أشياء تودون التحدث عنها، فاطلبوا الدعم من زميل موثوق به، أو صديق، أو أحد أفراد الأسرة. </a:t>
            </a:r>
            <a:endParaRPr sz="2200" dirty="0">
              <a:solidFill>
                <a:srgbClr val="27242B"/>
              </a:solidFill>
              <a:latin typeface="Calibri"/>
              <a:ea typeface="Calibri"/>
              <a:cs typeface="Calibri"/>
              <a:sym typeface="Calibri"/>
            </a:endParaRPr>
          </a:p>
        </p:txBody>
      </p:sp>
      <p:pic>
        <p:nvPicPr>
          <p:cNvPr id="112" name="Google Shape;112;p16"/>
          <p:cNvPicPr preferRelativeResize="0"/>
          <p:nvPr/>
        </p:nvPicPr>
        <p:blipFill rotWithShape="1">
          <a:blip r:embed="rId4">
            <a:alphaModFix/>
          </a:blip>
          <a:srcRect l="28531" t="5774" r="49860" b="53386"/>
          <a:stretch/>
        </p:blipFill>
        <p:spPr>
          <a:xfrm>
            <a:off x="1042771" y="928682"/>
            <a:ext cx="3599793" cy="4809600"/>
          </a:xfrm>
          <a:prstGeom prst="rect">
            <a:avLst/>
          </a:prstGeom>
          <a:noFill/>
          <a:ln>
            <a:noFill/>
          </a:ln>
        </p:spPr>
      </p:pic>
      <p:grpSp>
        <p:nvGrpSpPr>
          <p:cNvPr id="113" name="Google Shape;113;p16"/>
          <p:cNvGrpSpPr/>
          <p:nvPr/>
        </p:nvGrpSpPr>
        <p:grpSpPr>
          <a:xfrm>
            <a:off x="398761" y="365125"/>
            <a:ext cx="10955039" cy="1889120"/>
            <a:chOff x="398761" y="365125"/>
            <a:chExt cx="10955039" cy="1889120"/>
          </a:xfrm>
        </p:grpSpPr>
        <p:sp>
          <p:nvSpPr>
            <p:cNvPr id="114" name="Google Shape;114;p16"/>
            <p:cNvSpPr txBox="1"/>
            <p:nvPr/>
          </p:nvSpPr>
          <p:spPr>
            <a:xfrm>
              <a:off x="398761" y="365125"/>
              <a:ext cx="10955039" cy="1325563"/>
            </a:xfrm>
            <a:prstGeom prst="rect">
              <a:avLst/>
            </a:prstGeom>
            <a:noFill/>
            <a:ln>
              <a:noFill/>
            </a:ln>
          </p:spPr>
          <p:txBody>
            <a:bodyPr spcFirstLastPara="1" wrap="square" lIns="91425" tIns="45700" rIns="91425" bIns="45700" rtlCol="1" anchor="ctr" anchorCtr="0">
              <a:normAutofit/>
            </a:bodyPr>
            <a:lstStyle/>
            <a:p>
              <a:pPr marL="0" marR="0" lvl="0" indent="0" rtl="1">
                <a:lnSpc>
                  <a:spcPct val="90000"/>
                </a:lnSpc>
                <a:spcBef>
                  <a:spcPts val="0"/>
                </a:spcBef>
                <a:spcAft>
                  <a:spcPts val="0"/>
                </a:spcAft>
                <a:buClr>
                  <a:srgbClr val="27242B"/>
                </a:buClr>
                <a:buSzPts val="4000"/>
                <a:buFont typeface="Arial"/>
                <a:buNone/>
              </a:pPr>
              <a:r>
                <a:rPr lang="ar-sa" sz="4000" b="1">
                  <a:solidFill>
                    <a:srgbClr val="27242B"/>
                  </a:solidFill>
                  <a:latin typeface="Arial"/>
                  <a:ea typeface="Arial"/>
                  <a:cs typeface="Arial"/>
                  <a:sym typeface="Arial"/>
                </a:rPr>
                <a:t>رسالة استشارات الرعاية</a:t>
              </a:r>
              <a:endParaRPr sz="4000">
                <a:solidFill>
                  <a:schemeClr val="dk1"/>
                </a:solidFill>
                <a:latin typeface="Calibri"/>
                <a:ea typeface="Calibri"/>
                <a:cs typeface="Calibri"/>
                <a:sym typeface="Calibri"/>
              </a:endParaRPr>
            </a:p>
          </p:txBody>
        </p:sp>
        <p:sp>
          <p:nvSpPr>
            <p:cNvPr id="115" name="Google Shape;115;p16"/>
            <p:cNvSpPr txBox="1"/>
            <p:nvPr/>
          </p:nvSpPr>
          <p:spPr>
            <a:xfrm>
              <a:off x="838200" y="928682"/>
              <a:ext cx="10515600" cy="1325563"/>
            </a:xfrm>
            <a:prstGeom prst="rect">
              <a:avLst/>
            </a:prstGeom>
            <a:noFill/>
            <a:ln>
              <a:noFill/>
            </a:ln>
          </p:spPr>
          <p:txBody>
            <a:bodyPr spcFirstLastPara="1" wrap="square" lIns="91425" tIns="45700" rIns="91425" bIns="45700" rtlCol="1" anchor="ctr" anchorCtr="0">
              <a:normAutofit/>
            </a:bodyPr>
            <a:lstStyle/>
            <a:p>
              <a:pPr marL="0" marR="0" lvl="0" indent="0" rtl="1">
                <a:lnSpc>
                  <a:spcPct val="90000"/>
                </a:lnSpc>
                <a:spcBef>
                  <a:spcPts val="0"/>
                </a:spcBef>
                <a:spcAft>
                  <a:spcPts val="0"/>
                </a:spcAft>
                <a:buClr>
                  <a:srgbClr val="27242B"/>
                </a:buClr>
                <a:buSzPts val="4000"/>
                <a:buFont typeface="Arial"/>
                <a:buNone/>
              </a:pPr>
              <a:r>
                <a:rPr lang="ar-sa" sz="4000" b="1">
                  <a:solidFill>
                    <a:srgbClr val="27242B"/>
                  </a:solidFill>
                  <a:latin typeface="Arial"/>
                  <a:ea typeface="Arial"/>
                  <a:cs typeface="Arial"/>
                  <a:sym typeface="Arial"/>
                </a:rPr>
                <a:t>الذاتية</a:t>
              </a:r>
              <a:endParaRPr sz="4000">
                <a:solidFill>
                  <a:schemeClr val="dk1"/>
                </a:solidFill>
                <a:latin typeface="Calibri"/>
                <a:ea typeface="Calibri"/>
                <a:cs typeface="Calibri"/>
                <a:sym typeface="Calibri"/>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pic>
        <p:nvPicPr>
          <p:cNvPr id="485" name="Google Shape;485;p52"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486" name="Google Shape;486;p52"/>
          <p:cNvSpPr txBox="1"/>
          <p:nvPr/>
        </p:nvSpPr>
        <p:spPr>
          <a:xfrm>
            <a:off x="10679099" y="2607795"/>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dirty="0">
                <a:solidFill>
                  <a:srgbClr val="EEA30C"/>
                </a:solidFill>
                <a:latin typeface="Arial"/>
                <a:ea typeface="Arial"/>
                <a:cs typeface="Arial"/>
                <a:sym typeface="Arial"/>
              </a:rPr>
              <a:t>1</a:t>
            </a:r>
            <a:endParaRPr sz="4800" b="1" dirty="0">
              <a:solidFill>
                <a:srgbClr val="EEA30C"/>
              </a:solidFill>
              <a:latin typeface="Arial"/>
              <a:ea typeface="Arial"/>
              <a:cs typeface="Arial"/>
              <a:sym typeface="Arial"/>
            </a:endParaRPr>
          </a:p>
        </p:txBody>
      </p:sp>
      <p:sp>
        <p:nvSpPr>
          <p:cNvPr id="487" name="Google Shape;487;p52"/>
          <p:cNvSpPr txBox="1"/>
          <p:nvPr/>
        </p:nvSpPr>
        <p:spPr>
          <a:xfrm>
            <a:off x="10679098" y="3836701"/>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EEA30C"/>
                </a:solidFill>
                <a:latin typeface="Arial"/>
                <a:ea typeface="Arial"/>
                <a:cs typeface="Arial"/>
                <a:sym typeface="Arial"/>
              </a:rPr>
              <a:t>2</a:t>
            </a:r>
            <a:endParaRPr sz="4800" b="1">
              <a:solidFill>
                <a:srgbClr val="EEA30C"/>
              </a:solidFill>
              <a:latin typeface="Arial"/>
              <a:ea typeface="Arial"/>
              <a:cs typeface="Arial"/>
              <a:sym typeface="Arial"/>
            </a:endParaRPr>
          </a:p>
        </p:txBody>
      </p:sp>
      <p:sp>
        <p:nvSpPr>
          <p:cNvPr id="488" name="Google Shape;488;p52"/>
          <p:cNvSpPr txBox="1"/>
          <p:nvPr/>
        </p:nvSpPr>
        <p:spPr>
          <a:xfrm>
            <a:off x="10679097" y="5105653"/>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EEA30C"/>
                </a:solidFill>
                <a:latin typeface="Arial"/>
                <a:ea typeface="Arial"/>
                <a:cs typeface="Arial"/>
                <a:sym typeface="Arial"/>
              </a:rPr>
              <a:t>3</a:t>
            </a:r>
            <a:endParaRPr sz="4800" b="1">
              <a:solidFill>
                <a:srgbClr val="EEA30C"/>
              </a:solidFill>
              <a:latin typeface="Arial"/>
              <a:ea typeface="Arial"/>
              <a:cs typeface="Arial"/>
              <a:sym typeface="Arial"/>
            </a:endParaRPr>
          </a:p>
        </p:txBody>
      </p:sp>
      <p:sp>
        <p:nvSpPr>
          <p:cNvPr id="489" name="Google Shape;489;p52"/>
          <p:cNvSpPr/>
          <p:nvPr/>
        </p:nvSpPr>
        <p:spPr>
          <a:xfrm>
            <a:off x="1658578" y="2717905"/>
            <a:ext cx="9635200" cy="802445"/>
          </a:xfrm>
          <a:prstGeom prst="rect">
            <a:avLst/>
          </a:prstGeom>
          <a:noFill/>
          <a:ln>
            <a:noFill/>
          </a:ln>
        </p:spPr>
        <p:txBody>
          <a:bodyPr spcFirstLastPara="1" wrap="square" lIns="91425" tIns="45700" rIns="91425" bIns="45700" rtlCol="1" anchor="t" anchorCtr="0">
            <a:noAutofit/>
          </a:bodyPr>
          <a:lstStyle/>
          <a:p>
            <a:pPr marL="95250" marR="0" lvl="0" indent="0" rtl="1">
              <a:lnSpc>
                <a:spcPct val="120909"/>
              </a:lnSpc>
              <a:spcBef>
                <a:spcPts val="0"/>
              </a:spcBef>
              <a:spcAft>
                <a:spcPts val="0"/>
              </a:spcAft>
              <a:buClr>
                <a:srgbClr val="27242B"/>
              </a:buClr>
              <a:buSzPts val="1800"/>
              <a:buFont typeface="Arial"/>
              <a:buNone/>
            </a:pPr>
            <a:r>
              <a:rPr lang="ar-sa" sz="1800">
                <a:solidFill>
                  <a:srgbClr val="27242B"/>
                </a:solidFill>
                <a:latin typeface="Arial"/>
                <a:ea typeface="Arial"/>
                <a:cs typeface="Arial"/>
                <a:sym typeface="Arial"/>
              </a:rPr>
              <a:t>”يشكل الاستغلال والانتهاك الجنسيان من جانب العاملين في المجال الإنساني أفعال سوء سلوك جسيمة، وبالتالي فهي أسباب لإنهاء العمل.</a:t>
            </a:r>
            <a:endParaRPr sz="1800">
              <a:solidFill>
                <a:srgbClr val="27242B"/>
              </a:solidFill>
              <a:latin typeface="Calibri"/>
              <a:ea typeface="Calibri"/>
              <a:cs typeface="Calibri"/>
              <a:sym typeface="Calibri"/>
            </a:endParaRPr>
          </a:p>
        </p:txBody>
      </p:sp>
      <p:sp>
        <p:nvSpPr>
          <p:cNvPr id="490" name="Google Shape;490;p52"/>
          <p:cNvSpPr/>
          <p:nvPr/>
        </p:nvSpPr>
        <p:spPr>
          <a:xfrm>
            <a:off x="1680068" y="3746366"/>
            <a:ext cx="9613709" cy="1015662"/>
          </a:xfrm>
          <a:prstGeom prst="rect">
            <a:avLst/>
          </a:prstGeom>
          <a:noFill/>
          <a:ln>
            <a:noFill/>
          </a:ln>
        </p:spPr>
        <p:txBody>
          <a:bodyPr spcFirstLastPara="1" wrap="square" lIns="91425" tIns="45700" rIns="91425" bIns="45700" rtlCol="1" anchor="t" anchorCtr="0">
            <a:noAutofit/>
          </a:bodyPr>
          <a:lstStyle/>
          <a:p>
            <a:pPr marL="95250" marR="0" lvl="0" indent="0" rtl="1">
              <a:lnSpc>
                <a:spcPct val="120909"/>
              </a:lnSpc>
              <a:spcBef>
                <a:spcPts val="0"/>
              </a:spcBef>
              <a:spcAft>
                <a:spcPts val="0"/>
              </a:spcAft>
              <a:buClr>
                <a:srgbClr val="27242B"/>
              </a:buClr>
              <a:buSzPts val="1800"/>
              <a:buFont typeface="Arial"/>
              <a:buNone/>
            </a:pPr>
            <a:r>
              <a:rPr lang="ar-sa" sz="1800">
                <a:solidFill>
                  <a:srgbClr val="27242B"/>
                </a:solidFill>
                <a:latin typeface="Arial"/>
                <a:ea typeface="Arial"/>
                <a:cs typeface="Arial"/>
                <a:sym typeface="Arial"/>
              </a:rPr>
              <a:t>يُحظر النشاط الجنسي مع الأطفال (الأشخاص الذين تقل أعمارهم عن 18 عاماً) بغض النظر عن سن الرشد أو سن الموافقة في بلدهم. كما أن التعلل بذريعة عدم معرفتهم للعمر الحقيقي للشخص ليس بالعذر المشروع.</a:t>
            </a:r>
            <a:endParaRPr sz="1800">
              <a:solidFill>
                <a:srgbClr val="27242B"/>
              </a:solidFill>
              <a:latin typeface="Calibri"/>
              <a:ea typeface="Calibri"/>
              <a:cs typeface="Calibri"/>
              <a:sym typeface="Calibri"/>
            </a:endParaRPr>
          </a:p>
        </p:txBody>
      </p:sp>
      <p:sp>
        <p:nvSpPr>
          <p:cNvPr id="491" name="Google Shape;491;p52"/>
          <p:cNvSpPr/>
          <p:nvPr/>
        </p:nvSpPr>
        <p:spPr>
          <a:xfrm>
            <a:off x="1658578" y="5051106"/>
            <a:ext cx="9635199" cy="1038679"/>
          </a:xfrm>
          <a:prstGeom prst="rect">
            <a:avLst/>
          </a:prstGeom>
          <a:noFill/>
          <a:ln>
            <a:noFill/>
          </a:ln>
        </p:spPr>
        <p:txBody>
          <a:bodyPr spcFirstLastPara="1" wrap="square" lIns="91425" tIns="45700" rIns="91425" bIns="45700" rtlCol="1" anchor="t" anchorCtr="0">
            <a:noAutofit/>
          </a:bodyPr>
          <a:lstStyle/>
          <a:p>
            <a:pPr marL="95250" marR="0" lvl="0" indent="0" rtl="1">
              <a:lnSpc>
                <a:spcPct val="120909"/>
              </a:lnSpc>
              <a:spcBef>
                <a:spcPts val="0"/>
              </a:spcBef>
              <a:spcAft>
                <a:spcPts val="0"/>
              </a:spcAft>
              <a:buClr>
                <a:srgbClr val="27242B"/>
              </a:buClr>
              <a:buSzPts val="1800"/>
              <a:buFont typeface="Arial"/>
              <a:buNone/>
            </a:pPr>
            <a:r>
              <a:rPr lang="ar-sa" sz="1800">
                <a:solidFill>
                  <a:srgbClr val="27242B"/>
                </a:solidFill>
                <a:latin typeface="Arial"/>
                <a:ea typeface="Arial"/>
                <a:cs typeface="Arial"/>
                <a:sym typeface="Arial"/>
              </a:rPr>
              <a:t>يُحظر تبادل الأموال أوالتوظيف أو السلع أو الخدمات مقابل الجنس، بما في ذلك الخدمات الجنسية أو الأشكال الأخرى من السلوك المهين أو الاستغلالي. وهذا يشمل تبادل المساعدة المستحقة للمستفيدين.</a:t>
            </a:r>
            <a:endParaRPr sz="1800">
              <a:solidFill>
                <a:srgbClr val="27242B"/>
              </a:solidFill>
              <a:latin typeface="Calibri"/>
              <a:ea typeface="Calibri"/>
              <a:cs typeface="Calibri"/>
              <a:sym typeface="Calibri"/>
            </a:endParaRPr>
          </a:p>
        </p:txBody>
      </p:sp>
      <p:sp>
        <p:nvSpPr>
          <p:cNvPr id="492" name="Google Shape;492;p52"/>
          <p:cNvSpPr txBox="1"/>
          <p:nvPr/>
        </p:nvSpPr>
        <p:spPr>
          <a:xfrm>
            <a:off x="854378" y="736684"/>
            <a:ext cx="10483244"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المبادئ الأساسية الستة</a:t>
            </a:r>
            <a:endParaRPr sz="3200" b="1" dirty="0">
              <a:solidFill>
                <a:schemeClr val="dk1"/>
              </a:solidFill>
              <a:latin typeface="Arial"/>
              <a:ea typeface="Arial"/>
              <a:cs typeface="Arial"/>
              <a:sym typeface="Arial"/>
            </a:endParaRPr>
          </a:p>
        </p:txBody>
      </p:sp>
      <p:sp>
        <p:nvSpPr>
          <p:cNvPr id="493" name="Google Shape;493;p52"/>
          <p:cNvSpPr txBox="1"/>
          <p:nvPr/>
        </p:nvSpPr>
        <p:spPr>
          <a:xfrm>
            <a:off x="854378" y="496116"/>
            <a:ext cx="1043939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الموضوع الأول</a:t>
            </a:r>
            <a:endParaRPr sz="1600" dirty="0">
              <a:solidFill>
                <a:srgbClr val="EEA30C"/>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53"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499" name="Google Shape;499;p53"/>
          <p:cNvSpPr txBox="1"/>
          <p:nvPr/>
        </p:nvSpPr>
        <p:spPr>
          <a:xfrm>
            <a:off x="10821339" y="2323707"/>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dirty="0">
                <a:solidFill>
                  <a:srgbClr val="EEA30C"/>
                </a:solidFill>
                <a:latin typeface="Arial"/>
                <a:ea typeface="Arial"/>
                <a:cs typeface="Arial"/>
                <a:sym typeface="Arial"/>
              </a:rPr>
              <a:t>4</a:t>
            </a:r>
            <a:endParaRPr sz="4800" b="1" dirty="0">
              <a:solidFill>
                <a:srgbClr val="EEA30C"/>
              </a:solidFill>
              <a:latin typeface="Arial"/>
              <a:ea typeface="Arial"/>
              <a:cs typeface="Arial"/>
              <a:sym typeface="Arial"/>
            </a:endParaRPr>
          </a:p>
        </p:txBody>
      </p:sp>
      <p:sp>
        <p:nvSpPr>
          <p:cNvPr id="500" name="Google Shape;500;p53"/>
          <p:cNvSpPr txBox="1"/>
          <p:nvPr/>
        </p:nvSpPr>
        <p:spPr>
          <a:xfrm>
            <a:off x="10821338" y="3836701"/>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EEA30C"/>
                </a:solidFill>
                <a:latin typeface="Arial"/>
                <a:ea typeface="Arial"/>
                <a:cs typeface="Arial"/>
                <a:sym typeface="Arial"/>
              </a:rPr>
              <a:t>5</a:t>
            </a:r>
            <a:endParaRPr sz="4800" b="1">
              <a:solidFill>
                <a:srgbClr val="EEA30C"/>
              </a:solidFill>
              <a:latin typeface="Arial"/>
              <a:ea typeface="Arial"/>
              <a:cs typeface="Arial"/>
              <a:sym typeface="Arial"/>
            </a:endParaRPr>
          </a:p>
        </p:txBody>
      </p:sp>
      <p:sp>
        <p:nvSpPr>
          <p:cNvPr id="501" name="Google Shape;501;p53"/>
          <p:cNvSpPr txBox="1"/>
          <p:nvPr/>
        </p:nvSpPr>
        <p:spPr>
          <a:xfrm>
            <a:off x="10821337" y="5132155"/>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EEA30C"/>
                </a:solidFill>
                <a:latin typeface="Arial"/>
                <a:ea typeface="Arial"/>
                <a:cs typeface="Arial"/>
                <a:sym typeface="Arial"/>
              </a:rPr>
              <a:t>6</a:t>
            </a:r>
            <a:endParaRPr sz="4800" b="1">
              <a:solidFill>
                <a:srgbClr val="EEA30C"/>
              </a:solidFill>
              <a:latin typeface="Arial"/>
              <a:ea typeface="Arial"/>
              <a:cs typeface="Arial"/>
              <a:sym typeface="Arial"/>
            </a:endParaRPr>
          </a:p>
        </p:txBody>
      </p:sp>
      <p:sp>
        <p:nvSpPr>
          <p:cNvPr id="502" name="Google Shape;502;p53"/>
          <p:cNvSpPr/>
          <p:nvPr/>
        </p:nvSpPr>
        <p:spPr>
          <a:xfrm>
            <a:off x="1781161" y="2190357"/>
            <a:ext cx="9374098" cy="1447668"/>
          </a:xfrm>
          <a:prstGeom prst="rect">
            <a:avLst/>
          </a:prstGeom>
          <a:noFill/>
          <a:ln>
            <a:noFill/>
          </a:ln>
        </p:spPr>
        <p:txBody>
          <a:bodyPr spcFirstLastPara="1" wrap="square" lIns="91425" tIns="45700" rIns="91425" bIns="45700" rtlCol="1" anchor="t" anchorCtr="0">
            <a:noAutofit/>
          </a:bodyPr>
          <a:lstStyle/>
          <a:p>
            <a:pPr marL="0" marR="0" lvl="0" indent="0" rtl="1">
              <a:lnSpc>
                <a:spcPct val="120909"/>
              </a:lnSpc>
              <a:spcBef>
                <a:spcPts val="0"/>
              </a:spcBef>
              <a:spcAft>
                <a:spcPts val="0"/>
              </a:spcAft>
              <a:buNone/>
            </a:pPr>
            <a:r>
              <a:rPr lang="ar-sa" sz="1800">
                <a:solidFill>
                  <a:srgbClr val="27242B"/>
                </a:solidFill>
                <a:latin typeface="Arial"/>
                <a:ea typeface="Arial"/>
                <a:cs typeface="Arial"/>
                <a:sym typeface="Arial"/>
              </a:rPr>
              <a:t>تُحظر أي علاقة جنسية تنطوي على الاستخدام غير السليم للرتبة أو المنصب بين أولئك الذين يقدمون المساعدة والحماية الإنسانية والشخص المستفيد من هذه المساعدة والحماية. حيث تقوض هذه العلاقات مصداقية و نزاهة عمل المساعدة الإنسانية.</a:t>
            </a:r>
            <a:endParaRPr sz="1800">
              <a:solidFill>
                <a:srgbClr val="27242B"/>
              </a:solidFill>
              <a:latin typeface="Calibri"/>
              <a:ea typeface="Calibri"/>
              <a:cs typeface="Calibri"/>
              <a:sym typeface="Calibri"/>
            </a:endParaRPr>
          </a:p>
        </p:txBody>
      </p:sp>
      <p:sp>
        <p:nvSpPr>
          <p:cNvPr id="503" name="Google Shape;503;p53"/>
          <p:cNvSpPr/>
          <p:nvPr/>
        </p:nvSpPr>
        <p:spPr>
          <a:xfrm>
            <a:off x="1781162" y="3815158"/>
            <a:ext cx="9374098" cy="1015662"/>
          </a:xfrm>
          <a:prstGeom prst="rect">
            <a:avLst/>
          </a:prstGeom>
          <a:noFill/>
          <a:ln>
            <a:noFill/>
          </a:ln>
        </p:spPr>
        <p:txBody>
          <a:bodyPr spcFirstLastPara="1" wrap="square" lIns="91425" tIns="45700" rIns="91425" bIns="45700" rtlCol="1" anchor="t" anchorCtr="0">
            <a:noAutofit/>
          </a:bodyPr>
          <a:lstStyle/>
          <a:p>
            <a:pPr marL="28575" marR="0" lvl="0" indent="-28575" rtl="1">
              <a:lnSpc>
                <a:spcPct val="115000"/>
              </a:lnSpc>
              <a:spcBef>
                <a:spcPts val="0"/>
              </a:spcBef>
              <a:spcAft>
                <a:spcPts val="0"/>
              </a:spcAft>
              <a:buNone/>
            </a:pPr>
            <a:r>
              <a:rPr lang="ar-sa" sz="1800">
                <a:solidFill>
                  <a:srgbClr val="27242B"/>
                </a:solidFill>
                <a:latin typeface="Arial"/>
                <a:ea typeface="Arial"/>
                <a:cs typeface="Arial"/>
                <a:sym typeface="Arial"/>
              </a:rPr>
              <a:t>عندما يتكون لدى العامل في المجال الإنساني</a:t>
            </a:r>
            <a:r>
              <a:rPr lang="ar-sa" sz="1800">
                <a:solidFill>
                  <a:srgbClr val="27242B"/>
                </a:solidFill>
                <a:latin typeface="Calibri"/>
                <a:ea typeface="Calibri"/>
                <a:cs typeface="Calibri"/>
                <a:sym typeface="Calibri"/>
              </a:rPr>
              <a:t> </a:t>
            </a:r>
            <a:r>
              <a:rPr lang="ar-sa" sz="1800">
                <a:solidFill>
                  <a:srgbClr val="27242B"/>
                </a:solidFill>
                <a:latin typeface="Arial"/>
                <a:ea typeface="Arial"/>
                <a:cs typeface="Arial"/>
                <a:sym typeface="Arial"/>
              </a:rPr>
              <a:t>مخاوف أو شكوك تتعلق</a:t>
            </a:r>
            <a:r>
              <a:rPr lang="ar-sa" sz="1800">
                <a:solidFill>
                  <a:srgbClr val="27242B"/>
                </a:solidFill>
                <a:latin typeface="Calibri"/>
                <a:ea typeface="Calibri"/>
                <a:cs typeface="Calibri"/>
                <a:sym typeface="Calibri"/>
              </a:rPr>
              <a:t> </a:t>
            </a:r>
            <a:r>
              <a:rPr lang="ar-sa" sz="1800">
                <a:solidFill>
                  <a:srgbClr val="27242B"/>
                </a:solidFill>
                <a:latin typeface="Arial"/>
                <a:ea typeface="Arial"/>
                <a:cs typeface="Arial"/>
                <a:sym typeface="Arial"/>
              </a:rPr>
              <a:t>بالاستغلال والانتهاك الجنسيين من قبل زميل له،</a:t>
            </a:r>
            <a:r>
              <a:rPr lang="ar-sa" sz="1800">
                <a:solidFill>
                  <a:srgbClr val="27242B"/>
                </a:solidFill>
                <a:latin typeface="Calibri"/>
                <a:ea typeface="Calibri"/>
                <a:cs typeface="Calibri"/>
                <a:sym typeface="Calibri"/>
              </a:rPr>
              <a:t> </a:t>
            </a:r>
            <a:r>
              <a:rPr lang="ar-sa" sz="1800">
                <a:solidFill>
                  <a:srgbClr val="27242B"/>
                </a:solidFill>
                <a:latin typeface="Arial"/>
                <a:ea typeface="Arial"/>
                <a:cs typeface="Arial"/>
                <a:sym typeface="Arial"/>
              </a:rPr>
              <a:t>سواء في نفس الوكالة أو لا، يجب عليه الإبلاغ</a:t>
            </a:r>
            <a:r>
              <a:rPr lang="ar-sa" sz="1800">
                <a:solidFill>
                  <a:srgbClr val="27242B"/>
                </a:solidFill>
                <a:latin typeface="Calibri"/>
                <a:ea typeface="Calibri"/>
                <a:cs typeface="Calibri"/>
                <a:sym typeface="Calibri"/>
              </a:rPr>
              <a:t> </a:t>
            </a:r>
            <a:r>
              <a:rPr lang="ar-sa" sz="1800">
                <a:solidFill>
                  <a:srgbClr val="27242B"/>
                </a:solidFill>
                <a:latin typeface="Arial"/>
                <a:ea typeface="Arial"/>
                <a:cs typeface="Arial"/>
                <a:sym typeface="Arial"/>
              </a:rPr>
              <a:t>عن هذه المخاوف عبر</a:t>
            </a:r>
            <a:r>
              <a:rPr lang="ar-sa" sz="1800">
                <a:solidFill>
                  <a:srgbClr val="27242B"/>
                </a:solidFill>
                <a:latin typeface="Calibri"/>
                <a:ea typeface="Calibri"/>
                <a:cs typeface="Calibri"/>
                <a:sym typeface="Calibri"/>
              </a:rPr>
              <a:t> </a:t>
            </a:r>
            <a:r>
              <a:rPr lang="ar-sa" sz="1800">
                <a:solidFill>
                  <a:srgbClr val="27242B"/>
                </a:solidFill>
                <a:latin typeface="Arial"/>
                <a:ea typeface="Arial"/>
                <a:cs typeface="Arial"/>
                <a:sym typeface="Arial"/>
              </a:rPr>
              <a:t>آليات الإبلاغ القائمة لدى</a:t>
            </a:r>
            <a:r>
              <a:rPr lang="ar-sa" sz="1800">
                <a:solidFill>
                  <a:srgbClr val="27242B"/>
                </a:solidFill>
                <a:latin typeface="Calibri"/>
                <a:ea typeface="Calibri"/>
                <a:cs typeface="Calibri"/>
                <a:sym typeface="Calibri"/>
              </a:rPr>
              <a:t> </a:t>
            </a:r>
            <a:r>
              <a:rPr lang="ar-sa" sz="1800">
                <a:solidFill>
                  <a:srgbClr val="27242B"/>
                </a:solidFill>
                <a:latin typeface="Arial"/>
                <a:ea typeface="Arial"/>
                <a:cs typeface="Arial"/>
                <a:sym typeface="Arial"/>
              </a:rPr>
              <a:t>وكالته.</a:t>
            </a:r>
            <a:endParaRPr sz="1800">
              <a:solidFill>
                <a:srgbClr val="27242B"/>
              </a:solidFill>
              <a:latin typeface="Calibri"/>
              <a:ea typeface="Calibri"/>
              <a:cs typeface="Calibri"/>
              <a:sym typeface="Calibri"/>
            </a:endParaRPr>
          </a:p>
        </p:txBody>
      </p:sp>
      <p:sp>
        <p:nvSpPr>
          <p:cNvPr id="504" name="Google Shape;504;p53"/>
          <p:cNvSpPr/>
          <p:nvPr/>
        </p:nvSpPr>
        <p:spPr>
          <a:xfrm>
            <a:off x="1781161" y="5064822"/>
            <a:ext cx="9395152" cy="1186952"/>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1800">
                <a:solidFill>
                  <a:srgbClr val="27242B"/>
                </a:solidFill>
                <a:latin typeface="Arial"/>
                <a:ea typeface="Arial"/>
                <a:cs typeface="Arial"/>
                <a:sym typeface="Arial"/>
              </a:rPr>
              <a:t>العاملون في المجال الإنساني ملزمون بخلق بيئة تمنع الاستغلال والانتهاك الجنسيين وتعزز تنفيذ مدونة قواعد السلوك الخاصة بهم والحفاظ على هذه البيئة. وتُناط بالمديرين مسؤوليات محددة لدعم الأنظمة التي تحفظ هذه البيئة وتطويرها“.</a:t>
            </a:r>
            <a:endParaRPr sz="1800">
              <a:solidFill>
                <a:srgbClr val="27242B"/>
              </a:solidFill>
              <a:latin typeface="Calibri"/>
              <a:ea typeface="Calibri"/>
              <a:cs typeface="Calibri"/>
              <a:sym typeface="Calibri"/>
            </a:endParaRPr>
          </a:p>
        </p:txBody>
      </p:sp>
      <p:sp>
        <p:nvSpPr>
          <p:cNvPr id="505" name="Google Shape;505;p53"/>
          <p:cNvSpPr txBox="1"/>
          <p:nvPr/>
        </p:nvSpPr>
        <p:spPr>
          <a:xfrm>
            <a:off x="854377" y="736684"/>
            <a:ext cx="10321935"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المبادئ الأساسية الستة</a:t>
            </a:r>
            <a:endParaRPr sz="3200" b="1" dirty="0">
              <a:solidFill>
                <a:schemeClr val="dk1"/>
              </a:solidFill>
              <a:latin typeface="Arial"/>
              <a:ea typeface="Arial"/>
              <a:cs typeface="Arial"/>
              <a:sym typeface="Arial"/>
            </a:endParaRPr>
          </a:p>
        </p:txBody>
      </p:sp>
      <p:sp>
        <p:nvSpPr>
          <p:cNvPr id="506" name="Google Shape;506;p53"/>
          <p:cNvSpPr txBox="1"/>
          <p:nvPr/>
        </p:nvSpPr>
        <p:spPr>
          <a:xfrm>
            <a:off x="854378" y="496116"/>
            <a:ext cx="1012858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الموضوع الأول</a:t>
            </a:r>
            <a:endParaRPr sz="1600" dirty="0">
              <a:solidFill>
                <a:srgbClr val="EEA30C"/>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pic>
        <p:nvPicPr>
          <p:cNvPr id="511" name="Google Shape;511;p54"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12" name="Google Shape;512;p54"/>
          <p:cNvSpPr txBox="1"/>
          <p:nvPr/>
        </p:nvSpPr>
        <p:spPr>
          <a:xfrm>
            <a:off x="2151118" y="3385860"/>
            <a:ext cx="1780801"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الناجون/الناجيات</a:t>
            </a:r>
            <a:endParaRPr dirty="0"/>
          </a:p>
        </p:txBody>
      </p:sp>
      <p:sp>
        <p:nvSpPr>
          <p:cNvPr id="513" name="Google Shape;513;p54"/>
          <p:cNvSpPr txBox="1"/>
          <p:nvPr/>
        </p:nvSpPr>
        <p:spPr>
          <a:xfrm>
            <a:off x="2151118" y="4627505"/>
            <a:ext cx="1922775"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الجناة</a:t>
            </a:r>
            <a:endParaRPr/>
          </a:p>
        </p:txBody>
      </p:sp>
      <p:sp>
        <p:nvSpPr>
          <p:cNvPr id="514" name="Google Shape;514;p54"/>
          <p:cNvSpPr txBox="1"/>
          <p:nvPr/>
        </p:nvSpPr>
        <p:spPr>
          <a:xfrm>
            <a:off x="7433012" y="3398142"/>
            <a:ext cx="1892944"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المنظمة</a:t>
            </a:r>
            <a:endParaRPr/>
          </a:p>
        </p:txBody>
      </p:sp>
      <p:sp>
        <p:nvSpPr>
          <p:cNvPr id="515" name="Google Shape;515;p54"/>
          <p:cNvSpPr txBox="1"/>
          <p:nvPr/>
        </p:nvSpPr>
        <p:spPr>
          <a:xfrm>
            <a:off x="7429437" y="4627504"/>
            <a:ext cx="1892944"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المجتمع المحلي</a:t>
            </a:r>
            <a:endParaRPr/>
          </a:p>
        </p:txBody>
      </p:sp>
      <p:sp>
        <p:nvSpPr>
          <p:cNvPr id="516" name="Google Shape;516;p54"/>
          <p:cNvSpPr txBox="1"/>
          <p:nvPr/>
        </p:nvSpPr>
        <p:spPr>
          <a:xfrm>
            <a:off x="854378" y="736684"/>
            <a:ext cx="10483244"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أثر الاستغلال والانتهاك الجنسيين</a:t>
            </a:r>
            <a:endParaRPr sz="3200" b="1" dirty="0">
              <a:solidFill>
                <a:schemeClr val="dk1"/>
              </a:solidFill>
              <a:latin typeface="Arial"/>
              <a:ea typeface="Arial"/>
              <a:cs typeface="Arial"/>
              <a:sym typeface="Arial"/>
            </a:endParaRPr>
          </a:p>
        </p:txBody>
      </p:sp>
      <p:sp>
        <p:nvSpPr>
          <p:cNvPr id="517" name="Google Shape;517;p54"/>
          <p:cNvSpPr txBox="1"/>
          <p:nvPr/>
        </p:nvSpPr>
        <p:spPr>
          <a:xfrm>
            <a:off x="854378" y="496116"/>
            <a:ext cx="10483244"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الموضوع الثاني</a:t>
            </a:r>
            <a:endParaRPr sz="1600" dirty="0">
              <a:solidFill>
                <a:srgbClr val="EEA30C"/>
              </a:solidFill>
              <a:latin typeface="Calibri"/>
              <a:ea typeface="Calibri"/>
              <a:cs typeface="Calibri"/>
              <a:sym typeface="Calibri"/>
            </a:endParaRPr>
          </a:p>
        </p:txBody>
      </p:sp>
      <p:pic>
        <p:nvPicPr>
          <p:cNvPr id="518" name="Google Shape;518;p54" descr="Icon&#10;&#10;Description automatically generated"/>
          <p:cNvPicPr preferRelativeResize="0"/>
          <p:nvPr/>
        </p:nvPicPr>
        <p:blipFill rotWithShape="1">
          <a:blip r:embed="rId4">
            <a:alphaModFix/>
          </a:blip>
          <a:srcRect/>
          <a:stretch/>
        </p:blipFill>
        <p:spPr>
          <a:xfrm flipH="1">
            <a:off x="4292687" y="2960170"/>
            <a:ext cx="987816" cy="987816"/>
          </a:xfrm>
          <a:prstGeom prst="rect">
            <a:avLst/>
          </a:prstGeom>
          <a:noFill/>
          <a:ln>
            <a:noFill/>
          </a:ln>
        </p:spPr>
      </p:pic>
      <p:pic>
        <p:nvPicPr>
          <p:cNvPr id="519" name="Google Shape;519;p54" descr="Icon&#10;&#10;Description automatically generated"/>
          <p:cNvPicPr preferRelativeResize="0"/>
          <p:nvPr/>
        </p:nvPicPr>
        <p:blipFill rotWithShape="1">
          <a:blip r:embed="rId5">
            <a:alphaModFix/>
          </a:blip>
          <a:srcRect/>
          <a:stretch/>
        </p:blipFill>
        <p:spPr>
          <a:xfrm>
            <a:off x="9322381" y="2962107"/>
            <a:ext cx="994012" cy="994012"/>
          </a:xfrm>
          <a:prstGeom prst="rect">
            <a:avLst/>
          </a:prstGeom>
          <a:noFill/>
          <a:ln>
            <a:noFill/>
          </a:ln>
        </p:spPr>
      </p:pic>
      <p:pic>
        <p:nvPicPr>
          <p:cNvPr id="520" name="Google Shape;520;p54" descr="Icon&#10;&#10;Description automatically generated"/>
          <p:cNvPicPr preferRelativeResize="0"/>
          <p:nvPr/>
        </p:nvPicPr>
        <p:blipFill rotWithShape="1">
          <a:blip r:embed="rId6">
            <a:alphaModFix/>
          </a:blip>
          <a:srcRect/>
          <a:stretch/>
        </p:blipFill>
        <p:spPr>
          <a:xfrm>
            <a:off x="9324796" y="4163290"/>
            <a:ext cx="1051142" cy="1051142"/>
          </a:xfrm>
          <a:prstGeom prst="rect">
            <a:avLst/>
          </a:prstGeom>
          <a:noFill/>
          <a:ln>
            <a:noFill/>
          </a:ln>
        </p:spPr>
      </p:pic>
      <p:pic>
        <p:nvPicPr>
          <p:cNvPr id="521" name="Google Shape;521;p54" descr="Icon&#10;&#10;Description automatically generated"/>
          <p:cNvPicPr preferRelativeResize="0"/>
          <p:nvPr/>
        </p:nvPicPr>
        <p:blipFill rotWithShape="1">
          <a:blip r:embed="rId7">
            <a:alphaModFix/>
          </a:blip>
          <a:srcRect l="23595" t="21062" r="25216" b="21897"/>
          <a:stretch/>
        </p:blipFill>
        <p:spPr>
          <a:xfrm>
            <a:off x="4268585" y="4118298"/>
            <a:ext cx="1025278" cy="114247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pic>
        <p:nvPicPr>
          <p:cNvPr id="526" name="Google Shape;526;p55"/>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27" name="Google Shape;527;p55"/>
          <p:cNvSpPr/>
          <p:nvPr/>
        </p:nvSpPr>
        <p:spPr>
          <a:xfrm>
            <a:off x="898300" y="3440768"/>
            <a:ext cx="10592657" cy="1421820"/>
          </a:xfrm>
          <a:prstGeom prst="rect">
            <a:avLst/>
          </a:prstGeom>
          <a:noFill/>
          <a:ln>
            <a:noFill/>
          </a:ln>
        </p:spPr>
        <p:txBody>
          <a:bodyPr spcFirstLastPara="1" wrap="square" lIns="91425" tIns="45700" rIns="91425" bIns="45700" rtlCol="1" anchor="t" anchorCtr="0">
            <a:noAutofit/>
          </a:bodyPr>
          <a:lstStyle/>
          <a:p>
            <a:pPr marL="0" marR="0" lvl="0" indent="0" rtl="1">
              <a:lnSpc>
                <a:spcPct val="120909"/>
              </a:lnSpc>
              <a:spcBef>
                <a:spcPts val="0"/>
              </a:spcBef>
              <a:spcAft>
                <a:spcPts val="0"/>
              </a:spcAft>
              <a:buNone/>
            </a:pPr>
            <a:r>
              <a:rPr lang="ar-sa" sz="2200" b="1" dirty="0">
                <a:solidFill>
                  <a:srgbClr val="EEA30C"/>
                </a:solidFill>
                <a:latin typeface="Arial"/>
                <a:ea typeface="Arial"/>
                <a:cs typeface="Arial"/>
                <a:sym typeface="Arial"/>
              </a:rPr>
              <a:t>أهداف التعلم:</a:t>
            </a:r>
            <a:endParaRPr dirty="0"/>
          </a:p>
          <a:p>
            <a:pPr marL="0" marR="0" lvl="0" indent="0" rtl="1">
              <a:lnSpc>
                <a:spcPct val="120909"/>
              </a:lnSpc>
              <a:spcBef>
                <a:spcPts val="600"/>
              </a:spcBef>
              <a:spcAft>
                <a:spcPts val="0"/>
              </a:spcAft>
              <a:buNone/>
            </a:pPr>
            <a:r>
              <a:rPr lang="ar-sa" sz="2200" dirty="0">
                <a:solidFill>
                  <a:srgbClr val="27242B"/>
                </a:solidFill>
                <a:latin typeface="Arial"/>
                <a:ea typeface="Arial"/>
                <a:cs typeface="Arial"/>
                <a:sym typeface="Arial"/>
              </a:rPr>
              <a:t>تمكين المشاركين من التحدث عن مفاهيم </a:t>
            </a:r>
            <a:r>
              <a:rPr lang="ar-sa" sz="2200" i="1" dirty="0">
                <a:solidFill>
                  <a:srgbClr val="27242B"/>
                </a:solidFill>
                <a:latin typeface="Arial"/>
                <a:ea typeface="Arial"/>
                <a:cs typeface="Arial"/>
                <a:sym typeface="Arial"/>
              </a:rPr>
              <a:t>الاستغلال والانتهاك الجنسيين والتحرش الجنسي</a:t>
            </a:r>
            <a:r>
              <a:rPr lang="ar-sa" sz="2200" dirty="0">
                <a:solidFill>
                  <a:srgbClr val="27242B"/>
                </a:solidFill>
                <a:latin typeface="Arial"/>
                <a:ea typeface="Arial"/>
                <a:cs typeface="Arial"/>
                <a:sym typeface="Arial"/>
              </a:rPr>
              <a:t> بأسلوبهم.</a:t>
            </a:r>
            <a:endParaRPr sz="2200" dirty="0">
              <a:solidFill>
                <a:srgbClr val="27242B"/>
              </a:solidFill>
              <a:latin typeface="Calibri"/>
              <a:ea typeface="Calibri"/>
              <a:cs typeface="Calibri"/>
              <a:sym typeface="Calibri"/>
            </a:endParaRPr>
          </a:p>
        </p:txBody>
      </p:sp>
      <p:sp>
        <p:nvSpPr>
          <p:cNvPr id="528" name="Google Shape;528;p55"/>
          <p:cNvSpPr txBox="1"/>
          <p:nvPr/>
        </p:nvSpPr>
        <p:spPr>
          <a:xfrm>
            <a:off x="881334" y="984789"/>
            <a:ext cx="10592658"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فهم المصطلحات</a:t>
            </a:r>
            <a:endParaRPr sz="4000" dirty="0">
              <a:solidFill>
                <a:schemeClr val="dk1"/>
              </a:solidFill>
              <a:latin typeface="Calibri"/>
              <a:ea typeface="Calibri"/>
              <a:cs typeface="Calibri"/>
              <a:sym typeface="Calibri"/>
            </a:endParaRPr>
          </a:p>
        </p:txBody>
      </p:sp>
      <p:sp>
        <p:nvSpPr>
          <p:cNvPr id="529" name="Google Shape;529;p55"/>
          <p:cNvSpPr txBox="1"/>
          <p:nvPr/>
        </p:nvSpPr>
        <p:spPr>
          <a:xfrm>
            <a:off x="898301" y="571685"/>
            <a:ext cx="1059265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الموضوع الثاني</a:t>
            </a:r>
            <a:endParaRPr sz="1600" dirty="0">
              <a:solidFill>
                <a:srgbClr val="EEA30C"/>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p56"/>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35" name="Google Shape;535;p56"/>
          <p:cNvSpPr/>
          <p:nvPr/>
        </p:nvSpPr>
        <p:spPr>
          <a:xfrm>
            <a:off x="898300" y="2463389"/>
            <a:ext cx="10084659" cy="1796884"/>
          </a:xfrm>
          <a:prstGeom prst="rect">
            <a:avLst/>
          </a:prstGeom>
          <a:noFill/>
          <a:ln>
            <a:noFill/>
          </a:ln>
        </p:spPr>
        <p:txBody>
          <a:bodyPr spcFirstLastPara="1" wrap="square" lIns="91425" tIns="45700" rIns="91425" bIns="45700" rtlCol="1" anchor="t" anchorCtr="0">
            <a:noAutofit/>
          </a:bodyPr>
          <a:lstStyle/>
          <a:p>
            <a:pPr marL="0" marR="0" lvl="0" indent="0" rtl="1">
              <a:lnSpc>
                <a:spcPct val="120909"/>
              </a:lnSpc>
              <a:spcBef>
                <a:spcPts val="0"/>
              </a:spcBef>
              <a:spcAft>
                <a:spcPts val="0"/>
              </a:spcAft>
              <a:buNone/>
            </a:pPr>
            <a:r>
              <a:rPr lang="ar-sa" sz="2200" dirty="0">
                <a:solidFill>
                  <a:srgbClr val="27242B"/>
                </a:solidFill>
                <a:latin typeface="Arial"/>
                <a:ea typeface="Arial"/>
                <a:cs typeface="Arial"/>
                <a:sym typeface="Arial"/>
              </a:rPr>
              <a:t>أي استغلال فعلي أو محاولة </a:t>
            </a:r>
            <a:r>
              <a:rPr lang="ar-sa" sz="2200" dirty="0">
                <a:solidFill>
                  <a:srgbClr val="EEA30C"/>
                </a:solidFill>
                <a:latin typeface="Arial"/>
                <a:ea typeface="Arial"/>
                <a:cs typeface="Arial"/>
                <a:sym typeface="Arial"/>
              </a:rPr>
              <a:t>لاستغلال موقف </a:t>
            </a:r>
            <a:r>
              <a:rPr lang="ar-sa" sz="2200" dirty="0">
                <a:solidFill>
                  <a:srgbClr val="27242B"/>
                </a:solidFill>
                <a:latin typeface="Arial"/>
                <a:ea typeface="Arial"/>
                <a:cs typeface="Arial"/>
                <a:sym typeface="Arial"/>
              </a:rPr>
              <a:t>ضعف، أو سلطة متباينة، أو الثقة لأغراض جنسية، بما في ذلك – على سبيل المثال لا الحصر – الانتفاع مالياً، أو اجتماعياً، أو سياسياً من الاستغلال الجنسي للأشخاص المعنيين. </a:t>
            </a:r>
            <a:endParaRPr sz="2200" dirty="0">
              <a:solidFill>
                <a:srgbClr val="27242B"/>
              </a:solidFill>
              <a:latin typeface="Calibri"/>
              <a:ea typeface="Calibri"/>
              <a:cs typeface="Calibri"/>
              <a:sym typeface="Calibri"/>
            </a:endParaRPr>
          </a:p>
        </p:txBody>
      </p:sp>
      <p:sp>
        <p:nvSpPr>
          <p:cNvPr id="536" name="Google Shape;536;p56"/>
          <p:cNvSpPr txBox="1"/>
          <p:nvPr/>
        </p:nvSpPr>
        <p:spPr>
          <a:xfrm>
            <a:off x="881334" y="984789"/>
            <a:ext cx="9837466"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الاستغلال الجنسي</a:t>
            </a:r>
            <a:endParaRPr sz="4000" dirty="0">
              <a:solidFill>
                <a:schemeClr val="dk1"/>
              </a:solidFill>
              <a:latin typeface="Calibri"/>
              <a:ea typeface="Calibri"/>
              <a:cs typeface="Calibri"/>
              <a:sym typeface="Calibri"/>
            </a:endParaRPr>
          </a:p>
        </p:txBody>
      </p:sp>
      <p:sp>
        <p:nvSpPr>
          <p:cNvPr id="537" name="Google Shape;537;p56"/>
          <p:cNvSpPr txBox="1"/>
          <p:nvPr/>
        </p:nvSpPr>
        <p:spPr>
          <a:xfrm>
            <a:off x="898301" y="571685"/>
            <a:ext cx="9837466"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الموضوع الثاني</a:t>
            </a:r>
            <a:endParaRPr sz="1600" dirty="0">
              <a:solidFill>
                <a:srgbClr val="EEA30C"/>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p57"/>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43" name="Google Shape;543;p57"/>
          <p:cNvSpPr/>
          <p:nvPr/>
        </p:nvSpPr>
        <p:spPr>
          <a:xfrm>
            <a:off x="898300" y="2463389"/>
            <a:ext cx="10412365" cy="965611"/>
          </a:xfrm>
          <a:prstGeom prst="rect">
            <a:avLst/>
          </a:prstGeom>
          <a:noFill/>
          <a:ln>
            <a:noFill/>
          </a:ln>
        </p:spPr>
        <p:txBody>
          <a:bodyPr spcFirstLastPara="1" wrap="square" lIns="91425" tIns="45700" rIns="91425" bIns="45700" rtlCol="1" anchor="t" anchorCtr="0">
            <a:noAutofit/>
          </a:bodyPr>
          <a:lstStyle/>
          <a:p>
            <a:pPr marL="95250" marR="0" lvl="0" indent="0" rtl="1">
              <a:lnSpc>
                <a:spcPct val="120909"/>
              </a:lnSpc>
              <a:spcBef>
                <a:spcPts val="0"/>
              </a:spcBef>
              <a:spcAft>
                <a:spcPts val="0"/>
              </a:spcAft>
              <a:buNone/>
            </a:pPr>
            <a:r>
              <a:rPr lang="ar-sa" sz="2200" dirty="0">
                <a:solidFill>
                  <a:srgbClr val="EEA30C"/>
                </a:solidFill>
                <a:latin typeface="Arial"/>
                <a:ea typeface="Arial"/>
                <a:cs typeface="Arial"/>
                <a:sym typeface="Arial"/>
              </a:rPr>
              <a:t>الانتهاك البدني الفعلي أو المهدد به </a:t>
            </a:r>
            <a:r>
              <a:rPr lang="ar-sa" sz="2200" dirty="0">
                <a:solidFill>
                  <a:srgbClr val="27242B"/>
                </a:solidFill>
                <a:latin typeface="Arial"/>
                <a:ea typeface="Arial"/>
                <a:cs typeface="Arial"/>
                <a:sym typeface="Arial"/>
              </a:rPr>
              <a:t>ذو الطابع الجنسي، سواء بالقوة أو في ظل ظروف غير متكافئة أو قسرية.</a:t>
            </a:r>
            <a:endParaRPr sz="2200" dirty="0">
              <a:solidFill>
                <a:srgbClr val="27242B"/>
              </a:solidFill>
              <a:latin typeface="Calibri"/>
              <a:ea typeface="Calibri"/>
              <a:cs typeface="Calibri"/>
              <a:sym typeface="Calibri"/>
            </a:endParaRPr>
          </a:p>
        </p:txBody>
      </p:sp>
      <p:sp>
        <p:nvSpPr>
          <p:cNvPr id="544" name="Google Shape;544;p57"/>
          <p:cNvSpPr txBox="1"/>
          <p:nvPr/>
        </p:nvSpPr>
        <p:spPr>
          <a:xfrm>
            <a:off x="881333" y="984789"/>
            <a:ext cx="10412365"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الانتهاك الجنسي</a:t>
            </a:r>
            <a:endParaRPr sz="4000" dirty="0">
              <a:solidFill>
                <a:schemeClr val="dk1"/>
              </a:solidFill>
              <a:latin typeface="Calibri"/>
              <a:ea typeface="Calibri"/>
              <a:cs typeface="Calibri"/>
              <a:sym typeface="Calibri"/>
            </a:endParaRPr>
          </a:p>
        </p:txBody>
      </p:sp>
      <p:sp>
        <p:nvSpPr>
          <p:cNvPr id="545" name="Google Shape;545;p57"/>
          <p:cNvSpPr txBox="1"/>
          <p:nvPr/>
        </p:nvSpPr>
        <p:spPr>
          <a:xfrm>
            <a:off x="898301" y="571685"/>
            <a:ext cx="10412365"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الموضوع الثاني</a:t>
            </a:r>
            <a:endParaRPr sz="1600" dirty="0">
              <a:solidFill>
                <a:srgbClr val="EEA30C"/>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p58"/>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51" name="Google Shape;551;p58"/>
          <p:cNvSpPr/>
          <p:nvPr/>
        </p:nvSpPr>
        <p:spPr>
          <a:xfrm>
            <a:off x="2483261" y="2267440"/>
            <a:ext cx="8973062" cy="2886451"/>
          </a:xfrm>
          <a:prstGeom prst="rect">
            <a:avLst/>
          </a:prstGeom>
          <a:noFill/>
          <a:ln>
            <a:noFill/>
          </a:ln>
        </p:spPr>
        <p:txBody>
          <a:bodyPr spcFirstLastPara="1" wrap="square" lIns="91425" tIns="45700" rIns="91425" bIns="45700" rtlCol="1" anchor="t" anchorCtr="0">
            <a:noAutofit/>
          </a:bodyPr>
          <a:lstStyle/>
          <a:p>
            <a:pPr marL="0" marR="0" lvl="0" indent="0" rtl="1">
              <a:lnSpc>
                <a:spcPct val="120909"/>
              </a:lnSpc>
              <a:spcBef>
                <a:spcPts val="0"/>
              </a:spcBef>
              <a:spcAft>
                <a:spcPts val="0"/>
              </a:spcAft>
              <a:buNone/>
            </a:pPr>
            <a:r>
              <a:rPr lang="ar-sa" sz="2200">
                <a:solidFill>
                  <a:srgbClr val="27242B"/>
                </a:solidFill>
                <a:latin typeface="Arial"/>
                <a:ea typeface="Arial"/>
                <a:cs typeface="Arial"/>
                <a:sym typeface="Arial"/>
              </a:rPr>
              <a:t>التلميح الجنسي غير المرحب به، أو طلب خدمة جنسية، أو السلوك أو الإيماءة اللفظية أو الجسدية ذات الطابع الجنسي التي قد يُتوقع أو يُنظر إليها على نحو معقول على أنها تتسبب في إهانة أو مهانة لشخص آخر.</a:t>
            </a:r>
            <a:endParaRPr/>
          </a:p>
          <a:p>
            <a:pPr marL="0" marR="0" lvl="0" indent="0" rtl="1">
              <a:lnSpc>
                <a:spcPct val="120909"/>
              </a:lnSpc>
              <a:spcBef>
                <a:spcPts val="1200"/>
              </a:spcBef>
              <a:spcAft>
                <a:spcPts val="0"/>
              </a:spcAft>
              <a:buNone/>
            </a:pPr>
            <a:r>
              <a:rPr lang="ar-sa" sz="2200">
                <a:solidFill>
                  <a:srgbClr val="EEA30C"/>
                </a:solidFill>
                <a:latin typeface="Arial"/>
                <a:ea typeface="Arial"/>
                <a:cs typeface="Arial"/>
                <a:sym typeface="Arial"/>
              </a:rPr>
              <a:t>التحرش الجنسي </a:t>
            </a:r>
            <a:r>
              <a:rPr lang="ar-sa" sz="2200">
                <a:solidFill>
                  <a:srgbClr val="27242B"/>
                </a:solidFill>
                <a:latin typeface="Arial"/>
                <a:ea typeface="Arial"/>
                <a:cs typeface="Arial"/>
                <a:sym typeface="Arial"/>
              </a:rPr>
              <a:t>خطير بصفة خاصة عندما يتعارض مع العمل أو يكون شرطاً له أو يخلق بيئة مخيفة، أو عدائية، أو مسيئة.</a:t>
            </a:r>
            <a:endParaRPr/>
          </a:p>
        </p:txBody>
      </p:sp>
      <p:sp>
        <p:nvSpPr>
          <p:cNvPr id="552" name="Google Shape;552;p58"/>
          <p:cNvSpPr txBox="1"/>
          <p:nvPr/>
        </p:nvSpPr>
        <p:spPr>
          <a:xfrm>
            <a:off x="2466294" y="984789"/>
            <a:ext cx="8973062"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التحرش الجنسي</a:t>
            </a:r>
            <a:endParaRPr sz="4000" dirty="0">
              <a:solidFill>
                <a:schemeClr val="dk1"/>
              </a:solidFill>
              <a:latin typeface="Calibri"/>
              <a:ea typeface="Calibri"/>
              <a:cs typeface="Calibri"/>
              <a:sym typeface="Calibri"/>
            </a:endParaRPr>
          </a:p>
        </p:txBody>
      </p:sp>
      <p:sp>
        <p:nvSpPr>
          <p:cNvPr id="553" name="Google Shape;553;p58"/>
          <p:cNvSpPr txBox="1"/>
          <p:nvPr/>
        </p:nvSpPr>
        <p:spPr>
          <a:xfrm>
            <a:off x="898301" y="571685"/>
            <a:ext cx="1044025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الموضوع الثاني</a:t>
            </a:r>
            <a:endParaRPr sz="1600" dirty="0">
              <a:solidFill>
                <a:srgbClr val="EEA30C"/>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pic>
        <p:nvPicPr>
          <p:cNvPr id="558" name="Google Shape;558;p59"/>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59" name="Google Shape;559;p59"/>
          <p:cNvSpPr txBox="1"/>
          <p:nvPr/>
        </p:nvSpPr>
        <p:spPr>
          <a:xfrm>
            <a:off x="3167350" y="2556496"/>
            <a:ext cx="6881648"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ناقشوا المصطلح في مجموعتكم الصغيرة.</a:t>
            </a:r>
            <a:endParaRPr dirty="0"/>
          </a:p>
        </p:txBody>
      </p:sp>
      <p:sp>
        <p:nvSpPr>
          <p:cNvPr id="560" name="Google Shape;560;p59"/>
          <p:cNvSpPr txBox="1"/>
          <p:nvPr/>
        </p:nvSpPr>
        <p:spPr>
          <a:xfrm>
            <a:off x="3167350" y="3494695"/>
            <a:ext cx="6881648"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عرّفوا المصطلح بأسلوبكم لجعله مفهوماً أكثر. استخدموا أمثلة.</a:t>
            </a:r>
            <a:endParaRPr/>
          </a:p>
        </p:txBody>
      </p:sp>
      <p:sp>
        <p:nvSpPr>
          <p:cNvPr id="561" name="Google Shape;561;p59"/>
          <p:cNvSpPr txBox="1"/>
          <p:nvPr/>
        </p:nvSpPr>
        <p:spPr>
          <a:xfrm>
            <a:off x="3167350" y="4704842"/>
            <a:ext cx="6881648"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عيّنوا شخصاً واحداً لتقديم تعريفكم.</a:t>
            </a:r>
            <a:endParaRPr/>
          </a:p>
        </p:txBody>
      </p:sp>
      <p:sp>
        <p:nvSpPr>
          <p:cNvPr id="562" name="Google Shape;562;p59"/>
          <p:cNvSpPr txBox="1"/>
          <p:nvPr/>
        </p:nvSpPr>
        <p:spPr>
          <a:xfrm>
            <a:off x="3167350" y="5598741"/>
            <a:ext cx="6881648"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لديكم 10 دقائق.</a:t>
            </a:r>
            <a:endParaRPr/>
          </a:p>
        </p:txBody>
      </p:sp>
      <p:sp>
        <p:nvSpPr>
          <p:cNvPr id="563" name="Google Shape;563;p59"/>
          <p:cNvSpPr txBox="1"/>
          <p:nvPr/>
        </p:nvSpPr>
        <p:spPr>
          <a:xfrm>
            <a:off x="854377" y="736684"/>
            <a:ext cx="1028515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النشاط: فهم المصطلحات </a:t>
            </a:r>
            <a:endParaRPr sz="3200" b="1">
              <a:solidFill>
                <a:schemeClr val="dk1"/>
              </a:solidFill>
              <a:latin typeface="Arial"/>
              <a:ea typeface="Arial"/>
              <a:cs typeface="Arial"/>
              <a:sym typeface="Arial"/>
            </a:endParaRPr>
          </a:p>
        </p:txBody>
      </p:sp>
      <p:sp>
        <p:nvSpPr>
          <p:cNvPr id="564" name="Google Shape;564;p59"/>
          <p:cNvSpPr txBox="1"/>
          <p:nvPr/>
        </p:nvSpPr>
        <p:spPr>
          <a:xfrm>
            <a:off x="854378" y="496116"/>
            <a:ext cx="1019970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EEA30C"/>
              </a:buClr>
              <a:buSzPts val="1600"/>
              <a:buFont typeface="Arial"/>
              <a:buNone/>
            </a:pPr>
            <a:r>
              <a:rPr lang="ar-sa" sz="1600" b="1" dirty="0">
                <a:solidFill>
                  <a:srgbClr val="EEA30C"/>
                </a:solidFill>
                <a:latin typeface="Arial"/>
                <a:ea typeface="Arial"/>
                <a:cs typeface="Arial"/>
                <a:sym typeface="Arial"/>
              </a:rPr>
              <a:t>الجلسة الثالثة</a:t>
            </a:r>
            <a:r>
              <a:rPr lang="ar-sa" sz="1600" dirty="0">
                <a:solidFill>
                  <a:srgbClr val="EEA30C"/>
                </a:solidFill>
                <a:latin typeface="Arial"/>
                <a:ea typeface="Arial"/>
                <a:cs typeface="Arial"/>
                <a:sym typeface="Arial"/>
              </a:rPr>
              <a:t> // الموضوع الثاني</a:t>
            </a:r>
            <a:endParaRPr sz="1600" dirty="0">
              <a:solidFill>
                <a:srgbClr val="EEA30C"/>
              </a:solidFill>
              <a:latin typeface="Calibri"/>
              <a:ea typeface="Calibri"/>
              <a:cs typeface="Calibri"/>
              <a:sym typeface="Calibri"/>
            </a:endParaRPr>
          </a:p>
        </p:txBody>
      </p:sp>
      <p:pic>
        <p:nvPicPr>
          <p:cNvPr id="565" name="Google Shape;565;p59" descr="Icon&#10;&#10;Description automatically generated"/>
          <p:cNvPicPr preferRelativeResize="0"/>
          <p:nvPr/>
        </p:nvPicPr>
        <p:blipFill rotWithShape="1">
          <a:blip r:embed="rId4">
            <a:alphaModFix/>
          </a:blip>
          <a:srcRect/>
          <a:stretch/>
        </p:blipFill>
        <p:spPr>
          <a:xfrm>
            <a:off x="10356098" y="5509280"/>
            <a:ext cx="711255" cy="711255"/>
          </a:xfrm>
          <a:prstGeom prst="rect">
            <a:avLst/>
          </a:prstGeom>
          <a:noFill/>
          <a:ln>
            <a:noFill/>
          </a:ln>
        </p:spPr>
      </p:pic>
      <p:pic>
        <p:nvPicPr>
          <p:cNvPr id="566" name="Google Shape;566;p59" descr="Icon&#10;&#10;Description automatically generated"/>
          <p:cNvPicPr preferRelativeResize="0"/>
          <p:nvPr/>
        </p:nvPicPr>
        <p:blipFill rotWithShape="1">
          <a:blip r:embed="rId5">
            <a:alphaModFix/>
          </a:blip>
          <a:srcRect/>
          <a:stretch/>
        </p:blipFill>
        <p:spPr>
          <a:xfrm>
            <a:off x="10173537" y="4356937"/>
            <a:ext cx="952372" cy="952372"/>
          </a:xfrm>
          <a:prstGeom prst="rect">
            <a:avLst/>
          </a:prstGeom>
          <a:noFill/>
          <a:ln>
            <a:noFill/>
          </a:ln>
        </p:spPr>
      </p:pic>
      <p:pic>
        <p:nvPicPr>
          <p:cNvPr id="567" name="Google Shape;567;p59" descr="Icon&#10;&#10;Description automatically generated"/>
          <p:cNvPicPr preferRelativeResize="0"/>
          <p:nvPr/>
        </p:nvPicPr>
        <p:blipFill rotWithShape="1">
          <a:blip r:embed="rId6">
            <a:alphaModFix/>
          </a:blip>
          <a:srcRect/>
          <a:stretch/>
        </p:blipFill>
        <p:spPr>
          <a:xfrm>
            <a:off x="10181565" y="2364437"/>
            <a:ext cx="957969" cy="957969"/>
          </a:xfrm>
          <a:prstGeom prst="rect">
            <a:avLst/>
          </a:prstGeom>
          <a:noFill/>
          <a:ln>
            <a:noFill/>
          </a:ln>
        </p:spPr>
      </p:pic>
      <p:pic>
        <p:nvPicPr>
          <p:cNvPr id="568" name="Google Shape;568;p59" descr="Icon&#10;&#10;Description automatically generated"/>
          <p:cNvPicPr preferRelativeResize="0"/>
          <p:nvPr/>
        </p:nvPicPr>
        <p:blipFill rotWithShape="1">
          <a:blip r:embed="rId7">
            <a:alphaModFix/>
          </a:blip>
          <a:srcRect/>
          <a:stretch/>
        </p:blipFill>
        <p:spPr>
          <a:xfrm>
            <a:off x="10181565" y="3432847"/>
            <a:ext cx="885788" cy="885788"/>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60"/>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74" name="Google Shape;574;p60"/>
          <p:cNvSpPr txBox="1"/>
          <p:nvPr/>
        </p:nvSpPr>
        <p:spPr>
          <a:xfrm>
            <a:off x="831680" y="3013501"/>
            <a:ext cx="10638960" cy="83099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800" b="1" dirty="0">
                <a:solidFill>
                  <a:srgbClr val="255177"/>
                </a:solidFill>
                <a:latin typeface="Arial"/>
                <a:ea typeface="Arial"/>
                <a:cs typeface="Arial"/>
                <a:sym typeface="Arial"/>
              </a:rPr>
              <a:t>الجلسة الرابعة</a:t>
            </a:r>
            <a:endParaRP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pic>
        <p:nvPicPr>
          <p:cNvPr id="579" name="Google Shape;579;p61" descr="A white surface with a blu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80" name="Google Shape;580;p61"/>
          <p:cNvSpPr txBox="1"/>
          <p:nvPr/>
        </p:nvSpPr>
        <p:spPr>
          <a:xfrm>
            <a:off x="3728720" y="3442128"/>
            <a:ext cx="7515000" cy="129262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400" b="1" dirty="0">
                <a:solidFill>
                  <a:srgbClr val="255177"/>
                </a:solidFill>
                <a:latin typeface="Arial"/>
                <a:ea typeface="Arial"/>
                <a:cs typeface="Arial"/>
                <a:sym typeface="Arial"/>
              </a:rPr>
              <a:t>هدف الجلسة:</a:t>
            </a:r>
            <a:endParaRPr dirty="0"/>
          </a:p>
          <a:p>
            <a:pPr marL="0" marR="0" lvl="0" indent="0" rtl="1">
              <a:spcBef>
                <a:spcPts val="600"/>
              </a:spcBef>
              <a:spcAft>
                <a:spcPts val="600"/>
              </a:spcAft>
              <a:buNone/>
            </a:pPr>
            <a:r>
              <a:rPr lang="ar-sa" sz="2200" dirty="0">
                <a:solidFill>
                  <a:schemeClr val="dk1"/>
                </a:solidFill>
                <a:latin typeface="Arial"/>
                <a:ea typeface="Arial"/>
                <a:cs typeface="Arial"/>
                <a:sym typeface="Arial"/>
              </a:rPr>
              <a:t>تعريف الاستغلال والانتهاك الجنسيين بأشكالهما المختلفة، والتعرف على أثرهما، وتحديد السلوك المحظور.</a:t>
            </a:r>
            <a:endParaRPr dirty="0"/>
          </a:p>
        </p:txBody>
      </p:sp>
      <p:sp>
        <p:nvSpPr>
          <p:cNvPr id="581" name="Google Shape;581;p61"/>
          <p:cNvSpPr txBox="1"/>
          <p:nvPr/>
        </p:nvSpPr>
        <p:spPr>
          <a:xfrm>
            <a:off x="898302" y="571685"/>
            <a:ext cx="1034881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dirty="0">
                <a:solidFill>
                  <a:srgbClr val="255177"/>
                </a:solidFill>
                <a:latin typeface="Arial"/>
                <a:ea typeface="Arial"/>
                <a:cs typeface="Arial"/>
                <a:sym typeface="Arial"/>
              </a:rPr>
              <a:t>الجلسة الرابعة </a:t>
            </a:r>
            <a:r>
              <a:rPr lang="ar-sa" sz="1600" dirty="0">
                <a:solidFill>
                  <a:srgbClr val="255177"/>
                </a:solidFill>
                <a:latin typeface="Arial"/>
                <a:ea typeface="Arial"/>
                <a:cs typeface="Arial"/>
                <a:sym typeface="Arial"/>
              </a:rPr>
              <a:t>// </a:t>
            </a:r>
            <a:endParaRPr sz="1600" dirty="0">
              <a:solidFill>
                <a:srgbClr val="255177"/>
              </a:solidFill>
              <a:latin typeface="Calibri"/>
              <a:ea typeface="Calibri"/>
              <a:cs typeface="Calibri"/>
              <a:sym typeface="Calibri"/>
            </a:endParaRPr>
          </a:p>
        </p:txBody>
      </p:sp>
      <p:sp>
        <p:nvSpPr>
          <p:cNvPr id="582" name="Google Shape;582;p61"/>
          <p:cNvSpPr txBox="1"/>
          <p:nvPr/>
        </p:nvSpPr>
        <p:spPr>
          <a:xfrm>
            <a:off x="881333" y="984789"/>
            <a:ext cx="10348818"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التعرف على السلوك المحظور والسلوك المشبوه</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17"/>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21" name="Google Shape;121;p17"/>
          <p:cNvSpPr txBox="1"/>
          <p:nvPr/>
        </p:nvSpPr>
        <p:spPr>
          <a:xfrm>
            <a:off x="3506718" y="2294503"/>
            <a:ext cx="6975280"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dirty="0">
                <a:solidFill>
                  <a:srgbClr val="27242B"/>
                </a:solidFill>
                <a:latin typeface="Arial"/>
                <a:ea typeface="Arial"/>
                <a:cs typeface="Arial"/>
                <a:sym typeface="Arial"/>
              </a:rPr>
              <a:t>لا تشاركوا تفاصيل حالات محددة يمكنها أن تحدد هوية الأشخاص المعنيين.</a:t>
            </a:r>
            <a:endParaRPr sz="2200" dirty="0">
              <a:solidFill>
                <a:srgbClr val="27242B"/>
              </a:solidFill>
              <a:latin typeface="Calibri"/>
              <a:ea typeface="Calibri"/>
              <a:cs typeface="Calibri"/>
              <a:sym typeface="Calibri"/>
            </a:endParaRPr>
          </a:p>
        </p:txBody>
      </p:sp>
      <p:sp>
        <p:nvSpPr>
          <p:cNvPr id="122" name="Google Shape;122;p17"/>
          <p:cNvSpPr txBox="1"/>
          <p:nvPr/>
        </p:nvSpPr>
        <p:spPr>
          <a:xfrm>
            <a:off x="2120593" y="3460614"/>
            <a:ext cx="8274689"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وحافظوا على سرية ما نناقشه في هذه الغرفة.</a:t>
            </a:r>
            <a:endParaRPr sz="2200">
              <a:solidFill>
                <a:srgbClr val="27242B"/>
              </a:solidFill>
              <a:latin typeface="Calibri"/>
              <a:ea typeface="Calibri"/>
              <a:cs typeface="Calibri"/>
              <a:sym typeface="Calibri"/>
            </a:endParaRPr>
          </a:p>
        </p:txBody>
      </p:sp>
      <p:sp>
        <p:nvSpPr>
          <p:cNvPr id="123" name="Google Shape;123;p17"/>
          <p:cNvSpPr txBox="1"/>
          <p:nvPr/>
        </p:nvSpPr>
        <p:spPr>
          <a:xfrm>
            <a:off x="4406591" y="4402825"/>
            <a:ext cx="5988691"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dirty="0">
                <a:solidFill>
                  <a:srgbClr val="27242B"/>
                </a:solidFill>
                <a:latin typeface="Arial"/>
                <a:ea typeface="Arial"/>
                <a:cs typeface="Arial"/>
                <a:sym typeface="Arial"/>
              </a:rPr>
              <a:t>التزامات الإبلاغ عن أنواع معينة من سوء السلوك. </a:t>
            </a:r>
            <a:endParaRPr sz="2200" dirty="0">
              <a:solidFill>
                <a:srgbClr val="27242B"/>
              </a:solidFill>
              <a:latin typeface="Calibri"/>
              <a:ea typeface="Calibri"/>
              <a:cs typeface="Calibri"/>
              <a:sym typeface="Calibri"/>
            </a:endParaRPr>
          </a:p>
        </p:txBody>
      </p:sp>
      <p:pic>
        <p:nvPicPr>
          <p:cNvPr id="124" name="Google Shape;124;p17" descr="A picture containing application&#10;&#10;Description automatically generated"/>
          <p:cNvPicPr preferRelativeResize="0"/>
          <p:nvPr/>
        </p:nvPicPr>
        <p:blipFill rotWithShape="1">
          <a:blip r:embed="rId4">
            <a:alphaModFix/>
          </a:blip>
          <a:srcRect l="22817" t="36898" r="19717" b="39211"/>
          <a:stretch/>
        </p:blipFill>
        <p:spPr>
          <a:xfrm>
            <a:off x="10481998" y="3063404"/>
            <a:ext cx="1057378" cy="960121"/>
          </a:xfrm>
          <a:prstGeom prst="rect">
            <a:avLst/>
          </a:prstGeom>
          <a:noFill/>
          <a:ln>
            <a:noFill/>
          </a:ln>
        </p:spPr>
      </p:pic>
      <p:grpSp>
        <p:nvGrpSpPr>
          <p:cNvPr id="125" name="Google Shape;125;p17"/>
          <p:cNvGrpSpPr/>
          <p:nvPr/>
        </p:nvGrpSpPr>
        <p:grpSpPr>
          <a:xfrm>
            <a:off x="838200" y="344219"/>
            <a:ext cx="10515600" cy="1916255"/>
            <a:chOff x="838200" y="365125"/>
            <a:chExt cx="10515600" cy="1916255"/>
          </a:xfrm>
        </p:grpSpPr>
        <p:sp>
          <p:nvSpPr>
            <p:cNvPr id="126" name="Google Shape;126;p17"/>
            <p:cNvSpPr txBox="1"/>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p>
              <a:pPr marL="0" marR="0" lvl="0" indent="0" rtl="1">
                <a:lnSpc>
                  <a:spcPct val="90000"/>
                </a:lnSpc>
                <a:spcBef>
                  <a:spcPts val="0"/>
                </a:spcBef>
                <a:spcAft>
                  <a:spcPts val="0"/>
                </a:spcAft>
                <a:buClr>
                  <a:srgbClr val="27242B"/>
                </a:buClr>
                <a:buSzPts val="4000"/>
                <a:buFont typeface="Arial"/>
                <a:buNone/>
              </a:pPr>
              <a:r>
                <a:rPr lang="ar-sa" sz="4000" b="1" dirty="0">
                  <a:solidFill>
                    <a:srgbClr val="27242B"/>
                  </a:solidFill>
                  <a:latin typeface="Arial"/>
                  <a:ea typeface="Arial"/>
                  <a:cs typeface="Arial"/>
                  <a:sym typeface="Arial"/>
                </a:rPr>
                <a:t>احترام الخصوصية</a:t>
              </a:r>
              <a:endParaRPr sz="4000" dirty="0">
                <a:solidFill>
                  <a:schemeClr val="dk1"/>
                </a:solidFill>
                <a:latin typeface="Calibri"/>
                <a:ea typeface="Calibri"/>
                <a:cs typeface="Calibri"/>
                <a:sym typeface="Calibri"/>
              </a:endParaRPr>
            </a:p>
          </p:txBody>
        </p:sp>
        <p:sp>
          <p:nvSpPr>
            <p:cNvPr id="127" name="Google Shape;127;p17"/>
            <p:cNvSpPr txBox="1"/>
            <p:nvPr/>
          </p:nvSpPr>
          <p:spPr>
            <a:xfrm>
              <a:off x="1796716" y="955817"/>
              <a:ext cx="9557084" cy="1325563"/>
            </a:xfrm>
            <a:prstGeom prst="rect">
              <a:avLst/>
            </a:prstGeom>
            <a:noFill/>
            <a:ln>
              <a:noFill/>
            </a:ln>
          </p:spPr>
          <p:txBody>
            <a:bodyPr spcFirstLastPara="1" wrap="square" lIns="91425" tIns="45700" rIns="91425" bIns="45700" rtlCol="1" anchor="ctr" anchorCtr="0">
              <a:normAutofit/>
            </a:bodyPr>
            <a:lstStyle/>
            <a:p>
              <a:pPr marL="0" marR="0" lvl="0" indent="0" rtl="1">
                <a:lnSpc>
                  <a:spcPct val="90000"/>
                </a:lnSpc>
                <a:spcBef>
                  <a:spcPts val="0"/>
                </a:spcBef>
                <a:spcAft>
                  <a:spcPts val="0"/>
                </a:spcAft>
                <a:buClr>
                  <a:srgbClr val="27242B"/>
                </a:buClr>
                <a:buSzPts val="4000"/>
                <a:buFont typeface="Arial"/>
                <a:buNone/>
              </a:pPr>
              <a:r>
                <a:rPr lang="ar-sa" sz="4000" b="1" dirty="0">
                  <a:solidFill>
                    <a:srgbClr val="27242B"/>
                  </a:solidFill>
                  <a:latin typeface="Arial"/>
                  <a:ea typeface="Arial"/>
                  <a:cs typeface="Arial"/>
                  <a:sym typeface="Arial"/>
                </a:rPr>
                <a:t>والإقرار بالتزامات الإبلاغ</a:t>
              </a:r>
              <a:endParaRPr sz="4000" dirty="0">
                <a:solidFill>
                  <a:schemeClr val="dk1"/>
                </a:solidFill>
                <a:latin typeface="Calibri"/>
                <a:ea typeface="Calibri"/>
                <a:cs typeface="Calibri"/>
                <a:sym typeface="Calibri"/>
              </a:endParaRPr>
            </a:p>
          </p:txBody>
        </p:sp>
      </p:grpSp>
      <p:pic>
        <p:nvPicPr>
          <p:cNvPr id="128" name="Google Shape;128;p17" descr="Logo, icon&#10;&#10;Description automatically generated"/>
          <p:cNvPicPr preferRelativeResize="0"/>
          <p:nvPr/>
        </p:nvPicPr>
        <p:blipFill rotWithShape="1">
          <a:blip r:embed="rId5">
            <a:alphaModFix/>
          </a:blip>
          <a:srcRect/>
          <a:stretch/>
        </p:blipFill>
        <p:spPr>
          <a:xfrm flipH="1">
            <a:off x="10580662" y="2055813"/>
            <a:ext cx="846619" cy="846619"/>
          </a:xfrm>
          <a:prstGeom prst="rect">
            <a:avLst/>
          </a:prstGeom>
          <a:noFill/>
          <a:ln>
            <a:noFill/>
          </a:ln>
        </p:spPr>
      </p:pic>
      <p:pic>
        <p:nvPicPr>
          <p:cNvPr id="129" name="Google Shape;129;p17" descr="Icon&#10;&#10;Description automatically generated"/>
          <p:cNvPicPr preferRelativeResize="0"/>
          <p:nvPr/>
        </p:nvPicPr>
        <p:blipFill rotWithShape="1">
          <a:blip r:embed="rId6">
            <a:alphaModFix/>
          </a:blip>
          <a:srcRect/>
          <a:stretch/>
        </p:blipFill>
        <p:spPr>
          <a:xfrm>
            <a:off x="10593942" y="4189703"/>
            <a:ext cx="954712" cy="954712"/>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pic>
        <p:nvPicPr>
          <p:cNvPr id="587" name="Google Shape;587;p62"/>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88" name="Google Shape;588;p62"/>
          <p:cNvSpPr/>
          <p:nvPr/>
        </p:nvSpPr>
        <p:spPr>
          <a:xfrm>
            <a:off x="1937598" y="3587223"/>
            <a:ext cx="9075842" cy="548854"/>
          </a:xfrm>
          <a:prstGeom prst="rect">
            <a:avLst/>
          </a:prstGeom>
          <a:noFill/>
          <a:ln>
            <a:noFill/>
          </a:ln>
        </p:spPr>
        <p:txBody>
          <a:bodyPr spcFirstLastPara="1" wrap="square" lIns="91425" tIns="45700" rIns="91425" bIns="45700" rtlCol="1" anchor="t" anchorCtr="0">
            <a:noAutofit/>
          </a:bodyPr>
          <a:lstStyle/>
          <a:p>
            <a:pPr marL="95250" marR="0" lvl="0" indent="0" rtl="1">
              <a:lnSpc>
                <a:spcPct val="120909"/>
              </a:lnSpc>
              <a:spcBef>
                <a:spcPts val="0"/>
              </a:spcBef>
              <a:spcAft>
                <a:spcPts val="0"/>
              </a:spcAft>
              <a:buClr>
                <a:srgbClr val="27242B"/>
              </a:buClr>
              <a:buSzPts val="2200"/>
              <a:buFont typeface="Arial"/>
              <a:buNone/>
            </a:pPr>
            <a:r>
              <a:rPr lang="ar-sa" sz="2200" dirty="0">
                <a:solidFill>
                  <a:srgbClr val="27242B"/>
                </a:solidFill>
                <a:latin typeface="Arial"/>
                <a:ea typeface="Arial"/>
                <a:cs typeface="Arial"/>
                <a:sym typeface="Arial"/>
              </a:rPr>
              <a:t>اقرؤوا السيناريوهات المحددة لكم في مجموعتكم.</a:t>
            </a:r>
            <a:endParaRPr sz="2200" dirty="0">
              <a:solidFill>
                <a:srgbClr val="27242B"/>
              </a:solidFill>
              <a:latin typeface="Arial"/>
              <a:ea typeface="Arial"/>
              <a:cs typeface="Arial"/>
              <a:sym typeface="Arial"/>
            </a:endParaRPr>
          </a:p>
        </p:txBody>
      </p:sp>
      <p:sp>
        <p:nvSpPr>
          <p:cNvPr id="589" name="Google Shape;589;p62"/>
          <p:cNvSpPr/>
          <p:nvPr/>
        </p:nvSpPr>
        <p:spPr>
          <a:xfrm>
            <a:off x="1937598" y="4445105"/>
            <a:ext cx="9075842" cy="1678786"/>
          </a:xfrm>
          <a:prstGeom prst="rect">
            <a:avLst/>
          </a:prstGeom>
          <a:noFill/>
          <a:ln>
            <a:noFill/>
          </a:ln>
        </p:spPr>
        <p:txBody>
          <a:bodyPr spcFirstLastPara="1" wrap="square" lIns="91425" tIns="45700" rIns="91425" bIns="45700" rtlCol="1" anchor="t" anchorCtr="0">
            <a:noAutofit/>
          </a:bodyPr>
          <a:lstStyle/>
          <a:p>
            <a:pPr marL="95250" marR="0" lvl="0" indent="0" rtl="1">
              <a:lnSpc>
                <a:spcPct val="120909"/>
              </a:lnSpc>
              <a:spcBef>
                <a:spcPts val="0"/>
              </a:spcBef>
              <a:spcAft>
                <a:spcPts val="0"/>
              </a:spcAft>
              <a:buClr>
                <a:srgbClr val="255177"/>
              </a:buClr>
              <a:buSzPts val="2200"/>
              <a:buFont typeface="Arial"/>
              <a:buNone/>
            </a:pPr>
            <a:r>
              <a:rPr lang="ar-sa" sz="2200" b="1" dirty="0">
                <a:solidFill>
                  <a:srgbClr val="255177"/>
                </a:solidFill>
                <a:latin typeface="Arial"/>
                <a:ea typeface="Arial"/>
                <a:cs typeface="Arial"/>
                <a:sym typeface="Arial"/>
              </a:rPr>
              <a:t>أجيبوا عن السؤالين التاليين:</a:t>
            </a:r>
            <a:endParaRPr dirty="0"/>
          </a:p>
          <a:p>
            <a:pPr marL="438150" marR="0" lvl="0" indent="-342900" rtl="1">
              <a:spcBef>
                <a:spcPts val="0"/>
              </a:spcBef>
              <a:spcAft>
                <a:spcPts val="0"/>
              </a:spcAft>
              <a:buClr>
                <a:srgbClr val="255177"/>
              </a:buClr>
              <a:buSzPts val="2200"/>
              <a:buFont typeface="Arial"/>
              <a:buChar char="•"/>
            </a:pPr>
            <a:r>
              <a:rPr lang="ar-sa" sz="2200" dirty="0">
                <a:solidFill>
                  <a:srgbClr val="27242B"/>
                </a:solidFill>
                <a:latin typeface="Arial"/>
                <a:ea typeface="Arial"/>
                <a:cs typeface="Arial"/>
                <a:sym typeface="Arial"/>
              </a:rPr>
              <a:t>ما هو السلوك المحظور؟</a:t>
            </a:r>
            <a:endParaRPr dirty="0"/>
          </a:p>
          <a:p>
            <a:pPr marL="438150" marR="0" lvl="0" indent="-342900" rtl="1">
              <a:spcBef>
                <a:spcPts val="600"/>
              </a:spcBef>
              <a:spcAft>
                <a:spcPts val="600"/>
              </a:spcAft>
              <a:buClr>
                <a:srgbClr val="255177"/>
              </a:buClr>
              <a:buSzPts val="2200"/>
              <a:buFont typeface="Arial"/>
              <a:buChar char="•"/>
            </a:pPr>
            <a:r>
              <a:rPr lang="ar-sa" sz="2200" dirty="0">
                <a:solidFill>
                  <a:srgbClr val="27242B"/>
                </a:solidFill>
                <a:latin typeface="Arial"/>
                <a:ea typeface="Arial"/>
                <a:cs typeface="Arial"/>
                <a:sym typeface="Arial"/>
              </a:rPr>
              <a:t>ما هو المبدأ (المبادئ) الأساسي (أو مدونة السلوك) الذي تم انتهاكه؟</a:t>
            </a:r>
            <a:endParaRPr dirty="0"/>
          </a:p>
        </p:txBody>
      </p:sp>
      <p:sp>
        <p:nvSpPr>
          <p:cNvPr id="590" name="Google Shape;590;p62"/>
          <p:cNvSpPr txBox="1"/>
          <p:nvPr/>
        </p:nvSpPr>
        <p:spPr>
          <a:xfrm>
            <a:off x="881333" y="984789"/>
            <a:ext cx="10216738"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النشاط:</a:t>
            </a:r>
            <a:endParaRPr dirty="0"/>
          </a:p>
          <a:p>
            <a:pPr marL="0" marR="0" lvl="0" indent="0" rtl="1">
              <a:spcBef>
                <a:spcPts val="0"/>
              </a:spcBef>
              <a:spcAft>
                <a:spcPts val="0"/>
              </a:spcAft>
              <a:buNone/>
            </a:pPr>
            <a:r>
              <a:rPr lang="ar-sa" sz="4000" dirty="0">
                <a:solidFill>
                  <a:srgbClr val="27242B"/>
                </a:solidFill>
                <a:latin typeface="Arial"/>
                <a:ea typeface="Arial"/>
                <a:cs typeface="Arial"/>
                <a:sym typeface="Arial"/>
              </a:rPr>
              <a:t>التعرف على السلوك المحظور والسلوك المشبوه</a:t>
            </a:r>
            <a:endParaRPr dirty="0"/>
          </a:p>
        </p:txBody>
      </p:sp>
      <p:sp>
        <p:nvSpPr>
          <p:cNvPr id="591" name="Google Shape;591;p62"/>
          <p:cNvSpPr txBox="1"/>
          <p:nvPr/>
        </p:nvSpPr>
        <p:spPr>
          <a:xfrm>
            <a:off x="898301" y="571685"/>
            <a:ext cx="1021673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a:solidFill>
                  <a:srgbClr val="255177"/>
                </a:solidFill>
                <a:latin typeface="Arial"/>
                <a:ea typeface="Arial"/>
                <a:cs typeface="Arial"/>
                <a:sym typeface="Arial"/>
              </a:rPr>
              <a:t>الجلسة الرابعة </a:t>
            </a:r>
            <a:r>
              <a:rPr lang="ar-sa"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pic>
        <p:nvPicPr>
          <p:cNvPr id="592" name="Google Shape;592;p62" descr="Icon&#10;&#10;Description automatically generated"/>
          <p:cNvPicPr preferRelativeResize="0"/>
          <p:nvPr/>
        </p:nvPicPr>
        <p:blipFill rotWithShape="1">
          <a:blip r:embed="rId4">
            <a:alphaModFix/>
          </a:blip>
          <a:srcRect/>
          <a:stretch/>
        </p:blipFill>
        <p:spPr>
          <a:xfrm>
            <a:off x="11013440" y="4445105"/>
            <a:ext cx="742122" cy="742122"/>
          </a:xfrm>
          <a:prstGeom prst="rect">
            <a:avLst/>
          </a:prstGeom>
          <a:noFill/>
          <a:ln>
            <a:noFill/>
          </a:ln>
        </p:spPr>
      </p:pic>
      <p:pic>
        <p:nvPicPr>
          <p:cNvPr id="593" name="Google Shape;593;p62" descr="A picture containing text, sign, clipart&#10;&#10;Description automatically generated"/>
          <p:cNvPicPr preferRelativeResize="0"/>
          <p:nvPr/>
        </p:nvPicPr>
        <p:blipFill rotWithShape="1">
          <a:blip r:embed="rId5">
            <a:alphaModFix/>
          </a:blip>
          <a:srcRect/>
          <a:stretch/>
        </p:blipFill>
        <p:spPr>
          <a:xfrm>
            <a:off x="10968924" y="3456608"/>
            <a:ext cx="810084" cy="810084"/>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pic>
        <p:nvPicPr>
          <p:cNvPr id="598" name="Google Shape;598;p63"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599" name="Google Shape;599;p63"/>
          <p:cNvSpPr txBox="1"/>
          <p:nvPr/>
        </p:nvSpPr>
        <p:spPr>
          <a:xfrm>
            <a:off x="854376" y="2750901"/>
            <a:ext cx="10285157" cy="144650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لاحظت ”سارة“، وهي عاملة في منظمة غير حكومية، أن العديد من المراهقات اللاتي يبدين صغيرات جداً، تقل أعمارهن عن 18 عاماً، يذهبن إلى غرفة زميلها في دار الضيافة ليلاً. كما لاحظت أن واحدة من الفتيات تنتمي لمجتمع محلي قريب تقدم فيه منظمتهما غير الحكومية خدماتها. واجهت ”سارة“ زميلها بشأن هذا الأمر، وقال لها ألا تقلق. فهو لا يفعل شيئاً سوى تعليمهن الإنكليزية في المساء. صدقته ”سارة“ وقررت عدم الإبلاغ عن مخاوفها.</a:t>
            </a:r>
            <a:endParaRPr sz="2200">
              <a:solidFill>
                <a:srgbClr val="27242B"/>
              </a:solidFill>
              <a:latin typeface="Calibri"/>
              <a:ea typeface="Calibri"/>
              <a:cs typeface="Calibri"/>
              <a:sym typeface="Calibri"/>
            </a:endParaRPr>
          </a:p>
        </p:txBody>
      </p:sp>
      <p:sp>
        <p:nvSpPr>
          <p:cNvPr id="600" name="Google Shape;600;p63"/>
          <p:cNvSpPr txBox="1"/>
          <p:nvPr/>
        </p:nvSpPr>
        <p:spPr>
          <a:xfrm>
            <a:off x="854377" y="736684"/>
            <a:ext cx="1028515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السيناريو الأول: </a:t>
            </a:r>
            <a:r>
              <a:rPr lang="ar-sa" sz="4000">
                <a:solidFill>
                  <a:schemeClr val="dk1"/>
                </a:solidFill>
                <a:latin typeface="Arial"/>
                <a:ea typeface="Arial"/>
                <a:cs typeface="Arial"/>
                <a:sym typeface="Arial"/>
              </a:rPr>
              <a:t>استخلاص المعلومات</a:t>
            </a:r>
            <a:endParaRPr sz="3200" b="1">
              <a:solidFill>
                <a:schemeClr val="dk1"/>
              </a:solidFill>
              <a:latin typeface="Arial"/>
              <a:ea typeface="Arial"/>
              <a:cs typeface="Arial"/>
              <a:sym typeface="Arial"/>
            </a:endParaRPr>
          </a:p>
        </p:txBody>
      </p:sp>
      <p:sp>
        <p:nvSpPr>
          <p:cNvPr id="601" name="Google Shape;601;p63"/>
          <p:cNvSpPr txBox="1"/>
          <p:nvPr/>
        </p:nvSpPr>
        <p:spPr>
          <a:xfrm>
            <a:off x="854378" y="496116"/>
            <a:ext cx="1009810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dirty="0">
                <a:solidFill>
                  <a:srgbClr val="255177"/>
                </a:solidFill>
                <a:latin typeface="Arial"/>
                <a:ea typeface="Arial"/>
                <a:cs typeface="Arial"/>
                <a:sym typeface="Arial"/>
              </a:rPr>
              <a:t>الجلسة الرابعة </a:t>
            </a:r>
            <a:r>
              <a:rPr lang="ar-sa" sz="1600" dirty="0">
                <a:solidFill>
                  <a:srgbClr val="255177"/>
                </a:solidFill>
                <a:latin typeface="Arial"/>
                <a:ea typeface="Arial"/>
                <a:cs typeface="Arial"/>
                <a:sym typeface="Arial"/>
              </a:rPr>
              <a:t>//</a:t>
            </a:r>
            <a:endParaRPr sz="1600" dirty="0">
              <a:solidFill>
                <a:srgbClr val="255177"/>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pic>
        <p:nvPicPr>
          <p:cNvPr id="606" name="Google Shape;606;p64"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07" name="Google Shape;607;p64"/>
          <p:cNvSpPr txBox="1"/>
          <p:nvPr/>
        </p:nvSpPr>
        <p:spPr>
          <a:xfrm>
            <a:off x="854376" y="2750901"/>
            <a:ext cx="10413064" cy="144650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أخبرت إحدى المستفيدات عاملة في منظمة غير حكومية تُدعى ”آنا“ خلال إحدى تدريباتها للتوعية المجتمعية بأن الموظفين في منظمة غير حكومية أخرى يستغلون النساء جنسياً في مركز توزيع الطعام. وقالت إن النساء يحصلن على حصص غذائية إضافية إذا مارسن الجنس مع العاملين. أخبرت ”آنا“ المستفيدة بأنها يجب أن تبلغ المنظمة غير الحكومية الأخرى بمخاوفها. </a:t>
            </a:r>
            <a:r>
              <a:rPr lang="ar-sa" sz="2200" dirty="0" err="1">
                <a:solidFill>
                  <a:srgbClr val="27242B"/>
                </a:solidFill>
                <a:latin typeface="Arial"/>
                <a:ea typeface="Arial"/>
                <a:cs typeface="Arial"/>
                <a:sym typeface="Arial"/>
              </a:rPr>
              <a:t>و”آنا</a:t>
            </a:r>
            <a:r>
              <a:rPr lang="ar-sa" sz="2200" dirty="0">
                <a:solidFill>
                  <a:srgbClr val="27242B"/>
                </a:solidFill>
                <a:latin typeface="Arial"/>
                <a:ea typeface="Arial"/>
                <a:cs typeface="Arial"/>
                <a:sym typeface="Arial"/>
              </a:rPr>
              <a:t>“ سعيدة لأن هذا السلوك لا يحدث في منظمتها غير الحكومية.</a:t>
            </a:r>
            <a:endParaRPr sz="2200" dirty="0">
              <a:solidFill>
                <a:srgbClr val="27242B"/>
              </a:solidFill>
              <a:latin typeface="Calibri"/>
              <a:ea typeface="Calibri"/>
              <a:cs typeface="Calibri"/>
              <a:sym typeface="Calibri"/>
            </a:endParaRPr>
          </a:p>
        </p:txBody>
      </p:sp>
      <p:sp>
        <p:nvSpPr>
          <p:cNvPr id="608" name="Google Shape;608;p64"/>
          <p:cNvSpPr txBox="1"/>
          <p:nvPr/>
        </p:nvSpPr>
        <p:spPr>
          <a:xfrm>
            <a:off x="854377" y="736684"/>
            <a:ext cx="1028515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السيناريو الثاني: </a:t>
            </a:r>
            <a:r>
              <a:rPr lang="ar-sa" sz="4000">
                <a:solidFill>
                  <a:schemeClr val="dk1"/>
                </a:solidFill>
                <a:latin typeface="Arial"/>
                <a:ea typeface="Arial"/>
                <a:cs typeface="Arial"/>
                <a:sym typeface="Arial"/>
              </a:rPr>
              <a:t>استخلاص المعلومات</a:t>
            </a:r>
            <a:endParaRPr sz="3200" b="1">
              <a:solidFill>
                <a:schemeClr val="dk1"/>
              </a:solidFill>
              <a:latin typeface="Arial"/>
              <a:ea typeface="Arial"/>
              <a:cs typeface="Arial"/>
              <a:sym typeface="Arial"/>
            </a:endParaRPr>
          </a:p>
        </p:txBody>
      </p:sp>
      <p:sp>
        <p:nvSpPr>
          <p:cNvPr id="609" name="Google Shape;609;p64"/>
          <p:cNvSpPr txBox="1"/>
          <p:nvPr/>
        </p:nvSpPr>
        <p:spPr>
          <a:xfrm>
            <a:off x="854378" y="496116"/>
            <a:ext cx="1016922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a:solidFill>
                  <a:srgbClr val="255177"/>
                </a:solidFill>
                <a:latin typeface="Arial"/>
                <a:ea typeface="Arial"/>
                <a:cs typeface="Arial"/>
                <a:sym typeface="Arial"/>
              </a:rPr>
              <a:t>الجلسة الرابعة </a:t>
            </a:r>
            <a:r>
              <a:rPr lang="ar-sa"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614" name="Google Shape;614;p65"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15" name="Google Shape;615;p65"/>
          <p:cNvSpPr txBox="1"/>
          <p:nvPr/>
        </p:nvSpPr>
        <p:spPr>
          <a:xfrm>
            <a:off x="1981200" y="2750901"/>
            <a:ext cx="9158333" cy="701690"/>
          </a:xfrm>
          <a:prstGeom prst="rect">
            <a:avLst/>
          </a:prstGeom>
          <a:noFill/>
          <a:ln>
            <a:noFill/>
          </a:ln>
        </p:spPr>
        <p:txBody>
          <a:bodyPr spcFirstLastPara="1" wrap="square" lIns="91425" tIns="45700" rIns="91425" bIns="45700" rtlCol="1" anchor="t" anchorCtr="0">
            <a:spAutoFit/>
          </a:bodyPr>
          <a:lstStyle/>
          <a:p>
            <a:pPr marL="0" marR="0" lvl="0" indent="0" rtl="1">
              <a:lnSpc>
                <a:spcPct val="90000"/>
              </a:lnSpc>
              <a:spcBef>
                <a:spcPts val="0"/>
              </a:spcBef>
              <a:spcAft>
                <a:spcPts val="0"/>
              </a:spcAft>
              <a:buNone/>
            </a:pPr>
            <a:r>
              <a:rPr lang="ar-sa" sz="2200" dirty="0">
                <a:solidFill>
                  <a:srgbClr val="27242B"/>
                </a:solidFill>
                <a:latin typeface="Arial"/>
                <a:ea typeface="Arial"/>
                <a:cs typeface="Arial"/>
                <a:sym typeface="Arial"/>
              </a:rPr>
              <a:t>يتلقى ”عابد“، الذي يعمل في منظمة غير حكومية، رسائل بريد إلكتروني شخصية غير مرغوب فيها من زميلته على الرغم من أنه لا يريد تلقيها منها. وهو لا يرد على رسائلها ويأمل أن تتوقف.</a:t>
            </a:r>
            <a:endParaRPr sz="2200" dirty="0">
              <a:solidFill>
                <a:srgbClr val="27242B"/>
              </a:solidFill>
              <a:latin typeface="Calibri"/>
              <a:ea typeface="Calibri"/>
              <a:cs typeface="Calibri"/>
              <a:sym typeface="Calibri"/>
            </a:endParaRPr>
          </a:p>
        </p:txBody>
      </p:sp>
      <p:sp>
        <p:nvSpPr>
          <p:cNvPr id="616" name="Google Shape;616;p65"/>
          <p:cNvSpPr txBox="1"/>
          <p:nvPr/>
        </p:nvSpPr>
        <p:spPr>
          <a:xfrm>
            <a:off x="854377" y="736684"/>
            <a:ext cx="1028515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السيناريو الثالث: </a:t>
            </a:r>
            <a:r>
              <a:rPr lang="ar-sa" sz="4000">
                <a:solidFill>
                  <a:schemeClr val="dk1"/>
                </a:solidFill>
                <a:latin typeface="Arial"/>
                <a:ea typeface="Arial"/>
                <a:cs typeface="Arial"/>
                <a:sym typeface="Arial"/>
              </a:rPr>
              <a:t>استخلاص المعلومات</a:t>
            </a:r>
            <a:endParaRPr sz="3200" b="1">
              <a:solidFill>
                <a:schemeClr val="dk1"/>
              </a:solidFill>
              <a:latin typeface="Arial"/>
              <a:ea typeface="Arial"/>
              <a:cs typeface="Arial"/>
              <a:sym typeface="Arial"/>
            </a:endParaRPr>
          </a:p>
        </p:txBody>
      </p:sp>
      <p:sp>
        <p:nvSpPr>
          <p:cNvPr id="617" name="Google Shape;617;p65"/>
          <p:cNvSpPr txBox="1"/>
          <p:nvPr/>
        </p:nvSpPr>
        <p:spPr>
          <a:xfrm>
            <a:off x="854378" y="496116"/>
            <a:ext cx="1010826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a:solidFill>
                  <a:srgbClr val="255177"/>
                </a:solidFill>
                <a:latin typeface="Arial"/>
                <a:ea typeface="Arial"/>
                <a:cs typeface="Arial"/>
                <a:sym typeface="Arial"/>
              </a:rPr>
              <a:t>الجلسة الرابعة </a:t>
            </a:r>
            <a:r>
              <a:rPr lang="ar-sa"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pic>
        <p:nvPicPr>
          <p:cNvPr id="622" name="Google Shape;622;p66"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23" name="Google Shape;623;p66"/>
          <p:cNvSpPr txBox="1"/>
          <p:nvPr/>
        </p:nvSpPr>
        <p:spPr>
          <a:xfrm>
            <a:off x="854377" y="2750901"/>
            <a:ext cx="10463863" cy="76940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”عرفة“ فتاة تبلغ من العمر 16 عاماً تعيش في مخيم للاجئين. وقد بدأت علاقة جنسية مع أحد العاملين في منظمة غير حكومية وعدها بدفع رسومها الدراسية.  </a:t>
            </a:r>
            <a:endParaRPr sz="2200" dirty="0">
              <a:solidFill>
                <a:srgbClr val="27242B"/>
              </a:solidFill>
              <a:latin typeface="Calibri"/>
              <a:ea typeface="Calibri"/>
              <a:cs typeface="Calibri"/>
              <a:sym typeface="Calibri"/>
            </a:endParaRPr>
          </a:p>
        </p:txBody>
      </p:sp>
      <p:sp>
        <p:nvSpPr>
          <p:cNvPr id="624" name="Google Shape;624;p66"/>
          <p:cNvSpPr txBox="1"/>
          <p:nvPr/>
        </p:nvSpPr>
        <p:spPr>
          <a:xfrm>
            <a:off x="854377" y="736684"/>
            <a:ext cx="1028515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السيناريو الرابع: </a:t>
            </a:r>
            <a:r>
              <a:rPr lang="ar-sa" sz="4000" dirty="0">
                <a:solidFill>
                  <a:schemeClr val="dk1"/>
                </a:solidFill>
                <a:latin typeface="Arial"/>
                <a:ea typeface="Arial"/>
                <a:cs typeface="Arial"/>
                <a:sym typeface="Arial"/>
              </a:rPr>
              <a:t>استخلاص المعلومات</a:t>
            </a:r>
            <a:endParaRPr sz="3200" b="1" dirty="0">
              <a:solidFill>
                <a:schemeClr val="dk1"/>
              </a:solidFill>
              <a:latin typeface="Arial"/>
              <a:ea typeface="Arial"/>
              <a:cs typeface="Arial"/>
              <a:sym typeface="Arial"/>
            </a:endParaRPr>
          </a:p>
        </p:txBody>
      </p:sp>
      <p:sp>
        <p:nvSpPr>
          <p:cNvPr id="625" name="Google Shape;625;p66"/>
          <p:cNvSpPr txBox="1"/>
          <p:nvPr/>
        </p:nvSpPr>
        <p:spPr>
          <a:xfrm>
            <a:off x="854378" y="496116"/>
            <a:ext cx="10285156"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dirty="0">
                <a:solidFill>
                  <a:srgbClr val="255177"/>
                </a:solidFill>
                <a:latin typeface="Arial"/>
                <a:ea typeface="Arial"/>
                <a:cs typeface="Arial"/>
                <a:sym typeface="Arial"/>
              </a:rPr>
              <a:t>الجلسة الرابعة </a:t>
            </a:r>
            <a:r>
              <a:rPr lang="ar-sa" sz="1600" dirty="0">
                <a:solidFill>
                  <a:srgbClr val="255177"/>
                </a:solidFill>
                <a:latin typeface="Arial"/>
                <a:ea typeface="Arial"/>
                <a:cs typeface="Arial"/>
                <a:sym typeface="Arial"/>
              </a:rPr>
              <a:t>//</a:t>
            </a:r>
            <a:endParaRPr sz="1600" dirty="0">
              <a:solidFill>
                <a:srgbClr val="255177"/>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pic>
        <p:nvPicPr>
          <p:cNvPr id="630" name="Google Shape;630;p67"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31" name="Google Shape;631;p67"/>
          <p:cNvSpPr txBox="1"/>
          <p:nvPr/>
        </p:nvSpPr>
        <p:spPr>
          <a:xfrm>
            <a:off x="854376" y="2750901"/>
            <a:ext cx="10159064" cy="76940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يستخدم ”بول“، مسؤول الموارد البشرية في منظمة غير حكومية، قاعدة بيانات المتقدمين للوظائف للاتصال بالنساء بصورة متكررة ويطلب منهن الخروج في موعد، متفاخراً بأنه مسؤول الموارد البشرية في المنظمة.</a:t>
            </a:r>
            <a:endParaRPr sz="2200" dirty="0">
              <a:solidFill>
                <a:srgbClr val="27242B"/>
              </a:solidFill>
              <a:latin typeface="Calibri"/>
              <a:ea typeface="Calibri"/>
              <a:cs typeface="Calibri"/>
              <a:sym typeface="Calibri"/>
            </a:endParaRPr>
          </a:p>
        </p:txBody>
      </p:sp>
      <p:sp>
        <p:nvSpPr>
          <p:cNvPr id="632" name="Google Shape;632;p67"/>
          <p:cNvSpPr txBox="1"/>
          <p:nvPr/>
        </p:nvSpPr>
        <p:spPr>
          <a:xfrm>
            <a:off x="854377" y="736684"/>
            <a:ext cx="1028515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السيناريو الخامس: </a:t>
            </a:r>
            <a:r>
              <a:rPr lang="ar-sa" sz="4000" dirty="0">
                <a:solidFill>
                  <a:schemeClr val="dk1"/>
                </a:solidFill>
                <a:latin typeface="Arial"/>
                <a:ea typeface="Arial"/>
                <a:cs typeface="Arial"/>
                <a:sym typeface="Arial"/>
              </a:rPr>
              <a:t>استخلاص المعلومات</a:t>
            </a:r>
            <a:endParaRPr sz="3200" b="1" dirty="0">
              <a:solidFill>
                <a:schemeClr val="dk1"/>
              </a:solidFill>
              <a:latin typeface="Arial"/>
              <a:ea typeface="Arial"/>
              <a:cs typeface="Arial"/>
              <a:sym typeface="Arial"/>
            </a:endParaRPr>
          </a:p>
        </p:txBody>
      </p:sp>
      <p:sp>
        <p:nvSpPr>
          <p:cNvPr id="633" name="Google Shape;633;p67"/>
          <p:cNvSpPr txBox="1"/>
          <p:nvPr/>
        </p:nvSpPr>
        <p:spPr>
          <a:xfrm>
            <a:off x="854378" y="496116"/>
            <a:ext cx="1015906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dirty="0">
                <a:solidFill>
                  <a:srgbClr val="255177"/>
                </a:solidFill>
                <a:latin typeface="Arial"/>
                <a:ea typeface="Arial"/>
                <a:cs typeface="Arial"/>
                <a:sym typeface="Arial"/>
              </a:rPr>
              <a:t>الجلسة الرابعة </a:t>
            </a:r>
            <a:r>
              <a:rPr lang="ar-sa" sz="1600" dirty="0">
                <a:solidFill>
                  <a:srgbClr val="255177"/>
                </a:solidFill>
                <a:latin typeface="Arial"/>
                <a:ea typeface="Arial"/>
                <a:cs typeface="Arial"/>
                <a:sym typeface="Arial"/>
              </a:rPr>
              <a:t>//</a:t>
            </a:r>
            <a:endParaRPr sz="1600" dirty="0">
              <a:solidFill>
                <a:srgbClr val="255177"/>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pic>
        <p:nvPicPr>
          <p:cNvPr id="638" name="Google Shape;638;p68"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39" name="Google Shape;639;p68"/>
          <p:cNvSpPr txBox="1"/>
          <p:nvPr/>
        </p:nvSpPr>
        <p:spPr>
          <a:xfrm>
            <a:off x="2987040" y="2750901"/>
            <a:ext cx="8152493" cy="110795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لدى ”خورخي“ عادة التحدث عن حياته الجنسية في المكتب، ويحب أن يروي النكات عنها. ويعتقد العديد من الموظفين أنه مضحك ومسلي ولا يزعجهم ذلك. بينما تشعر بعض الموظفات بعدم الارتياح تجاه سلوك ”خورخي“، لذلك يتجاهلنه.</a:t>
            </a:r>
            <a:endParaRPr sz="2200" dirty="0">
              <a:solidFill>
                <a:srgbClr val="27242B"/>
              </a:solidFill>
              <a:latin typeface="Calibri"/>
              <a:ea typeface="Calibri"/>
              <a:cs typeface="Calibri"/>
              <a:sym typeface="Calibri"/>
            </a:endParaRPr>
          </a:p>
        </p:txBody>
      </p:sp>
      <p:sp>
        <p:nvSpPr>
          <p:cNvPr id="640" name="Google Shape;640;p68"/>
          <p:cNvSpPr txBox="1"/>
          <p:nvPr/>
        </p:nvSpPr>
        <p:spPr>
          <a:xfrm>
            <a:off x="854377" y="736684"/>
            <a:ext cx="1028515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السيناريو السادس: </a:t>
            </a:r>
            <a:r>
              <a:rPr lang="ar-sa" sz="4000" dirty="0">
                <a:solidFill>
                  <a:schemeClr val="dk1"/>
                </a:solidFill>
                <a:latin typeface="Arial"/>
                <a:ea typeface="Arial"/>
                <a:cs typeface="Arial"/>
                <a:sym typeface="Arial"/>
              </a:rPr>
              <a:t>استخلاص المعلومات</a:t>
            </a:r>
            <a:endParaRPr sz="3200" b="1" dirty="0">
              <a:solidFill>
                <a:schemeClr val="dk1"/>
              </a:solidFill>
              <a:latin typeface="Arial"/>
              <a:ea typeface="Arial"/>
              <a:cs typeface="Arial"/>
              <a:sym typeface="Arial"/>
            </a:endParaRPr>
          </a:p>
        </p:txBody>
      </p:sp>
      <p:sp>
        <p:nvSpPr>
          <p:cNvPr id="641" name="Google Shape;641;p68"/>
          <p:cNvSpPr txBox="1"/>
          <p:nvPr/>
        </p:nvSpPr>
        <p:spPr>
          <a:xfrm>
            <a:off x="854378" y="496116"/>
            <a:ext cx="10483245"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dirty="0">
                <a:solidFill>
                  <a:srgbClr val="255177"/>
                </a:solidFill>
                <a:latin typeface="Arial"/>
                <a:ea typeface="Arial"/>
                <a:cs typeface="Arial"/>
                <a:sym typeface="Arial"/>
              </a:rPr>
              <a:t>الجلسة الرابعة </a:t>
            </a:r>
            <a:r>
              <a:rPr lang="ar-sa" sz="1600" dirty="0">
                <a:solidFill>
                  <a:srgbClr val="255177"/>
                </a:solidFill>
                <a:latin typeface="Arial"/>
                <a:ea typeface="Arial"/>
                <a:cs typeface="Arial"/>
                <a:sym typeface="Arial"/>
              </a:rPr>
              <a:t>//</a:t>
            </a:r>
            <a:endParaRPr sz="1600" dirty="0">
              <a:solidFill>
                <a:srgbClr val="255177"/>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pic>
        <p:nvPicPr>
          <p:cNvPr id="646" name="Google Shape;646;p69" descr="A white pillow with a whit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47" name="Google Shape;647;p69"/>
          <p:cNvSpPr txBox="1"/>
          <p:nvPr/>
        </p:nvSpPr>
        <p:spPr>
          <a:xfrm>
            <a:off x="854376" y="2750901"/>
            <a:ext cx="10285157" cy="110795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rgbClr val="27242B"/>
                </a:solidFill>
                <a:latin typeface="Arial"/>
                <a:ea typeface="Arial"/>
                <a:cs typeface="Arial"/>
                <a:sym typeface="Arial"/>
              </a:rPr>
              <a:t>أبلغت إحدى المستفيدات ”أوري“، وهي عاملة في منظمة غير حكومية، بأن رجلاً في المجتمع المحلي اغتصب جارتها الليلة الماضية. وأخبرت المستفيدة جارتها بأنها ستبلغ ”أوري“ بذلك لأن المنظمة التي تعمل بها ”أوري“ تحقق في بلاغات الاعتداء الجنسي.</a:t>
            </a:r>
            <a:endParaRPr sz="2200" dirty="0">
              <a:solidFill>
                <a:srgbClr val="27242B"/>
              </a:solidFill>
              <a:latin typeface="Calibri"/>
              <a:ea typeface="Calibri"/>
              <a:cs typeface="Calibri"/>
              <a:sym typeface="Calibri"/>
            </a:endParaRPr>
          </a:p>
        </p:txBody>
      </p:sp>
      <p:sp>
        <p:nvSpPr>
          <p:cNvPr id="648" name="Google Shape;648;p69"/>
          <p:cNvSpPr txBox="1"/>
          <p:nvPr/>
        </p:nvSpPr>
        <p:spPr>
          <a:xfrm>
            <a:off x="854377" y="736684"/>
            <a:ext cx="1028515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السيناريو السابع: </a:t>
            </a:r>
            <a:r>
              <a:rPr lang="ar-sa" sz="4000">
                <a:solidFill>
                  <a:schemeClr val="dk1"/>
                </a:solidFill>
                <a:latin typeface="Arial"/>
                <a:ea typeface="Arial"/>
                <a:cs typeface="Arial"/>
                <a:sym typeface="Arial"/>
              </a:rPr>
              <a:t>استخلاص المعلومات</a:t>
            </a:r>
            <a:endParaRPr sz="3200" b="1">
              <a:solidFill>
                <a:schemeClr val="dk1"/>
              </a:solidFill>
              <a:latin typeface="Arial"/>
              <a:ea typeface="Arial"/>
              <a:cs typeface="Arial"/>
              <a:sym typeface="Arial"/>
            </a:endParaRPr>
          </a:p>
        </p:txBody>
      </p:sp>
      <p:sp>
        <p:nvSpPr>
          <p:cNvPr id="649" name="Google Shape;649;p69"/>
          <p:cNvSpPr txBox="1"/>
          <p:nvPr/>
        </p:nvSpPr>
        <p:spPr>
          <a:xfrm>
            <a:off x="854378" y="496116"/>
            <a:ext cx="10285155"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a:solidFill>
                  <a:srgbClr val="255177"/>
                </a:solidFill>
                <a:latin typeface="Arial"/>
                <a:ea typeface="Arial"/>
                <a:cs typeface="Arial"/>
                <a:sym typeface="Arial"/>
              </a:rPr>
              <a:t>الجلسة الرابعة </a:t>
            </a:r>
            <a:r>
              <a:rPr lang="ar-sa"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pic>
        <p:nvPicPr>
          <p:cNvPr id="654" name="Google Shape;654;p70" descr="A white surface with a blu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55" name="Google Shape;655;p70"/>
          <p:cNvSpPr txBox="1"/>
          <p:nvPr/>
        </p:nvSpPr>
        <p:spPr>
          <a:xfrm>
            <a:off x="894904" y="3442128"/>
            <a:ext cx="10186258" cy="92328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255177"/>
                </a:solidFill>
                <a:latin typeface="Arial"/>
                <a:ea typeface="Arial"/>
                <a:cs typeface="Arial"/>
                <a:sym typeface="Arial"/>
              </a:rPr>
              <a:t>التعرف على السلوك المحظور والسلوك المشبوه:</a:t>
            </a:r>
            <a:endParaRPr dirty="0"/>
          </a:p>
          <a:p>
            <a:pPr marL="0" marR="0" lvl="0" indent="0" rtl="1">
              <a:spcBef>
                <a:spcPts val="600"/>
              </a:spcBef>
              <a:spcAft>
                <a:spcPts val="600"/>
              </a:spcAft>
              <a:buNone/>
            </a:pPr>
            <a:r>
              <a:rPr lang="ar-sa" sz="2200" dirty="0">
                <a:solidFill>
                  <a:schemeClr val="dk1"/>
                </a:solidFill>
                <a:latin typeface="Arial"/>
                <a:ea typeface="Arial"/>
                <a:cs typeface="Arial"/>
                <a:sym typeface="Arial"/>
              </a:rPr>
              <a:t>من واجبنا الالتزام بأعلى معايير السلوك ومعاملة الجميع باحترام. </a:t>
            </a:r>
            <a:endParaRPr dirty="0"/>
          </a:p>
        </p:txBody>
      </p:sp>
      <p:sp>
        <p:nvSpPr>
          <p:cNvPr id="656" name="Google Shape;656;p70"/>
          <p:cNvSpPr txBox="1"/>
          <p:nvPr/>
        </p:nvSpPr>
        <p:spPr>
          <a:xfrm>
            <a:off x="898302" y="571685"/>
            <a:ext cx="10186258"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600"/>
              <a:buFont typeface="Arial"/>
              <a:buNone/>
            </a:pPr>
            <a:r>
              <a:rPr lang="ar-sa" sz="1600" b="1" dirty="0">
                <a:solidFill>
                  <a:srgbClr val="255177"/>
                </a:solidFill>
                <a:latin typeface="Arial"/>
                <a:ea typeface="Arial"/>
                <a:cs typeface="Arial"/>
                <a:sym typeface="Arial"/>
              </a:rPr>
              <a:t>الجلسة الرابعة </a:t>
            </a:r>
            <a:r>
              <a:rPr lang="ar-sa" sz="1600" dirty="0">
                <a:solidFill>
                  <a:srgbClr val="255177"/>
                </a:solidFill>
                <a:latin typeface="Arial"/>
                <a:ea typeface="Arial"/>
                <a:cs typeface="Arial"/>
                <a:sym typeface="Arial"/>
              </a:rPr>
              <a:t>// </a:t>
            </a:r>
            <a:endParaRPr sz="1600" dirty="0">
              <a:solidFill>
                <a:srgbClr val="255177"/>
              </a:solidFill>
              <a:latin typeface="Calibri"/>
              <a:ea typeface="Calibri"/>
              <a:cs typeface="Calibri"/>
              <a:sym typeface="Calibri"/>
            </a:endParaRPr>
          </a:p>
        </p:txBody>
      </p:sp>
      <p:sp>
        <p:nvSpPr>
          <p:cNvPr id="657" name="Google Shape;657;p70"/>
          <p:cNvSpPr txBox="1"/>
          <p:nvPr/>
        </p:nvSpPr>
        <p:spPr>
          <a:xfrm>
            <a:off x="894904" y="984789"/>
            <a:ext cx="10186258"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الاختتام</a:t>
            </a:r>
            <a:endParaRP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pic>
        <p:nvPicPr>
          <p:cNvPr id="662" name="Google Shape;662;p71" descr="Background pattern&#10;&#10;Description automatically generated"/>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63" name="Google Shape;663;p71"/>
          <p:cNvSpPr txBox="1"/>
          <p:nvPr/>
        </p:nvSpPr>
        <p:spPr>
          <a:xfrm>
            <a:off x="831680" y="3013501"/>
            <a:ext cx="10324000" cy="83095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800" b="1" dirty="0">
                <a:solidFill>
                  <a:srgbClr val="AA2D5C"/>
                </a:solidFill>
                <a:latin typeface="Arial"/>
                <a:ea typeface="Arial"/>
                <a:cs typeface="Arial"/>
                <a:sym typeface="Arial"/>
              </a:rPr>
              <a:t>الجلسة الخامسة</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18" descr="A close-up of a white x-ray&#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35" name="Google Shape;135;p18"/>
          <p:cNvSpPr txBox="1"/>
          <p:nvPr/>
        </p:nvSpPr>
        <p:spPr>
          <a:xfrm>
            <a:off x="6395751" y="2548890"/>
            <a:ext cx="5507046"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توقعات الجلسة</a:t>
            </a:r>
            <a:endParaRPr dirty="0"/>
          </a:p>
        </p:txBody>
      </p:sp>
      <p:sp>
        <p:nvSpPr>
          <p:cNvPr id="136" name="Google Shape;136;p18"/>
          <p:cNvSpPr txBox="1"/>
          <p:nvPr/>
        </p:nvSpPr>
        <p:spPr>
          <a:xfrm>
            <a:off x="7482030" y="3271130"/>
            <a:ext cx="4343463" cy="76940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7242B"/>
              </a:buClr>
              <a:buSzPts val="2200"/>
              <a:buFont typeface="Arial"/>
              <a:buNone/>
            </a:pPr>
            <a:r>
              <a:rPr lang="ar-sa" sz="2200" dirty="0">
                <a:solidFill>
                  <a:srgbClr val="27242B"/>
                </a:solidFill>
                <a:latin typeface="Arial"/>
                <a:ea typeface="Arial"/>
                <a:cs typeface="Arial"/>
                <a:sym typeface="Arial"/>
              </a:rPr>
              <a:t>ضعوا في اعتباركم الموضوعات التالية لتحقيق توقعات الجلسة.</a:t>
            </a:r>
            <a:endParaRPr sz="2200" dirty="0">
              <a:solidFill>
                <a:srgbClr val="27242B"/>
              </a:solidFill>
              <a:latin typeface="Calibri"/>
              <a:ea typeface="Calibri"/>
              <a:cs typeface="Calibri"/>
              <a:sym typeface="Calibri"/>
            </a:endParaRPr>
          </a:p>
        </p:txBody>
      </p:sp>
      <p:sp>
        <p:nvSpPr>
          <p:cNvPr id="137" name="Google Shape;137;p18"/>
          <p:cNvSpPr txBox="1"/>
          <p:nvPr/>
        </p:nvSpPr>
        <p:spPr>
          <a:xfrm>
            <a:off x="2153458" y="1218717"/>
            <a:ext cx="2229946" cy="430847"/>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Clr>
                <a:srgbClr val="27242B"/>
              </a:buClr>
              <a:buSzPts val="2200"/>
              <a:buFont typeface="Arial"/>
              <a:buNone/>
            </a:pPr>
            <a:r>
              <a:rPr lang="ar-sa" sz="2200" dirty="0">
                <a:solidFill>
                  <a:srgbClr val="27242B"/>
                </a:solidFill>
                <a:latin typeface="Arial"/>
                <a:ea typeface="Arial"/>
                <a:cs typeface="Arial"/>
                <a:sym typeface="Arial"/>
              </a:rPr>
              <a:t>الاستماع النشط</a:t>
            </a:r>
            <a:endParaRPr sz="2200" dirty="0">
              <a:solidFill>
                <a:srgbClr val="27242B"/>
              </a:solidFill>
              <a:latin typeface="Calibri"/>
              <a:ea typeface="Calibri"/>
              <a:cs typeface="Calibri"/>
              <a:sym typeface="Calibri"/>
            </a:endParaRPr>
          </a:p>
        </p:txBody>
      </p:sp>
      <p:sp>
        <p:nvSpPr>
          <p:cNvPr id="138" name="Google Shape;138;p18"/>
          <p:cNvSpPr txBox="1"/>
          <p:nvPr/>
        </p:nvSpPr>
        <p:spPr>
          <a:xfrm>
            <a:off x="2144054" y="2124955"/>
            <a:ext cx="2229946" cy="430847"/>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الاحترام</a:t>
            </a:r>
            <a:endParaRPr sz="2200" dirty="0">
              <a:solidFill>
                <a:srgbClr val="27242B"/>
              </a:solidFill>
              <a:latin typeface="Calibri"/>
              <a:ea typeface="Calibri"/>
              <a:cs typeface="Calibri"/>
              <a:sym typeface="Calibri"/>
            </a:endParaRPr>
          </a:p>
        </p:txBody>
      </p:sp>
      <p:sp>
        <p:nvSpPr>
          <p:cNvPr id="139" name="Google Shape;139;p18"/>
          <p:cNvSpPr txBox="1"/>
          <p:nvPr/>
        </p:nvSpPr>
        <p:spPr>
          <a:xfrm>
            <a:off x="2149907" y="3103448"/>
            <a:ext cx="2229946" cy="430847"/>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النزاهة</a:t>
            </a:r>
            <a:endParaRPr sz="2200">
              <a:solidFill>
                <a:srgbClr val="27242B"/>
              </a:solidFill>
              <a:latin typeface="Calibri"/>
              <a:ea typeface="Calibri"/>
              <a:cs typeface="Calibri"/>
              <a:sym typeface="Calibri"/>
            </a:endParaRPr>
          </a:p>
        </p:txBody>
      </p:sp>
      <p:sp>
        <p:nvSpPr>
          <p:cNvPr id="140" name="Google Shape;140;p18"/>
          <p:cNvSpPr txBox="1"/>
          <p:nvPr/>
        </p:nvSpPr>
        <p:spPr>
          <a:xfrm>
            <a:off x="2153458" y="4197228"/>
            <a:ext cx="2229946" cy="430847"/>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الخصوصية</a:t>
            </a:r>
            <a:endParaRPr sz="2200">
              <a:solidFill>
                <a:srgbClr val="27242B"/>
              </a:solidFill>
              <a:latin typeface="Calibri"/>
              <a:ea typeface="Calibri"/>
              <a:cs typeface="Calibri"/>
              <a:sym typeface="Calibri"/>
            </a:endParaRPr>
          </a:p>
        </p:txBody>
      </p:sp>
      <p:sp>
        <p:nvSpPr>
          <p:cNvPr id="141" name="Google Shape;141;p18"/>
          <p:cNvSpPr txBox="1"/>
          <p:nvPr/>
        </p:nvSpPr>
        <p:spPr>
          <a:xfrm>
            <a:off x="2144054" y="5261100"/>
            <a:ext cx="2229946" cy="430847"/>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Clr>
                <a:srgbClr val="27242B"/>
              </a:buClr>
              <a:buSzPts val="2200"/>
              <a:buFont typeface="Arial"/>
              <a:buNone/>
            </a:pPr>
            <a:r>
              <a:rPr lang="ar-sa" sz="2200">
                <a:solidFill>
                  <a:srgbClr val="27242B"/>
                </a:solidFill>
                <a:latin typeface="Arial"/>
                <a:ea typeface="Arial"/>
                <a:cs typeface="Arial"/>
                <a:sym typeface="Arial"/>
              </a:rPr>
              <a:t>الرعاية</a:t>
            </a:r>
            <a:endParaRPr sz="2200">
              <a:solidFill>
                <a:srgbClr val="27242B"/>
              </a:solidFill>
              <a:latin typeface="Calibri"/>
              <a:ea typeface="Calibri"/>
              <a:cs typeface="Calibri"/>
              <a:sym typeface="Calibri"/>
            </a:endParaRPr>
          </a:p>
        </p:txBody>
      </p:sp>
      <p:pic>
        <p:nvPicPr>
          <p:cNvPr id="142" name="Google Shape;142;p18" descr="Icon&#10;&#10;Description automatically generated"/>
          <p:cNvPicPr preferRelativeResize="0"/>
          <p:nvPr/>
        </p:nvPicPr>
        <p:blipFill rotWithShape="1">
          <a:blip r:embed="rId4">
            <a:alphaModFix/>
          </a:blip>
          <a:srcRect/>
          <a:stretch/>
        </p:blipFill>
        <p:spPr>
          <a:xfrm>
            <a:off x="1112309" y="1995879"/>
            <a:ext cx="828854" cy="828854"/>
          </a:xfrm>
          <a:prstGeom prst="rect">
            <a:avLst/>
          </a:prstGeom>
          <a:noFill/>
          <a:ln>
            <a:noFill/>
          </a:ln>
        </p:spPr>
      </p:pic>
      <p:pic>
        <p:nvPicPr>
          <p:cNvPr id="143" name="Google Shape;143;p18" descr="Icon&#10;&#10;Description automatically generated"/>
          <p:cNvPicPr preferRelativeResize="0"/>
          <p:nvPr/>
        </p:nvPicPr>
        <p:blipFill rotWithShape="1">
          <a:blip r:embed="rId5">
            <a:alphaModFix/>
          </a:blip>
          <a:srcRect/>
          <a:stretch/>
        </p:blipFill>
        <p:spPr>
          <a:xfrm>
            <a:off x="1171761" y="4040531"/>
            <a:ext cx="769401" cy="769401"/>
          </a:xfrm>
          <a:prstGeom prst="rect">
            <a:avLst/>
          </a:prstGeom>
          <a:noFill/>
          <a:ln>
            <a:noFill/>
          </a:ln>
        </p:spPr>
      </p:pic>
      <p:pic>
        <p:nvPicPr>
          <p:cNvPr id="144" name="Google Shape;144;p18" descr="Icon&#10;&#10;Description automatically generated"/>
          <p:cNvPicPr preferRelativeResize="0"/>
          <p:nvPr/>
        </p:nvPicPr>
        <p:blipFill rotWithShape="1">
          <a:blip r:embed="rId6">
            <a:alphaModFix/>
          </a:blip>
          <a:srcRect/>
          <a:stretch/>
        </p:blipFill>
        <p:spPr>
          <a:xfrm>
            <a:off x="877959" y="2704916"/>
            <a:ext cx="1301071" cy="1301071"/>
          </a:xfrm>
          <a:prstGeom prst="rect">
            <a:avLst/>
          </a:prstGeom>
          <a:noFill/>
          <a:ln>
            <a:noFill/>
          </a:ln>
        </p:spPr>
      </p:pic>
      <p:pic>
        <p:nvPicPr>
          <p:cNvPr id="145" name="Google Shape;145;p18" descr="Icon&#10;&#10;Description automatically generated"/>
          <p:cNvPicPr preferRelativeResize="0"/>
          <p:nvPr/>
        </p:nvPicPr>
        <p:blipFill rotWithShape="1">
          <a:blip r:embed="rId7">
            <a:alphaModFix/>
          </a:blip>
          <a:srcRect/>
          <a:stretch/>
        </p:blipFill>
        <p:spPr>
          <a:xfrm>
            <a:off x="1144585" y="4975764"/>
            <a:ext cx="874733" cy="874733"/>
          </a:xfrm>
          <a:prstGeom prst="rect">
            <a:avLst/>
          </a:prstGeom>
          <a:noFill/>
          <a:ln>
            <a:noFill/>
          </a:ln>
        </p:spPr>
      </p:pic>
      <p:grpSp>
        <p:nvGrpSpPr>
          <p:cNvPr id="146" name="Google Shape;146;p18"/>
          <p:cNvGrpSpPr/>
          <p:nvPr/>
        </p:nvGrpSpPr>
        <p:grpSpPr>
          <a:xfrm>
            <a:off x="901225" y="1030003"/>
            <a:ext cx="1219876" cy="864803"/>
            <a:chOff x="7623584" y="1085005"/>
            <a:chExt cx="1219876" cy="864803"/>
          </a:xfrm>
        </p:grpSpPr>
        <p:pic>
          <p:nvPicPr>
            <p:cNvPr id="147" name="Google Shape;147;p18" descr="Logo&#10;&#10;Description automatically generated with medium confidence"/>
            <p:cNvPicPr preferRelativeResize="0"/>
            <p:nvPr/>
          </p:nvPicPr>
          <p:blipFill rotWithShape="1">
            <a:blip r:embed="rId8">
              <a:alphaModFix/>
            </a:blip>
            <a:srcRect l="19699" t="18572" r="19673" b="18169"/>
            <a:stretch/>
          </p:blipFill>
          <p:spPr>
            <a:xfrm>
              <a:off x="8014606" y="1085005"/>
              <a:ext cx="828854" cy="864803"/>
            </a:xfrm>
            <a:prstGeom prst="rect">
              <a:avLst/>
            </a:prstGeom>
            <a:noFill/>
            <a:ln>
              <a:noFill/>
            </a:ln>
          </p:spPr>
        </p:pic>
        <p:pic>
          <p:nvPicPr>
            <p:cNvPr id="148" name="Google Shape;148;p18" descr="Icon&#10;&#10;Description automatically generated"/>
            <p:cNvPicPr preferRelativeResize="0"/>
            <p:nvPr/>
          </p:nvPicPr>
          <p:blipFill rotWithShape="1">
            <a:blip r:embed="rId9">
              <a:alphaModFix/>
            </a:blip>
            <a:srcRect l="16070" t="19828" r="13953" b="20741"/>
            <a:stretch/>
          </p:blipFill>
          <p:spPr>
            <a:xfrm>
              <a:off x="7623584" y="1379684"/>
              <a:ext cx="447385" cy="379952"/>
            </a:xfrm>
            <a:prstGeom prst="rect">
              <a:avLst/>
            </a:prstGeom>
            <a:noFill/>
            <a:ln>
              <a:noFill/>
            </a:ln>
          </p:spPr>
        </p:pic>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pic>
        <p:nvPicPr>
          <p:cNvPr id="668" name="Google Shape;668;p72"/>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69" name="Google Shape;669;p72"/>
          <p:cNvSpPr txBox="1"/>
          <p:nvPr/>
        </p:nvSpPr>
        <p:spPr>
          <a:xfrm>
            <a:off x="5466904" y="3442128"/>
            <a:ext cx="5668456" cy="163117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400" b="1" dirty="0">
                <a:solidFill>
                  <a:srgbClr val="AA2D5C"/>
                </a:solidFill>
                <a:latin typeface="Arial"/>
                <a:ea typeface="Arial"/>
                <a:cs typeface="Arial"/>
                <a:sym typeface="Arial"/>
              </a:rPr>
              <a:t>هدف الجلسة:</a:t>
            </a:r>
            <a:endParaRPr dirty="0"/>
          </a:p>
          <a:p>
            <a:pPr marL="0" marR="0" lvl="0" indent="0" rtl="1">
              <a:spcBef>
                <a:spcPts val="600"/>
              </a:spcBef>
              <a:spcAft>
                <a:spcPts val="600"/>
              </a:spcAft>
              <a:buNone/>
            </a:pPr>
            <a:r>
              <a:rPr lang="ar-sa" sz="2200" dirty="0">
                <a:solidFill>
                  <a:schemeClr val="dk1"/>
                </a:solidFill>
                <a:latin typeface="Arial"/>
                <a:ea typeface="Arial"/>
                <a:cs typeface="Arial"/>
                <a:sym typeface="Arial"/>
              </a:rPr>
              <a:t>تحديد المبادئ والعناصر الأساسية لنظام إبلاغ داخلي جيد عن الاستغلال والانتهاك الجنسيين ووصف نظام الإبلاغ الخاص بمنظمتهم.</a:t>
            </a:r>
            <a:endParaRPr dirty="0"/>
          </a:p>
        </p:txBody>
      </p:sp>
      <p:sp>
        <p:nvSpPr>
          <p:cNvPr id="670" name="Google Shape;670;p72"/>
          <p:cNvSpPr txBox="1"/>
          <p:nvPr/>
        </p:nvSpPr>
        <p:spPr>
          <a:xfrm>
            <a:off x="898301" y="571685"/>
            <a:ext cx="1046057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الأول</a:t>
            </a:r>
            <a:endParaRPr sz="1600" dirty="0">
              <a:solidFill>
                <a:srgbClr val="AA2D5C"/>
              </a:solidFill>
              <a:latin typeface="Calibri"/>
              <a:ea typeface="Calibri"/>
              <a:cs typeface="Calibri"/>
              <a:sym typeface="Calibri"/>
            </a:endParaRPr>
          </a:p>
        </p:txBody>
      </p:sp>
      <p:sp>
        <p:nvSpPr>
          <p:cNvPr id="671" name="Google Shape;671;p72"/>
          <p:cNvSpPr txBox="1"/>
          <p:nvPr/>
        </p:nvSpPr>
        <p:spPr>
          <a:xfrm>
            <a:off x="5453333" y="984789"/>
            <a:ext cx="5981701"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rgbClr val="27242B"/>
                </a:solidFill>
                <a:latin typeface="Arial"/>
                <a:ea typeface="Arial"/>
                <a:cs typeface="Arial"/>
                <a:sym typeface="Arial"/>
              </a:rPr>
              <a:t>عملية الإبلاغ</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pic>
        <p:nvPicPr>
          <p:cNvPr id="676" name="Google Shape;676;p73"/>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77" name="Google Shape;677;p73"/>
          <p:cNvSpPr txBox="1"/>
          <p:nvPr/>
        </p:nvSpPr>
        <p:spPr>
          <a:xfrm>
            <a:off x="3675333" y="984789"/>
            <a:ext cx="7796002"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ما هي المبادئ الأساسية </a:t>
            </a:r>
            <a:endParaRPr/>
          </a:p>
          <a:p>
            <a:pPr marL="0" marR="0" lvl="0" indent="0" rtl="1">
              <a:spcBef>
                <a:spcPts val="0"/>
              </a:spcBef>
              <a:spcAft>
                <a:spcPts val="0"/>
              </a:spcAft>
              <a:buNone/>
            </a:pPr>
            <a:r>
              <a:rPr lang="ar-sa" sz="4000" b="1">
                <a:solidFill>
                  <a:srgbClr val="27242B"/>
                </a:solidFill>
                <a:latin typeface="Arial"/>
                <a:ea typeface="Arial"/>
                <a:cs typeface="Arial"/>
                <a:sym typeface="Arial"/>
              </a:rPr>
              <a:t>لنظام جيد للتعامل مع حالات الإبلاغ</a:t>
            </a:r>
            <a:endParaRPr sz="4000">
              <a:solidFill>
                <a:srgbClr val="27242B"/>
              </a:solidFill>
              <a:latin typeface="Arial"/>
              <a:ea typeface="Arial"/>
              <a:cs typeface="Arial"/>
              <a:sym typeface="Arial"/>
            </a:endParaRPr>
          </a:p>
        </p:txBody>
      </p:sp>
      <p:sp>
        <p:nvSpPr>
          <p:cNvPr id="678" name="Google Shape;678;p73"/>
          <p:cNvSpPr txBox="1"/>
          <p:nvPr/>
        </p:nvSpPr>
        <p:spPr>
          <a:xfrm>
            <a:off x="3692301" y="571685"/>
            <a:ext cx="757513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الأول</a:t>
            </a:r>
            <a:endParaRPr sz="1600" dirty="0">
              <a:solidFill>
                <a:srgbClr val="AA2D5C"/>
              </a:solidFill>
              <a:latin typeface="Calibri"/>
              <a:ea typeface="Calibri"/>
              <a:cs typeface="Calibri"/>
              <a:sym typeface="Calibri"/>
            </a:endParaRPr>
          </a:p>
        </p:txBody>
      </p:sp>
      <p:sp>
        <p:nvSpPr>
          <p:cNvPr id="679" name="Google Shape;679;p73"/>
          <p:cNvSpPr txBox="1"/>
          <p:nvPr/>
        </p:nvSpPr>
        <p:spPr>
          <a:xfrm>
            <a:off x="5924104" y="3595746"/>
            <a:ext cx="5214666" cy="95406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400" b="1" dirty="0">
                <a:solidFill>
                  <a:srgbClr val="AA2D5C"/>
                </a:solidFill>
                <a:latin typeface="Arial"/>
                <a:ea typeface="Arial"/>
                <a:cs typeface="Arial"/>
                <a:sym typeface="Arial"/>
              </a:rPr>
              <a:t>النشاط:</a:t>
            </a:r>
            <a:endParaRPr dirty="0"/>
          </a:p>
          <a:p>
            <a:pPr marL="0" marR="0" lvl="0" indent="0" rtl="1">
              <a:spcBef>
                <a:spcPts val="600"/>
              </a:spcBef>
              <a:spcAft>
                <a:spcPts val="600"/>
              </a:spcAft>
              <a:buNone/>
            </a:pPr>
            <a:r>
              <a:rPr lang="ar-sa" sz="2200" dirty="0">
                <a:solidFill>
                  <a:schemeClr val="dk1"/>
                </a:solidFill>
                <a:latin typeface="Arial"/>
                <a:ea typeface="Arial"/>
                <a:cs typeface="Arial"/>
                <a:sym typeface="Arial"/>
              </a:rPr>
              <a:t>تبادل الأفكار وتسجيل إجاباتكم. </a:t>
            </a:r>
            <a:endParaRP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pic>
        <p:nvPicPr>
          <p:cNvPr id="684" name="Google Shape;684;p74" descr="A white pillow on a bed&#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685" name="Google Shape;685;p74"/>
          <p:cNvSpPr txBox="1"/>
          <p:nvPr/>
        </p:nvSpPr>
        <p:spPr>
          <a:xfrm>
            <a:off x="4735496" y="2536937"/>
            <a:ext cx="2888553" cy="3139281"/>
          </a:xfrm>
          <a:prstGeom prst="rect">
            <a:avLst/>
          </a:prstGeom>
          <a:noFill/>
          <a:ln>
            <a:noFill/>
          </a:ln>
        </p:spPr>
        <p:txBody>
          <a:bodyPr spcFirstLastPara="1" wrap="square" lIns="91425" tIns="45700" rIns="91425" bIns="45700" rtlCol="1" anchor="t" anchorCtr="0">
            <a:spAutoFit/>
          </a:bodyPr>
          <a:lstStyle/>
          <a:p>
            <a:pPr marL="342900" marR="0" lvl="0" indent="-342900" rtl="1">
              <a:lnSpc>
                <a:spcPct val="150000"/>
              </a:lnSpc>
              <a:spcBef>
                <a:spcPts val="0"/>
              </a:spcBef>
              <a:spcAft>
                <a:spcPts val="0"/>
              </a:spcAft>
              <a:buClr>
                <a:srgbClr val="AA2D5C"/>
              </a:buClr>
              <a:buSzPts val="2200"/>
              <a:buFont typeface="Arial"/>
              <a:buChar char="•"/>
            </a:pPr>
            <a:r>
              <a:rPr lang="ar-sa" sz="2200">
                <a:solidFill>
                  <a:srgbClr val="27242B"/>
                </a:solidFill>
                <a:latin typeface="Arial"/>
                <a:ea typeface="Arial"/>
                <a:cs typeface="Arial"/>
                <a:sym typeface="Arial"/>
              </a:rPr>
              <a:t>السرية</a:t>
            </a:r>
            <a:endParaRPr/>
          </a:p>
          <a:p>
            <a:pPr marL="342900" marR="0" lvl="0" indent="-342900" rtl="1">
              <a:lnSpc>
                <a:spcPct val="150000"/>
              </a:lnSpc>
              <a:spcBef>
                <a:spcPts val="0"/>
              </a:spcBef>
              <a:spcAft>
                <a:spcPts val="0"/>
              </a:spcAft>
              <a:buClr>
                <a:srgbClr val="AA2D5C"/>
              </a:buClr>
              <a:buSzPts val="2200"/>
              <a:buFont typeface="Arial"/>
              <a:buChar char="•"/>
            </a:pPr>
            <a:r>
              <a:rPr lang="ar-sa" sz="2200">
                <a:solidFill>
                  <a:srgbClr val="27242B"/>
                </a:solidFill>
                <a:latin typeface="Arial"/>
                <a:ea typeface="Arial"/>
                <a:cs typeface="Arial"/>
                <a:sym typeface="Arial"/>
              </a:rPr>
              <a:t>الشفافية</a:t>
            </a:r>
            <a:endParaRPr/>
          </a:p>
          <a:p>
            <a:pPr marL="342900" marR="0" lvl="0" indent="-342900" rtl="1">
              <a:lnSpc>
                <a:spcPct val="150000"/>
              </a:lnSpc>
              <a:spcBef>
                <a:spcPts val="0"/>
              </a:spcBef>
              <a:spcAft>
                <a:spcPts val="0"/>
              </a:spcAft>
              <a:buClr>
                <a:srgbClr val="AA2D5C"/>
              </a:buClr>
              <a:buSzPts val="2200"/>
              <a:buFont typeface="Arial"/>
              <a:buChar char="•"/>
            </a:pPr>
            <a:r>
              <a:rPr lang="ar-sa" sz="2200">
                <a:solidFill>
                  <a:srgbClr val="27242B"/>
                </a:solidFill>
                <a:latin typeface="Arial"/>
                <a:ea typeface="Arial"/>
                <a:cs typeface="Arial"/>
                <a:sym typeface="Arial"/>
              </a:rPr>
              <a:t>إمكانية الوصول</a:t>
            </a:r>
            <a:endParaRPr/>
          </a:p>
          <a:p>
            <a:pPr marL="342900" marR="0" lvl="0" indent="-342900" rtl="1">
              <a:lnSpc>
                <a:spcPct val="150000"/>
              </a:lnSpc>
              <a:spcBef>
                <a:spcPts val="0"/>
              </a:spcBef>
              <a:spcAft>
                <a:spcPts val="0"/>
              </a:spcAft>
              <a:buClr>
                <a:srgbClr val="AA2D5C"/>
              </a:buClr>
              <a:buSzPts val="2200"/>
              <a:buFont typeface="Arial"/>
              <a:buChar char="•"/>
            </a:pPr>
            <a:r>
              <a:rPr lang="ar-sa" sz="2200">
                <a:solidFill>
                  <a:srgbClr val="27242B"/>
                </a:solidFill>
                <a:latin typeface="Arial"/>
                <a:ea typeface="Arial"/>
                <a:cs typeface="Arial"/>
                <a:sym typeface="Arial"/>
              </a:rPr>
              <a:t>الاستقلال</a:t>
            </a:r>
            <a:endParaRPr/>
          </a:p>
          <a:p>
            <a:pPr marL="342900" marR="0" lvl="0" indent="-342900" rtl="1">
              <a:lnSpc>
                <a:spcPct val="150000"/>
              </a:lnSpc>
              <a:spcBef>
                <a:spcPts val="0"/>
              </a:spcBef>
              <a:spcAft>
                <a:spcPts val="0"/>
              </a:spcAft>
              <a:buClr>
                <a:srgbClr val="AA2D5C"/>
              </a:buClr>
              <a:buSzPts val="2200"/>
              <a:buFont typeface="Arial"/>
              <a:buChar char="•"/>
            </a:pPr>
            <a:r>
              <a:rPr lang="ar-sa" sz="2200">
                <a:solidFill>
                  <a:srgbClr val="27242B"/>
                </a:solidFill>
                <a:latin typeface="Arial"/>
                <a:ea typeface="Arial"/>
                <a:cs typeface="Arial"/>
                <a:sym typeface="Arial"/>
              </a:rPr>
              <a:t>الحياد</a:t>
            </a:r>
            <a:endParaRPr/>
          </a:p>
          <a:p>
            <a:pPr marL="342900" marR="0" lvl="0" indent="-342900" rtl="1">
              <a:lnSpc>
                <a:spcPct val="150000"/>
              </a:lnSpc>
              <a:spcBef>
                <a:spcPts val="0"/>
              </a:spcBef>
              <a:spcAft>
                <a:spcPts val="0"/>
              </a:spcAft>
              <a:buClr>
                <a:srgbClr val="AA2D5C"/>
              </a:buClr>
              <a:buSzPts val="2200"/>
              <a:buFont typeface="Arial"/>
              <a:buChar char="•"/>
            </a:pPr>
            <a:r>
              <a:rPr lang="ar-sa" sz="2200">
                <a:solidFill>
                  <a:srgbClr val="27242B"/>
                </a:solidFill>
                <a:latin typeface="Arial"/>
                <a:ea typeface="Arial"/>
                <a:cs typeface="Arial"/>
                <a:sym typeface="Arial"/>
              </a:rPr>
              <a:t>النزاهة</a:t>
            </a:r>
            <a:endParaRPr/>
          </a:p>
        </p:txBody>
      </p:sp>
      <p:sp>
        <p:nvSpPr>
          <p:cNvPr id="686" name="Google Shape;686;p74"/>
          <p:cNvSpPr txBox="1"/>
          <p:nvPr/>
        </p:nvSpPr>
        <p:spPr>
          <a:xfrm>
            <a:off x="8012096" y="2536937"/>
            <a:ext cx="3298074" cy="3647112"/>
          </a:xfrm>
          <a:prstGeom prst="rect">
            <a:avLst/>
          </a:prstGeom>
          <a:noFill/>
          <a:ln>
            <a:noFill/>
          </a:ln>
        </p:spPr>
        <p:txBody>
          <a:bodyPr spcFirstLastPara="1" wrap="square" lIns="91425" tIns="45700" rIns="91425" bIns="45700" rtlCol="1" anchor="t" anchorCtr="0">
            <a:spAutoFit/>
          </a:bodyPr>
          <a:lstStyle/>
          <a:p>
            <a:pPr marL="342900" marR="0" lvl="0" indent="-342900" rtl="1">
              <a:lnSpc>
                <a:spcPct val="150000"/>
              </a:lnSpc>
              <a:spcBef>
                <a:spcPts val="0"/>
              </a:spcBef>
              <a:spcAft>
                <a:spcPts val="0"/>
              </a:spcAft>
              <a:buClr>
                <a:srgbClr val="AA2D5C"/>
              </a:buClr>
              <a:buSzPts val="2200"/>
              <a:buFont typeface="Arial"/>
              <a:buChar char="•"/>
            </a:pPr>
            <a:r>
              <a:rPr lang="ar-sa" sz="2200" dirty="0">
                <a:solidFill>
                  <a:srgbClr val="27242B"/>
                </a:solidFill>
                <a:latin typeface="Arial"/>
                <a:ea typeface="Arial"/>
                <a:cs typeface="Arial"/>
                <a:sym typeface="Arial"/>
              </a:rPr>
              <a:t>الجداول الزمنية</a:t>
            </a:r>
            <a:endParaRPr dirty="0"/>
          </a:p>
          <a:p>
            <a:pPr marL="342900" marR="0" lvl="0" indent="-342900" rtl="1">
              <a:lnSpc>
                <a:spcPct val="150000"/>
              </a:lnSpc>
              <a:spcBef>
                <a:spcPts val="0"/>
              </a:spcBef>
              <a:spcAft>
                <a:spcPts val="0"/>
              </a:spcAft>
              <a:buClr>
                <a:srgbClr val="AA2D5C"/>
              </a:buClr>
              <a:buSzPts val="2200"/>
              <a:buFont typeface="Arial"/>
              <a:buChar char="•"/>
            </a:pPr>
            <a:r>
              <a:rPr lang="ar-sa" sz="2200" dirty="0">
                <a:solidFill>
                  <a:srgbClr val="27242B"/>
                </a:solidFill>
                <a:latin typeface="Arial"/>
                <a:ea typeface="Arial"/>
                <a:cs typeface="Arial"/>
                <a:sym typeface="Arial"/>
              </a:rPr>
              <a:t>التركيز على الناجين/الناجيات</a:t>
            </a:r>
            <a:endParaRPr dirty="0"/>
          </a:p>
          <a:p>
            <a:pPr marL="342900" marR="0" lvl="0" indent="-342900" rtl="1">
              <a:lnSpc>
                <a:spcPct val="150000"/>
              </a:lnSpc>
              <a:spcBef>
                <a:spcPts val="0"/>
              </a:spcBef>
              <a:spcAft>
                <a:spcPts val="0"/>
              </a:spcAft>
              <a:buClr>
                <a:srgbClr val="AA2D5C"/>
              </a:buClr>
              <a:buSzPts val="2200"/>
              <a:buFont typeface="Arial"/>
              <a:buChar char="•"/>
            </a:pPr>
            <a:r>
              <a:rPr lang="ar-sa" sz="2200" dirty="0">
                <a:solidFill>
                  <a:srgbClr val="27242B"/>
                </a:solidFill>
                <a:latin typeface="Arial"/>
                <a:ea typeface="Arial"/>
                <a:cs typeface="Arial"/>
                <a:sym typeface="Arial"/>
              </a:rPr>
              <a:t>المساءلة</a:t>
            </a:r>
            <a:endParaRPr dirty="0"/>
          </a:p>
          <a:p>
            <a:pPr marL="342900" marR="0" lvl="0" indent="-342900" rtl="1">
              <a:lnSpc>
                <a:spcPct val="150000"/>
              </a:lnSpc>
              <a:spcBef>
                <a:spcPts val="0"/>
              </a:spcBef>
              <a:spcAft>
                <a:spcPts val="0"/>
              </a:spcAft>
              <a:buClr>
                <a:srgbClr val="AA2D5C"/>
              </a:buClr>
              <a:buSzPts val="2200"/>
              <a:buFont typeface="Arial"/>
              <a:buChar char="•"/>
            </a:pPr>
            <a:r>
              <a:rPr lang="ar-sa" sz="2200" dirty="0">
                <a:solidFill>
                  <a:srgbClr val="27242B"/>
                </a:solidFill>
                <a:latin typeface="Arial"/>
                <a:ea typeface="Arial"/>
                <a:cs typeface="Arial"/>
                <a:sym typeface="Arial"/>
              </a:rPr>
              <a:t>الشمولية</a:t>
            </a:r>
            <a:endParaRPr dirty="0"/>
          </a:p>
          <a:p>
            <a:pPr marL="342900" marR="0" lvl="0" indent="-342900" rtl="1">
              <a:lnSpc>
                <a:spcPct val="150000"/>
              </a:lnSpc>
              <a:spcBef>
                <a:spcPts val="0"/>
              </a:spcBef>
              <a:spcAft>
                <a:spcPts val="0"/>
              </a:spcAft>
              <a:buClr>
                <a:srgbClr val="AA2D5C"/>
              </a:buClr>
              <a:buSzPts val="2200"/>
              <a:buFont typeface="Arial"/>
              <a:buChar char="•"/>
            </a:pPr>
            <a:r>
              <a:rPr lang="ar-sa" sz="2200" dirty="0">
                <a:solidFill>
                  <a:srgbClr val="27242B"/>
                </a:solidFill>
                <a:latin typeface="Arial"/>
                <a:ea typeface="Arial"/>
                <a:cs typeface="Arial"/>
                <a:sym typeface="Arial"/>
              </a:rPr>
              <a:t>السلامة/الأمن</a:t>
            </a:r>
            <a:endParaRPr dirty="0"/>
          </a:p>
          <a:p>
            <a:pPr marL="342900" marR="0" lvl="0" indent="-342900" rtl="1">
              <a:lnSpc>
                <a:spcPct val="150000"/>
              </a:lnSpc>
              <a:spcBef>
                <a:spcPts val="0"/>
              </a:spcBef>
              <a:spcAft>
                <a:spcPts val="0"/>
              </a:spcAft>
              <a:buClr>
                <a:srgbClr val="AA2D5C"/>
              </a:buClr>
              <a:buSzPts val="2200"/>
              <a:buFont typeface="Arial"/>
              <a:buChar char="•"/>
            </a:pPr>
            <a:r>
              <a:rPr lang="ar-sa" sz="2200" dirty="0">
                <a:solidFill>
                  <a:srgbClr val="27242B"/>
                </a:solidFill>
                <a:latin typeface="Arial"/>
                <a:ea typeface="Arial"/>
                <a:cs typeface="Arial"/>
                <a:sym typeface="Arial"/>
              </a:rPr>
              <a:t>الرفاه</a:t>
            </a:r>
            <a:endParaRPr dirty="0"/>
          </a:p>
          <a:p>
            <a:pPr marL="342900" marR="0" lvl="0" indent="-342900" rtl="1">
              <a:lnSpc>
                <a:spcPct val="150000"/>
              </a:lnSpc>
              <a:spcBef>
                <a:spcPts val="0"/>
              </a:spcBef>
              <a:spcAft>
                <a:spcPts val="0"/>
              </a:spcAft>
              <a:buClr>
                <a:srgbClr val="AA2D5C"/>
              </a:buClr>
              <a:buSzPts val="2200"/>
              <a:buFont typeface="Arial"/>
              <a:buChar char="•"/>
            </a:pPr>
            <a:r>
              <a:rPr lang="ar-sa" sz="2200" dirty="0">
                <a:solidFill>
                  <a:srgbClr val="27242B"/>
                </a:solidFill>
                <a:latin typeface="Arial"/>
                <a:ea typeface="Arial"/>
                <a:cs typeface="Arial"/>
                <a:sym typeface="Arial"/>
              </a:rPr>
              <a:t>الموضوعية</a:t>
            </a:r>
            <a:endParaRPr dirty="0"/>
          </a:p>
        </p:txBody>
      </p:sp>
      <p:sp>
        <p:nvSpPr>
          <p:cNvPr id="687" name="Google Shape;687;p74"/>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المبادئ الأساسية لنظام الإبلاغ الجيد</a:t>
            </a:r>
            <a:endParaRPr sz="3200" b="1">
              <a:solidFill>
                <a:schemeClr val="dk1"/>
              </a:solidFill>
              <a:latin typeface="Arial"/>
              <a:ea typeface="Arial"/>
              <a:cs typeface="Arial"/>
              <a:sym typeface="Arial"/>
            </a:endParaRPr>
          </a:p>
        </p:txBody>
      </p:sp>
      <p:sp>
        <p:nvSpPr>
          <p:cNvPr id="688" name="Google Shape;688;p74"/>
          <p:cNvSpPr txBox="1"/>
          <p:nvPr/>
        </p:nvSpPr>
        <p:spPr>
          <a:xfrm>
            <a:off x="854378" y="496116"/>
            <a:ext cx="1090074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الأول</a:t>
            </a:r>
            <a:endParaRPr sz="1600" dirty="0">
              <a:solidFill>
                <a:srgbClr val="AA2D5C"/>
              </a:solidFill>
              <a:latin typeface="Calibri"/>
              <a:ea typeface="Calibri"/>
              <a:cs typeface="Calibri"/>
              <a:sym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92"/>
        <p:cNvGrpSpPr/>
        <p:nvPr/>
      </p:nvGrpSpPr>
      <p:grpSpPr>
        <a:xfrm>
          <a:off x="0" y="0"/>
          <a:ext cx="0" cy="0"/>
          <a:chOff x="0" y="0"/>
          <a:chExt cx="0" cy="0"/>
        </a:xfrm>
      </p:grpSpPr>
      <p:pic>
        <p:nvPicPr>
          <p:cNvPr id="693" name="Google Shape;693;p75"/>
          <p:cNvPicPr preferRelativeResize="0"/>
          <p:nvPr/>
        </p:nvPicPr>
        <p:blipFill rotWithShape="1">
          <a:blip r:embed="rId3">
            <a:alphaModFix/>
          </a:blip>
          <a:srcRect/>
          <a:stretch/>
        </p:blipFill>
        <p:spPr>
          <a:xfrm flipH="1">
            <a:off x="13570" y="0"/>
            <a:ext cx="12192000" cy="6858000"/>
          </a:xfrm>
          <a:prstGeom prst="rect">
            <a:avLst/>
          </a:prstGeom>
          <a:noFill/>
          <a:ln>
            <a:noFill/>
          </a:ln>
        </p:spPr>
      </p:pic>
      <p:sp>
        <p:nvSpPr>
          <p:cNvPr id="694" name="Google Shape;694;p75"/>
          <p:cNvSpPr txBox="1"/>
          <p:nvPr/>
        </p:nvSpPr>
        <p:spPr>
          <a:xfrm>
            <a:off x="3441653" y="984789"/>
            <a:ext cx="7796002"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العناصر الأساسية </a:t>
            </a:r>
            <a:endParaRPr/>
          </a:p>
          <a:p>
            <a:pPr marL="0" marR="0" lvl="0" indent="0" rtl="1">
              <a:spcBef>
                <a:spcPts val="0"/>
              </a:spcBef>
              <a:spcAft>
                <a:spcPts val="0"/>
              </a:spcAft>
              <a:buNone/>
            </a:pPr>
            <a:r>
              <a:rPr lang="ar-sa" sz="4000" b="1">
                <a:solidFill>
                  <a:srgbClr val="27242B"/>
                </a:solidFill>
                <a:latin typeface="Arial"/>
                <a:ea typeface="Arial"/>
                <a:cs typeface="Arial"/>
                <a:sym typeface="Arial"/>
              </a:rPr>
              <a:t>لنظام الإبلاغ الجيد</a:t>
            </a:r>
            <a:endParaRPr sz="4000">
              <a:solidFill>
                <a:srgbClr val="27242B"/>
              </a:solidFill>
              <a:latin typeface="Arial"/>
              <a:ea typeface="Arial"/>
              <a:cs typeface="Arial"/>
              <a:sym typeface="Arial"/>
            </a:endParaRPr>
          </a:p>
        </p:txBody>
      </p:sp>
      <p:sp>
        <p:nvSpPr>
          <p:cNvPr id="695" name="Google Shape;695;p75"/>
          <p:cNvSpPr txBox="1"/>
          <p:nvPr/>
        </p:nvSpPr>
        <p:spPr>
          <a:xfrm>
            <a:off x="3458621" y="571685"/>
            <a:ext cx="764625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الثاني</a:t>
            </a:r>
            <a:endParaRPr sz="1600" dirty="0">
              <a:solidFill>
                <a:srgbClr val="AA2D5C"/>
              </a:solidFill>
              <a:latin typeface="Calibri"/>
              <a:ea typeface="Calibri"/>
              <a:cs typeface="Calibri"/>
              <a:sym typeface="Calibri"/>
            </a:endParaRPr>
          </a:p>
        </p:txBody>
      </p:sp>
      <p:sp>
        <p:nvSpPr>
          <p:cNvPr id="696" name="Google Shape;696;p75"/>
          <p:cNvSpPr txBox="1"/>
          <p:nvPr/>
        </p:nvSpPr>
        <p:spPr>
          <a:xfrm>
            <a:off x="894904" y="3442128"/>
            <a:ext cx="10088056" cy="92328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AA2D5C"/>
                </a:solidFill>
                <a:latin typeface="Arial"/>
                <a:ea typeface="Arial"/>
                <a:cs typeface="Arial"/>
                <a:sym typeface="Arial"/>
              </a:rPr>
              <a:t>النشاط:</a:t>
            </a:r>
            <a:endParaRPr dirty="0"/>
          </a:p>
          <a:p>
            <a:pPr marL="0" marR="0" lvl="0" indent="0" rtl="1">
              <a:spcBef>
                <a:spcPts val="600"/>
              </a:spcBef>
              <a:spcAft>
                <a:spcPts val="600"/>
              </a:spcAft>
              <a:buNone/>
            </a:pPr>
            <a:r>
              <a:rPr lang="ar-sa" sz="2200" dirty="0">
                <a:solidFill>
                  <a:schemeClr val="dk1"/>
                </a:solidFill>
                <a:latin typeface="Arial"/>
                <a:ea typeface="Arial"/>
                <a:cs typeface="Arial"/>
                <a:sym typeface="Arial"/>
              </a:rPr>
              <a:t>نظام الإبلاغ الداخلي.</a:t>
            </a:r>
            <a:endParaRP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pic>
        <p:nvPicPr>
          <p:cNvPr id="701" name="Google Shape;701;p76"/>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702" name="Google Shape;702;p76"/>
          <p:cNvSpPr txBox="1"/>
          <p:nvPr/>
        </p:nvSpPr>
        <p:spPr>
          <a:xfrm>
            <a:off x="4335733" y="2923639"/>
            <a:ext cx="6706529" cy="76944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i="1" dirty="0">
                <a:solidFill>
                  <a:schemeClr val="dk1"/>
                </a:solidFill>
                <a:latin typeface="Arial"/>
                <a:ea typeface="Arial"/>
                <a:cs typeface="Arial"/>
                <a:sym typeface="Arial"/>
              </a:rPr>
              <a:t>أخذ النساء، والرجال، والأطفال، والأشخاص ذوي الإعاقة، وكبار السن بعين الاعتبار.</a:t>
            </a:r>
            <a:endParaRPr dirty="0"/>
          </a:p>
        </p:txBody>
      </p:sp>
      <p:sp>
        <p:nvSpPr>
          <p:cNvPr id="703" name="Google Shape;703;p76"/>
          <p:cNvSpPr txBox="1"/>
          <p:nvPr/>
        </p:nvSpPr>
        <p:spPr>
          <a:xfrm>
            <a:off x="4349303" y="3899325"/>
            <a:ext cx="6706529" cy="216978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400" b="1">
                <a:solidFill>
                  <a:srgbClr val="AA2D5C"/>
                </a:solidFill>
                <a:latin typeface="Arial"/>
                <a:ea typeface="Arial"/>
                <a:cs typeface="Arial"/>
                <a:sym typeface="Arial"/>
              </a:rPr>
              <a:t>الهدف:</a:t>
            </a:r>
            <a:endParaRPr/>
          </a:p>
          <a:p>
            <a:pPr marL="342900" marR="0" lvl="0" indent="-342900" rtl="1">
              <a:spcBef>
                <a:spcPts val="600"/>
              </a:spcBef>
              <a:spcAft>
                <a:spcPts val="0"/>
              </a:spcAft>
              <a:buClr>
                <a:srgbClr val="AA2D5C"/>
              </a:buClr>
              <a:buSzPts val="2400"/>
              <a:buFont typeface="Arial"/>
              <a:buChar char="•"/>
            </a:pPr>
            <a:r>
              <a:rPr lang="ar-sa" sz="2400">
                <a:solidFill>
                  <a:schemeClr val="dk1"/>
                </a:solidFill>
                <a:latin typeface="Arial"/>
                <a:ea typeface="Arial"/>
                <a:cs typeface="Arial"/>
                <a:sym typeface="Arial"/>
              </a:rPr>
              <a:t>تحديد الأسباب الشائعة لعدم قيام الأشخاص بالإبلاغ وآثار عدم الإبلاغ.</a:t>
            </a:r>
            <a:endParaRPr/>
          </a:p>
          <a:p>
            <a:pPr marL="342900" marR="0" lvl="0" indent="-342900" rtl="1">
              <a:spcBef>
                <a:spcPts val="600"/>
              </a:spcBef>
              <a:spcAft>
                <a:spcPts val="600"/>
              </a:spcAft>
              <a:buClr>
                <a:srgbClr val="AA2D5C"/>
              </a:buClr>
              <a:buSzPts val="2400"/>
              <a:buFont typeface="Arial"/>
              <a:buChar char="•"/>
            </a:pPr>
            <a:r>
              <a:rPr lang="ar-sa" sz="2400">
                <a:solidFill>
                  <a:schemeClr val="dk1"/>
                </a:solidFill>
                <a:latin typeface="Arial"/>
                <a:ea typeface="Arial"/>
                <a:cs typeface="Arial"/>
                <a:sym typeface="Arial"/>
              </a:rPr>
              <a:t>تحديد بعض الحلول العملية في نُظُم الإبلاغ للتغلب على العوائق التي تحول دون الإبلاغ.</a:t>
            </a:r>
            <a:endParaRPr/>
          </a:p>
        </p:txBody>
      </p:sp>
      <p:sp>
        <p:nvSpPr>
          <p:cNvPr id="704" name="Google Shape;704;p76"/>
          <p:cNvSpPr txBox="1"/>
          <p:nvPr/>
        </p:nvSpPr>
        <p:spPr>
          <a:xfrm>
            <a:off x="4352701" y="571685"/>
            <a:ext cx="635593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الثالث</a:t>
            </a:r>
            <a:endParaRPr sz="1600" dirty="0">
              <a:solidFill>
                <a:srgbClr val="AA2D5C"/>
              </a:solidFill>
              <a:latin typeface="Calibri"/>
              <a:ea typeface="Calibri"/>
              <a:cs typeface="Calibri"/>
              <a:sym typeface="Calibri"/>
            </a:endParaRPr>
          </a:p>
        </p:txBody>
      </p:sp>
      <p:sp>
        <p:nvSpPr>
          <p:cNvPr id="705" name="Google Shape;705;p76"/>
          <p:cNvSpPr txBox="1"/>
          <p:nvPr/>
        </p:nvSpPr>
        <p:spPr>
          <a:xfrm>
            <a:off x="4335733" y="984789"/>
            <a:ext cx="6626907"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العوائق التي تحول دون الإبلاغ وحلول التغلب على العوائق</a:t>
            </a:r>
            <a:endParaRP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pic>
        <p:nvPicPr>
          <p:cNvPr id="710" name="Google Shape;710;p77"/>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711" name="Google Shape;711;p77" descr="A picture containing text&#10;&#10;Description automatically generated"/>
          <p:cNvPicPr preferRelativeResize="0"/>
          <p:nvPr/>
        </p:nvPicPr>
        <p:blipFill rotWithShape="1">
          <a:blip r:embed="rId4">
            <a:alphaModFix/>
          </a:blip>
          <a:srcRect l="6444" r="11146"/>
          <a:stretch/>
        </p:blipFill>
        <p:spPr>
          <a:xfrm flipH="1">
            <a:off x="6368203" y="1767265"/>
            <a:ext cx="4960635" cy="4260881"/>
          </a:xfrm>
          <a:prstGeom prst="rect">
            <a:avLst/>
          </a:prstGeom>
          <a:noFill/>
          <a:ln>
            <a:noFill/>
          </a:ln>
        </p:spPr>
      </p:pic>
      <p:cxnSp>
        <p:nvCxnSpPr>
          <p:cNvPr id="712" name="Google Shape;712;p77"/>
          <p:cNvCxnSpPr>
            <a:cxnSpLocks/>
          </p:cNvCxnSpPr>
          <p:nvPr/>
        </p:nvCxnSpPr>
        <p:spPr>
          <a:xfrm flipH="1">
            <a:off x="2317610" y="2581571"/>
            <a:ext cx="3780000" cy="1"/>
          </a:xfrm>
          <a:prstGeom prst="straightConnector1">
            <a:avLst/>
          </a:prstGeom>
          <a:noFill/>
          <a:ln w="28575" cap="flat" cmpd="sng">
            <a:solidFill>
              <a:srgbClr val="AA2D5C"/>
            </a:solidFill>
            <a:prstDash val="solid"/>
            <a:miter lim="800000"/>
            <a:headEnd type="none" w="sm" len="sm"/>
            <a:tailEnd type="triangle" w="med" len="med"/>
          </a:ln>
        </p:spPr>
      </p:cxnSp>
      <p:sp>
        <p:nvSpPr>
          <p:cNvPr id="713" name="Google Shape;713;p77"/>
          <p:cNvSpPr txBox="1"/>
          <p:nvPr/>
        </p:nvSpPr>
        <p:spPr>
          <a:xfrm>
            <a:off x="-830726" y="2366127"/>
            <a:ext cx="2877743"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chemeClr val="dk1"/>
                </a:solidFill>
                <a:latin typeface="Arial"/>
                <a:ea typeface="Arial"/>
                <a:cs typeface="Arial"/>
                <a:sym typeface="Arial"/>
              </a:rPr>
              <a:t>الآثار</a:t>
            </a:r>
            <a:endParaRPr dirty="0"/>
          </a:p>
        </p:txBody>
      </p:sp>
      <p:sp>
        <p:nvSpPr>
          <p:cNvPr id="714" name="Google Shape;714;p77"/>
          <p:cNvSpPr txBox="1"/>
          <p:nvPr/>
        </p:nvSpPr>
        <p:spPr>
          <a:xfrm>
            <a:off x="495716" y="3906315"/>
            <a:ext cx="2810857"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chemeClr val="dk1"/>
                </a:solidFill>
                <a:latin typeface="Arial"/>
                <a:ea typeface="Arial"/>
                <a:cs typeface="Arial"/>
                <a:sym typeface="Arial"/>
              </a:rPr>
              <a:t>لماذا لا يقوم الناس بالإبلاغ؟</a:t>
            </a:r>
            <a:endParaRPr dirty="0"/>
          </a:p>
        </p:txBody>
      </p:sp>
      <p:sp>
        <p:nvSpPr>
          <p:cNvPr id="715" name="Google Shape;715;p77"/>
          <p:cNvSpPr txBox="1"/>
          <p:nvPr/>
        </p:nvSpPr>
        <p:spPr>
          <a:xfrm>
            <a:off x="-609805" y="5442324"/>
            <a:ext cx="2753944"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chemeClr val="dk1"/>
                </a:solidFill>
                <a:latin typeface="Arial"/>
                <a:ea typeface="Arial"/>
                <a:cs typeface="Arial"/>
                <a:sym typeface="Arial"/>
              </a:rPr>
              <a:t>الأسباب</a:t>
            </a:r>
            <a:endParaRPr dirty="0"/>
          </a:p>
        </p:txBody>
      </p:sp>
      <p:sp>
        <p:nvSpPr>
          <p:cNvPr id="716" name="Google Shape;716;p77"/>
          <p:cNvSpPr txBox="1"/>
          <p:nvPr/>
        </p:nvSpPr>
        <p:spPr>
          <a:xfrm>
            <a:off x="881333" y="984789"/>
            <a:ext cx="10412366"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شجرة المشكلة</a:t>
            </a:r>
            <a:endParaRPr sz="4000" dirty="0">
              <a:solidFill>
                <a:srgbClr val="27242B"/>
              </a:solidFill>
              <a:latin typeface="Arial"/>
              <a:ea typeface="Arial"/>
              <a:cs typeface="Arial"/>
              <a:sym typeface="Arial"/>
            </a:endParaRPr>
          </a:p>
        </p:txBody>
      </p:sp>
      <p:sp>
        <p:nvSpPr>
          <p:cNvPr id="717" name="Google Shape;717;p77"/>
          <p:cNvSpPr txBox="1"/>
          <p:nvPr/>
        </p:nvSpPr>
        <p:spPr>
          <a:xfrm>
            <a:off x="898301" y="571685"/>
            <a:ext cx="1028785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الثالث</a:t>
            </a:r>
            <a:endParaRPr sz="1600" dirty="0">
              <a:solidFill>
                <a:srgbClr val="AA2D5C"/>
              </a:solidFill>
              <a:latin typeface="Calibri"/>
              <a:ea typeface="Calibri"/>
              <a:cs typeface="Calibri"/>
              <a:sym typeface="Calibri"/>
            </a:endParaRPr>
          </a:p>
        </p:txBody>
      </p:sp>
      <p:cxnSp>
        <p:nvCxnSpPr>
          <p:cNvPr id="718" name="Google Shape;718;p77"/>
          <p:cNvCxnSpPr>
            <a:cxnSpLocks/>
          </p:cNvCxnSpPr>
          <p:nvPr/>
        </p:nvCxnSpPr>
        <p:spPr>
          <a:xfrm flipH="1">
            <a:off x="2323889" y="5701383"/>
            <a:ext cx="3780000" cy="1"/>
          </a:xfrm>
          <a:prstGeom prst="straightConnector1">
            <a:avLst/>
          </a:prstGeom>
          <a:noFill/>
          <a:ln w="28575" cap="flat" cmpd="sng">
            <a:solidFill>
              <a:srgbClr val="AA2D5C"/>
            </a:solidFill>
            <a:prstDash val="solid"/>
            <a:miter lim="800000"/>
            <a:headEnd type="none" w="sm" len="sm"/>
            <a:tailEnd type="triangle" w="med" len="med"/>
          </a:ln>
        </p:spPr>
      </p:cxnSp>
      <p:cxnSp>
        <p:nvCxnSpPr>
          <p:cNvPr id="719" name="Google Shape;719;p77"/>
          <p:cNvCxnSpPr>
            <a:cxnSpLocks/>
          </p:cNvCxnSpPr>
          <p:nvPr/>
        </p:nvCxnSpPr>
        <p:spPr>
          <a:xfrm flipH="1">
            <a:off x="3577388" y="4161234"/>
            <a:ext cx="2520000" cy="0"/>
          </a:xfrm>
          <a:prstGeom prst="straightConnector1">
            <a:avLst/>
          </a:prstGeom>
          <a:noFill/>
          <a:ln w="28575" cap="flat" cmpd="sng">
            <a:solidFill>
              <a:srgbClr val="AA2D5C"/>
            </a:solidFill>
            <a:prstDash val="solid"/>
            <a:miter lim="800000"/>
            <a:headEnd type="none" w="sm" len="sm"/>
            <a:tailEnd type="triangle" w="med" len="med"/>
          </a:ln>
        </p:spPr>
      </p:cxn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p78" descr="A white pillow on a bed&#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725" name="Google Shape;725;p78"/>
          <p:cNvSpPr txBox="1"/>
          <p:nvPr/>
        </p:nvSpPr>
        <p:spPr>
          <a:xfrm>
            <a:off x="4823460" y="3782942"/>
            <a:ext cx="6515100"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لماذا لا تقوم </a:t>
            </a:r>
            <a:r>
              <a:rPr lang="ar-sa" sz="4000" b="1" dirty="0">
                <a:solidFill>
                  <a:srgbClr val="AA2D5C"/>
                </a:solidFill>
                <a:latin typeface="Arial"/>
                <a:ea typeface="Arial"/>
                <a:cs typeface="Arial"/>
                <a:sym typeface="Arial"/>
              </a:rPr>
              <a:t>النساء</a:t>
            </a:r>
            <a:r>
              <a:rPr lang="ar-sa" sz="4000" b="1" dirty="0">
                <a:solidFill>
                  <a:schemeClr val="dk1"/>
                </a:solidFill>
                <a:latin typeface="Arial"/>
                <a:ea typeface="Arial"/>
                <a:cs typeface="Arial"/>
                <a:sym typeface="Arial"/>
              </a:rPr>
              <a:t> بالإبلاغ؟</a:t>
            </a:r>
            <a:endParaRPr dirty="0"/>
          </a:p>
        </p:txBody>
      </p:sp>
      <p:sp>
        <p:nvSpPr>
          <p:cNvPr id="726" name="Google Shape;726;p78"/>
          <p:cNvSpPr txBox="1"/>
          <p:nvPr/>
        </p:nvSpPr>
        <p:spPr>
          <a:xfrm>
            <a:off x="854378" y="496116"/>
            <a:ext cx="1048418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الثالث</a:t>
            </a:r>
            <a:endParaRPr sz="1600" dirty="0">
              <a:solidFill>
                <a:srgbClr val="AA2D5C"/>
              </a:solidFill>
              <a:latin typeface="Calibri"/>
              <a:ea typeface="Calibri"/>
              <a:cs typeface="Calibri"/>
              <a:sym typeface="Calibri"/>
            </a:endParaRPr>
          </a:p>
        </p:txBody>
      </p:sp>
      <p:grpSp>
        <p:nvGrpSpPr>
          <p:cNvPr id="727" name="Google Shape;727;p78"/>
          <p:cNvGrpSpPr/>
          <p:nvPr/>
        </p:nvGrpSpPr>
        <p:grpSpPr>
          <a:xfrm>
            <a:off x="1554843" y="1890534"/>
            <a:ext cx="2743200" cy="4294415"/>
            <a:chOff x="7854043" y="2063157"/>
            <a:chExt cx="2743200" cy="4294415"/>
          </a:xfrm>
        </p:grpSpPr>
        <p:pic>
          <p:nvPicPr>
            <p:cNvPr id="728" name="Google Shape;728;p78"/>
            <p:cNvPicPr preferRelativeResize="0"/>
            <p:nvPr/>
          </p:nvPicPr>
          <p:blipFill rotWithShape="1">
            <a:blip r:embed="rId4">
              <a:alphaModFix/>
            </a:blip>
            <a:srcRect l="30055" t="20000" r="55787" b="19524"/>
            <a:stretch/>
          </p:blipFill>
          <p:spPr>
            <a:xfrm>
              <a:off x="7854043" y="2063157"/>
              <a:ext cx="1371600" cy="4147457"/>
            </a:xfrm>
            <a:prstGeom prst="rect">
              <a:avLst/>
            </a:prstGeom>
            <a:noFill/>
            <a:ln>
              <a:noFill/>
            </a:ln>
          </p:spPr>
        </p:pic>
        <p:pic>
          <p:nvPicPr>
            <p:cNvPr id="729" name="Google Shape;729;p78"/>
            <p:cNvPicPr preferRelativeResize="0"/>
            <p:nvPr/>
          </p:nvPicPr>
          <p:blipFill rotWithShape="1">
            <a:blip r:embed="rId4">
              <a:alphaModFix/>
            </a:blip>
            <a:srcRect l="43876" t="18094" r="41967" b="19287"/>
            <a:stretch/>
          </p:blipFill>
          <p:spPr>
            <a:xfrm>
              <a:off x="9225643" y="2063157"/>
              <a:ext cx="1371600" cy="4294415"/>
            </a:xfrm>
            <a:prstGeom prst="rect">
              <a:avLst/>
            </a:prstGeom>
            <a:noFill/>
            <a:ln>
              <a:noFill/>
            </a:ln>
          </p:spPr>
        </p:pic>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734" name="Google Shape;734;p79" descr="A white pillow on a bed&#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735" name="Google Shape;735;p79"/>
          <p:cNvSpPr txBox="1"/>
          <p:nvPr/>
        </p:nvSpPr>
        <p:spPr>
          <a:xfrm>
            <a:off x="854377" y="3429000"/>
            <a:ext cx="10164875"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لماذا لا يقوم </a:t>
            </a:r>
            <a:r>
              <a:rPr lang="ar-sa" sz="4000" b="1" dirty="0">
                <a:solidFill>
                  <a:srgbClr val="AA2D5C"/>
                </a:solidFill>
                <a:latin typeface="Arial"/>
                <a:ea typeface="Arial"/>
                <a:cs typeface="Arial"/>
                <a:sym typeface="Arial"/>
              </a:rPr>
              <a:t>الرجال</a:t>
            </a:r>
            <a:r>
              <a:rPr lang="ar-sa" sz="4000" b="1" dirty="0">
                <a:solidFill>
                  <a:schemeClr val="dk1"/>
                </a:solidFill>
                <a:latin typeface="Arial"/>
                <a:ea typeface="Arial"/>
                <a:cs typeface="Arial"/>
                <a:sym typeface="Arial"/>
              </a:rPr>
              <a:t> بالإبلاغ؟</a:t>
            </a:r>
            <a:endParaRPr dirty="0"/>
          </a:p>
        </p:txBody>
      </p:sp>
      <p:sp>
        <p:nvSpPr>
          <p:cNvPr id="736" name="Google Shape;736;p79"/>
          <p:cNvSpPr txBox="1"/>
          <p:nvPr/>
        </p:nvSpPr>
        <p:spPr>
          <a:xfrm>
            <a:off x="1240458" y="517430"/>
            <a:ext cx="9778794"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a:solidFill>
                  <a:srgbClr val="AA2D5C"/>
                </a:solidFill>
                <a:latin typeface="Arial"/>
                <a:ea typeface="Arial"/>
                <a:cs typeface="Arial"/>
                <a:sym typeface="Arial"/>
              </a:rPr>
              <a:t>الجلسة الخامسة </a:t>
            </a:r>
            <a:r>
              <a:rPr lang="ar-sa" sz="1600">
                <a:solidFill>
                  <a:srgbClr val="AA2D5C"/>
                </a:solidFill>
                <a:latin typeface="Arial"/>
                <a:ea typeface="Arial"/>
                <a:cs typeface="Arial"/>
                <a:sym typeface="Arial"/>
              </a:rPr>
              <a:t>// الموضوع الثالث</a:t>
            </a:r>
            <a:endParaRPr sz="1600">
              <a:solidFill>
                <a:srgbClr val="AA2D5C"/>
              </a:solidFill>
              <a:latin typeface="Calibri"/>
              <a:ea typeface="Calibri"/>
              <a:cs typeface="Calibri"/>
              <a:sym typeface="Calibri"/>
            </a:endParaRPr>
          </a:p>
        </p:txBody>
      </p:sp>
      <p:pic>
        <p:nvPicPr>
          <p:cNvPr id="737" name="Google Shape;737;p79"/>
          <p:cNvPicPr preferRelativeResize="0"/>
          <p:nvPr/>
        </p:nvPicPr>
        <p:blipFill rotWithShape="1">
          <a:blip r:embed="rId4">
            <a:alphaModFix/>
          </a:blip>
          <a:srcRect t="6565"/>
          <a:stretch/>
        </p:blipFill>
        <p:spPr>
          <a:xfrm>
            <a:off x="1381034" y="2169306"/>
            <a:ext cx="3410139" cy="429441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pic>
        <p:nvPicPr>
          <p:cNvPr id="742" name="Google Shape;742;p80" descr="A white pillow on a bed&#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743" name="Google Shape;743;p80"/>
          <p:cNvSpPr txBox="1"/>
          <p:nvPr/>
        </p:nvSpPr>
        <p:spPr>
          <a:xfrm>
            <a:off x="4032113" y="3429000"/>
            <a:ext cx="716420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لماذا لا يقوم </a:t>
            </a:r>
            <a:r>
              <a:rPr lang="ar-sa" sz="4000" b="1" dirty="0">
                <a:solidFill>
                  <a:srgbClr val="AA2D5C"/>
                </a:solidFill>
                <a:latin typeface="Arial"/>
                <a:ea typeface="Arial"/>
                <a:cs typeface="Arial"/>
                <a:sym typeface="Arial"/>
              </a:rPr>
              <a:t>الأطفال</a:t>
            </a:r>
            <a:r>
              <a:rPr lang="ar-sa" sz="4000" b="1" dirty="0">
                <a:solidFill>
                  <a:schemeClr val="dk1"/>
                </a:solidFill>
                <a:latin typeface="Arial"/>
                <a:ea typeface="Arial"/>
                <a:cs typeface="Arial"/>
                <a:sym typeface="Arial"/>
              </a:rPr>
              <a:t> بالإبلاغ؟</a:t>
            </a:r>
            <a:endParaRPr dirty="0"/>
          </a:p>
        </p:txBody>
      </p:sp>
      <p:sp>
        <p:nvSpPr>
          <p:cNvPr id="744" name="Google Shape;744;p80"/>
          <p:cNvSpPr txBox="1"/>
          <p:nvPr/>
        </p:nvSpPr>
        <p:spPr>
          <a:xfrm>
            <a:off x="854378" y="496116"/>
            <a:ext cx="1034194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الثالث</a:t>
            </a:r>
            <a:endParaRPr sz="1600" dirty="0">
              <a:solidFill>
                <a:srgbClr val="AA2D5C"/>
              </a:solidFill>
              <a:latin typeface="Calibri"/>
              <a:ea typeface="Calibri"/>
              <a:cs typeface="Calibri"/>
              <a:sym typeface="Calibri"/>
            </a:endParaRPr>
          </a:p>
        </p:txBody>
      </p:sp>
      <p:pic>
        <p:nvPicPr>
          <p:cNvPr id="745" name="Google Shape;745;p80"/>
          <p:cNvPicPr preferRelativeResize="0"/>
          <p:nvPr/>
        </p:nvPicPr>
        <p:blipFill rotWithShape="1">
          <a:blip r:embed="rId4">
            <a:alphaModFix/>
          </a:blip>
          <a:srcRect l="30696" t="21819" r="37701" b="21212"/>
          <a:stretch/>
        </p:blipFill>
        <p:spPr>
          <a:xfrm>
            <a:off x="898298" y="2387501"/>
            <a:ext cx="3061855" cy="390698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pic>
        <p:nvPicPr>
          <p:cNvPr id="750" name="Google Shape;750;p81" descr="A white pillow on a bed&#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751" name="Google Shape;751;p81"/>
          <p:cNvSpPr txBox="1"/>
          <p:nvPr/>
        </p:nvSpPr>
        <p:spPr>
          <a:xfrm>
            <a:off x="5742578" y="3429000"/>
            <a:ext cx="5392781"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لماذا لا يقوم ا</a:t>
            </a:r>
            <a:r>
              <a:rPr lang="ar-sa" sz="4000" b="1" dirty="0">
                <a:solidFill>
                  <a:srgbClr val="AA2D5C"/>
                </a:solidFill>
                <a:latin typeface="Arial"/>
                <a:ea typeface="Arial"/>
                <a:cs typeface="Arial"/>
                <a:sym typeface="Arial"/>
              </a:rPr>
              <a:t>لأشخاص ذوو الإعاقة</a:t>
            </a:r>
            <a:r>
              <a:rPr lang="ar-sa" sz="4000" b="1" dirty="0">
                <a:solidFill>
                  <a:schemeClr val="dk1"/>
                </a:solidFill>
                <a:latin typeface="Arial"/>
                <a:ea typeface="Arial"/>
                <a:cs typeface="Arial"/>
                <a:sym typeface="Arial"/>
              </a:rPr>
              <a:t> بالإبلاغ؟</a:t>
            </a:r>
            <a:endParaRPr dirty="0"/>
          </a:p>
        </p:txBody>
      </p:sp>
      <p:sp>
        <p:nvSpPr>
          <p:cNvPr id="752" name="Google Shape;752;p81"/>
          <p:cNvSpPr txBox="1"/>
          <p:nvPr/>
        </p:nvSpPr>
        <p:spPr>
          <a:xfrm>
            <a:off x="854378" y="496116"/>
            <a:ext cx="1040290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الثالث</a:t>
            </a:r>
            <a:endParaRPr sz="1600" dirty="0">
              <a:solidFill>
                <a:srgbClr val="AA2D5C"/>
              </a:solidFill>
              <a:latin typeface="Calibri"/>
              <a:ea typeface="Calibri"/>
              <a:cs typeface="Calibri"/>
              <a:sym typeface="Calibri"/>
            </a:endParaRPr>
          </a:p>
        </p:txBody>
      </p:sp>
      <p:pic>
        <p:nvPicPr>
          <p:cNvPr id="753" name="Google Shape;753;p81"/>
          <p:cNvPicPr preferRelativeResize="0"/>
          <p:nvPr/>
        </p:nvPicPr>
        <p:blipFill rotWithShape="1">
          <a:blip r:embed="rId4">
            <a:alphaModFix/>
          </a:blip>
          <a:srcRect l="22804" t="4761" r="27211" b="5475"/>
          <a:stretch/>
        </p:blipFill>
        <p:spPr>
          <a:xfrm>
            <a:off x="1365141" y="2139454"/>
            <a:ext cx="3012296" cy="39025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Google Shape;153;p19" descr="A picture containing diaper, romper&#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54" name="Google Shape;154;p19"/>
          <p:cNvSpPr txBox="1"/>
          <p:nvPr/>
        </p:nvSpPr>
        <p:spPr>
          <a:xfrm>
            <a:off x="838200" y="3003868"/>
            <a:ext cx="9677456" cy="3231614"/>
          </a:xfrm>
          <a:prstGeom prst="rect">
            <a:avLst/>
          </a:prstGeom>
          <a:noFill/>
          <a:ln>
            <a:noFill/>
          </a:ln>
        </p:spPr>
        <p:txBody>
          <a:bodyPr spcFirstLastPara="1" wrap="square" lIns="91425" tIns="45700" rIns="91425" bIns="45700" rtlCol="1" anchor="t" anchorCtr="0">
            <a:spAutoFit/>
          </a:bodyPr>
          <a:lstStyle/>
          <a:p>
            <a:pPr marL="342900" marR="0" lvl="0" indent="-342900" rtl="1">
              <a:spcBef>
                <a:spcPts val="0"/>
              </a:spcBef>
              <a:spcAft>
                <a:spcPts val="0"/>
              </a:spcAft>
              <a:buClr>
                <a:srgbClr val="27242B"/>
              </a:buClr>
              <a:buSzPts val="2200"/>
              <a:buFont typeface="Arial"/>
              <a:buChar char="•"/>
            </a:pPr>
            <a:r>
              <a:rPr lang="ar-sa" sz="2200" dirty="0">
                <a:solidFill>
                  <a:srgbClr val="27242B"/>
                </a:solidFill>
                <a:latin typeface="Arial"/>
                <a:ea typeface="Arial"/>
                <a:cs typeface="Arial"/>
                <a:sym typeface="Arial"/>
              </a:rPr>
              <a:t>فحص معتقداتكم وافتراضاتكم حول الاستغلال والانتهاك الجنسيين.</a:t>
            </a:r>
            <a:endParaRPr dirty="0"/>
          </a:p>
          <a:p>
            <a:pPr marL="342900" marR="0" lvl="0" indent="-342900" rtl="1">
              <a:spcBef>
                <a:spcPts val="1200"/>
              </a:spcBef>
              <a:spcAft>
                <a:spcPts val="0"/>
              </a:spcAft>
              <a:buClr>
                <a:srgbClr val="27242B"/>
              </a:buClr>
              <a:buSzPts val="2200"/>
              <a:buFont typeface="Arial"/>
              <a:buChar char="•"/>
            </a:pPr>
            <a:r>
              <a:rPr lang="ar-sa" sz="2200" dirty="0">
                <a:solidFill>
                  <a:srgbClr val="27242B"/>
                </a:solidFill>
                <a:latin typeface="Arial"/>
                <a:ea typeface="Arial"/>
                <a:cs typeface="Arial"/>
                <a:sym typeface="Arial"/>
              </a:rPr>
              <a:t>استكشاف دور السلطة وعدم التكافؤ بين الجنسين في الاستغلال والانتهاك الجنسيين.</a:t>
            </a:r>
            <a:endParaRPr dirty="0"/>
          </a:p>
          <a:p>
            <a:pPr marL="342900" marR="0" lvl="0" indent="-342900" rtl="1">
              <a:spcBef>
                <a:spcPts val="1200"/>
              </a:spcBef>
              <a:spcAft>
                <a:spcPts val="0"/>
              </a:spcAft>
              <a:buClr>
                <a:srgbClr val="27242B"/>
              </a:buClr>
              <a:buSzPts val="2200"/>
              <a:buFont typeface="Arial"/>
              <a:buChar char="•"/>
            </a:pPr>
            <a:r>
              <a:rPr lang="ar-sa" sz="2200" dirty="0">
                <a:solidFill>
                  <a:srgbClr val="27242B"/>
                </a:solidFill>
                <a:latin typeface="Arial"/>
                <a:ea typeface="Arial"/>
                <a:cs typeface="Arial"/>
                <a:sym typeface="Arial"/>
              </a:rPr>
              <a:t>مناقشة الأثر الذي يمكن أن يحدثه الاستغلال والانتهاك الجنسيين على الأفراد والمنظمات والمجتمعات المحلية. </a:t>
            </a:r>
            <a:endParaRPr dirty="0"/>
          </a:p>
          <a:p>
            <a:pPr marL="342900" marR="0" lvl="0" indent="-342900" rtl="1">
              <a:spcBef>
                <a:spcPts val="1200"/>
              </a:spcBef>
              <a:spcAft>
                <a:spcPts val="0"/>
              </a:spcAft>
              <a:buClr>
                <a:srgbClr val="27242B"/>
              </a:buClr>
              <a:buSzPts val="2200"/>
              <a:buFont typeface="Arial"/>
              <a:buChar char="•"/>
            </a:pPr>
            <a:r>
              <a:rPr lang="ar-sa" sz="2200" dirty="0">
                <a:solidFill>
                  <a:srgbClr val="27242B"/>
                </a:solidFill>
                <a:latin typeface="Arial"/>
                <a:ea typeface="Arial"/>
                <a:cs typeface="Arial"/>
                <a:sym typeface="Arial"/>
              </a:rPr>
              <a:t>تعريف المصطلحات الرئيسية الرسمية واللغة المحلية المتعلقة بالاستغلال والانتهاك الجنسيين.</a:t>
            </a:r>
            <a:endParaRPr dirty="0"/>
          </a:p>
          <a:p>
            <a:pPr marL="342900" marR="0" lvl="0" indent="-342900" rtl="1">
              <a:spcBef>
                <a:spcPts val="1200"/>
              </a:spcBef>
              <a:spcAft>
                <a:spcPts val="1200"/>
              </a:spcAft>
              <a:buClr>
                <a:srgbClr val="27242B"/>
              </a:buClr>
              <a:buSzPts val="2200"/>
              <a:buFont typeface="Arial"/>
              <a:buChar char="•"/>
            </a:pPr>
            <a:r>
              <a:rPr lang="ar-sa" sz="2200" dirty="0">
                <a:solidFill>
                  <a:srgbClr val="27242B"/>
                </a:solidFill>
                <a:latin typeface="Arial"/>
                <a:ea typeface="Arial"/>
                <a:cs typeface="Arial"/>
                <a:sym typeface="Arial"/>
              </a:rPr>
              <a:t>استعراض سيناريوهات الاستغلال والانتهاك الجنسيين لتحديد سوء السلوك والسلوكيات غير اللائقة المحتملة. </a:t>
            </a:r>
            <a:endParaRPr sz="2200" dirty="0">
              <a:solidFill>
                <a:srgbClr val="27242B"/>
              </a:solidFill>
              <a:latin typeface="Calibri"/>
              <a:ea typeface="Calibri"/>
              <a:cs typeface="Calibri"/>
              <a:sym typeface="Calibri"/>
            </a:endParaRPr>
          </a:p>
        </p:txBody>
      </p:sp>
      <p:sp>
        <p:nvSpPr>
          <p:cNvPr id="155" name="Google Shape;155;p19"/>
          <p:cNvSpPr txBox="1"/>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p>
            <a:pPr marL="0" marR="0" lvl="0" indent="0" rtl="1">
              <a:lnSpc>
                <a:spcPct val="90000"/>
              </a:lnSpc>
              <a:spcBef>
                <a:spcPts val="0"/>
              </a:spcBef>
              <a:spcAft>
                <a:spcPts val="0"/>
              </a:spcAft>
              <a:buClr>
                <a:srgbClr val="27242B"/>
              </a:buClr>
              <a:buSzPts val="4000"/>
              <a:buFont typeface="Arial"/>
              <a:buNone/>
            </a:pPr>
            <a:r>
              <a:rPr lang="ar-sa" sz="4000" b="1">
                <a:solidFill>
                  <a:srgbClr val="27242B"/>
                </a:solidFill>
                <a:latin typeface="Arial"/>
                <a:ea typeface="Arial"/>
                <a:cs typeface="Arial"/>
                <a:sym typeface="Arial"/>
              </a:rPr>
              <a:t>أهداف التعلم</a:t>
            </a:r>
            <a:endParaRPr sz="4000">
              <a:solidFill>
                <a:schemeClr val="dk1"/>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pic>
        <p:nvPicPr>
          <p:cNvPr id="758" name="Google Shape;758;p82" descr="A white pillow on a bed&#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759" name="Google Shape;759;p82"/>
          <p:cNvSpPr txBox="1"/>
          <p:nvPr/>
        </p:nvSpPr>
        <p:spPr>
          <a:xfrm>
            <a:off x="854377" y="3429000"/>
            <a:ext cx="9915223"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لماذا لا يقوم </a:t>
            </a:r>
            <a:r>
              <a:rPr lang="ar-sa" sz="4000" b="1" dirty="0">
                <a:solidFill>
                  <a:srgbClr val="AA2D5C"/>
                </a:solidFill>
                <a:latin typeface="Arial"/>
                <a:ea typeface="Arial"/>
                <a:cs typeface="Arial"/>
                <a:sym typeface="Arial"/>
              </a:rPr>
              <a:t>كبار السن</a:t>
            </a:r>
            <a:r>
              <a:rPr lang="ar-sa" sz="4000" b="1" dirty="0">
                <a:solidFill>
                  <a:schemeClr val="dk1"/>
                </a:solidFill>
                <a:latin typeface="Arial"/>
                <a:ea typeface="Arial"/>
                <a:cs typeface="Arial"/>
                <a:sym typeface="Arial"/>
              </a:rPr>
              <a:t> بالإبلاغ؟</a:t>
            </a:r>
            <a:endParaRPr dirty="0"/>
          </a:p>
        </p:txBody>
      </p:sp>
      <p:sp>
        <p:nvSpPr>
          <p:cNvPr id="760" name="Google Shape;760;p82"/>
          <p:cNvSpPr txBox="1"/>
          <p:nvPr/>
        </p:nvSpPr>
        <p:spPr>
          <a:xfrm>
            <a:off x="854378" y="496116"/>
            <a:ext cx="991522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الثالث</a:t>
            </a:r>
            <a:endParaRPr sz="1600" dirty="0">
              <a:solidFill>
                <a:srgbClr val="AA2D5C"/>
              </a:solidFill>
              <a:latin typeface="Calibri"/>
              <a:ea typeface="Calibri"/>
              <a:cs typeface="Calibri"/>
              <a:sym typeface="Calibri"/>
            </a:endParaRPr>
          </a:p>
        </p:txBody>
      </p:sp>
      <p:pic>
        <p:nvPicPr>
          <p:cNvPr id="761" name="Google Shape;761;p82"/>
          <p:cNvPicPr preferRelativeResize="0"/>
          <p:nvPr/>
        </p:nvPicPr>
        <p:blipFill rotWithShape="1">
          <a:blip r:embed="rId4">
            <a:alphaModFix/>
          </a:blip>
          <a:srcRect l="42864" t="20238" r="28989" b="17381"/>
          <a:stretch/>
        </p:blipFill>
        <p:spPr>
          <a:xfrm>
            <a:off x="1623062" y="1992085"/>
            <a:ext cx="2726872" cy="4278085"/>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pic>
        <p:nvPicPr>
          <p:cNvPr id="766" name="Google Shape;766;p83"/>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767" name="Google Shape;767;p83" descr="A group of people standing together&#10;&#10;Description automatically generated with medium confidence"/>
          <p:cNvPicPr preferRelativeResize="0"/>
          <p:nvPr/>
        </p:nvPicPr>
        <p:blipFill rotWithShape="1">
          <a:blip r:embed="rId4">
            <a:alphaModFix/>
          </a:blip>
          <a:srcRect/>
          <a:stretch/>
        </p:blipFill>
        <p:spPr>
          <a:xfrm>
            <a:off x="246731" y="2553300"/>
            <a:ext cx="5745082" cy="3490393"/>
          </a:xfrm>
          <a:prstGeom prst="rect">
            <a:avLst/>
          </a:prstGeom>
          <a:noFill/>
          <a:ln>
            <a:noFill/>
          </a:ln>
        </p:spPr>
      </p:pic>
      <p:sp>
        <p:nvSpPr>
          <p:cNvPr id="768" name="Google Shape;768;p83"/>
          <p:cNvSpPr txBox="1"/>
          <p:nvPr/>
        </p:nvSpPr>
        <p:spPr>
          <a:xfrm>
            <a:off x="881332" y="984789"/>
            <a:ext cx="10325147"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حلول </a:t>
            </a:r>
            <a:endParaRPr dirty="0"/>
          </a:p>
          <a:p>
            <a:pPr marL="0" marR="0" lvl="0" indent="0" rtl="1">
              <a:spcBef>
                <a:spcPts val="0"/>
              </a:spcBef>
              <a:spcAft>
                <a:spcPts val="0"/>
              </a:spcAft>
              <a:buNone/>
            </a:pPr>
            <a:r>
              <a:rPr lang="ar-sa" sz="4000" b="1" dirty="0">
                <a:solidFill>
                  <a:srgbClr val="27242B"/>
                </a:solidFill>
                <a:latin typeface="Arial"/>
                <a:ea typeface="Arial"/>
                <a:cs typeface="Arial"/>
                <a:sym typeface="Arial"/>
              </a:rPr>
              <a:t>لشجرة المشكلة</a:t>
            </a:r>
            <a:endParaRPr sz="4000" dirty="0">
              <a:solidFill>
                <a:srgbClr val="27242B"/>
              </a:solidFill>
              <a:latin typeface="Arial"/>
              <a:ea typeface="Arial"/>
              <a:cs typeface="Arial"/>
              <a:sym typeface="Arial"/>
            </a:endParaRPr>
          </a:p>
        </p:txBody>
      </p:sp>
      <p:sp>
        <p:nvSpPr>
          <p:cNvPr id="769" name="Google Shape;769;p83"/>
          <p:cNvSpPr txBox="1"/>
          <p:nvPr/>
        </p:nvSpPr>
        <p:spPr>
          <a:xfrm>
            <a:off x="898301" y="571685"/>
            <a:ext cx="1030817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1600"/>
              <a:buFont typeface="Arial"/>
              <a:buNone/>
            </a:pPr>
            <a:r>
              <a:rPr lang="ar-sa" sz="1600" b="1" dirty="0">
                <a:solidFill>
                  <a:srgbClr val="AA2D5C"/>
                </a:solidFill>
                <a:latin typeface="Arial"/>
                <a:ea typeface="Arial"/>
                <a:cs typeface="Arial"/>
                <a:sym typeface="Arial"/>
              </a:rPr>
              <a:t>الجلسة الخامسة </a:t>
            </a:r>
            <a:r>
              <a:rPr lang="ar-sa" sz="1600" dirty="0">
                <a:solidFill>
                  <a:srgbClr val="AA2D5C"/>
                </a:solidFill>
                <a:latin typeface="Arial"/>
                <a:ea typeface="Arial"/>
                <a:cs typeface="Arial"/>
                <a:sym typeface="Arial"/>
              </a:rPr>
              <a:t>// الموضوع الثالث</a:t>
            </a:r>
            <a:endParaRPr sz="1600" dirty="0">
              <a:solidFill>
                <a:srgbClr val="AA2D5C"/>
              </a:solidFill>
              <a:latin typeface="Calibri"/>
              <a:ea typeface="Calibri"/>
              <a:cs typeface="Calibri"/>
              <a:sym typeface="Calibri"/>
            </a:endParaRPr>
          </a:p>
        </p:txBody>
      </p:sp>
      <p:sp>
        <p:nvSpPr>
          <p:cNvPr id="770" name="Google Shape;770;p83"/>
          <p:cNvSpPr txBox="1"/>
          <p:nvPr/>
        </p:nvSpPr>
        <p:spPr>
          <a:xfrm>
            <a:off x="5991813" y="3442128"/>
            <a:ext cx="5214666" cy="135417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400" b="1" dirty="0">
                <a:solidFill>
                  <a:srgbClr val="AA2D5C"/>
                </a:solidFill>
                <a:latin typeface="Arial"/>
                <a:ea typeface="Arial"/>
                <a:cs typeface="Arial"/>
                <a:sym typeface="Arial"/>
              </a:rPr>
              <a:t>النشاط:</a:t>
            </a:r>
            <a:endParaRPr dirty="0"/>
          </a:p>
          <a:p>
            <a:pPr marL="0" marR="0" lvl="0" indent="0" rtl="1">
              <a:spcBef>
                <a:spcPts val="600"/>
              </a:spcBef>
              <a:spcAft>
                <a:spcPts val="600"/>
              </a:spcAft>
              <a:buNone/>
            </a:pPr>
            <a:r>
              <a:rPr lang="ar-sa" sz="2400" dirty="0">
                <a:solidFill>
                  <a:schemeClr val="dk1"/>
                </a:solidFill>
                <a:latin typeface="Arial"/>
                <a:ea typeface="Arial"/>
                <a:cs typeface="Arial"/>
                <a:sym typeface="Arial"/>
              </a:rPr>
              <a:t>تبادل الأفكار حول الطرق التي يمكننا من خلالها التغلب على العوائق التي تحول دون الإبلاغ. </a:t>
            </a:r>
            <a:endParaRPr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pic>
        <p:nvPicPr>
          <p:cNvPr id="775" name="Google Shape;775;p84" descr="Text&#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76" name="Google Shape;776;p84"/>
          <p:cNvSpPr txBox="1"/>
          <p:nvPr/>
        </p:nvSpPr>
        <p:spPr>
          <a:xfrm>
            <a:off x="855363" y="2167116"/>
            <a:ext cx="10481273" cy="126188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chemeClr val="dk1"/>
                </a:solidFill>
                <a:latin typeface="Arial"/>
                <a:ea typeface="Arial"/>
                <a:cs typeface="Arial"/>
                <a:sym typeface="Arial"/>
              </a:rPr>
              <a:t>الاسم الأول </a:t>
            </a:r>
            <a:r>
              <a:rPr lang="ar-sa" sz="2200" dirty="0">
                <a:solidFill>
                  <a:schemeClr val="dk1"/>
                </a:solidFill>
                <a:latin typeface="Arial"/>
                <a:ea typeface="Arial"/>
                <a:cs typeface="Arial"/>
                <a:sym typeface="Arial"/>
              </a:rPr>
              <a:t>و</a:t>
            </a:r>
            <a:r>
              <a:rPr lang="ar-sa" sz="2200" b="1" dirty="0">
                <a:solidFill>
                  <a:schemeClr val="dk1"/>
                </a:solidFill>
                <a:latin typeface="Arial"/>
                <a:ea typeface="Arial"/>
                <a:cs typeface="Arial"/>
                <a:sym typeface="Arial"/>
              </a:rPr>
              <a:t>اسم العائلة </a:t>
            </a:r>
            <a:endParaRPr dirty="0"/>
          </a:p>
          <a:p>
            <a:pPr marL="0" marR="0" lvl="0" indent="0" rtl="1">
              <a:spcBef>
                <a:spcPts val="600"/>
              </a:spcBef>
              <a:spcAft>
                <a:spcPts val="0"/>
              </a:spcAft>
              <a:buNone/>
            </a:pPr>
            <a:r>
              <a:rPr lang="ar-sa" sz="2200" dirty="0">
                <a:solidFill>
                  <a:schemeClr val="dk1"/>
                </a:solidFill>
                <a:latin typeface="Arial"/>
                <a:ea typeface="Arial"/>
                <a:cs typeface="Arial"/>
                <a:sym typeface="Arial"/>
              </a:rPr>
              <a:t>المسمى الوظيفي والمنظمة</a:t>
            </a:r>
            <a:endParaRPr dirty="0"/>
          </a:p>
          <a:p>
            <a:pPr marL="0" marR="0" lvl="0" indent="0" rtl="1">
              <a:spcBef>
                <a:spcPts val="600"/>
              </a:spcBef>
              <a:spcAft>
                <a:spcPts val="0"/>
              </a:spcAft>
              <a:buNone/>
            </a:pPr>
            <a:r>
              <a:rPr lang="ar-sa" sz="2200" u="sng" dirty="0">
                <a:solidFill>
                  <a:schemeClr val="hlink"/>
                </a:solidFill>
                <a:latin typeface="Arial"/>
                <a:ea typeface="Arial"/>
                <a:cs typeface="Arial"/>
                <a:sym typeface="Arial"/>
                <a:hlinkClick r:id="rId4"/>
              </a:rPr>
              <a:t>YourEmail@NGO.org</a:t>
            </a:r>
            <a:endParaRPr sz="2200" dirty="0">
              <a:solidFill>
                <a:schemeClr val="dk1"/>
              </a:solidFill>
              <a:latin typeface="Arial"/>
              <a:ea typeface="Arial"/>
              <a:cs typeface="Arial"/>
              <a:sym typeface="Arial"/>
            </a:endParaRPr>
          </a:p>
        </p:txBody>
      </p:sp>
      <p:sp>
        <p:nvSpPr>
          <p:cNvPr id="777" name="Google Shape;777;p84"/>
          <p:cNvSpPr txBox="1"/>
          <p:nvPr/>
        </p:nvSpPr>
        <p:spPr>
          <a:xfrm>
            <a:off x="6710722" y="3429000"/>
            <a:ext cx="4625914" cy="430847"/>
          </a:xfrm>
          <a:prstGeom prst="rect">
            <a:avLst/>
          </a:prstGeom>
          <a:noFill/>
          <a:ln>
            <a:noFill/>
          </a:ln>
        </p:spPr>
        <p:txBody>
          <a:bodyPr spcFirstLastPara="1" wrap="square" lIns="91425" tIns="45700" rIns="91425" bIns="45700" rtlCol="1" anchor="t" anchorCtr="0">
            <a:spAutoFit/>
          </a:bodyPr>
          <a:lstStyle/>
          <a:p>
            <a:pPr marL="0" marR="0" lvl="0" indent="0" algn="l" rtl="0">
              <a:spcBef>
                <a:spcPts val="0"/>
              </a:spcBef>
              <a:spcAft>
                <a:spcPts val="0"/>
              </a:spcAft>
              <a:buClr>
                <a:srgbClr val="AA2D5C"/>
              </a:buClr>
              <a:buSzPts val="2200"/>
              <a:buFont typeface="Arial"/>
              <a:buNone/>
            </a:pPr>
            <a:r>
              <a:rPr lang="ar-sa" sz="2200" b="1" dirty="0">
                <a:solidFill>
                  <a:srgbClr val="AA2D5C"/>
                </a:solidFill>
                <a:latin typeface="Arial"/>
                <a:ea typeface="Arial"/>
                <a:cs typeface="Arial"/>
                <a:sym typeface="Arial"/>
              </a:rPr>
              <a:t>InterAction.org </a:t>
            </a:r>
            <a:r>
              <a:rPr lang="ar-sa" sz="2200" dirty="0">
                <a:solidFill>
                  <a:srgbClr val="AA2D5C"/>
                </a:solidFill>
                <a:latin typeface="Arial"/>
                <a:ea typeface="Arial"/>
                <a:cs typeface="Arial"/>
                <a:sym typeface="Arial"/>
              </a:rPr>
              <a:t>// @InterActionorg</a:t>
            </a:r>
            <a:endParaRPr sz="2200" dirty="0">
              <a:solidFill>
                <a:srgbClr val="AA2D5C"/>
              </a:solidFill>
              <a:latin typeface="Calibri"/>
              <a:ea typeface="Calibri"/>
              <a:cs typeface="Calibri"/>
              <a:sym typeface="Calibri"/>
            </a:endParaRPr>
          </a:p>
        </p:txBody>
      </p:sp>
      <p:sp>
        <p:nvSpPr>
          <p:cNvPr id="778" name="Google Shape;778;p84"/>
          <p:cNvSpPr txBox="1"/>
          <p:nvPr/>
        </p:nvSpPr>
        <p:spPr>
          <a:xfrm>
            <a:off x="6443363" y="3780335"/>
            <a:ext cx="4759053" cy="24618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000"/>
              <a:buFont typeface="Arial"/>
              <a:buNone/>
            </a:pPr>
            <a:r>
              <a:rPr lang="ar-sa" sz="1000" b="1" dirty="0">
                <a:solidFill>
                  <a:srgbClr val="255177"/>
                </a:solidFill>
                <a:latin typeface="Arial"/>
                <a:ea typeface="Arial"/>
                <a:cs typeface="Arial"/>
                <a:sym typeface="Arial"/>
              </a:rPr>
              <a:t>مصدر الأيقونات: </a:t>
            </a:r>
            <a:r>
              <a:rPr lang="ar-sa" sz="1000" b="1" dirty="0" err="1">
                <a:solidFill>
                  <a:srgbClr val="255177"/>
                </a:solidFill>
                <a:latin typeface="Arial"/>
                <a:ea typeface="Arial"/>
                <a:cs typeface="Arial"/>
                <a:sym typeface="Arial"/>
              </a:rPr>
              <a:t>Freepik</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Good</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Ware</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Nhor</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Phai</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Smashicons</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and</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Kiranshastry</a:t>
            </a:r>
            <a:endParaRPr sz="1000" dirty="0">
              <a:solidFill>
                <a:srgbClr val="255177"/>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20"/>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61" name="Google Shape;161;p20"/>
          <p:cNvSpPr txBox="1"/>
          <p:nvPr/>
        </p:nvSpPr>
        <p:spPr>
          <a:xfrm>
            <a:off x="8167505" y="2862247"/>
            <a:ext cx="3210300" cy="83099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800" b="1" dirty="0">
                <a:solidFill>
                  <a:srgbClr val="0C94D6"/>
                </a:solidFill>
                <a:latin typeface="Arial"/>
                <a:ea typeface="Arial"/>
                <a:cs typeface="Arial"/>
                <a:sym typeface="Arial"/>
              </a:rPr>
              <a:t>الجلسة الأولى</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21" descr="A white surface with a blue background&#10;&#10;Description automatically generated with low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pic>
        <p:nvPicPr>
          <p:cNvPr id="167" name="Google Shape;167;p21" descr="A picture containing text, computer, computer, monitor&#10;&#10;Description automatically generated"/>
          <p:cNvPicPr preferRelativeResize="0"/>
          <p:nvPr/>
        </p:nvPicPr>
        <p:blipFill rotWithShape="1">
          <a:blip r:embed="rId4">
            <a:alphaModFix/>
          </a:blip>
          <a:srcRect/>
          <a:stretch/>
        </p:blipFill>
        <p:spPr>
          <a:xfrm>
            <a:off x="3270679" y="1958323"/>
            <a:ext cx="7369612" cy="4953432"/>
          </a:xfrm>
          <a:prstGeom prst="rect">
            <a:avLst/>
          </a:prstGeom>
          <a:noFill/>
          <a:ln>
            <a:noFill/>
          </a:ln>
        </p:spPr>
      </p:pic>
      <p:pic>
        <p:nvPicPr>
          <p:cNvPr id="168" name="Google Shape;168;p21"/>
          <p:cNvPicPr preferRelativeResize="0"/>
          <p:nvPr/>
        </p:nvPicPr>
        <p:blipFill rotWithShape="1">
          <a:blip r:embed="rId5">
            <a:alphaModFix/>
          </a:blip>
          <a:srcRect/>
          <a:stretch/>
        </p:blipFill>
        <p:spPr>
          <a:xfrm>
            <a:off x="4508099" y="2749295"/>
            <a:ext cx="4894772" cy="2887007"/>
          </a:xfrm>
          <a:prstGeom prst="rect">
            <a:avLst/>
          </a:prstGeom>
          <a:noFill/>
          <a:ln>
            <a:noFill/>
          </a:ln>
        </p:spPr>
      </p:pic>
      <p:pic>
        <p:nvPicPr>
          <p:cNvPr id="169" name="Google Shape;169;p21"/>
          <p:cNvPicPr preferRelativeResize="0"/>
          <p:nvPr/>
        </p:nvPicPr>
        <p:blipFill rotWithShape="1">
          <a:blip r:embed="rId6">
            <a:alphaModFix/>
          </a:blip>
          <a:srcRect/>
          <a:stretch/>
        </p:blipFill>
        <p:spPr>
          <a:xfrm>
            <a:off x="11124525" y="1604400"/>
            <a:ext cx="707846" cy="707846"/>
          </a:xfrm>
          <a:prstGeom prst="rect">
            <a:avLst/>
          </a:prstGeom>
          <a:noFill/>
          <a:ln>
            <a:noFill/>
          </a:ln>
        </p:spPr>
      </p:pic>
      <p:sp>
        <p:nvSpPr>
          <p:cNvPr id="170" name="Google Shape;170;p21"/>
          <p:cNvSpPr txBox="1"/>
          <p:nvPr/>
        </p:nvSpPr>
        <p:spPr>
          <a:xfrm>
            <a:off x="8329459" y="1848592"/>
            <a:ext cx="2686827" cy="307736"/>
          </a:xfrm>
          <a:prstGeom prst="rect">
            <a:avLst/>
          </a:prstGeom>
          <a:noFill/>
          <a:ln>
            <a:noFill/>
          </a:ln>
        </p:spPr>
        <p:txBody>
          <a:bodyPr spcFirstLastPara="1" wrap="square" lIns="91425" tIns="45700" rIns="91425" bIns="45700" rtlCol="1" anchor="t" anchorCtr="0">
            <a:spAutoFit/>
          </a:bodyPr>
          <a:lstStyle/>
          <a:p>
            <a:pPr marL="0" marR="0" lvl="0" indent="0" algn="r" rtl="0">
              <a:spcBef>
                <a:spcPts val="0"/>
              </a:spcBef>
              <a:spcAft>
                <a:spcPts val="0"/>
              </a:spcAft>
              <a:buClr>
                <a:srgbClr val="27242B"/>
              </a:buClr>
              <a:buSzPts val="1400"/>
              <a:buFont typeface="Arial"/>
              <a:buNone/>
            </a:pPr>
            <a:r>
              <a:rPr lang="ar-sa" sz="1400" dirty="0">
                <a:solidFill>
                  <a:srgbClr val="27242B"/>
                </a:solidFill>
                <a:latin typeface="Arial"/>
                <a:ea typeface="Arial"/>
                <a:cs typeface="Arial"/>
                <a:sym typeface="Arial"/>
              </a:rPr>
              <a:t>https://youtu.be/48MCG22FqrE</a:t>
            </a:r>
            <a:endParaRPr sz="1400" dirty="0">
              <a:solidFill>
                <a:srgbClr val="27242B"/>
              </a:solidFill>
              <a:latin typeface="Calibri"/>
              <a:ea typeface="Calibri"/>
              <a:cs typeface="Calibri"/>
              <a:sym typeface="Calibri"/>
            </a:endParaRPr>
          </a:p>
        </p:txBody>
      </p:sp>
      <p:sp>
        <p:nvSpPr>
          <p:cNvPr id="171" name="Google Shape;171;p21"/>
          <p:cNvSpPr txBox="1"/>
          <p:nvPr/>
        </p:nvSpPr>
        <p:spPr>
          <a:xfrm>
            <a:off x="10344811" y="571685"/>
            <a:ext cx="1342950"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0C94D6"/>
              </a:buClr>
              <a:buSzPts val="1600"/>
              <a:buFont typeface="Arial"/>
              <a:buNone/>
            </a:pPr>
            <a:r>
              <a:rPr lang="ar-sa" sz="1600" b="1">
                <a:solidFill>
                  <a:srgbClr val="0C94D6"/>
                </a:solidFill>
                <a:latin typeface="Arial"/>
                <a:ea typeface="Arial"/>
                <a:cs typeface="Arial"/>
                <a:sym typeface="Arial"/>
              </a:rPr>
              <a:t>الجلسة الأولى</a:t>
            </a:r>
            <a:r>
              <a:rPr lang="ar-sa" sz="1600">
                <a:solidFill>
                  <a:srgbClr val="0C94D6"/>
                </a:solidFill>
                <a:latin typeface="Arial"/>
                <a:ea typeface="Arial"/>
                <a:cs typeface="Arial"/>
                <a:sym typeface="Arial"/>
              </a:rPr>
              <a:t> // </a:t>
            </a:r>
            <a:endParaRPr sz="1600">
              <a:solidFill>
                <a:srgbClr val="0C94D6"/>
              </a:solidFill>
              <a:latin typeface="Calibri"/>
              <a:ea typeface="Calibri"/>
              <a:cs typeface="Calibri"/>
              <a:sym typeface="Calibri"/>
            </a:endParaRPr>
          </a:p>
        </p:txBody>
      </p:sp>
      <p:sp>
        <p:nvSpPr>
          <p:cNvPr id="172" name="Google Shape;172;p21"/>
          <p:cNvSpPr txBox="1"/>
          <p:nvPr/>
        </p:nvSpPr>
        <p:spPr>
          <a:xfrm>
            <a:off x="6326482" y="984789"/>
            <a:ext cx="5416724"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”لا مبرر للاعتداء“</a:t>
            </a:r>
            <a:endParaRPr sz="3200" b="1" dirty="0">
              <a:solidFill>
                <a:srgbClr val="27242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2939</Words>
  <Application>Microsoft Office PowerPoint</Application>
  <PresentationFormat>Widescreen</PresentationFormat>
  <Paragraphs>337</Paragraphs>
  <Slides>72</Slides>
  <Notes>72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72</vt:i4>
      </vt:variant>
    </vt:vector>
  </HeadingPairs>
  <TitlesOfParts>
    <vt:vector size="75" baseType="lpstr">
      <vt:lpstr>Arial</vt:lpstr>
      <vt:lpstr>Calibri</vt:lpstr>
      <vt:lpstr>Office Theme</vt:lpstr>
      <vt:lpstr>PowerPoint Presentation</vt:lpstr>
      <vt:lpstr>لمحة عامة عن الوحدة التدريبية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MuhannaD B J</cp:lastModifiedBy>
  <cp:revision>7</cp:revision>
  <dcterms:modified xsi:type="dcterms:W3CDTF">2023-03-20T17:59:35Z</dcterms:modified>
</cp:coreProperties>
</file>