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7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Lst>
  <p:sldSz cx="12192000" cy="6858000"/>
  <p:notesSz cx="6858000" cy="9144000"/>
  <p:defaultTextStyle>
    <a:defPPr marR="0" lvl="0" algn="l" rtl="0">
      <a:lnSpc>
        <a:spcPct val="100000"/>
      </a:lnSpc>
      <a:spcBef>
        <a:spcPts val="0"/>
      </a:spcBef>
      <a:spcAft>
        <a:spcPts val="0"/>
      </a:spcAft>
      <a:defRPr lang="pt-B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8" d="100"/>
          <a:sy n="48" d="100"/>
        </p:scale>
        <p:origin x="53" y="7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rtlCol="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rtl="0"/>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rtlCol="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rtl="0"/>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pPr rtl="0"/>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rtlCol="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rtl="0"/>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rtlCol="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175" name="Google Shape;175;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181" name="Google Shape;18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189" name="Google Shape;189;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01" name="Google Shape;20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10" name="Google Shape;21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18" name="Google Shape;21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26" name="Google Shape;22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36" name="Google Shape;23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 name="Google Shape;24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48" name="Google Shape;248;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rtlCol="0"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59" name="Google Shape;259;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93" name="Google Shape;9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72" name="Google Shape;272;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285" name="Google Shape;285;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309" name="Google Shape;30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322" name="Google Shape;322;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331" name="Google Shape;331;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341" name="Google Shape;341;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350" name="Google Shape;350;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359" name="Google Shape;359;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371" name="Google Shape;371;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380" name="Google Shape;380;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100" name="Google Shape;10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389" name="Google Shape;389;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399" name="Google Shape;399;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09" name="Google Shape;409;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21" name="Google Shape;421;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30" name="Google Shape;430;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39" name="Google Shape;439;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48" name="Google Shape;448;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3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57" name="Google Shape;457;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63" name="Google Shape;463;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3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71" name="Google Shape;471;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108" name="Google Shape;10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4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83" name="Google Shape;483;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4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496" name="Google Shape;496;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Google Shape;508;p4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509" name="Google Shape;509;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p4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524" name="Google Shape;524;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p4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532" name="Google Shape;532;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Google Shape;539;p4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540" name="Google Shape;540;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p4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548" name="Google Shape;548;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p4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556" name="Google Shape;556;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p4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571" name="Google Shape;571;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p4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577" name="Google Shape;577;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118" name="Google Shape;11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p5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585" name="Google Shape;585;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p5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596" name="Google Shape;596;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3" name="Google Shape;603;p5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04" name="Google Shape;604;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Google Shape;611;p5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12" name="Google Shape;612;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8"/>
        <p:cNvGrpSpPr/>
        <p:nvPr/>
      </p:nvGrpSpPr>
      <p:grpSpPr>
        <a:xfrm>
          <a:off x="0" y="0"/>
          <a:ext cx="0" cy="0"/>
          <a:chOff x="0" y="0"/>
          <a:chExt cx="0" cy="0"/>
        </a:xfrm>
      </p:grpSpPr>
      <p:sp>
        <p:nvSpPr>
          <p:cNvPr id="619" name="Google Shape;619;p5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20" name="Google Shape;620;p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p5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28" name="Google Shape;628;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p5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36" name="Google Shape;636;p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p5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44" name="Google Shape;644;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5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52" name="Google Shape;652;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8"/>
        <p:cNvGrpSpPr/>
        <p:nvPr/>
      </p:nvGrpSpPr>
      <p:grpSpPr>
        <a:xfrm>
          <a:off x="0" y="0"/>
          <a:ext cx="0" cy="0"/>
          <a:chOff x="0" y="0"/>
          <a:chExt cx="0" cy="0"/>
        </a:xfrm>
      </p:grpSpPr>
      <p:sp>
        <p:nvSpPr>
          <p:cNvPr id="659" name="Google Shape;659;p5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60" name="Google Shape;660;p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132" name="Google Shape;13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p6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66" name="Google Shape;666;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p6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74" name="Google Shape;674;p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0"/>
        <p:cNvGrpSpPr/>
        <p:nvPr/>
      </p:nvGrpSpPr>
      <p:grpSpPr>
        <a:xfrm>
          <a:off x="0" y="0"/>
          <a:ext cx="0" cy="0"/>
          <a:chOff x="0" y="0"/>
          <a:chExt cx="0" cy="0"/>
        </a:xfrm>
      </p:grpSpPr>
      <p:sp>
        <p:nvSpPr>
          <p:cNvPr id="681" name="Google Shape;681;p6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82" name="Google Shape;682;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9"/>
        <p:cNvGrpSpPr/>
        <p:nvPr/>
      </p:nvGrpSpPr>
      <p:grpSpPr>
        <a:xfrm>
          <a:off x="0" y="0"/>
          <a:ext cx="0" cy="0"/>
          <a:chOff x="0" y="0"/>
          <a:chExt cx="0" cy="0"/>
        </a:xfrm>
      </p:grpSpPr>
      <p:sp>
        <p:nvSpPr>
          <p:cNvPr id="690" name="Google Shape;690;p63: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91" name="Google Shape;691;p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p64: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699" name="Google Shape;699;p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p65: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708" name="Google Shape;708;p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p66: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722" name="Google Shape;722;p6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0"/>
        <p:cNvGrpSpPr/>
        <p:nvPr/>
      </p:nvGrpSpPr>
      <p:grpSpPr>
        <a:xfrm>
          <a:off x="0" y="0"/>
          <a:ext cx="0" cy="0"/>
          <a:chOff x="0" y="0"/>
          <a:chExt cx="0" cy="0"/>
        </a:xfrm>
      </p:grpSpPr>
      <p:sp>
        <p:nvSpPr>
          <p:cNvPr id="731" name="Google Shape;731;p6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732" name="Google Shape;732;p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Google Shape;739;p6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740" name="Google Shape;740;p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6"/>
        <p:cNvGrpSpPr/>
        <p:nvPr/>
      </p:nvGrpSpPr>
      <p:grpSpPr>
        <a:xfrm>
          <a:off x="0" y="0"/>
          <a:ext cx="0" cy="0"/>
          <a:chOff x="0" y="0"/>
          <a:chExt cx="0" cy="0"/>
        </a:xfrm>
      </p:grpSpPr>
      <p:sp>
        <p:nvSpPr>
          <p:cNvPr id="747" name="Google Shape;747;p6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748" name="Google Shape;748;p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7: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151" name="Google Shape;15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p70: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756" name="Google Shape;756;p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2"/>
        <p:cNvGrpSpPr/>
        <p:nvPr/>
      </p:nvGrpSpPr>
      <p:grpSpPr>
        <a:xfrm>
          <a:off x="0" y="0"/>
          <a:ext cx="0" cy="0"/>
          <a:chOff x="0" y="0"/>
          <a:chExt cx="0" cy="0"/>
        </a:xfrm>
      </p:grpSpPr>
      <p:sp>
        <p:nvSpPr>
          <p:cNvPr id="763" name="Google Shape;763;p71: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764" name="Google Shape;764;p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1"/>
        <p:cNvGrpSpPr/>
        <p:nvPr/>
      </p:nvGrpSpPr>
      <p:grpSpPr>
        <a:xfrm>
          <a:off x="0" y="0"/>
          <a:ext cx="0" cy="0"/>
          <a:chOff x="0" y="0"/>
          <a:chExt cx="0" cy="0"/>
        </a:xfrm>
      </p:grpSpPr>
      <p:sp>
        <p:nvSpPr>
          <p:cNvPr id="772" name="Google Shape;772;p72: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773" name="Google Shape;773;p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8: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158" name="Google Shape;15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rtlCol="0" anchor="t" anchorCtr="0">
            <a:noAutofit/>
          </a:bodyPr>
          <a:lstStyle/>
          <a:p>
            <a:pPr marL="0" lvl="0" indent="0" algn="l" rtl="0">
              <a:spcBef>
                <a:spcPts val="0"/>
              </a:spcBef>
              <a:spcAft>
                <a:spcPts val="0"/>
              </a:spcAft>
              <a:buNone/>
            </a:pPr>
            <a:endParaRPr/>
          </a:p>
        </p:txBody>
      </p:sp>
      <p:sp>
        <p:nvSpPr>
          <p:cNvPr id="164" name="Google Shape;16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rtlCol="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17" name="Google Shape;17;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rtlCol="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pPr rtl="0"/>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rtlCol="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rtl="0"/>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rtlCol="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rtlCol="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rtl="0"/>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23" name="Google Shape;23;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rtlCol="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rtl="0"/>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7"/>
        <p:cNvGrpSpPr/>
        <p:nvPr/>
      </p:nvGrpSpPr>
      <p:grpSpPr>
        <a:xfrm>
          <a:off x="0" y="0"/>
          <a:ext cx="0" cy="0"/>
          <a:chOff x="0" y="0"/>
          <a:chExt cx="0" cy="0"/>
        </a:xfrm>
      </p:grpSpPr>
      <p:sp>
        <p:nvSpPr>
          <p:cNvPr id="28" name="Google Shape;28;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29" name="Google Shape;29;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30" name="Google Shape;30;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rtlCol="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33" name="Google Shape;33;p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rtlCol="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pPr rtl="0"/>
            <a:endParaRPr/>
          </a:p>
        </p:txBody>
      </p:sp>
      <p:sp>
        <p:nvSpPr>
          <p:cNvPr id="34" name="Google Shape;34;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35" name="Google Shape;35;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36" name="Google Shape;36;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39" name="Google Shape;39;p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rtlCol="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rtl="0"/>
            <a:endParaRPr/>
          </a:p>
        </p:txBody>
      </p:sp>
      <p:sp>
        <p:nvSpPr>
          <p:cNvPr id="40" name="Google Shape;40;p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rtlCol="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rtl="0"/>
            <a:endParaRPr/>
          </a:p>
        </p:txBody>
      </p:sp>
      <p:sp>
        <p:nvSpPr>
          <p:cNvPr id="41" name="Google Shape;41;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42" name="Google Shape;42;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43" name="Google Shape;43;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rtlCol="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46" name="Google Shape;46;p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rtlCol="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pPr rtl="0"/>
            <a:endParaRPr/>
          </a:p>
        </p:txBody>
      </p:sp>
      <p:sp>
        <p:nvSpPr>
          <p:cNvPr id="47" name="Google Shape;47;p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rtlCol="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rtl="0"/>
            <a:endParaRPr/>
          </a:p>
        </p:txBody>
      </p:sp>
      <p:sp>
        <p:nvSpPr>
          <p:cNvPr id="48" name="Google Shape;48;p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rtlCol="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pPr rtl="0"/>
            <a:endParaRPr/>
          </a:p>
        </p:txBody>
      </p:sp>
      <p:sp>
        <p:nvSpPr>
          <p:cNvPr id="49" name="Google Shape;49;p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rtlCol="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rtl="0"/>
            <a:endParaRPr/>
          </a:p>
        </p:txBody>
      </p:sp>
      <p:sp>
        <p:nvSpPr>
          <p:cNvPr id="50" name="Google Shape;50;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51" name="Google Shape;51;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52" name="Google Shape;52;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rtlCol="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rtlCol="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rtl="0"/>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rtlCol="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rtl="0"/>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rtlCol="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rtl="0"/>
            <a:endParaRPr/>
          </a:p>
        </p:txBody>
      </p:sp>
      <p:sp>
        <p:nvSpPr>
          <p:cNvPr id="67" name="Google Shape;67;p10"/>
          <p:cNvSpPr>
            <a:spLocks noGrp="1"/>
          </p:cNvSpPr>
          <p:nvPr>
            <p:ph type="pic" idx="2"/>
          </p:nvPr>
        </p:nvSpPr>
        <p:spPr>
          <a:xfrm>
            <a:off x="5183188" y="987425"/>
            <a:ext cx="6172200" cy="4873625"/>
          </a:xfrm>
          <a:prstGeom prst="rect">
            <a:avLst/>
          </a:prstGeom>
          <a:noFill/>
          <a:ln>
            <a:noFill/>
          </a:ln>
        </p:spPr>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rtlCol="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rtl="0"/>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pPr rtl="0"/>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pPr rtl="0"/>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rtlCol="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rtl="0"/>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rtlCol="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rtl="0"/>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rtlCol="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rtl="0"/>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rtlCol="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6.jpg"/><Relationship Id="rId7"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39.xml"/><Relationship Id="rId1" Type="http://schemas.openxmlformats.org/officeDocument/2006/relationships/slideLayout" Target="../slideLayouts/slideLayout3.xml"/><Relationship Id="rId5" Type="http://schemas.openxmlformats.org/officeDocument/2006/relationships/image" Target="../media/image50.png"/><Relationship Id="rId4" Type="http://schemas.openxmlformats.org/officeDocument/2006/relationships/image" Target="../media/image49.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51.jpg"/><Relationship Id="rId7" Type="http://schemas.openxmlformats.org/officeDocument/2006/relationships/image" Target="../media/image55.png"/><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43.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1.jpg"/><Relationship Id="rId7" Type="http://schemas.openxmlformats.org/officeDocument/2006/relationships/image" Target="../media/image59.png"/><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48.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50.xml"/><Relationship Id="rId1" Type="http://schemas.openxmlformats.org/officeDocument/2006/relationships/slideLayout" Target="../slideLayouts/slideLayout3.xml"/><Relationship Id="rId5" Type="http://schemas.openxmlformats.org/officeDocument/2006/relationships/image" Target="../media/image64.png"/><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jp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60.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5.xml"/><Relationship Id="rId1" Type="http://schemas.openxmlformats.org/officeDocument/2006/relationships/slideLayout" Target="../slideLayouts/slideLayout3.xml"/><Relationship Id="rId4" Type="http://schemas.openxmlformats.org/officeDocument/2006/relationships/image" Target="../media/image70.png"/></Relationships>
</file>

<file path=ppt/slides/_rels/slide66.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6.xml"/><Relationship Id="rId1" Type="http://schemas.openxmlformats.org/officeDocument/2006/relationships/slideLayout" Target="../slideLayouts/slideLayout3.xml"/><Relationship Id="rId4" Type="http://schemas.openxmlformats.org/officeDocument/2006/relationships/image" Target="../media/image71.png"/></Relationships>
</file>

<file path=ppt/slides/_rels/slide67.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7.xml"/><Relationship Id="rId1" Type="http://schemas.openxmlformats.org/officeDocument/2006/relationships/slideLayout" Target="../slideLayouts/slideLayout3.xml"/><Relationship Id="rId4" Type="http://schemas.openxmlformats.org/officeDocument/2006/relationships/image" Target="../media/image72.png"/></Relationships>
</file>

<file path=ppt/slides/_rels/slide68.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8.xml"/><Relationship Id="rId1" Type="http://schemas.openxmlformats.org/officeDocument/2006/relationships/slideLayout" Target="../slideLayouts/slideLayout3.xml"/><Relationship Id="rId4" Type="http://schemas.openxmlformats.org/officeDocument/2006/relationships/image" Target="../media/image73.png"/></Relationships>
</file>

<file path=ppt/slides/_rels/slide69.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9.xml"/><Relationship Id="rId1" Type="http://schemas.openxmlformats.org/officeDocument/2006/relationships/slideLayout" Target="../slideLayouts/slideLayout3.xml"/><Relationship Id="rId4" Type="http://schemas.openxmlformats.org/officeDocument/2006/relationships/image" Target="../media/image74.png"/></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0.xml"/><Relationship Id="rId1" Type="http://schemas.openxmlformats.org/officeDocument/2006/relationships/slideLayout" Target="../slideLayouts/slideLayout3.xml"/><Relationship Id="rId4" Type="http://schemas.openxmlformats.org/officeDocument/2006/relationships/image" Target="../media/image75.png"/></Relationships>
</file>

<file path=ppt/slides/_rels/slide71.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71.xml"/><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72.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2.xml"/><Relationship Id="rId1" Type="http://schemas.openxmlformats.org/officeDocument/2006/relationships/slideLayout" Target="../slideLayouts/slideLayout3.xml"/><Relationship Id="rId4" Type="http://schemas.openxmlformats.org/officeDocument/2006/relationships/hyperlink" Target="mailto:YourEmail@NGO.or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88" name="Google Shape;88;p13"/>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89" name="Google Shape;89;p13"/>
          <p:cNvSpPr txBox="1"/>
          <p:nvPr/>
        </p:nvSpPr>
        <p:spPr>
          <a:xfrm>
            <a:off x="885134" y="2105561"/>
            <a:ext cx="9144000"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i="0" u="none" strike="noStrike" cap="none">
                <a:solidFill>
                  <a:srgbClr val="27242B"/>
                </a:solidFill>
                <a:latin typeface="Arial"/>
                <a:ea typeface="Arial"/>
                <a:cs typeface="Arial"/>
                <a:sym typeface="Arial"/>
              </a:rPr>
              <a:t>Prevenção da Exploração e do Abuso Sexual</a:t>
            </a:r>
            <a:r>
              <a:rPr lang="pt-br" sz="4000" b="1">
                <a:solidFill>
                  <a:srgbClr val="27242B"/>
                </a:solidFill>
                <a:latin typeface="Arial"/>
                <a:ea typeface="Arial"/>
                <a:cs typeface="Arial"/>
                <a:sym typeface="Arial"/>
              </a:rPr>
              <a:t> (PEAS)</a:t>
            </a:r>
            <a:endParaRPr dirty="0"/>
          </a:p>
        </p:txBody>
      </p:sp>
      <p:sp>
        <p:nvSpPr>
          <p:cNvPr id="90" name="Google Shape;90;p13"/>
          <p:cNvSpPr txBox="1"/>
          <p:nvPr/>
        </p:nvSpPr>
        <p:spPr>
          <a:xfrm>
            <a:off x="885134" y="3429000"/>
            <a:ext cx="8258866"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chemeClr val="dk1"/>
                </a:solidFill>
                <a:latin typeface="Arial"/>
                <a:ea typeface="Arial"/>
                <a:cs typeface="Arial"/>
                <a:sym typeface="Arial"/>
              </a:rPr>
              <a:t>Módulo 1: Padrões de PEAS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pic>
        <p:nvPicPr>
          <p:cNvPr id="177" name="Google Shape;177;p22"/>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78" name="Google Shape;178;p22"/>
          <p:cNvSpPr txBox="1"/>
          <p:nvPr/>
        </p:nvSpPr>
        <p:spPr>
          <a:xfrm>
            <a:off x="831680" y="3013501"/>
            <a:ext cx="3210300" cy="83099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800" b="1">
                <a:solidFill>
                  <a:srgbClr val="4EA827"/>
                </a:solidFill>
                <a:latin typeface="Arial"/>
                <a:ea typeface="Arial"/>
                <a:cs typeface="Arial"/>
                <a:sym typeface="Arial"/>
              </a:rPr>
              <a:t>Sessão 2</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pic>
        <p:nvPicPr>
          <p:cNvPr id="183" name="Google Shape;183;p23" descr="A picture containing green&#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84" name="Google Shape;184;p23"/>
          <p:cNvSpPr txBox="1"/>
          <p:nvPr/>
        </p:nvSpPr>
        <p:spPr>
          <a:xfrm>
            <a:off x="894904" y="3442128"/>
            <a:ext cx="5214666" cy="193895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2200"/>
              <a:buFont typeface="Arial"/>
              <a:buNone/>
            </a:pPr>
            <a:r>
              <a:rPr lang="pt-br" sz="2200" b="1">
                <a:solidFill>
                  <a:srgbClr val="4EA827"/>
                </a:solidFill>
                <a:latin typeface="Arial"/>
                <a:ea typeface="Arial"/>
                <a:cs typeface="Arial"/>
                <a:sym typeface="Arial"/>
              </a:rPr>
              <a:t>Objetivo da Seção:</a:t>
            </a:r>
            <a:endParaRPr/>
          </a:p>
          <a:p>
            <a:pPr marL="0" marR="0" lvl="0" indent="0" algn="l" rtl="0">
              <a:spcBef>
                <a:spcPts val="600"/>
              </a:spcBef>
              <a:spcAft>
                <a:spcPts val="600"/>
              </a:spcAft>
              <a:buClr>
                <a:srgbClr val="27242B"/>
              </a:buClr>
              <a:buSzPts val="2200"/>
              <a:buFont typeface="Arial"/>
              <a:buNone/>
            </a:pPr>
            <a:r>
              <a:rPr lang="pt-br" sz="2200">
                <a:solidFill>
                  <a:srgbClr val="27242B"/>
                </a:solidFill>
                <a:latin typeface="Arial"/>
                <a:ea typeface="Arial"/>
                <a:cs typeface="Arial"/>
                <a:sym typeface="Arial"/>
              </a:rPr>
              <a:t>Reconhecer como o </a:t>
            </a:r>
            <a:r>
              <a:rPr lang="pt-br" sz="2200" i="1">
                <a:solidFill>
                  <a:srgbClr val="27242B"/>
                </a:solidFill>
                <a:latin typeface="Arial"/>
                <a:ea typeface="Arial"/>
                <a:cs typeface="Arial"/>
                <a:sym typeface="Arial"/>
              </a:rPr>
              <a:t>respeito </a:t>
            </a:r>
            <a:r>
              <a:rPr lang="pt-br" sz="2200">
                <a:solidFill>
                  <a:srgbClr val="27242B"/>
                </a:solidFill>
                <a:latin typeface="Arial"/>
                <a:ea typeface="Arial"/>
                <a:cs typeface="Arial"/>
                <a:sym typeface="Arial"/>
              </a:rPr>
              <a:t>e o </a:t>
            </a:r>
            <a:r>
              <a:rPr lang="pt-br" sz="2200" i="1">
                <a:solidFill>
                  <a:srgbClr val="27242B"/>
                </a:solidFill>
                <a:latin typeface="Arial"/>
                <a:ea typeface="Arial"/>
                <a:cs typeface="Arial"/>
                <a:sym typeface="Arial"/>
              </a:rPr>
              <a:t>uso adequado do poder </a:t>
            </a:r>
            <a:r>
              <a:rPr lang="pt-br" sz="2200">
                <a:solidFill>
                  <a:srgbClr val="27242B"/>
                </a:solidFill>
                <a:latin typeface="Arial"/>
                <a:ea typeface="Arial"/>
                <a:cs typeface="Arial"/>
                <a:sym typeface="Arial"/>
              </a:rPr>
              <a:t>estão fundamentalmente ligados à prevenção contra exploração e </a:t>
            </a:r>
            <a:r>
              <a:rPr lang="pt-br" sz="2200" i="1">
                <a:solidFill>
                  <a:srgbClr val="27242B"/>
                </a:solidFill>
                <a:latin typeface="Arial"/>
                <a:ea typeface="Arial"/>
                <a:cs typeface="Arial"/>
                <a:sym typeface="Arial"/>
              </a:rPr>
              <a:t>abuso </a:t>
            </a:r>
            <a:r>
              <a:rPr lang="pt-br" sz="2200">
                <a:solidFill>
                  <a:srgbClr val="27242B"/>
                </a:solidFill>
                <a:latin typeface="Arial"/>
                <a:ea typeface="Arial"/>
                <a:cs typeface="Arial"/>
                <a:sym typeface="Arial"/>
              </a:rPr>
              <a:t>sexual.</a:t>
            </a:r>
            <a:endParaRPr sz="2200">
              <a:solidFill>
                <a:srgbClr val="27242B"/>
              </a:solidFill>
              <a:latin typeface="Calibri"/>
              <a:ea typeface="Calibri"/>
              <a:cs typeface="Calibri"/>
              <a:sym typeface="Calibri"/>
            </a:endParaRPr>
          </a:p>
        </p:txBody>
      </p:sp>
      <p:sp>
        <p:nvSpPr>
          <p:cNvPr id="185" name="Google Shape;185;p23"/>
          <p:cNvSpPr txBox="1"/>
          <p:nvPr/>
        </p:nvSpPr>
        <p:spPr>
          <a:xfrm>
            <a:off x="898302" y="571685"/>
            <a:ext cx="1342950"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a:solidFill>
                  <a:srgbClr val="4EA827"/>
                </a:solidFill>
                <a:latin typeface="Arial"/>
                <a:ea typeface="Arial"/>
                <a:cs typeface="Arial"/>
                <a:sym typeface="Arial"/>
              </a:rPr>
              <a:t>Sessão 2 </a:t>
            </a:r>
            <a:r>
              <a:rPr lang="pt-br" sz="1600">
                <a:solidFill>
                  <a:srgbClr val="4EA827"/>
                </a:solidFill>
                <a:latin typeface="Arial"/>
                <a:ea typeface="Arial"/>
                <a:cs typeface="Arial"/>
                <a:sym typeface="Arial"/>
              </a:rPr>
              <a:t>// </a:t>
            </a:r>
            <a:endParaRPr sz="1600">
              <a:solidFill>
                <a:srgbClr val="4EA827"/>
              </a:solidFill>
              <a:latin typeface="Calibri"/>
              <a:ea typeface="Calibri"/>
              <a:cs typeface="Calibri"/>
              <a:sym typeface="Calibri"/>
            </a:endParaRPr>
          </a:p>
        </p:txBody>
      </p:sp>
      <p:sp>
        <p:nvSpPr>
          <p:cNvPr id="186" name="Google Shape;186;p23"/>
          <p:cNvSpPr txBox="1"/>
          <p:nvPr/>
        </p:nvSpPr>
        <p:spPr>
          <a:xfrm>
            <a:off x="881333" y="984789"/>
            <a:ext cx="6710957" cy="193895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rgbClr val="27242B"/>
                </a:solidFill>
                <a:latin typeface="Arial"/>
                <a:ea typeface="Arial"/>
                <a:cs typeface="Arial"/>
                <a:sym typeface="Arial"/>
              </a:rPr>
              <a:t>Tratando as pessoas com respeito e usar o poder com responsabilidade</a:t>
            </a:r>
            <a:endParaRPr sz="3200" b="1" dirty="0">
              <a:solidFill>
                <a:srgbClr val="27242B"/>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pic>
        <p:nvPicPr>
          <p:cNvPr id="191" name="Google Shape;191;p24"/>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92" name="Google Shape;192;p24"/>
          <p:cNvSpPr txBox="1"/>
          <p:nvPr/>
        </p:nvSpPr>
        <p:spPr>
          <a:xfrm>
            <a:off x="881334" y="984789"/>
            <a:ext cx="6015855"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rgbClr val="27242B"/>
                </a:solidFill>
                <a:latin typeface="Arial"/>
                <a:ea typeface="Arial"/>
                <a:cs typeface="Arial"/>
                <a:sym typeface="Arial"/>
              </a:rPr>
              <a:t>Identificar Ações para Demonstrar Respeito</a:t>
            </a:r>
            <a:endParaRPr sz="3200" b="1" dirty="0">
              <a:solidFill>
                <a:srgbClr val="27242B"/>
              </a:solidFill>
              <a:latin typeface="Arial"/>
              <a:ea typeface="Arial"/>
              <a:cs typeface="Arial"/>
              <a:sym typeface="Arial"/>
            </a:endParaRPr>
          </a:p>
        </p:txBody>
      </p:sp>
      <p:sp>
        <p:nvSpPr>
          <p:cNvPr id="193" name="Google Shape;193;p24"/>
          <p:cNvSpPr txBox="1"/>
          <p:nvPr/>
        </p:nvSpPr>
        <p:spPr>
          <a:xfrm>
            <a:off x="881333" y="2319767"/>
            <a:ext cx="6015856" cy="110799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Como você espera ser tratado com respeito no local de trabalho por seus colegas?</a:t>
            </a:r>
            <a:endParaRPr/>
          </a:p>
          <a:p>
            <a:pPr marL="0" marR="0" lvl="0" indent="0" algn="l" rtl="0">
              <a:spcBef>
                <a:spcPts val="0"/>
              </a:spcBef>
              <a:spcAft>
                <a:spcPts val="0"/>
              </a:spcAft>
              <a:buNone/>
            </a:pPr>
            <a:r>
              <a:rPr lang="pt-br" sz="2200" i="1">
                <a:solidFill>
                  <a:srgbClr val="27242B"/>
                </a:solidFill>
                <a:latin typeface="Arial"/>
                <a:ea typeface="Arial"/>
                <a:cs typeface="Arial"/>
                <a:sym typeface="Arial"/>
              </a:rPr>
              <a:t>Crie duas listas:</a:t>
            </a:r>
            <a:endParaRPr sz="1800" i="1">
              <a:solidFill>
                <a:srgbClr val="27242B"/>
              </a:solidFill>
              <a:latin typeface="Arial"/>
              <a:ea typeface="Arial"/>
              <a:cs typeface="Arial"/>
              <a:sym typeface="Arial"/>
            </a:endParaRPr>
          </a:p>
        </p:txBody>
      </p:sp>
      <p:sp>
        <p:nvSpPr>
          <p:cNvPr id="194" name="Google Shape;194;p24"/>
          <p:cNvSpPr txBox="1"/>
          <p:nvPr/>
        </p:nvSpPr>
        <p:spPr>
          <a:xfrm>
            <a:off x="881334" y="3670551"/>
            <a:ext cx="991493"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8000" b="1">
                <a:solidFill>
                  <a:srgbClr val="4EA827"/>
                </a:solidFill>
                <a:latin typeface="Arial"/>
                <a:ea typeface="Arial"/>
                <a:cs typeface="Arial"/>
                <a:sym typeface="Arial"/>
              </a:rPr>
              <a:t>1</a:t>
            </a:r>
            <a:endParaRPr sz="6600" b="1">
              <a:solidFill>
                <a:srgbClr val="4EA827"/>
              </a:solidFill>
              <a:latin typeface="Arial"/>
              <a:ea typeface="Arial"/>
              <a:cs typeface="Arial"/>
              <a:sym typeface="Arial"/>
            </a:endParaRPr>
          </a:p>
        </p:txBody>
      </p:sp>
      <p:sp>
        <p:nvSpPr>
          <p:cNvPr id="195" name="Google Shape;195;p24"/>
          <p:cNvSpPr txBox="1"/>
          <p:nvPr/>
        </p:nvSpPr>
        <p:spPr>
          <a:xfrm>
            <a:off x="881334" y="4833178"/>
            <a:ext cx="991493"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8000" b="1">
                <a:solidFill>
                  <a:srgbClr val="4EA827"/>
                </a:solidFill>
                <a:latin typeface="Arial"/>
                <a:ea typeface="Arial"/>
                <a:cs typeface="Arial"/>
                <a:sym typeface="Arial"/>
              </a:rPr>
              <a:t>2</a:t>
            </a:r>
            <a:endParaRPr sz="6600" b="1">
              <a:solidFill>
                <a:srgbClr val="4EA827"/>
              </a:solidFill>
              <a:latin typeface="Arial"/>
              <a:ea typeface="Arial"/>
              <a:cs typeface="Arial"/>
              <a:sym typeface="Arial"/>
            </a:endParaRPr>
          </a:p>
        </p:txBody>
      </p:sp>
      <p:sp>
        <p:nvSpPr>
          <p:cNvPr id="196" name="Google Shape;196;p24"/>
          <p:cNvSpPr txBox="1"/>
          <p:nvPr/>
        </p:nvSpPr>
        <p:spPr>
          <a:xfrm>
            <a:off x="1958222" y="4028217"/>
            <a:ext cx="3793957"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Ações que </a:t>
            </a:r>
            <a:r>
              <a:rPr lang="pt-br" sz="2200" b="1">
                <a:solidFill>
                  <a:srgbClr val="27242B"/>
                </a:solidFill>
                <a:latin typeface="Arial"/>
                <a:ea typeface="Arial"/>
                <a:cs typeface="Arial"/>
                <a:sym typeface="Arial"/>
              </a:rPr>
              <a:t>mostram respeito</a:t>
            </a:r>
            <a:r>
              <a:rPr lang="pt-br" sz="2200">
                <a:solidFill>
                  <a:srgbClr val="27242B"/>
                </a:solidFill>
                <a:latin typeface="Arial"/>
                <a:ea typeface="Arial"/>
                <a:cs typeface="Arial"/>
                <a:sym typeface="Arial"/>
              </a:rPr>
              <a:t> =</a:t>
            </a:r>
            <a:endParaRPr sz="1800" i="1">
              <a:solidFill>
                <a:schemeClr val="dk1"/>
              </a:solidFill>
              <a:latin typeface="Arial"/>
              <a:ea typeface="Arial"/>
              <a:cs typeface="Arial"/>
              <a:sym typeface="Arial"/>
            </a:endParaRPr>
          </a:p>
        </p:txBody>
      </p:sp>
      <p:sp>
        <p:nvSpPr>
          <p:cNvPr id="197" name="Google Shape;197;p24"/>
          <p:cNvSpPr txBox="1"/>
          <p:nvPr/>
        </p:nvSpPr>
        <p:spPr>
          <a:xfrm>
            <a:off x="1958222" y="5261120"/>
            <a:ext cx="4938967"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Ações que </a:t>
            </a:r>
            <a:r>
              <a:rPr lang="pt-br" sz="2200" b="1">
                <a:solidFill>
                  <a:srgbClr val="27242B"/>
                </a:solidFill>
                <a:latin typeface="Arial"/>
                <a:ea typeface="Arial"/>
                <a:cs typeface="Arial"/>
                <a:sym typeface="Arial"/>
              </a:rPr>
              <a:t>não mostram respeito</a:t>
            </a:r>
            <a:r>
              <a:rPr lang="pt-br" sz="2200">
                <a:solidFill>
                  <a:srgbClr val="27242B"/>
                </a:solidFill>
                <a:latin typeface="Arial"/>
                <a:ea typeface="Arial"/>
                <a:cs typeface="Arial"/>
                <a:sym typeface="Arial"/>
              </a:rPr>
              <a:t> =</a:t>
            </a:r>
            <a:endParaRPr sz="1800" i="1">
              <a:solidFill>
                <a:schemeClr val="dk1"/>
              </a:solidFill>
              <a:latin typeface="Arial"/>
              <a:ea typeface="Arial"/>
              <a:cs typeface="Arial"/>
              <a:sym typeface="Arial"/>
            </a:endParaRPr>
          </a:p>
        </p:txBody>
      </p:sp>
      <p:sp>
        <p:nvSpPr>
          <p:cNvPr id="198" name="Google Shape;198;p24"/>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a:solidFill>
                  <a:srgbClr val="4EA827"/>
                </a:solidFill>
                <a:latin typeface="Arial"/>
                <a:ea typeface="Arial"/>
                <a:cs typeface="Arial"/>
                <a:sym typeface="Arial"/>
              </a:rPr>
              <a:t>Sessão 2 </a:t>
            </a:r>
            <a:r>
              <a:rPr lang="pt-br" sz="1600">
                <a:solidFill>
                  <a:srgbClr val="4EA827"/>
                </a:solidFill>
                <a:latin typeface="Arial"/>
                <a:ea typeface="Arial"/>
                <a:cs typeface="Arial"/>
                <a:sym typeface="Arial"/>
              </a:rPr>
              <a:t>// Tópico 1</a:t>
            </a:r>
            <a:endParaRPr sz="1600">
              <a:solidFill>
                <a:srgbClr val="4EA827"/>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pic>
        <p:nvPicPr>
          <p:cNvPr id="203" name="Google Shape;203;p25"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204" name="Google Shape;204;p25"/>
          <p:cNvPicPr preferRelativeResize="0"/>
          <p:nvPr/>
        </p:nvPicPr>
        <p:blipFill rotWithShape="1">
          <a:blip r:embed="rId4">
            <a:alphaModFix/>
          </a:blip>
          <a:srcRect l="497" t="56119" r="-28" b="6085"/>
          <a:stretch/>
        </p:blipFill>
        <p:spPr>
          <a:xfrm>
            <a:off x="933559" y="3837593"/>
            <a:ext cx="8845988" cy="2374752"/>
          </a:xfrm>
          <a:prstGeom prst="rect">
            <a:avLst/>
          </a:prstGeom>
          <a:noFill/>
          <a:ln>
            <a:noFill/>
          </a:ln>
        </p:spPr>
      </p:pic>
      <p:sp>
        <p:nvSpPr>
          <p:cNvPr id="205" name="Google Shape;205;p25"/>
          <p:cNvSpPr txBox="1"/>
          <p:nvPr/>
        </p:nvSpPr>
        <p:spPr>
          <a:xfrm>
            <a:off x="854378" y="736684"/>
            <a:ext cx="10857390"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Identificar Ações para Demonstrar Respeito</a:t>
            </a:r>
            <a:endParaRPr sz="3200" b="1">
              <a:solidFill>
                <a:schemeClr val="dk1"/>
              </a:solidFill>
              <a:latin typeface="Arial"/>
              <a:ea typeface="Arial"/>
              <a:cs typeface="Arial"/>
              <a:sym typeface="Arial"/>
            </a:endParaRPr>
          </a:p>
        </p:txBody>
      </p:sp>
      <p:sp>
        <p:nvSpPr>
          <p:cNvPr id="206" name="Google Shape;206;p25"/>
          <p:cNvSpPr txBox="1"/>
          <p:nvPr/>
        </p:nvSpPr>
        <p:spPr>
          <a:xfrm>
            <a:off x="854377" y="2659559"/>
            <a:ext cx="9827477"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Como tratamos os participantes do programa e os membros da comunidade com </a:t>
            </a:r>
            <a:r>
              <a:rPr lang="pt-br" sz="2200">
                <a:solidFill>
                  <a:srgbClr val="4EA827"/>
                </a:solidFill>
                <a:latin typeface="Arial"/>
                <a:ea typeface="Arial"/>
                <a:cs typeface="Arial"/>
                <a:sym typeface="Arial"/>
              </a:rPr>
              <a:t>respeito</a:t>
            </a:r>
            <a:r>
              <a:rPr lang="pt-br" sz="2200">
                <a:solidFill>
                  <a:srgbClr val="27242B"/>
                </a:solidFill>
                <a:latin typeface="Arial"/>
                <a:ea typeface="Arial"/>
                <a:cs typeface="Arial"/>
                <a:sym typeface="Arial"/>
              </a:rPr>
              <a:t>?</a:t>
            </a:r>
            <a:endParaRPr sz="1800" i="1">
              <a:solidFill>
                <a:schemeClr val="dk1"/>
              </a:solidFill>
              <a:latin typeface="Arial"/>
              <a:ea typeface="Arial"/>
              <a:cs typeface="Arial"/>
              <a:sym typeface="Arial"/>
            </a:endParaRPr>
          </a:p>
        </p:txBody>
      </p:sp>
      <p:sp>
        <p:nvSpPr>
          <p:cNvPr id="207" name="Google Shape;207;p25"/>
          <p:cNvSpPr txBox="1"/>
          <p:nvPr/>
        </p:nvSpPr>
        <p:spPr>
          <a:xfrm>
            <a:off x="854378" y="496116"/>
            <a:ext cx="2193622"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dirty="0">
                <a:solidFill>
                  <a:srgbClr val="4EA827"/>
                </a:solidFill>
                <a:latin typeface="Arial"/>
                <a:ea typeface="Arial"/>
                <a:cs typeface="Arial"/>
                <a:sym typeface="Arial"/>
              </a:rPr>
              <a:t>Sessão 2 </a:t>
            </a:r>
            <a:r>
              <a:rPr lang="pt-br" sz="1600" dirty="0">
                <a:solidFill>
                  <a:srgbClr val="4EA827"/>
                </a:solidFill>
                <a:latin typeface="Arial"/>
                <a:ea typeface="Arial"/>
                <a:cs typeface="Arial"/>
                <a:sym typeface="Arial"/>
              </a:rPr>
              <a:t>// Tópico 1</a:t>
            </a:r>
            <a:endParaRPr sz="1600" dirty="0">
              <a:solidFill>
                <a:srgbClr val="4EA827"/>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pic>
        <p:nvPicPr>
          <p:cNvPr id="212" name="Google Shape;212;p26" descr="A picture containing green&#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13" name="Google Shape;213;p26"/>
          <p:cNvSpPr txBox="1"/>
          <p:nvPr/>
        </p:nvSpPr>
        <p:spPr>
          <a:xfrm>
            <a:off x="894904" y="3442128"/>
            <a:ext cx="5201096" cy="1862008"/>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600"/>
              </a:spcAft>
              <a:buNone/>
            </a:pPr>
            <a:r>
              <a:rPr lang="pt-br" sz="2200">
                <a:solidFill>
                  <a:srgbClr val="27242B"/>
                </a:solidFill>
                <a:latin typeface="Arial"/>
                <a:ea typeface="Arial"/>
                <a:cs typeface="Arial"/>
                <a:sym typeface="Arial"/>
              </a:rPr>
              <a:t>Quais ações de </a:t>
            </a:r>
            <a:r>
              <a:rPr lang="pt-br" sz="2200" i="1">
                <a:solidFill>
                  <a:srgbClr val="27242B"/>
                </a:solidFill>
                <a:latin typeface="Arial"/>
                <a:ea typeface="Arial"/>
                <a:cs typeface="Arial"/>
                <a:sym typeface="Arial"/>
              </a:rPr>
              <a:t>respeito </a:t>
            </a:r>
            <a:r>
              <a:rPr lang="pt-br" sz="2200">
                <a:solidFill>
                  <a:srgbClr val="27242B"/>
                </a:solidFill>
                <a:latin typeface="Arial"/>
                <a:ea typeface="Arial"/>
                <a:cs typeface="Arial"/>
                <a:sym typeface="Arial"/>
              </a:rPr>
              <a:t>ou </a:t>
            </a:r>
            <a:r>
              <a:rPr lang="pt-br" sz="2200" i="1">
                <a:solidFill>
                  <a:srgbClr val="27242B"/>
                </a:solidFill>
                <a:latin typeface="Arial"/>
                <a:ea typeface="Arial"/>
                <a:cs typeface="Arial"/>
                <a:sym typeface="Arial"/>
              </a:rPr>
              <a:t>desrespeito </a:t>
            </a:r>
            <a:r>
              <a:rPr lang="pt-br" sz="2200">
                <a:solidFill>
                  <a:srgbClr val="27242B"/>
                </a:solidFill>
                <a:latin typeface="Arial"/>
                <a:ea typeface="Arial"/>
                <a:cs typeface="Arial"/>
                <a:sym typeface="Arial"/>
              </a:rPr>
              <a:t>nesta lista você acha mais importantes quando falamos sobre os exemplos de exploração e abuso sexual que vimos neste vídeo?</a:t>
            </a:r>
            <a:endParaRPr sz="2200">
              <a:solidFill>
                <a:srgbClr val="27242B"/>
              </a:solidFill>
              <a:latin typeface="Calibri"/>
              <a:ea typeface="Calibri"/>
              <a:cs typeface="Calibri"/>
              <a:sym typeface="Calibri"/>
            </a:endParaRPr>
          </a:p>
        </p:txBody>
      </p:sp>
      <p:sp>
        <p:nvSpPr>
          <p:cNvPr id="214" name="Google Shape;214;p26"/>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a:solidFill>
                  <a:srgbClr val="4EA827"/>
                </a:solidFill>
                <a:latin typeface="Arial"/>
                <a:ea typeface="Arial"/>
                <a:cs typeface="Arial"/>
                <a:sym typeface="Arial"/>
              </a:rPr>
              <a:t>Sessão 2 </a:t>
            </a:r>
            <a:r>
              <a:rPr lang="pt-br" sz="1600">
                <a:solidFill>
                  <a:srgbClr val="4EA827"/>
                </a:solidFill>
                <a:latin typeface="Arial"/>
                <a:ea typeface="Arial"/>
                <a:cs typeface="Arial"/>
                <a:sym typeface="Arial"/>
              </a:rPr>
              <a:t>// Tópico 1</a:t>
            </a:r>
            <a:endParaRPr sz="1600">
              <a:solidFill>
                <a:srgbClr val="4EA827"/>
              </a:solidFill>
              <a:latin typeface="Calibri"/>
              <a:ea typeface="Calibri"/>
              <a:cs typeface="Calibri"/>
              <a:sym typeface="Calibri"/>
            </a:endParaRPr>
          </a:p>
        </p:txBody>
      </p:sp>
      <p:sp>
        <p:nvSpPr>
          <p:cNvPr id="215" name="Google Shape;215;p26"/>
          <p:cNvSpPr txBox="1"/>
          <p:nvPr/>
        </p:nvSpPr>
        <p:spPr>
          <a:xfrm>
            <a:off x="881333" y="984789"/>
            <a:ext cx="5636697"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rgbClr val="27242B"/>
                </a:solidFill>
                <a:latin typeface="Arial"/>
                <a:ea typeface="Arial"/>
                <a:cs typeface="Arial"/>
                <a:sym typeface="Arial"/>
              </a:rPr>
              <a:t>Identificar Ações para Demonstrar Respeito</a:t>
            </a:r>
            <a:endParaRPr sz="3200" b="1">
              <a:solidFill>
                <a:srgbClr val="27242B"/>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pic>
        <p:nvPicPr>
          <p:cNvPr id="220" name="Google Shape;220;p27"/>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21" name="Google Shape;221;p27"/>
          <p:cNvSpPr txBox="1"/>
          <p:nvPr/>
        </p:nvSpPr>
        <p:spPr>
          <a:xfrm>
            <a:off x="881334" y="984789"/>
            <a:ext cx="5214666"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rgbClr val="27242B"/>
                </a:solidFill>
                <a:latin typeface="Arial"/>
                <a:ea typeface="Arial"/>
                <a:cs typeface="Arial"/>
                <a:sym typeface="Arial"/>
              </a:rPr>
              <a:t>Identificando Posições de Poder</a:t>
            </a:r>
            <a:endParaRPr sz="3200" b="1">
              <a:solidFill>
                <a:srgbClr val="27242B"/>
              </a:solidFill>
              <a:latin typeface="Arial"/>
              <a:ea typeface="Arial"/>
              <a:cs typeface="Arial"/>
              <a:sym typeface="Arial"/>
            </a:endParaRPr>
          </a:p>
        </p:txBody>
      </p:sp>
      <p:sp>
        <p:nvSpPr>
          <p:cNvPr id="222" name="Google Shape;222;p27"/>
          <p:cNvSpPr txBox="1"/>
          <p:nvPr/>
        </p:nvSpPr>
        <p:spPr>
          <a:xfrm>
            <a:off x="881334" y="3444025"/>
            <a:ext cx="5214666" cy="152349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b="1">
                <a:solidFill>
                  <a:srgbClr val="4EA827"/>
                </a:solidFill>
                <a:latin typeface="Arial"/>
                <a:ea typeface="Arial"/>
                <a:cs typeface="Arial"/>
                <a:sym typeface="Arial"/>
              </a:rPr>
              <a:t>Objetivo de Aprendizagem:</a:t>
            </a:r>
            <a:endParaRPr/>
          </a:p>
          <a:p>
            <a:pPr marL="0" marR="0" lvl="0" indent="0" algn="l" rtl="0">
              <a:spcBef>
                <a:spcPts val="600"/>
              </a:spcBef>
              <a:spcAft>
                <a:spcPts val="0"/>
              </a:spcAft>
              <a:buNone/>
            </a:pPr>
            <a:r>
              <a:rPr lang="pt-br" sz="2200">
                <a:solidFill>
                  <a:srgbClr val="27242B"/>
                </a:solidFill>
                <a:latin typeface="Arial"/>
                <a:ea typeface="Arial"/>
                <a:cs typeface="Arial"/>
                <a:sym typeface="Arial"/>
              </a:rPr>
              <a:t>Identificar os diferentes modos que o poder é mantido, exercido e abusado nas comunidades e dentro das organizações.</a:t>
            </a:r>
            <a:endParaRPr sz="2200">
              <a:solidFill>
                <a:srgbClr val="27242B"/>
              </a:solidFill>
              <a:latin typeface="Calibri"/>
              <a:ea typeface="Calibri"/>
              <a:cs typeface="Calibri"/>
              <a:sym typeface="Calibri"/>
            </a:endParaRPr>
          </a:p>
        </p:txBody>
      </p:sp>
      <p:sp>
        <p:nvSpPr>
          <p:cNvPr id="223" name="Google Shape;223;p27"/>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a:solidFill>
                  <a:srgbClr val="4EA827"/>
                </a:solidFill>
                <a:latin typeface="Arial"/>
                <a:ea typeface="Arial"/>
                <a:cs typeface="Arial"/>
                <a:sym typeface="Arial"/>
              </a:rPr>
              <a:t>Sessão 2 </a:t>
            </a:r>
            <a:r>
              <a:rPr lang="pt-br" sz="1600">
                <a:solidFill>
                  <a:srgbClr val="4EA827"/>
                </a:solidFill>
                <a:latin typeface="Arial"/>
                <a:ea typeface="Arial"/>
                <a:cs typeface="Arial"/>
                <a:sym typeface="Arial"/>
              </a:rPr>
              <a:t>// Tópico 2</a:t>
            </a:r>
            <a:endParaRPr sz="1600">
              <a:solidFill>
                <a:srgbClr val="4EA827"/>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pic>
        <p:nvPicPr>
          <p:cNvPr id="228" name="Google Shape;228;p28"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229" name="Google Shape;229;p28"/>
          <p:cNvPicPr preferRelativeResize="0"/>
          <p:nvPr/>
        </p:nvPicPr>
        <p:blipFill rotWithShape="1">
          <a:blip r:embed="rId4">
            <a:alphaModFix/>
          </a:blip>
          <a:srcRect l="40264" t="5774" r="49860" b="53386"/>
          <a:stretch/>
        </p:blipFill>
        <p:spPr>
          <a:xfrm>
            <a:off x="9336863" y="2327399"/>
            <a:ext cx="1331137" cy="3891918"/>
          </a:xfrm>
          <a:prstGeom prst="rect">
            <a:avLst/>
          </a:prstGeom>
          <a:noFill/>
          <a:ln>
            <a:noFill/>
          </a:ln>
        </p:spPr>
      </p:pic>
      <p:pic>
        <p:nvPicPr>
          <p:cNvPr id="230" name="Google Shape;230;p28"/>
          <p:cNvPicPr preferRelativeResize="0"/>
          <p:nvPr/>
        </p:nvPicPr>
        <p:blipFill rotWithShape="1">
          <a:blip r:embed="rId4">
            <a:alphaModFix/>
          </a:blip>
          <a:srcRect l="28530" t="5774" r="59333" b="53386"/>
          <a:stretch/>
        </p:blipFill>
        <p:spPr>
          <a:xfrm flipH="1">
            <a:off x="7501466" y="2158320"/>
            <a:ext cx="1734484" cy="4126363"/>
          </a:xfrm>
          <a:prstGeom prst="rect">
            <a:avLst/>
          </a:prstGeom>
          <a:noFill/>
          <a:ln>
            <a:noFill/>
          </a:ln>
        </p:spPr>
      </p:pic>
      <p:sp>
        <p:nvSpPr>
          <p:cNvPr id="231" name="Google Shape;231;p28"/>
          <p:cNvSpPr txBox="1"/>
          <p:nvPr/>
        </p:nvSpPr>
        <p:spPr>
          <a:xfrm>
            <a:off x="854377" y="736684"/>
            <a:ext cx="822496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chemeClr val="dk1"/>
                </a:solidFill>
                <a:latin typeface="Arial"/>
                <a:ea typeface="Arial"/>
                <a:cs typeface="Arial"/>
                <a:sym typeface="Arial"/>
              </a:rPr>
              <a:t>Identificando Posições de Poder</a:t>
            </a:r>
            <a:endParaRPr sz="3200" b="1" dirty="0">
              <a:solidFill>
                <a:schemeClr val="dk1"/>
              </a:solidFill>
              <a:latin typeface="Arial"/>
              <a:ea typeface="Arial"/>
              <a:cs typeface="Arial"/>
              <a:sym typeface="Arial"/>
            </a:endParaRPr>
          </a:p>
        </p:txBody>
      </p:sp>
      <p:sp>
        <p:nvSpPr>
          <p:cNvPr id="232" name="Google Shape;232;p28"/>
          <p:cNvSpPr txBox="1"/>
          <p:nvPr/>
        </p:nvSpPr>
        <p:spPr>
          <a:xfrm>
            <a:off x="854378" y="496116"/>
            <a:ext cx="2230567"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dirty="0">
                <a:solidFill>
                  <a:srgbClr val="4EA827"/>
                </a:solidFill>
                <a:latin typeface="Arial"/>
                <a:ea typeface="Arial"/>
                <a:cs typeface="Arial"/>
                <a:sym typeface="Arial"/>
              </a:rPr>
              <a:t>Sessão 2 </a:t>
            </a:r>
            <a:r>
              <a:rPr lang="pt-br" sz="1600" dirty="0">
                <a:solidFill>
                  <a:srgbClr val="4EA827"/>
                </a:solidFill>
                <a:latin typeface="Arial"/>
                <a:ea typeface="Arial"/>
                <a:cs typeface="Arial"/>
                <a:sym typeface="Arial"/>
              </a:rPr>
              <a:t>// Tópico 2</a:t>
            </a:r>
            <a:endParaRPr sz="1600" dirty="0">
              <a:solidFill>
                <a:srgbClr val="4EA827"/>
              </a:solidFill>
              <a:latin typeface="Calibri"/>
              <a:ea typeface="Calibri"/>
              <a:cs typeface="Calibri"/>
              <a:sym typeface="Calibri"/>
            </a:endParaRPr>
          </a:p>
        </p:txBody>
      </p:sp>
      <p:sp>
        <p:nvSpPr>
          <p:cNvPr id="233" name="Google Shape;233;p28"/>
          <p:cNvSpPr txBox="1"/>
          <p:nvPr/>
        </p:nvSpPr>
        <p:spPr>
          <a:xfrm>
            <a:off x="854377" y="2714606"/>
            <a:ext cx="5241622" cy="1862048"/>
          </a:xfrm>
          <a:prstGeom prst="rect">
            <a:avLst/>
          </a:prstGeom>
          <a:noFill/>
          <a:ln>
            <a:noFill/>
          </a:ln>
        </p:spPr>
        <p:txBody>
          <a:bodyPr spcFirstLastPara="1" wrap="square" lIns="91425" tIns="45700" rIns="91425" bIns="45700" rtlCol="0" anchor="t" anchorCtr="0">
            <a:spAutoFit/>
          </a:bodyPr>
          <a:lstStyle/>
          <a:p>
            <a:pPr marL="0" marR="0" lvl="0" indent="0" algn="just" rtl="0">
              <a:spcBef>
                <a:spcPts val="0"/>
              </a:spcBef>
              <a:spcAft>
                <a:spcPts val="0"/>
              </a:spcAft>
              <a:buNone/>
            </a:pPr>
            <a:r>
              <a:rPr lang="pt-br" sz="2200" b="1">
                <a:solidFill>
                  <a:srgbClr val="4EA827"/>
                </a:solidFill>
                <a:latin typeface="Arial"/>
                <a:ea typeface="Arial"/>
                <a:cs typeface="Arial"/>
                <a:sym typeface="Arial"/>
              </a:rPr>
              <a:t>Discussão do Cenário A</a:t>
            </a:r>
            <a:endParaRPr/>
          </a:p>
          <a:p>
            <a:pPr marL="0" marR="0" lvl="0" indent="0" algn="l" rtl="0">
              <a:spcBef>
                <a:spcPts val="600"/>
              </a:spcBef>
              <a:spcAft>
                <a:spcPts val="0"/>
              </a:spcAft>
              <a:buNone/>
            </a:pPr>
            <a:r>
              <a:rPr lang="pt-br" sz="2200" i="1">
                <a:solidFill>
                  <a:srgbClr val="27242B"/>
                </a:solidFill>
                <a:latin typeface="Arial"/>
                <a:ea typeface="Arial"/>
                <a:cs typeface="Arial"/>
                <a:sym typeface="Arial"/>
              </a:rPr>
              <a:t>Uma mulher </a:t>
            </a:r>
            <a:r>
              <a:rPr lang="pt-br" sz="2200">
                <a:solidFill>
                  <a:srgbClr val="27242B"/>
                </a:solidFill>
                <a:latin typeface="Arial"/>
                <a:ea typeface="Arial"/>
                <a:cs typeface="Arial"/>
                <a:sym typeface="Arial"/>
              </a:rPr>
              <a:t>que é membro da equipe internacional da ONU está discutindo um projeto financiado pela ONU com um trabalhador local de uma ONG durante uma visita ao escritório da ONG. </a:t>
            </a:r>
            <a:endParaRPr sz="2400" i="1">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pic>
        <p:nvPicPr>
          <p:cNvPr id="238" name="Google Shape;238;p29"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grpSp>
        <p:nvGrpSpPr>
          <p:cNvPr id="239" name="Google Shape;239;p29"/>
          <p:cNvGrpSpPr/>
          <p:nvPr/>
        </p:nvGrpSpPr>
        <p:grpSpPr>
          <a:xfrm>
            <a:off x="7764517" y="2405285"/>
            <a:ext cx="2758965" cy="3492000"/>
            <a:chOff x="7204841" y="2535951"/>
            <a:chExt cx="2758965" cy="3495461"/>
          </a:xfrm>
        </p:grpSpPr>
        <p:pic>
          <p:nvPicPr>
            <p:cNvPr id="240" name="Google Shape;240;p29"/>
            <p:cNvPicPr preferRelativeResize="0"/>
            <p:nvPr/>
          </p:nvPicPr>
          <p:blipFill rotWithShape="1">
            <a:blip r:embed="rId4">
              <a:alphaModFix/>
            </a:blip>
            <a:srcRect l="59539" t="8069" r="28578" b="54784"/>
            <a:stretch/>
          </p:blipFill>
          <p:spPr>
            <a:xfrm>
              <a:off x="7204841" y="2535951"/>
              <a:ext cx="1557081" cy="3441407"/>
            </a:xfrm>
            <a:prstGeom prst="rect">
              <a:avLst/>
            </a:prstGeom>
            <a:noFill/>
            <a:ln>
              <a:noFill/>
            </a:ln>
          </p:spPr>
        </p:pic>
        <p:pic>
          <p:nvPicPr>
            <p:cNvPr id="241" name="Google Shape;241;p29"/>
            <p:cNvPicPr preferRelativeResize="0"/>
            <p:nvPr/>
          </p:nvPicPr>
          <p:blipFill rotWithShape="1">
            <a:blip r:embed="rId4">
              <a:alphaModFix/>
            </a:blip>
            <a:srcRect l="50000" t="6667" r="39879" b="53332"/>
            <a:stretch/>
          </p:blipFill>
          <p:spPr>
            <a:xfrm>
              <a:off x="8761489" y="2672045"/>
              <a:ext cx="1202317" cy="3359367"/>
            </a:xfrm>
            <a:prstGeom prst="rect">
              <a:avLst/>
            </a:prstGeom>
            <a:noFill/>
            <a:ln>
              <a:noFill/>
            </a:ln>
          </p:spPr>
        </p:pic>
      </p:grpSp>
      <p:sp>
        <p:nvSpPr>
          <p:cNvPr id="242" name="Google Shape;242;p29"/>
          <p:cNvSpPr txBox="1"/>
          <p:nvPr/>
        </p:nvSpPr>
        <p:spPr>
          <a:xfrm>
            <a:off x="854377" y="736684"/>
            <a:ext cx="8123369"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chemeClr val="dk1"/>
                </a:solidFill>
                <a:latin typeface="Arial"/>
                <a:ea typeface="Arial"/>
                <a:cs typeface="Arial"/>
                <a:sym typeface="Arial"/>
              </a:rPr>
              <a:t>Identificando Posições de Poder</a:t>
            </a:r>
            <a:endParaRPr sz="3200" b="1" dirty="0">
              <a:solidFill>
                <a:schemeClr val="dk1"/>
              </a:solidFill>
              <a:latin typeface="Arial"/>
              <a:ea typeface="Arial"/>
              <a:cs typeface="Arial"/>
              <a:sym typeface="Arial"/>
            </a:endParaRPr>
          </a:p>
        </p:txBody>
      </p:sp>
      <p:sp>
        <p:nvSpPr>
          <p:cNvPr id="243" name="Google Shape;243;p29"/>
          <p:cNvSpPr txBox="1"/>
          <p:nvPr/>
        </p:nvSpPr>
        <p:spPr>
          <a:xfrm>
            <a:off x="854378" y="496116"/>
            <a:ext cx="2359877"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dirty="0">
                <a:solidFill>
                  <a:srgbClr val="4EA827"/>
                </a:solidFill>
                <a:latin typeface="Arial"/>
                <a:ea typeface="Arial"/>
                <a:cs typeface="Arial"/>
                <a:sym typeface="Arial"/>
              </a:rPr>
              <a:t>Sessão 2 </a:t>
            </a:r>
            <a:r>
              <a:rPr lang="pt-br" sz="1600" dirty="0">
                <a:solidFill>
                  <a:srgbClr val="4EA827"/>
                </a:solidFill>
                <a:latin typeface="Arial"/>
                <a:ea typeface="Arial"/>
                <a:cs typeface="Arial"/>
                <a:sym typeface="Arial"/>
              </a:rPr>
              <a:t>// Tópico 2</a:t>
            </a:r>
            <a:endParaRPr sz="1600" dirty="0">
              <a:solidFill>
                <a:srgbClr val="4EA827"/>
              </a:solidFill>
              <a:latin typeface="Calibri"/>
              <a:ea typeface="Calibri"/>
              <a:cs typeface="Calibri"/>
              <a:sym typeface="Calibri"/>
            </a:endParaRPr>
          </a:p>
        </p:txBody>
      </p:sp>
      <p:sp>
        <p:nvSpPr>
          <p:cNvPr id="244" name="Google Shape;244;p29"/>
          <p:cNvSpPr txBox="1"/>
          <p:nvPr/>
        </p:nvSpPr>
        <p:spPr>
          <a:xfrm>
            <a:off x="854377" y="2714606"/>
            <a:ext cx="5241622" cy="2200602"/>
          </a:xfrm>
          <a:prstGeom prst="rect">
            <a:avLst/>
          </a:prstGeom>
          <a:noFill/>
          <a:ln>
            <a:noFill/>
          </a:ln>
        </p:spPr>
        <p:txBody>
          <a:bodyPr spcFirstLastPara="1" wrap="square" lIns="91425" tIns="45700" rIns="91425" bIns="45700" rtlCol="0" anchor="t" anchorCtr="0">
            <a:spAutoFit/>
          </a:bodyPr>
          <a:lstStyle/>
          <a:p>
            <a:pPr marL="0" marR="0" lvl="0" indent="0" algn="just" rtl="0">
              <a:spcBef>
                <a:spcPts val="0"/>
              </a:spcBef>
              <a:spcAft>
                <a:spcPts val="0"/>
              </a:spcAft>
              <a:buNone/>
            </a:pPr>
            <a:r>
              <a:rPr lang="pt-br" sz="2200" b="1">
                <a:solidFill>
                  <a:srgbClr val="4EA827"/>
                </a:solidFill>
                <a:latin typeface="Arial"/>
                <a:ea typeface="Arial"/>
                <a:cs typeface="Arial"/>
                <a:sym typeface="Arial"/>
              </a:rPr>
              <a:t>Discussão do Cenário B</a:t>
            </a:r>
            <a:endParaRPr/>
          </a:p>
          <a:p>
            <a:pPr marL="0" marR="0" lvl="0" indent="0" algn="l" rtl="0">
              <a:spcBef>
                <a:spcPts val="600"/>
              </a:spcBef>
              <a:spcAft>
                <a:spcPts val="0"/>
              </a:spcAft>
              <a:buNone/>
            </a:pPr>
            <a:r>
              <a:rPr lang="pt-br" sz="2200">
                <a:solidFill>
                  <a:srgbClr val="27242B"/>
                </a:solidFill>
                <a:latin typeface="Arial"/>
                <a:ea typeface="Arial"/>
                <a:cs typeface="Arial"/>
                <a:sym typeface="Arial"/>
              </a:rPr>
              <a:t>Um homem mais velho é motorista da ONG e uma jovem é uma diretora de programas. Ambos estão presentes na comunidade enquanto uma equipe avalia os possíveis beneficiários. </a:t>
            </a:r>
            <a:endParaRPr sz="2400">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pic>
        <p:nvPicPr>
          <p:cNvPr id="250" name="Google Shape;250;p30"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grpSp>
        <p:nvGrpSpPr>
          <p:cNvPr id="251" name="Google Shape;251;p30"/>
          <p:cNvGrpSpPr/>
          <p:nvPr/>
        </p:nvGrpSpPr>
        <p:grpSpPr>
          <a:xfrm>
            <a:off x="7784698" y="2576758"/>
            <a:ext cx="2718603" cy="3567492"/>
            <a:chOff x="7739778" y="2672044"/>
            <a:chExt cx="2718603" cy="3567492"/>
          </a:xfrm>
        </p:grpSpPr>
        <p:pic>
          <p:nvPicPr>
            <p:cNvPr id="252" name="Google Shape;252;p30"/>
            <p:cNvPicPr preferRelativeResize="0"/>
            <p:nvPr/>
          </p:nvPicPr>
          <p:blipFill rotWithShape="1">
            <a:blip r:embed="rId4">
              <a:alphaModFix/>
            </a:blip>
            <a:srcRect/>
            <a:stretch/>
          </p:blipFill>
          <p:spPr>
            <a:xfrm>
              <a:off x="7739778" y="2672044"/>
              <a:ext cx="2718603" cy="3401005"/>
            </a:xfrm>
            <a:prstGeom prst="rect">
              <a:avLst/>
            </a:prstGeom>
            <a:noFill/>
            <a:ln>
              <a:noFill/>
            </a:ln>
          </p:spPr>
        </p:pic>
        <p:pic>
          <p:nvPicPr>
            <p:cNvPr id="253" name="Google Shape;253;p30"/>
            <p:cNvPicPr preferRelativeResize="0"/>
            <p:nvPr/>
          </p:nvPicPr>
          <p:blipFill rotWithShape="1">
            <a:blip r:embed="rId5">
              <a:alphaModFix/>
            </a:blip>
            <a:srcRect/>
            <a:stretch/>
          </p:blipFill>
          <p:spPr>
            <a:xfrm flipH="1">
              <a:off x="7853207" y="4372546"/>
              <a:ext cx="417461" cy="1866990"/>
            </a:xfrm>
            <a:prstGeom prst="rect">
              <a:avLst/>
            </a:prstGeom>
            <a:noFill/>
            <a:ln>
              <a:noFill/>
            </a:ln>
          </p:spPr>
        </p:pic>
      </p:grpSp>
      <p:sp>
        <p:nvSpPr>
          <p:cNvPr id="254" name="Google Shape;254;p30"/>
          <p:cNvSpPr txBox="1"/>
          <p:nvPr/>
        </p:nvSpPr>
        <p:spPr>
          <a:xfrm>
            <a:off x="854378" y="736684"/>
            <a:ext cx="8197260"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chemeClr val="dk1"/>
                </a:solidFill>
                <a:latin typeface="Arial"/>
                <a:ea typeface="Arial"/>
                <a:cs typeface="Arial"/>
                <a:sym typeface="Arial"/>
              </a:rPr>
              <a:t>Identificando Posições de Poder</a:t>
            </a:r>
            <a:endParaRPr sz="3200" b="1" dirty="0">
              <a:solidFill>
                <a:schemeClr val="dk1"/>
              </a:solidFill>
              <a:latin typeface="Arial"/>
              <a:ea typeface="Arial"/>
              <a:cs typeface="Arial"/>
              <a:sym typeface="Arial"/>
            </a:endParaRPr>
          </a:p>
        </p:txBody>
      </p:sp>
      <p:sp>
        <p:nvSpPr>
          <p:cNvPr id="255" name="Google Shape;255;p30"/>
          <p:cNvSpPr txBox="1"/>
          <p:nvPr/>
        </p:nvSpPr>
        <p:spPr>
          <a:xfrm>
            <a:off x="854377" y="2714606"/>
            <a:ext cx="5241622" cy="3216265"/>
          </a:xfrm>
          <a:prstGeom prst="rect">
            <a:avLst/>
          </a:prstGeom>
          <a:noFill/>
          <a:ln>
            <a:noFill/>
          </a:ln>
        </p:spPr>
        <p:txBody>
          <a:bodyPr spcFirstLastPara="1" wrap="square" lIns="91425" tIns="45700" rIns="91425" bIns="45700" rtlCol="0" anchor="t" anchorCtr="0">
            <a:spAutoFit/>
          </a:bodyPr>
          <a:lstStyle/>
          <a:p>
            <a:pPr marL="0" marR="0" lvl="0" indent="0" algn="just" rtl="0">
              <a:spcBef>
                <a:spcPts val="0"/>
              </a:spcBef>
              <a:spcAft>
                <a:spcPts val="0"/>
              </a:spcAft>
              <a:buNone/>
            </a:pPr>
            <a:r>
              <a:rPr lang="pt-br" sz="2200" b="1">
                <a:solidFill>
                  <a:srgbClr val="4EA827"/>
                </a:solidFill>
                <a:latin typeface="Arial"/>
                <a:ea typeface="Arial"/>
                <a:cs typeface="Arial"/>
                <a:sym typeface="Arial"/>
              </a:rPr>
              <a:t>Discussão do Cenário C</a:t>
            </a:r>
            <a:endParaRPr/>
          </a:p>
          <a:p>
            <a:pPr marL="0" marR="0" lvl="0" indent="0" algn="l" rtl="0">
              <a:spcBef>
                <a:spcPts val="600"/>
              </a:spcBef>
              <a:spcAft>
                <a:spcPts val="0"/>
              </a:spcAft>
              <a:buNone/>
            </a:pPr>
            <a:r>
              <a:rPr lang="pt-br" sz="2200">
                <a:solidFill>
                  <a:srgbClr val="27242B"/>
                </a:solidFill>
                <a:latin typeface="Arial"/>
                <a:ea typeface="Arial"/>
                <a:cs typeface="Arial"/>
                <a:sym typeface="Arial"/>
              </a:rPr>
              <a:t>Um líder da aldeia masculino se encontra com um agricultor deficiente (que anda com uma bengala) sobre os benefícios potenciais disponíveis em um programa de ONG. O agricultor deficiente tem duas filhas adolescentes, de 15 e 16 anos, que são consideradas em idade de casar na aldeia, embora a idade legal para casar seja 18 anos.</a:t>
            </a:r>
            <a:endParaRPr sz="2200">
              <a:solidFill>
                <a:schemeClr val="dk1"/>
              </a:solidFill>
              <a:latin typeface="Arial"/>
              <a:ea typeface="Arial"/>
              <a:cs typeface="Arial"/>
              <a:sym typeface="Arial"/>
            </a:endParaRPr>
          </a:p>
        </p:txBody>
      </p:sp>
      <p:sp>
        <p:nvSpPr>
          <p:cNvPr id="256" name="Google Shape;256;p30"/>
          <p:cNvSpPr txBox="1"/>
          <p:nvPr/>
        </p:nvSpPr>
        <p:spPr>
          <a:xfrm>
            <a:off x="854378" y="496116"/>
            <a:ext cx="2285986"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dirty="0">
                <a:solidFill>
                  <a:srgbClr val="4EA827"/>
                </a:solidFill>
                <a:latin typeface="Arial"/>
                <a:ea typeface="Arial"/>
                <a:cs typeface="Arial"/>
                <a:sym typeface="Arial"/>
              </a:rPr>
              <a:t>Sessão 2 </a:t>
            </a:r>
            <a:r>
              <a:rPr lang="pt-br" sz="1600" dirty="0">
                <a:solidFill>
                  <a:srgbClr val="4EA827"/>
                </a:solidFill>
                <a:latin typeface="Arial"/>
                <a:ea typeface="Arial"/>
                <a:cs typeface="Arial"/>
                <a:sym typeface="Arial"/>
              </a:rPr>
              <a:t>// Tópico 2</a:t>
            </a:r>
            <a:endParaRPr sz="1600" dirty="0">
              <a:solidFill>
                <a:srgbClr val="4EA827"/>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pic>
        <p:nvPicPr>
          <p:cNvPr id="261" name="Google Shape;261;p31"/>
          <p:cNvPicPr preferRelativeResize="0"/>
          <p:nvPr/>
        </p:nvPicPr>
        <p:blipFill rotWithShape="1">
          <a:blip r:embed="rId3">
            <a:alphaModFix/>
          </a:blip>
          <a:srcRect/>
          <a:stretch/>
        </p:blipFill>
        <p:spPr>
          <a:xfrm>
            <a:off x="0" y="0"/>
            <a:ext cx="12192000" cy="6858000"/>
          </a:xfrm>
          <a:prstGeom prst="rect">
            <a:avLst/>
          </a:prstGeom>
          <a:noFill/>
          <a:ln>
            <a:noFill/>
          </a:ln>
        </p:spPr>
      </p:pic>
      <p:grpSp>
        <p:nvGrpSpPr>
          <p:cNvPr id="262" name="Google Shape;262;p31"/>
          <p:cNvGrpSpPr/>
          <p:nvPr/>
        </p:nvGrpSpPr>
        <p:grpSpPr>
          <a:xfrm>
            <a:off x="6592824" y="3429000"/>
            <a:ext cx="5102351" cy="2647137"/>
            <a:chOff x="5998063" y="3554948"/>
            <a:chExt cx="5102351" cy="2647137"/>
          </a:xfrm>
        </p:grpSpPr>
        <p:grpSp>
          <p:nvGrpSpPr>
            <p:cNvPr id="263" name="Google Shape;263;p31"/>
            <p:cNvGrpSpPr/>
            <p:nvPr/>
          </p:nvGrpSpPr>
          <p:grpSpPr>
            <a:xfrm>
              <a:off x="7326003" y="3685271"/>
              <a:ext cx="3774411" cy="2374752"/>
              <a:chOff x="6294037" y="3621024"/>
              <a:chExt cx="3774411" cy="2374752"/>
            </a:xfrm>
          </p:grpSpPr>
          <p:pic>
            <p:nvPicPr>
              <p:cNvPr id="264" name="Google Shape;264;p31"/>
              <p:cNvPicPr preferRelativeResize="0"/>
              <p:nvPr/>
            </p:nvPicPr>
            <p:blipFill rotWithShape="1">
              <a:blip r:embed="rId4">
                <a:alphaModFix/>
              </a:blip>
              <a:srcRect l="56796" t="56119" r="9756" b="6085"/>
              <a:stretch/>
            </p:blipFill>
            <p:spPr>
              <a:xfrm>
                <a:off x="7095744" y="3621024"/>
                <a:ext cx="2972704" cy="2374752"/>
              </a:xfrm>
              <a:prstGeom prst="rect">
                <a:avLst/>
              </a:prstGeom>
              <a:noFill/>
              <a:ln>
                <a:noFill/>
              </a:ln>
            </p:spPr>
          </p:pic>
          <p:pic>
            <p:nvPicPr>
              <p:cNvPr id="265" name="Google Shape;265;p31"/>
              <p:cNvPicPr preferRelativeResize="0"/>
              <p:nvPr/>
            </p:nvPicPr>
            <p:blipFill rotWithShape="1">
              <a:blip r:embed="rId4">
                <a:alphaModFix/>
              </a:blip>
              <a:srcRect l="10056" t="56119" r="80861" b="6085"/>
              <a:stretch/>
            </p:blipFill>
            <p:spPr>
              <a:xfrm>
                <a:off x="6294037" y="3621024"/>
                <a:ext cx="807218" cy="2374752"/>
              </a:xfrm>
              <a:prstGeom prst="rect">
                <a:avLst/>
              </a:prstGeom>
              <a:noFill/>
              <a:ln>
                <a:noFill/>
              </a:ln>
            </p:spPr>
          </p:pic>
        </p:grpSp>
        <p:pic>
          <p:nvPicPr>
            <p:cNvPr id="266" name="Google Shape;266;p31"/>
            <p:cNvPicPr preferRelativeResize="0"/>
            <p:nvPr/>
          </p:nvPicPr>
          <p:blipFill rotWithShape="1">
            <a:blip r:embed="rId4">
              <a:alphaModFix/>
            </a:blip>
            <a:srcRect l="28531" t="5774" r="60146" b="53386"/>
            <a:stretch/>
          </p:blipFill>
          <p:spPr>
            <a:xfrm flipH="1">
              <a:off x="5998063" y="3554948"/>
              <a:ext cx="1038061" cy="2647137"/>
            </a:xfrm>
            <a:prstGeom prst="rect">
              <a:avLst/>
            </a:prstGeom>
            <a:noFill/>
            <a:ln>
              <a:noFill/>
            </a:ln>
          </p:spPr>
        </p:pic>
      </p:grpSp>
      <p:sp>
        <p:nvSpPr>
          <p:cNvPr id="267" name="Google Shape;267;p31"/>
          <p:cNvSpPr txBox="1"/>
          <p:nvPr/>
        </p:nvSpPr>
        <p:spPr>
          <a:xfrm>
            <a:off x="854378" y="736684"/>
            <a:ext cx="8086422"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chemeClr val="dk1"/>
                </a:solidFill>
                <a:latin typeface="Arial"/>
                <a:ea typeface="Arial"/>
                <a:cs typeface="Arial"/>
                <a:sym typeface="Arial"/>
              </a:rPr>
              <a:t>Identificando Posições de Poder</a:t>
            </a:r>
            <a:endParaRPr sz="3200" b="1" dirty="0">
              <a:solidFill>
                <a:schemeClr val="dk1"/>
              </a:solidFill>
              <a:latin typeface="Arial"/>
              <a:ea typeface="Arial"/>
              <a:cs typeface="Arial"/>
              <a:sym typeface="Arial"/>
            </a:endParaRPr>
          </a:p>
        </p:txBody>
      </p:sp>
      <p:sp>
        <p:nvSpPr>
          <p:cNvPr id="268" name="Google Shape;268;p31"/>
          <p:cNvSpPr txBox="1"/>
          <p:nvPr/>
        </p:nvSpPr>
        <p:spPr>
          <a:xfrm>
            <a:off x="854377" y="2714606"/>
            <a:ext cx="5241622" cy="2200602"/>
          </a:xfrm>
          <a:prstGeom prst="rect">
            <a:avLst/>
          </a:prstGeom>
          <a:noFill/>
          <a:ln>
            <a:noFill/>
          </a:ln>
        </p:spPr>
        <p:txBody>
          <a:bodyPr spcFirstLastPara="1" wrap="square" lIns="91425" tIns="45700" rIns="91425" bIns="45700" rtlCol="0" anchor="t" anchorCtr="0">
            <a:spAutoFit/>
          </a:bodyPr>
          <a:lstStyle/>
          <a:p>
            <a:pPr marL="0" marR="0" lvl="0" indent="0" algn="just" rtl="0">
              <a:spcBef>
                <a:spcPts val="0"/>
              </a:spcBef>
              <a:spcAft>
                <a:spcPts val="0"/>
              </a:spcAft>
              <a:buNone/>
            </a:pPr>
            <a:r>
              <a:rPr lang="pt-br" sz="2200" b="1">
                <a:solidFill>
                  <a:srgbClr val="4EA827"/>
                </a:solidFill>
                <a:latin typeface="Arial"/>
                <a:ea typeface="Arial"/>
                <a:cs typeface="Arial"/>
                <a:sym typeface="Arial"/>
              </a:rPr>
              <a:t>Discussão do Cenário D</a:t>
            </a:r>
            <a:endParaRPr/>
          </a:p>
          <a:p>
            <a:pPr marL="0" marR="0" lvl="0" indent="0" algn="l" rtl="0">
              <a:spcBef>
                <a:spcPts val="600"/>
              </a:spcBef>
              <a:spcAft>
                <a:spcPts val="0"/>
              </a:spcAft>
              <a:buNone/>
            </a:pPr>
            <a:r>
              <a:rPr lang="pt-br" sz="2200">
                <a:solidFill>
                  <a:srgbClr val="27242B"/>
                </a:solidFill>
                <a:latin typeface="Arial"/>
                <a:ea typeface="Arial"/>
                <a:cs typeface="Arial"/>
                <a:sym typeface="Arial"/>
              </a:rPr>
              <a:t>Um homem trabalhador temporário de uma ONG está ajudando em uma comunidade local, coletando respostas para uma pesquisa sobre satisfação dos beneficiários com as atividades do programa. </a:t>
            </a:r>
            <a:endParaRPr sz="2200">
              <a:solidFill>
                <a:schemeClr val="dk1"/>
              </a:solidFill>
              <a:latin typeface="Arial"/>
              <a:ea typeface="Arial"/>
              <a:cs typeface="Arial"/>
              <a:sym typeface="Arial"/>
            </a:endParaRPr>
          </a:p>
        </p:txBody>
      </p:sp>
      <p:sp>
        <p:nvSpPr>
          <p:cNvPr id="269" name="Google Shape;269;p31"/>
          <p:cNvSpPr txBox="1"/>
          <p:nvPr/>
        </p:nvSpPr>
        <p:spPr>
          <a:xfrm>
            <a:off x="854378" y="496116"/>
            <a:ext cx="2313695"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dirty="0">
                <a:solidFill>
                  <a:srgbClr val="4EA827"/>
                </a:solidFill>
                <a:latin typeface="Arial"/>
                <a:ea typeface="Arial"/>
                <a:cs typeface="Arial"/>
                <a:sym typeface="Arial"/>
              </a:rPr>
              <a:t>Sessão 2 </a:t>
            </a:r>
            <a:r>
              <a:rPr lang="pt-br" sz="1600" dirty="0">
                <a:solidFill>
                  <a:srgbClr val="4EA827"/>
                </a:solidFill>
                <a:latin typeface="Arial"/>
                <a:ea typeface="Arial"/>
                <a:cs typeface="Arial"/>
                <a:sym typeface="Arial"/>
              </a:rPr>
              <a:t>// Tópico 2</a:t>
            </a:r>
            <a:endParaRPr sz="1600" dirty="0">
              <a:solidFill>
                <a:srgbClr val="4EA827"/>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pic>
        <p:nvPicPr>
          <p:cNvPr id="95" name="Google Shape;95;p14"/>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96" name="Google Shape;96;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rtlCol="0" anchor="ctr" anchorCtr="0">
            <a:normAutofit/>
          </a:bodyPr>
          <a:lstStyle/>
          <a:p>
            <a:pPr marL="0" lvl="0" indent="0" algn="l" rtl="0">
              <a:lnSpc>
                <a:spcPct val="90000"/>
              </a:lnSpc>
              <a:spcBef>
                <a:spcPts val="0"/>
              </a:spcBef>
              <a:spcAft>
                <a:spcPts val="0"/>
              </a:spcAft>
              <a:buClr>
                <a:srgbClr val="27242B"/>
              </a:buClr>
              <a:buSzPts val="4000"/>
              <a:buFont typeface="Arial"/>
              <a:buNone/>
            </a:pPr>
            <a:r>
              <a:rPr lang="pt-br" sz="4000" b="1">
                <a:solidFill>
                  <a:srgbClr val="27242B"/>
                </a:solidFill>
                <a:latin typeface="Arial"/>
                <a:ea typeface="Arial"/>
                <a:cs typeface="Arial"/>
                <a:sym typeface="Arial"/>
              </a:rPr>
              <a:t>Visão Geral do Módulo</a:t>
            </a:r>
            <a:endParaRPr sz="4000">
              <a:solidFill>
                <a:srgbClr val="27242B"/>
              </a:solidFill>
            </a:endParaRPr>
          </a:p>
        </p:txBody>
      </p:sp>
      <p:sp>
        <p:nvSpPr>
          <p:cNvPr id="97" name="Google Shape;97;p14"/>
          <p:cNvSpPr txBox="1">
            <a:spLocks noGrp="1"/>
          </p:cNvSpPr>
          <p:nvPr>
            <p:ph type="body" idx="1"/>
          </p:nvPr>
        </p:nvSpPr>
        <p:spPr>
          <a:xfrm>
            <a:off x="838199" y="1552576"/>
            <a:ext cx="10716491" cy="4351338"/>
          </a:xfrm>
          <a:prstGeom prst="rect">
            <a:avLst/>
          </a:prstGeom>
          <a:noFill/>
          <a:ln>
            <a:noFill/>
          </a:ln>
        </p:spPr>
        <p:txBody>
          <a:bodyPr spcFirstLastPara="1" wrap="square" lIns="91425" tIns="45700" rIns="91425" bIns="45700" rtlCol="0" anchor="t" anchorCtr="0">
            <a:normAutofit/>
          </a:bodyPr>
          <a:lstStyle/>
          <a:p>
            <a:pPr marL="0" lvl="0" indent="0" algn="l" rtl="0">
              <a:lnSpc>
                <a:spcPct val="150000"/>
              </a:lnSpc>
              <a:spcBef>
                <a:spcPts val="0"/>
              </a:spcBef>
              <a:spcAft>
                <a:spcPts val="0"/>
              </a:spcAft>
              <a:buClr>
                <a:srgbClr val="27242B"/>
              </a:buClr>
              <a:buSzPts val="2200"/>
              <a:buNone/>
            </a:pPr>
            <a:r>
              <a:rPr lang="pt-br" sz="2200" b="1">
                <a:solidFill>
                  <a:srgbClr val="27242B"/>
                </a:solidFill>
                <a:latin typeface="Arial"/>
                <a:ea typeface="Arial"/>
                <a:cs typeface="Arial"/>
                <a:sym typeface="Arial"/>
              </a:rPr>
              <a:t>Sessão 1: </a:t>
            </a:r>
            <a:r>
              <a:rPr lang="pt-br" sz="2200">
                <a:solidFill>
                  <a:srgbClr val="27242B"/>
                </a:solidFill>
                <a:latin typeface="Arial"/>
                <a:ea typeface="Arial"/>
                <a:cs typeface="Arial"/>
                <a:sym typeface="Arial"/>
              </a:rPr>
              <a:t>Introdução e Vídeo</a:t>
            </a:r>
            <a:endParaRPr dirty="0"/>
          </a:p>
          <a:p>
            <a:pPr marL="0" lvl="0" indent="0" algn="l" rtl="0">
              <a:lnSpc>
                <a:spcPct val="150000"/>
              </a:lnSpc>
              <a:spcBef>
                <a:spcPts val="1000"/>
              </a:spcBef>
              <a:spcAft>
                <a:spcPts val="0"/>
              </a:spcAft>
              <a:buClr>
                <a:srgbClr val="27242B"/>
              </a:buClr>
              <a:buSzPts val="2200"/>
              <a:buNone/>
            </a:pPr>
            <a:r>
              <a:rPr lang="pt-br" sz="2200" b="1">
                <a:solidFill>
                  <a:srgbClr val="27242B"/>
                </a:solidFill>
                <a:latin typeface="Arial"/>
                <a:ea typeface="Arial"/>
                <a:cs typeface="Arial"/>
                <a:sym typeface="Arial"/>
              </a:rPr>
              <a:t>Sessão 2: </a:t>
            </a:r>
            <a:r>
              <a:rPr lang="pt-br" sz="2200">
                <a:solidFill>
                  <a:srgbClr val="27242B"/>
                </a:solidFill>
                <a:latin typeface="Arial"/>
                <a:ea typeface="Arial"/>
                <a:cs typeface="Arial"/>
                <a:sym typeface="Arial"/>
              </a:rPr>
              <a:t>Tratando as pessoas com respeito e usar posições de poder com responsabilidade</a:t>
            </a:r>
            <a:endParaRPr dirty="0"/>
          </a:p>
          <a:p>
            <a:pPr marL="0" lvl="0" indent="0" algn="l" rtl="0">
              <a:lnSpc>
                <a:spcPct val="150000"/>
              </a:lnSpc>
              <a:spcBef>
                <a:spcPts val="1000"/>
              </a:spcBef>
              <a:spcAft>
                <a:spcPts val="0"/>
              </a:spcAft>
              <a:buClr>
                <a:srgbClr val="27242B"/>
              </a:buClr>
              <a:buSzPts val="2200"/>
              <a:buNone/>
            </a:pPr>
            <a:r>
              <a:rPr lang="pt-br" sz="2200" b="1">
                <a:solidFill>
                  <a:srgbClr val="27242B"/>
                </a:solidFill>
                <a:latin typeface="Arial"/>
                <a:ea typeface="Arial"/>
                <a:cs typeface="Arial"/>
                <a:sym typeface="Arial"/>
              </a:rPr>
              <a:t>Sessão 3: </a:t>
            </a:r>
            <a:r>
              <a:rPr lang="pt-br" sz="2200">
                <a:solidFill>
                  <a:srgbClr val="27242B"/>
                </a:solidFill>
                <a:latin typeface="Arial"/>
                <a:ea typeface="Arial"/>
                <a:cs typeface="Arial"/>
                <a:sym typeface="Arial"/>
              </a:rPr>
              <a:t>Os Seis Princípios Fundamentais</a:t>
            </a:r>
            <a:endParaRPr dirty="0"/>
          </a:p>
          <a:p>
            <a:pPr marL="0" lvl="0" indent="0" algn="l" rtl="0">
              <a:lnSpc>
                <a:spcPct val="150000"/>
              </a:lnSpc>
              <a:spcBef>
                <a:spcPts val="1000"/>
              </a:spcBef>
              <a:spcAft>
                <a:spcPts val="0"/>
              </a:spcAft>
              <a:buClr>
                <a:srgbClr val="27242B"/>
              </a:buClr>
              <a:buSzPts val="2200"/>
              <a:buNone/>
            </a:pPr>
            <a:r>
              <a:rPr lang="pt-br" sz="2200" b="1">
                <a:solidFill>
                  <a:srgbClr val="27242B"/>
                </a:solidFill>
                <a:latin typeface="Arial"/>
                <a:ea typeface="Arial"/>
                <a:cs typeface="Arial"/>
                <a:sym typeface="Arial"/>
              </a:rPr>
              <a:t>Sessão 4: </a:t>
            </a:r>
            <a:r>
              <a:rPr lang="pt-br" sz="2200">
                <a:solidFill>
                  <a:srgbClr val="27242B"/>
                </a:solidFill>
                <a:latin typeface="Arial"/>
                <a:ea typeface="Arial"/>
                <a:cs typeface="Arial"/>
                <a:sym typeface="Arial"/>
              </a:rPr>
              <a:t>Reconhecendo Condutas Proibidas e Comportamentos Suspeitos</a:t>
            </a:r>
            <a:endParaRPr dirty="0"/>
          </a:p>
          <a:p>
            <a:pPr marL="0" lvl="0" indent="0" algn="l" rtl="0">
              <a:lnSpc>
                <a:spcPct val="150000"/>
              </a:lnSpc>
              <a:spcBef>
                <a:spcPts val="1000"/>
              </a:spcBef>
              <a:spcAft>
                <a:spcPts val="0"/>
              </a:spcAft>
              <a:buClr>
                <a:srgbClr val="27242B"/>
              </a:buClr>
              <a:buSzPts val="2200"/>
              <a:buNone/>
            </a:pPr>
            <a:r>
              <a:rPr lang="pt-br" sz="2200" b="1">
                <a:solidFill>
                  <a:srgbClr val="27242B"/>
                </a:solidFill>
                <a:latin typeface="Arial"/>
                <a:ea typeface="Arial"/>
                <a:cs typeface="Arial"/>
                <a:sym typeface="Arial"/>
              </a:rPr>
              <a:t>Sessão 5: </a:t>
            </a:r>
            <a:r>
              <a:rPr lang="pt-br" sz="2200">
                <a:solidFill>
                  <a:srgbClr val="27242B"/>
                </a:solidFill>
                <a:latin typeface="Arial"/>
                <a:ea typeface="Arial"/>
                <a:cs typeface="Arial"/>
                <a:sym typeface="Arial"/>
              </a:rPr>
              <a:t>O Processo de Denúncias</a:t>
            </a:r>
            <a:endParaRPr dirty="0"/>
          </a:p>
          <a:p>
            <a:pPr marL="0" lvl="0" indent="0" algn="l" rtl="0">
              <a:lnSpc>
                <a:spcPct val="90000"/>
              </a:lnSpc>
              <a:spcBef>
                <a:spcPts val="1000"/>
              </a:spcBef>
              <a:spcAft>
                <a:spcPts val="0"/>
              </a:spcAft>
              <a:buClr>
                <a:schemeClr val="dk1"/>
              </a:buClr>
              <a:buSzPts val="2800"/>
              <a:buNone/>
            </a:pPr>
            <a:endParaRPr dirty="0">
              <a:latin typeface="Arial"/>
              <a:ea typeface="Arial"/>
              <a:cs typeface="Arial"/>
              <a:sym typeface="Arial"/>
            </a:endParaRPr>
          </a:p>
          <a:p>
            <a:pPr marL="0" lvl="0" indent="0" algn="l" rtl="0">
              <a:lnSpc>
                <a:spcPct val="90000"/>
              </a:lnSpc>
              <a:spcBef>
                <a:spcPts val="1000"/>
              </a:spcBef>
              <a:spcAft>
                <a:spcPts val="0"/>
              </a:spcAft>
              <a:buClr>
                <a:schemeClr val="dk1"/>
              </a:buClr>
              <a:buSzPts val="2800"/>
              <a:buNone/>
            </a:pP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pic>
        <p:nvPicPr>
          <p:cNvPr id="274" name="Google Shape;274;p32"/>
          <p:cNvPicPr preferRelativeResize="0"/>
          <p:nvPr/>
        </p:nvPicPr>
        <p:blipFill rotWithShape="1">
          <a:blip r:embed="rId3">
            <a:alphaModFix/>
          </a:blip>
          <a:srcRect/>
          <a:stretch/>
        </p:blipFill>
        <p:spPr>
          <a:xfrm>
            <a:off x="0" y="0"/>
            <a:ext cx="12192000" cy="6858000"/>
          </a:xfrm>
          <a:prstGeom prst="rect">
            <a:avLst/>
          </a:prstGeom>
          <a:noFill/>
          <a:ln>
            <a:noFill/>
          </a:ln>
        </p:spPr>
      </p:pic>
      <p:grpSp>
        <p:nvGrpSpPr>
          <p:cNvPr id="275" name="Google Shape;275;p32"/>
          <p:cNvGrpSpPr/>
          <p:nvPr/>
        </p:nvGrpSpPr>
        <p:grpSpPr>
          <a:xfrm>
            <a:off x="6351253" y="3475892"/>
            <a:ext cx="5585493" cy="2773863"/>
            <a:chOff x="5795212" y="2926278"/>
            <a:chExt cx="5636603" cy="2872388"/>
          </a:xfrm>
        </p:grpSpPr>
        <p:grpSp>
          <p:nvGrpSpPr>
            <p:cNvPr id="276" name="Google Shape;276;p32"/>
            <p:cNvGrpSpPr/>
            <p:nvPr/>
          </p:nvGrpSpPr>
          <p:grpSpPr>
            <a:xfrm>
              <a:off x="7290147" y="2926278"/>
              <a:ext cx="4141668" cy="2576945"/>
              <a:chOff x="6294037" y="3621024"/>
              <a:chExt cx="3774411" cy="2374752"/>
            </a:xfrm>
          </p:grpSpPr>
          <p:pic>
            <p:nvPicPr>
              <p:cNvPr id="277" name="Google Shape;277;p32"/>
              <p:cNvPicPr preferRelativeResize="0"/>
              <p:nvPr/>
            </p:nvPicPr>
            <p:blipFill rotWithShape="1">
              <a:blip r:embed="rId4">
                <a:alphaModFix/>
              </a:blip>
              <a:srcRect l="56796" t="56119" r="9756" b="6085"/>
              <a:stretch/>
            </p:blipFill>
            <p:spPr>
              <a:xfrm>
                <a:off x="7095744" y="3621024"/>
                <a:ext cx="2972704" cy="2374752"/>
              </a:xfrm>
              <a:prstGeom prst="rect">
                <a:avLst/>
              </a:prstGeom>
              <a:noFill/>
              <a:ln>
                <a:noFill/>
              </a:ln>
            </p:spPr>
          </p:pic>
          <p:pic>
            <p:nvPicPr>
              <p:cNvPr id="278" name="Google Shape;278;p32"/>
              <p:cNvPicPr preferRelativeResize="0"/>
              <p:nvPr/>
            </p:nvPicPr>
            <p:blipFill rotWithShape="1">
              <a:blip r:embed="rId4">
                <a:alphaModFix/>
              </a:blip>
              <a:srcRect l="10056" t="56119" r="80861" b="6085"/>
              <a:stretch/>
            </p:blipFill>
            <p:spPr>
              <a:xfrm>
                <a:off x="6294037" y="3621024"/>
                <a:ext cx="807218" cy="2374752"/>
              </a:xfrm>
              <a:prstGeom prst="rect">
                <a:avLst/>
              </a:prstGeom>
              <a:noFill/>
              <a:ln>
                <a:noFill/>
              </a:ln>
            </p:spPr>
          </p:pic>
        </p:grpSp>
        <p:pic>
          <p:nvPicPr>
            <p:cNvPr id="279" name="Google Shape;279;p32"/>
            <p:cNvPicPr preferRelativeResize="0"/>
            <p:nvPr/>
          </p:nvPicPr>
          <p:blipFill rotWithShape="1">
            <a:blip r:embed="rId4">
              <a:alphaModFix/>
            </a:blip>
            <a:srcRect l="59539" t="8069" r="28578" b="54784"/>
            <a:stretch/>
          </p:blipFill>
          <p:spPr>
            <a:xfrm flipH="1">
              <a:off x="5795212" y="2926278"/>
              <a:ext cx="1300914" cy="2872388"/>
            </a:xfrm>
            <a:prstGeom prst="rect">
              <a:avLst/>
            </a:prstGeom>
            <a:noFill/>
            <a:ln>
              <a:noFill/>
            </a:ln>
          </p:spPr>
        </p:pic>
      </p:grpSp>
      <p:sp>
        <p:nvSpPr>
          <p:cNvPr id="280" name="Google Shape;280;p32"/>
          <p:cNvSpPr txBox="1"/>
          <p:nvPr/>
        </p:nvSpPr>
        <p:spPr>
          <a:xfrm>
            <a:off x="854378" y="736684"/>
            <a:ext cx="8132604"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chemeClr val="dk1"/>
                </a:solidFill>
                <a:latin typeface="Arial"/>
                <a:ea typeface="Arial"/>
                <a:cs typeface="Arial"/>
                <a:sym typeface="Arial"/>
              </a:rPr>
              <a:t>Identificando Posições de Poder</a:t>
            </a:r>
            <a:endParaRPr sz="3200" b="1" dirty="0">
              <a:solidFill>
                <a:schemeClr val="dk1"/>
              </a:solidFill>
              <a:latin typeface="Arial"/>
              <a:ea typeface="Arial"/>
              <a:cs typeface="Arial"/>
              <a:sym typeface="Arial"/>
            </a:endParaRPr>
          </a:p>
        </p:txBody>
      </p:sp>
      <p:sp>
        <p:nvSpPr>
          <p:cNvPr id="281" name="Google Shape;281;p32"/>
          <p:cNvSpPr txBox="1"/>
          <p:nvPr/>
        </p:nvSpPr>
        <p:spPr>
          <a:xfrm>
            <a:off x="854377" y="2714606"/>
            <a:ext cx="5241622" cy="2539157"/>
          </a:xfrm>
          <a:prstGeom prst="rect">
            <a:avLst/>
          </a:prstGeom>
          <a:noFill/>
          <a:ln>
            <a:noFill/>
          </a:ln>
        </p:spPr>
        <p:txBody>
          <a:bodyPr spcFirstLastPara="1" wrap="square" lIns="91425" tIns="45700" rIns="91425" bIns="45700" rtlCol="0" anchor="t" anchorCtr="0">
            <a:spAutoFit/>
          </a:bodyPr>
          <a:lstStyle/>
          <a:p>
            <a:pPr marL="0" marR="0" lvl="0" indent="0" algn="just" rtl="0">
              <a:spcBef>
                <a:spcPts val="0"/>
              </a:spcBef>
              <a:spcAft>
                <a:spcPts val="0"/>
              </a:spcAft>
              <a:buNone/>
            </a:pPr>
            <a:r>
              <a:rPr lang="pt-br" sz="2200" b="1">
                <a:solidFill>
                  <a:srgbClr val="4EA827"/>
                </a:solidFill>
                <a:latin typeface="Arial"/>
                <a:ea typeface="Arial"/>
                <a:cs typeface="Arial"/>
                <a:sym typeface="Arial"/>
              </a:rPr>
              <a:t>Discussão do Cenário E</a:t>
            </a:r>
            <a:endParaRPr/>
          </a:p>
          <a:p>
            <a:pPr marL="0" marR="0" lvl="0" indent="0" algn="l" rtl="0">
              <a:spcBef>
                <a:spcPts val="600"/>
              </a:spcBef>
              <a:spcAft>
                <a:spcPts val="0"/>
              </a:spcAft>
              <a:buNone/>
            </a:pPr>
            <a:r>
              <a:rPr lang="pt-br" sz="2200">
                <a:solidFill>
                  <a:srgbClr val="27242B"/>
                </a:solidFill>
                <a:latin typeface="Arial"/>
                <a:ea typeface="Arial"/>
                <a:cs typeface="Arial"/>
                <a:sym typeface="Arial"/>
              </a:rPr>
              <a:t>Um diretor de programas da ONG está se apresentando em uma reunião comunitária e informando que a ONG está procurando contratar para posições temporárias. Ele compartilha que eles estão procurando principalmente por mulheres que irão trabalhar com outras mulheres locais. </a:t>
            </a:r>
            <a:endParaRPr sz="2400">
              <a:solidFill>
                <a:schemeClr val="dk1"/>
              </a:solidFill>
              <a:latin typeface="Arial"/>
              <a:ea typeface="Arial"/>
              <a:cs typeface="Arial"/>
              <a:sym typeface="Arial"/>
            </a:endParaRPr>
          </a:p>
        </p:txBody>
      </p:sp>
      <p:sp>
        <p:nvSpPr>
          <p:cNvPr id="282" name="Google Shape;282;p32"/>
          <p:cNvSpPr txBox="1"/>
          <p:nvPr/>
        </p:nvSpPr>
        <p:spPr>
          <a:xfrm>
            <a:off x="854378" y="496116"/>
            <a:ext cx="227674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dirty="0">
                <a:solidFill>
                  <a:srgbClr val="4EA827"/>
                </a:solidFill>
                <a:latin typeface="Arial"/>
                <a:ea typeface="Arial"/>
                <a:cs typeface="Arial"/>
                <a:sym typeface="Arial"/>
              </a:rPr>
              <a:t>Sessão 2 </a:t>
            </a:r>
            <a:r>
              <a:rPr lang="pt-br" sz="1600" dirty="0">
                <a:solidFill>
                  <a:srgbClr val="4EA827"/>
                </a:solidFill>
                <a:latin typeface="Arial"/>
                <a:ea typeface="Arial"/>
                <a:cs typeface="Arial"/>
                <a:sym typeface="Arial"/>
              </a:rPr>
              <a:t>// Tópico 2</a:t>
            </a:r>
            <a:endParaRPr sz="1600" dirty="0">
              <a:solidFill>
                <a:srgbClr val="4EA827"/>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33"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288" name="Google Shape;288;p33"/>
          <p:cNvSpPr txBox="1"/>
          <p:nvPr/>
        </p:nvSpPr>
        <p:spPr>
          <a:xfrm>
            <a:off x="1842412" y="3175523"/>
            <a:ext cx="965443"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pt-br" sz="2200" dirty="0">
                <a:solidFill>
                  <a:srgbClr val="27242B"/>
                </a:solidFill>
                <a:latin typeface="Arial"/>
                <a:ea typeface="Arial"/>
                <a:cs typeface="Arial"/>
                <a:sym typeface="Arial"/>
              </a:rPr>
              <a:t>Idade</a:t>
            </a:r>
            <a:endParaRPr sz="2200" dirty="0">
              <a:solidFill>
                <a:srgbClr val="27242B"/>
              </a:solidFill>
              <a:latin typeface="Calibri"/>
              <a:ea typeface="Calibri"/>
              <a:cs typeface="Calibri"/>
              <a:sym typeface="Calibri"/>
            </a:endParaRPr>
          </a:p>
        </p:txBody>
      </p:sp>
      <p:sp>
        <p:nvSpPr>
          <p:cNvPr id="289" name="Google Shape;289;p33"/>
          <p:cNvSpPr txBox="1"/>
          <p:nvPr/>
        </p:nvSpPr>
        <p:spPr>
          <a:xfrm>
            <a:off x="1842412" y="3986797"/>
            <a:ext cx="1183193"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pt-br" sz="2200">
                <a:solidFill>
                  <a:srgbClr val="27242B"/>
                </a:solidFill>
                <a:latin typeface="Arial"/>
                <a:ea typeface="Arial"/>
                <a:cs typeface="Arial"/>
                <a:sym typeface="Arial"/>
              </a:rPr>
              <a:t>Gênero </a:t>
            </a:r>
            <a:endParaRPr sz="2200">
              <a:solidFill>
                <a:srgbClr val="27242B"/>
              </a:solidFill>
              <a:latin typeface="Calibri"/>
              <a:ea typeface="Calibri"/>
              <a:cs typeface="Calibri"/>
              <a:sym typeface="Calibri"/>
            </a:endParaRPr>
          </a:p>
        </p:txBody>
      </p:sp>
      <p:sp>
        <p:nvSpPr>
          <p:cNvPr id="290" name="Google Shape;290;p33"/>
          <p:cNvSpPr txBox="1"/>
          <p:nvPr/>
        </p:nvSpPr>
        <p:spPr>
          <a:xfrm>
            <a:off x="1842412" y="4917697"/>
            <a:ext cx="1946149"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pt-br" sz="2200">
                <a:solidFill>
                  <a:srgbClr val="27242B"/>
                </a:solidFill>
                <a:latin typeface="Arial"/>
                <a:ea typeface="Arial"/>
                <a:cs typeface="Arial"/>
                <a:sym typeface="Arial"/>
              </a:rPr>
              <a:t>Status social </a:t>
            </a:r>
            <a:endParaRPr sz="2200">
              <a:solidFill>
                <a:srgbClr val="27242B"/>
              </a:solidFill>
              <a:latin typeface="Calibri"/>
              <a:ea typeface="Calibri"/>
              <a:cs typeface="Calibri"/>
              <a:sym typeface="Calibri"/>
            </a:endParaRPr>
          </a:p>
        </p:txBody>
      </p:sp>
      <p:sp>
        <p:nvSpPr>
          <p:cNvPr id="291" name="Google Shape;291;p33"/>
          <p:cNvSpPr txBox="1"/>
          <p:nvPr/>
        </p:nvSpPr>
        <p:spPr>
          <a:xfrm>
            <a:off x="1842412" y="5768060"/>
            <a:ext cx="2535624"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pt-br" sz="2200" dirty="0">
                <a:solidFill>
                  <a:srgbClr val="27242B"/>
                </a:solidFill>
                <a:latin typeface="Arial"/>
                <a:ea typeface="Arial"/>
                <a:cs typeface="Arial"/>
                <a:sym typeface="Arial"/>
              </a:rPr>
              <a:t>Status de trabalho</a:t>
            </a:r>
            <a:endParaRPr sz="2200" dirty="0">
              <a:solidFill>
                <a:srgbClr val="27242B"/>
              </a:solidFill>
              <a:latin typeface="Calibri"/>
              <a:ea typeface="Calibri"/>
              <a:cs typeface="Calibri"/>
              <a:sym typeface="Calibri"/>
            </a:endParaRPr>
          </a:p>
        </p:txBody>
      </p:sp>
      <p:sp>
        <p:nvSpPr>
          <p:cNvPr id="292" name="Google Shape;292;p33"/>
          <p:cNvSpPr txBox="1"/>
          <p:nvPr/>
        </p:nvSpPr>
        <p:spPr>
          <a:xfrm>
            <a:off x="6432234" y="3164486"/>
            <a:ext cx="4254239"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pt-br" sz="2200" dirty="0">
                <a:solidFill>
                  <a:srgbClr val="27242B"/>
                </a:solidFill>
                <a:latin typeface="Arial"/>
                <a:ea typeface="Arial"/>
                <a:cs typeface="Arial"/>
                <a:sym typeface="Arial"/>
              </a:rPr>
              <a:t>Status econômico ou patrimônio</a:t>
            </a:r>
            <a:endParaRPr sz="2200" dirty="0">
              <a:solidFill>
                <a:srgbClr val="27242B"/>
              </a:solidFill>
              <a:latin typeface="Calibri"/>
              <a:ea typeface="Calibri"/>
              <a:cs typeface="Calibri"/>
              <a:sym typeface="Calibri"/>
            </a:endParaRPr>
          </a:p>
        </p:txBody>
      </p:sp>
      <p:sp>
        <p:nvSpPr>
          <p:cNvPr id="293" name="Google Shape;293;p33"/>
          <p:cNvSpPr txBox="1"/>
          <p:nvPr/>
        </p:nvSpPr>
        <p:spPr>
          <a:xfrm>
            <a:off x="6432903" y="3985579"/>
            <a:ext cx="3393534" cy="76940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pt-br" sz="2200">
                <a:solidFill>
                  <a:srgbClr val="27242B"/>
                </a:solidFill>
                <a:latin typeface="Arial"/>
                <a:ea typeface="Arial"/>
                <a:cs typeface="Arial"/>
                <a:sym typeface="Arial"/>
              </a:rPr>
              <a:t>Raça/nacionalidade/etnia/afiliação tribal</a:t>
            </a:r>
            <a:endParaRPr sz="2200">
              <a:solidFill>
                <a:srgbClr val="27242B"/>
              </a:solidFill>
              <a:latin typeface="Calibri"/>
              <a:ea typeface="Calibri"/>
              <a:cs typeface="Calibri"/>
              <a:sym typeface="Calibri"/>
            </a:endParaRPr>
          </a:p>
        </p:txBody>
      </p:sp>
      <p:sp>
        <p:nvSpPr>
          <p:cNvPr id="294" name="Google Shape;294;p33"/>
          <p:cNvSpPr txBox="1"/>
          <p:nvPr/>
        </p:nvSpPr>
        <p:spPr>
          <a:xfrm>
            <a:off x="6429404" y="4917697"/>
            <a:ext cx="3450435"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pt-br" sz="2200">
                <a:solidFill>
                  <a:srgbClr val="27242B"/>
                </a:solidFill>
                <a:latin typeface="Arial"/>
                <a:ea typeface="Arial"/>
                <a:cs typeface="Arial"/>
                <a:sym typeface="Arial"/>
              </a:rPr>
              <a:t>Necessidades especiais</a:t>
            </a:r>
            <a:endParaRPr sz="2200">
              <a:solidFill>
                <a:srgbClr val="27242B"/>
              </a:solidFill>
              <a:latin typeface="Calibri"/>
              <a:ea typeface="Calibri"/>
              <a:cs typeface="Calibri"/>
              <a:sym typeface="Calibri"/>
            </a:endParaRPr>
          </a:p>
        </p:txBody>
      </p:sp>
      <p:sp>
        <p:nvSpPr>
          <p:cNvPr id="295" name="Google Shape;295;p33"/>
          <p:cNvSpPr txBox="1"/>
          <p:nvPr/>
        </p:nvSpPr>
        <p:spPr>
          <a:xfrm>
            <a:off x="6419148" y="5768366"/>
            <a:ext cx="3450435"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pt-br" sz="2200">
                <a:solidFill>
                  <a:srgbClr val="27242B"/>
                </a:solidFill>
                <a:latin typeface="Arial"/>
                <a:ea typeface="Arial"/>
                <a:cs typeface="Arial"/>
                <a:sym typeface="Arial"/>
              </a:rPr>
              <a:t>Religião</a:t>
            </a:r>
            <a:endParaRPr sz="2200">
              <a:solidFill>
                <a:srgbClr val="27242B"/>
              </a:solidFill>
              <a:latin typeface="Calibri"/>
              <a:ea typeface="Calibri"/>
              <a:cs typeface="Calibri"/>
              <a:sym typeface="Calibri"/>
            </a:endParaRPr>
          </a:p>
        </p:txBody>
      </p:sp>
      <p:sp>
        <p:nvSpPr>
          <p:cNvPr id="296" name="Google Shape;296;p33"/>
          <p:cNvSpPr txBox="1"/>
          <p:nvPr/>
        </p:nvSpPr>
        <p:spPr>
          <a:xfrm>
            <a:off x="854378" y="736684"/>
            <a:ext cx="8649840"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chemeClr val="dk1"/>
                </a:solidFill>
                <a:latin typeface="Arial"/>
                <a:ea typeface="Arial"/>
                <a:cs typeface="Arial"/>
                <a:sym typeface="Arial"/>
              </a:rPr>
              <a:t>Identificando Posições de Poder</a:t>
            </a:r>
            <a:endParaRPr sz="3200" b="1" dirty="0">
              <a:solidFill>
                <a:schemeClr val="dk1"/>
              </a:solidFill>
              <a:latin typeface="Arial"/>
              <a:ea typeface="Arial"/>
              <a:cs typeface="Arial"/>
              <a:sym typeface="Arial"/>
            </a:endParaRPr>
          </a:p>
        </p:txBody>
      </p:sp>
      <p:sp>
        <p:nvSpPr>
          <p:cNvPr id="297" name="Google Shape;297;p33"/>
          <p:cNvSpPr txBox="1"/>
          <p:nvPr/>
        </p:nvSpPr>
        <p:spPr>
          <a:xfrm>
            <a:off x="854377" y="2483021"/>
            <a:ext cx="5241622"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b="1">
                <a:solidFill>
                  <a:srgbClr val="4EA827"/>
                </a:solidFill>
                <a:latin typeface="Arial"/>
                <a:ea typeface="Arial"/>
                <a:cs typeface="Arial"/>
                <a:sym typeface="Arial"/>
              </a:rPr>
              <a:t>Fatores relacionados ao poder:</a:t>
            </a:r>
            <a:endParaRPr/>
          </a:p>
        </p:txBody>
      </p:sp>
      <p:sp>
        <p:nvSpPr>
          <p:cNvPr id="298" name="Google Shape;298;p33"/>
          <p:cNvSpPr txBox="1"/>
          <p:nvPr/>
        </p:nvSpPr>
        <p:spPr>
          <a:xfrm>
            <a:off x="854378" y="496116"/>
            <a:ext cx="2313695"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dirty="0">
                <a:solidFill>
                  <a:srgbClr val="4EA827"/>
                </a:solidFill>
                <a:latin typeface="Arial"/>
                <a:ea typeface="Arial"/>
                <a:cs typeface="Arial"/>
                <a:sym typeface="Arial"/>
              </a:rPr>
              <a:t>Sessão 2 </a:t>
            </a:r>
            <a:r>
              <a:rPr lang="pt-br" sz="1600" dirty="0">
                <a:solidFill>
                  <a:srgbClr val="4EA827"/>
                </a:solidFill>
                <a:latin typeface="Arial"/>
                <a:ea typeface="Arial"/>
                <a:cs typeface="Arial"/>
                <a:sym typeface="Arial"/>
              </a:rPr>
              <a:t>// Tópico 2</a:t>
            </a:r>
            <a:endParaRPr sz="1600" dirty="0">
              <a:solidFill>
                <a:srgbClr val="4EA827"/>
              </a:solidFill>
              <a:latin typeface="Calibri"/>
              <a:ea typeface="Calibri"/>
              <a:cs typeface="Calibri"/>
              <a:sym typeface="Calibri"/>
            </a:endParaRPr>
          </a:p>
        </p:txBody>
      </p:sp>
      <p:pic>
        <p:nvPicPr>
          <p:cNvPr id="299" name="Google Shape;299;p33" descr="Icon&#10;&#10;Description automatically generated"/>
          <p:cNvPicPr preferRelativeResize="0"/>
          <p:nvPr/>
        </p:nvPicPr>
        <p:blipFill rotWithShape="1">
          <a:blip r:embed="rId4">
            <a:alphaModFix/>
          </a:blip>
          <a:srcRect/>
          <a:stretch/>
        </p:blipFill>
        <p:spPr>
          <a:xfrm>
            <a:off x="5370367" y="3032617"/>
            <a:ext cx="683905" cy="683905"/>
          </a:xfrm>
          <a:prstGeom prst="rect">
            <a:avLst/>
          </a:prstGeom>
          <a:noFill/>
          <a:ln>
            <a:noFill/>
          </a:ln>
        </p:spPr>
      </p:pic>
      <p:pic>
        <p:nvPicPr>
          <p:cNvPr id="300" name="Google Shape;300;p33" descr="A picture containing text, plate, tableware, dishware&#10;&#10;Description automatically generated"/>
          <p:cNvPicPr preferRelativeResize="0"/>
          <p:nvPr/>
        </p:nvPicPr>
        <p:blipFill rotWithShape="1">
          <a:blip r:embed="rId5">
            <a:alphaModFix/>
          </a:blip>
          <a:srcRect/>
          <a:stretch/>
        </p:blipFill>
        <p:spPr>
          <a:xfrm>
            <a:off x="5350852" y="3904671"/>
            <a:ext cx="703297" cy="703297"/>
          </a:xfrm>
          <a:prstGeom prst="rect">
            <a:avLst/>
          </a:prstGeom>
          <a:noFill/>
          <a:ln>
            <a:noFill/>
          </a:ln>
        </p:spPr>
      </p:pic>
      <p:pic>
        <p:nvPicPr>
          <p:cNvPr id="301" name="Google Shape;301;p33" descr="Icon&#10;&#10;Description automatically generated"/>
          <p:cNvPicPr preferRelativeResize="0"/>
          <p:nvPr/>
        </p:nvPicPr>
        <p:blipFill rotWithShape="1">
          <a:blip r:embed="rId6">
            <a:alphaModFix/>
          </a:blip>
          <a:srcRect/>
          <a:stretch/>
        </p:blipFill>
        <p:spPr>
          <a:xfrm>
            <a:off x="865318" y="2972408"/>
            <a:ext cx="844317" cy="844317"/>
          </a:xfrm>
          <a:prstGeom prst="rect">
            <a:avLst/>
          </a:prstGeom>
          <a:noFill/>
          <a:ln>
            <a:noFill/>
          </a:ln>
        </p:spPr>
      </p:pic>
      <p:pic>
        <p:nvPicPr>
          <p:cNvPr id="302" name="Google Shape;302;p33" descr="Icon&#10;&#10;Description automatically generated"/>
          <p:cNvPicPr preferRelativeResize="0"/>
          <p:nvPr/>
        </p:nvPicPr>
        <p:blipFill rotWithShape="1">
          <a:blip r:embed="rId7">
            <a:alphaModFix/>
          </a:blip>
          <a:srcRect/>
          <a:stretch/>
        </p:blipFill>
        <p:spPr>
          <a:xfrm>
            <a:off x="928901" y="4755067"/>
            <a:ext cx="703297" cy="703297"/>
          </a:xfrm>
          <a:prstGeom prst="rect">
            <a:avLst/>
          </a:prstGeom>
          <a:noFill/>
          <a:ln>
            <a:noFill/>
          </a:ln>
        </p:spPr>
      </p:pic>
      <p:pic>
        <p:nvPicPr>
          <p:cNvPr id="303" name="Google Shape;303;p33" descr="Icon&#10;&#10;Description automatically generated"/>
          <p:cNvPicPr preferRelativeResize="0"/>
          <p:nvPr/>
        </p:nvPicPr>
        <p:blipFill rotWithShape="1">
          <a:blip r:embed="rId8">
            <a:alphaModFix/>
          </a:blip>
          <a:srcRect/>
          <a:stretch/>
        </p:blipFill>
        <p:spPr>
          <a:xfrm>
            <a:off x="5322573" y="4755067"/>
            <a:ext cx="780403" cy="780403"/>
          </a:xfrm>
          <a:prstGeom prst="rect">
            <a:avLst/>
          </a:prstGeom>
          <a:noFill/>
          <a:ln>
            <a:noFill/>
          </a:ln>
        </p:spPr>
      </p:pic>
      <p:pic>
        <p:nvPicPr>
          <p:cNvPr id="304" name="Google Shape;304;p33" descr="Icon&#10;&#10;Description automatically generated"/>
          <p:cNvPicPr preferRelativeResize="0"/>
          <p:nvPr/>
        </p:nvPicPr>
        <p:blipFill rotWithShape="1">
          <a:blip r:embed="rId9">
            <a:alphaModFix/>
          </a:blip>
          <a:srcRect/>
          <a:stretch/>
        </p:blipFill>
        <p:spPr>
          <a:xfrm>
            <a:off x="921181" y="5576692"/>
            <a:ext cx="723870" cy="723870"/>
          </a:xfrm>
          <a:prstGeom prst="rect">
            <a:avLst/>
          </a:prstGeom>
          <a:noFill/>
          <a:ln>
            <a:noFill/>
          </a:ln>
        </p:spPr>
      </p:pic>
      <p:pic>
        <p:nvPicPr>
          <p:cNvPr id="305" name="Google Shape;305;p33" descr="Icon&#10;&#10;Description automatically generated"/>
          <p:cNvPicPr preferRelativeResize="0"/>
          <p:nvPr/>
        </p:nvPicPr>
        <p:blipFill rotWithShape="1">
          <a:blip r:embed="rId10">
            <a:alphaModFix/>
          </a:blip>
          <a:srcRect/>
          <a:stretch/>
        </p:blipFill>
        <p:spPr>
          <a:xfrm>
            <a:off x="925898" y="3918770"/>
            <a:ext cx="717970" cy="717970"/>
          </a:xfrm>
          <a:prstGeom prst="rect">
            <a:avLst/>
          </a:prstGeom>
          <a:noFill/>
          <a:ln>
            <a:noFill/>
          </a:ln>
        </p:spPr>
      </p:pic>
      <p:pic>
        <p:nvPicPr>
          <p:cNvPr id="306" name="Google Shape;306;p33" descr="Icon&#10;&#10;Description automatically generated"/>
          <p:cNvPicPr preferRelativeResize="0"/>
          <p:nvPr/>
        </p:nvPicPr>
        <p:blipFill rotWithShape="1">
          <a:blip r:embed="rId11">
            <a:alphaModFix/>
          </a:blip>
          <a:srcRect l="6857" t="12700" r="5336" b="11006"/>
          <a:stretch/>
        </p:blipFill>
        <p:spPr>
          <a:xfrm>
            <a:off x="5284043" y="5604389"/>
            <a:ext cx="833120" cy="72387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pic>
        <p:nvPicPr>
          <p:cNvPr id="311" name="Google Shape;311;p34" descr="A picture containing green&#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grpSp>
        <p:nvGrpSpPr>
          <p:cNvPr id="312" name="Google Shape;312;p34"/>
          <p:cNvGrpSpPr/>
          <p:nvPr/>
        </p:nvGrpSpPr>
        <p:grpSpPr>
          <a:xfrm>
            <a:off x="1676400" y="2170478"/>
            <a:ext cx="6595730" cy="4433273"/>
            <a:chOff x="1467331" y="2506568"/>
            <a:chExt cx="6595730" cy="4433273"/>
          </a:xfrm>
        </p:grpSpPr>
        <p:pic>
          <p:nvPicPr>
            <p:cNvPr id="313" name="Google Shape;313;p34"/>
            <p:cNvPicPr preferRelativeResize="0"/>
            <p:nvPr/>
          </p:nvPicPr>
          <p:blipFill rotWithShape="1">
            <a:blip r:embed="rId4">
              <a:alphaModFix/>
            </a:blip>
            <a:srcRect/>
            <a:stretch/>
          </p:blipFill>
          <p:spPr>
            <a:xfrm>
              <a:off x="1467331" y="2506568"/>
              <a:ext cx="6595730" cy="4433273"/>
            </a:xfrm>
            <a:prstGeom prst="rect">
              <a:avLst/>
            </a:prstGeom>
            <a:noFill/>
            <a:ln>
              <a:noFill/>
            </a:ln>
          </p:spPr>
        </p:pic>
        <p:pic>
          <p:nvPicPr>
            <p:cNvPr id="314" name="Google Shape;314;p34"/>
            <p:cNvPicPr preferRelativeResize="0"/>
            <p:nvPr/>
          </p:nvPicPr>
          <p:blipFill rotWithShape="1">
            <a:blip r:embed="rId5">
              <a:alphaModFix/>
            </a:blip>
            <a:srcRect t="10352"/>
            <a:stretch/>
          </p:blipFill>
          <p:spPr>
            <a:xfrm>
              <a:off x="2590258" y="3222362"/>
              <a:ext cx="4375750" cy="2572384"/>
            </a:xfrm>
            <a:prstGeom prst="rect">
              <a:avLst/>
            </a:prstGeom>
            <a:noFill/>
            <a:ln>
              <a:noFill/>
            </a:ln>
          </p:spPr>
        </p:pic>
      </p:grpSp>
      <p:sp>
        <p:nvSpPr>
          <p:cNvPr id="316" name="Google Shape;316;p34"/>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a:solidFill>
                  <a:srgbClr val="4EA827"/>
                </a:solidFill>
                <a:latin typeface="Arial"/>
                <a:ea typeface="Arial"/>
                <a:cs typeface="Arial"/>
                <a:sym typeface="Arial"/>
              </a:rPr>
              <a:t>Sessão 2 </a:t>
            </a:r>
            <a:r>
              <a:rPr lang="pt-br" sz="1600">
                <a:solidFill>
                  <a:srgbClr val="4EA827"/>
                </a:solidFill>
                <a:latin typeface="Arial"/>
                <a:ea typeface="Arial"/>
                <a:cs typeface="Arial"/>
                <a:sym typeface="Arial"/>
              </a:rPr>
              <a:t>// Tópico 3</a:t>
            </a:r>
            <a:endParaRPr sz="1600">
              <a:solidFill>
                <a:srgbClr val="4EA827"/>
              </a:solidFill>
              <a:latin typeface="Calibri"/>
              <a:ea typeface="Calibri"/>
              <a:cs typeface="Calibri"/>
              <a:sym typeface="Calibri"/>
            </a:endParaRPr>
          </a:p>
        </p:txBody>
      </p:sp>
      <p:sp>
        <p:nvSpPr>
          <p:cNvPr id="317" name="Google Shape;317;p34"/>
          <p:cNvSpPr txBox="1"/>
          <p:nvPr/>
        </p:nvSpPr>
        <p:spPr>
          <a:xfrm>
            <a:off x="881333" y="984789"/>
            <a:ext cx="5730481"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rgbClr val="27242B"/>
                </a:solidFill>
                <a:latin typeface="Arial"/>
                <a:ea typeface="Arial"/>
                <a:cs typeface="Arial"/>
                <a:sym typeface="Arial"/>
              </a:rPr>
              <a:t>Identificar Ações para Demonstrar Respeito</a:t>
            </a:r>
            <a:endParaRPr sz="3200" b="1">
              <a:solidFill>
                <a:srgbClr val="27242B"/>
              </a:solidFill>
              <a:latin typeface="Arial"/>
              <a:ea typeface="Arial"/>
              <a:cs typeface="Arial"/>
              <a:sym typeface="Arial"/>
            </a:endParaRPr>
          </a:p>
        </p:txBody>
      </p:sp>
      <p:sp>
        <p:nvSpPr>
          <p:cNvPr id="318" name="Google Shape;318;p34"/>
          <p:cNvSpPr txBox="1"/>
          <p:nvPr/>
        </p:nvSpPr>
        <p:spPr>
          <a:xfrm>
            <a:off x="1646114" y="3429000"/>
            <a:ext cx="919008"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pt-br" sz="2200">
                <a:solidFill>
                  <a:srgbClr val="27242B"/>
                </a:solidFill>
                <a:latin typeface="Arial"/>
                <a:ea typeface="Arial"/>
                <a:cs typeface="Arial"/>
                <a:sym typeface="Arial"/>
              </a:rPr>
              <a:t>Maya</a:t>
            </a:r>
            <a:endParaRPr sz="2200">
              <a:solidFill>
                <a:srgbClr val="27242B"/>
              </a:solidFill>
              <a:latin typeface="Calibri"/>
              <a:ea typeface="Calibri"/>
              <a:cs typeface="Calibri"/>
              <a:sym typeface="Calibri"/>
            </a:endParaRPr>
          </a:p>
        </p:txBody>
      </p:sp>
      <p:sp>
        <p:nvSpPr>
          <p:cNvPr id="319" name="Google Shape;319;p34"/>
          <p:cNvSpPr txBox="1"/>
          <p:nvPr/>
        </p:nvSpPr>
        <p:spPr>
          <a:xfrm>
            <a:off x="7409642" y="3428999"/>
            <a:ext cx="919008"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pt-br" sz="2200">
                <a:solidFill>
                  <a:srgbClr val="27242B"/>
                </a:solidFill>
                <a:latin typeface="Arial"/>
                <a:ea typeface="Arial"/>
                <a:cs typeface="Arial"/>
                <a:sym typeface="Arial"/>
              </a:rPr>
              <a:t>John</a:t>
            </a:r>
            <a:endParaRPr sz="2200">
              <a:solidFill>
                <a:srgbClr val="27242B"/>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pic>
        <p:nvPicPr>
          <p:cNvPr id="324" name="Google Shape;324;p35"/>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325" name="Google Shape;325;p35" descr="A group of people standing together&#10;&#10;Description automatically generated with medium confidence"/>
          <p:cNvPicPr preferRelativeResize="0"/>
          <p:nvPr/>
        </p:nvPicPr>
        <p:blipFill rotWithShape="1">
          <a:blip r:embed="rId4">
            <a:alphaModFix/>
          </a:blip>
          <a:srcRect/>
          <a:stretch/>
        </p:blipFill>
        <p:spPr>
          <a:xfrm>
            <a:off x="6865047" y="2308228"/>
            <a:ext cx="4762800" cy="3371293"/>
          </a:xfrm>
          <a:prstGeom prst="rect">
            <a:avLst/>
          </a:prstGeom>
          <a:noFill/>
          <a:ln>
            <a:noFill/>
          </a:ln>
        </p:spPr>
      </p:pic>
      <p:sp>
        <p:nvSpPr>
          <p:cNvPr id="326" name="Google Shape;326;p35"/>
          <p:cNvSpPr txBox="1"/>
          <p:nvPr/>
        </p:nvSpPr>
        <p:spPr>
          <a:xfrm>
            <a:off x="898302" y="3429000"/>
            <a:ext cx="5201096" cy="1938952"/>
          </a:xfrm>
          <a:prstGeom prst="rect">
            <a:avLst/>
          </a:prstGeom>
          <a:noFill/>
          <a:ln>
            <a:noFill/>
          </a:ln>
        </p:spPr>
        <p:txBody>
          <a:bodyPr spcFirstLastPara="1" wrap="square" lIns="91425" tIns="45700" rIns="91425" bIns="45700" rtlCol="0" anchor="t" anchorCtr="0">
            <a:spAutoFit/>
          </a:bodyPr>
          <a:lstStyle/>
          <a:p>
            <a:pPr marL="0" marR="0" lvl="0" indent="0" algn="just" rtl="0">
              <a:spcBef>
                <a:spcPts val="0"/>
              </a:spcBef>
              <a:spcAft>
                <a:spcPts val="0"/>
              </a:spcAft>
              <a:buNone/>
            </a:pPr>
            <a:r>
              <a:rPr lang="pt-br" sz="2200" b="1">
                <a:solidFill>
                  <a:srgbClr val="4EA827"/>
                </a:solidFill>
                <a:latin typeface="Arial"/>
                <a:ea typeface="Arial"/>
                <a:cs typeface="Arial"/>
                <a:sym typeface="Arial"/>
              </a:rPr>
              <a:t>Aplicação do Cenário</a:t>
            </a:r>
            <a:endParaRPr/>
          </a:p>
          <a:p>
            <a:pPr marL="0" marR="0" lvl="0" indent="0" algn="l" rtl="0">
              <a:spcBef>
                <a:spcPts val="600"/>
              </a:spcBef>
              <a:spcAft>
                <a:spcPts val="600"/>
              </a:spcAft>
              <a:buNone/>
            </a:pPr>
            <a:r>
              <a:rPr lang="pt-br" sz="2200">
                <a:solidFill>
                  <a:schemeClr val="dk1"/>
                </a:solidFill>
                <a:latin typeface="Arial"/>
                <a:ea typeface="Arial"/>
                <a:cs typeface="Arial"/>
                <a:sym typeface="Arial"/>
              </a:rPr>
              <a:t>Um homem trabalhador temporário de uma ONG está ajudando em uma comunidade local, coletando respostas para uma pesquisa sobre satisfação dos beneficiários com as atividades do programa. </a:t>
            </a:r>
            <a:endParaRPr/>
          </a:p>
        </p:txBody>
      </p:sp>
      <p:sp>
        <p:nvSpPr>
          <p:cNvPr id="327" name="Google Shape;327;p35"/>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a:solidFill>
                  <a:srgbClr val="4EA827"/>
                </a:solidFill>
                <a:latin typeface="Arial"/>
                <a:ea typeface="Arial"/>
                <a:cs typeface="Arial"/>
                <a:sym typeface="Arial"/>
              </a:rPr>
              <a:t>Sessão 2 </a:t>
            </a:r>
            <a:r>
              <a:rPr lang="pt-br" sz="1600">
                <a:solidFill>
                  <a:srgbClr val="4EA827"/>
                </a:solidFill>
                <a:latin typeface="Arial"/>
                <a:ea typeface="Arial"/>
                <a:cs typeface="Arial"/>
                <a:sym typeface="Arial"/>
              </a:rPr>
              <a:t>// Tópico 3</a:t>
            </a:r>
            <a:endParaRPr sz="1600">
              <a:solidFill>
                <a:srgbClr val="4EA827"/>
              </a:solidFill>
              <a:latin typeface="Calibri"/>
              <a:ea typeface="Calibri"/>
              <a:cs typeface="Calibri"/>
              <a:sym typeface="Calibri"/>
            </a:endParaRPr>
          </a:p>
        </p:txBody>
      </p:sp>
      <p:sp>
        <p:nvSpPr>
          <p:cNvPr id="328" name="Google Shape;328;p35"/>
          <p:cNvSpPr txBox="1"/>
          <p:nvPr/>
        </p:nvSpPr>
        <p:spPr>
          <a:xfrm>
            <a:off x="881333" y="984789"/>
            <a:ext cx="5636697"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rgbClr val="27242B"/>
                </a:solidFill>
                <a:latin typeface="Arial"/>
                <a:ea typeface="Arial"/>
                <a:cs typeface="Arial"/>
                <a:sym typeface="Arial"/>
              </a:rPr>
              <a:t>Identificando Posições de Poder</a:t>
            </a:r>
            <a:endParaRPr sz="3200" b="1">
              <a:solidFill>
                <a:srgbClr val="27242B"/>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pic>
        <p:nvPicPr>
          <p:cNvPr id="333" name="Google Shape;333;p36"/>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335" name="Google Shape;335;p36"/>
          <p:cNvSpPr txBox="1"/>
          <p:nvPr/>
        </p:nvSpPr>
        <p:spPr>
          <a:xfrm>
            <a:off x="898301" y="3429000"/>
            <a:ext cx="6352243" cy="2631449"/>
          </a:xfrm>
          <a:prstGeom prst="rect">
            <a:avLst/>
          </a:prstGeom>
          <a:noFill/>
          <a:ln>
            <a:noFill/>
          </a:ln>
        </p:spPr>
        <p:txBody>
          <a:bodyPr spcFirstLastPara="1" wrap="square" lIns="91425" tIns="45700" rIns="91425" bIns="45700" rtlCol="0" anchor="t" anchorCtr="0">
            <a:spAutoFit/>
          </a:bodyPr>
          <a:lstStyle/>
          <a:p>
            <a:pPr marL="0" marR="0" lvl="0" indent="0" algn="just" rtl="0">
              <a:spcBef>
                <a:spcPts val="0"/>
              </a:spcBef>
              <a:spcAft>
                <a:spcPts val="0"/>
              </a:spcAft>
              <a:buNone/>
            </a:pPr>
            <a:r>
              <a:rPr lang="pt-br" sz="2800" b="1" dirty="0">
                <a:solidFill>
                  <a:srgbClr val="4EA827"/>
                </a:solidFill>
                <a:latin typeface="Arial"/>
                <a:ea typeface="Arial"/>
                <a:cs typeface="Arial"/>
                <a:sym typeface="Arial"/>
              </a:rPr>
              <a:t>Maya</a:t>
            </a:r>
            <a:endParaRPr dirty="0"/>
          </a:p>
          <a:p>
            <a:pPr marL="342900" marR="0" lvl="0" indent="-342900" algn="just" rtl="0">
              <a:spcBef>
                <a:spcPts val="600"/>
              </a:spcBef>
              <a:spcAft>
                <a:spcPts val="0"/>
              </a:spcAft>
              <a:buClr>
                <a:srgbClr val="4EA827"/>
              </a:buClr>
              <a:buSzPts val="2200"/>
              <a:buFont typeface="Arial"/>
              <a:buChar char="•"/>
            </a:pPr>
            <a:r>
              <a:rPr lang="pt-br" sz="2200" dirty="0">
                <a:solidFill>
                  <a:schemeClr val="dk1"/>
                </a:solidFill>
                <a:latin typeface="Arial"/>
                <a:ea typeface="Arial"/>
                <a:cs typeface="Arial"/>
                <a:sym typeface="Arial"/>
              </a:rPr>
              <a:t>Viúva, com filhos pequenos</a:t>
            </a:r>
            <a:endParaRPr dirty="0"/>
          </a:p>
          <a:p>
            <a:pPr marL="342900" marR="0" lvl="0" indent="-342900" algn="just" rtl="0">
              <a:spcBef>
                <a:spcPts val="0"/>
              </a:spcBef>
              <a:spcAft>
                <a:spcPts val="0"/>
              </a:spcAft>
              <a:buClr>
                <a:srgbClr val="4EA827"/>
              </a:buClr>
              <a:buSzPts val="2200"/>
              <a:buFont typeface="Arial"/>
              <a:buChar char="•"/>
            </a:pPr>
            <a:r>
              <a:rPr lang="pt-br" sz="2200" dirty="0">
                <a:solidFill>
                  <a:schemeClr val="dk1"/>
                </a:solidFill>
                <a:latin typeface="Arial"/>
                <a:ea typeface="Arial"/>
                <a:cs typeface="Arial"/>
                <a:sym typeface="Arial"/>
              </a:rPr>
              <a:t>Sem renda</a:t>
            </a:r>
            <a:endParaRPr dirty="0"/>
          </a:p>
          <a:p>
            <a:pPr marL="342900" marR="0" lvl="0" indent="-342900" algn="l" rtl="0">
              <a:spcBef>
                <a:spcPts val="0"/>
              </a:spcBef>
              <a:spcAft>
                <a:spcPts val="0"/>
              </a:spcAft>
              <a:buClr>
                <a:srgbClr val="4EA827"/>
              </a:buClr>
              <a:buSzPts val="2200"/>
              <a:buFont typeface="Arial"/>
              <a:buChar char="•"/>
            </a:pPr>
            <a:r>
              <a:rPr lang="pt-br" sz="2200" dirty="0">
                <a:solidFill>
                  <a:schemeClr val="dk1"/>
                </a:solidFill>
                <a:latin typeface="Arial"/>
                <a:ea typeface="Arial"/>
                <a:cs typeface="Arial"/>
                <a:sym typeface="Arial"/>
              </a:rPr>
              <a:t>Casada aos 14, recebeu pouca educação ou habilidades</a:t>
            </a:r>
            <a:endParaRPr dirty="0"/>
          </a:p>
          <a:p>
            <a:pPr marL="342900" marR="0" lvl="0" indent="-342900" algn="just" rtl="0">
              <a:spcBef>
                <a:spcPts val="0"/>
              </a:spcBef>
              <a:spcAft>
                <a:spcPts val="0"/>
              </a:spcAft>
              <a:buClr>
                <a:srgbClr val="4EA827"/>
              </a:buClr>
              <a:buSzPts val="2200"/>
              <a:buFont typeface="Arial"/>
              <a:buChar char="•"/>
            </a:pPr>
            <a:r>
              <a:rPr lang="pt-br" sz="2200" dirty="0">
                <a:solidFill>
                  <a:schemeClr val="dk1"/>
                </a:solidFill>
                <a:latin typeface="Arial"/>
                <a:ea typeface="Arial"/>
                <a:cs typeface="Arial"/>
                <a:sym typeface="Arial"/>
              </a:rPr>
              <a:t>Os benefícios da ONG ajudam, mas não são o suficiente</a:t>
            </a:r>
            <a:endParaRPr dirty="0"/>
          </a:p>
        </p:txBody>
      </p:sp>
      <p:sp>
        <p:nvSpPr>
          <p:cNvPr id="336" name="Google Shape;336;p36"/>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a:solidFill>
                  <a:srgbClr val="4EA827"/>
                </a:solidFill>
                <a:latin typeface="Arial"/>
                <a:ea typeface="Arial"/>
                <a:cs typeface="Arial"/>
                <a:sym typeface="Arial"/>
              </a:rPr>
              <a:t>Sessão 2 </a:t>
            </a:r>
            <a:r>
              <a:rPr lang="pt-br" sz="1600">
                <a:solidFill>
                  <a:srgbClr val="4EA827"/>
                </a:solidFill>
                <a:latin typeface="Arial"/>
                <a:ea typeface="Arial"/>
                <a:cs typeface="Arial"/>
                <a:sym typeface="Arial"/>
              </a:rPr>
              <a:t>// Tópico 3</a:t>
            </a:r>
            <a:endParaRPr sz="1600">
              <a:solidFill>
                <a:srgbClr val="4EA827"/>
              </a:solidFill>
              <a:latin typeface="Calibri"/>
              <a:ea typeface="Calibri"/>
              <a:cs typeface="Calibri"/>
              <a:sym typeface="Calibri"/>
            </a:endParaRPr>
          </a:p>
        </p:txBody>
      </p:sp>
      <p:sp>
        <p:nvSpPr>
          <p:cNvPr id="337" name="Google Shape;337;p36"/>
          <p:cNvSpPr txBox="1"/>
          <p:nvPr/>
        </p:nvSpPr>
        <p:spPr>
          <a:xfrm>
            <a:off x="881333" y="984789"/>
            <a:ext cx="7279687"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rgbClr val="27242B"/>
                </a:solidFill>
                <a:latin typeface="Arial"/>
                <a:ea typeface="Arial"/>
                <a:cs typeface="Arial"/>
                <a:sym typeface="Arial"/>
              </a:rPr>
              <a:t>Usando o poder com responsabilidade para tratar as pessoas com respeito</a:t>
            </a:r>
            <a:endParaRPr sz="3200" b="1">
              <a:solidFill>
                <a:srgbClr val="27242B"/>
              </a:solidFill>
              <a:latin typeface="Arial"/>
              <a:ea typeface="Arial"/>
              <a:cs typeface="Arial"/>
              <a:sym typeface="Arial"/>
            </a:endParaRPr>
          </a:p>
        </p:txBody>
      </p:sp>
      <p:pic>
        <p:nvPicPr>
          <p:cNvPr id="338" name="Google Shape;338;p36"/>
          <p:cNvPicPr preferRelativeResize="0"/>
          <p:nvPr/>
        </p:nvPicPr>
        <p:blipFill rotWithShape="1">
          <a:blip r:embed="rId4">
            <a:alphaModFix/>
          </a:blip>
          <a:srcRect l="33404" t="8831" r="39584" b="5631"/>
          <a:stretch/>
        </p:blipFill>
        <p:spPr>
          <a:xfrm flipH="1">
            <a:off x="8056510" y="1411905"/>
            <a:ext cx="2178377" cy="4883043"/>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pic>
        <p:nvPicPr>
          <p:cNvPr id="343" name="Google Shape;343;p37"/>
          <p:cNvPicPr preferRelativeResize="0">
            <a:picLocks noGrp="1"/>
          </p:cNvPicPr>
          <p:nvPr>
            <p:ph type="body" idx="1"/>
          </p:nvPr>
        </p:nvPicPr>
        <p:blipFill rotWithShape="1">
          <a:blip r:embed="rId3">
            <a:alphaModFix/>
          </a:blip>
          <a:srcRect/>
          <a:stretch/>
        </p:blipFill>
        <p:spPr>
          <a:xfrm>
            <a:off x="0" y="0"/>
            <a:ext cx="12192000" cy="6858000"/>
          </a:xfrm>
          <a:prstGeom prst="rect">
            <a:avLst/>
          </a:prstGeom>
          <a:noFill/>
          <a:ln>
            <a:noFill/>
          </a:ln>
        </p:spPr>
      </p:pic>
      <p:pic>
        <p:nvPicPr>
          <p:cNvPr id="344" name="Google Shape;344;p37" descr="A picture containing toy&#10;&#10;Description automatically generated"/>
          <p:cNvPicPr preferRelativeResize="0"/>
          <p:nvPr/>
        </p:nvPicPr>
        <p:blipFill rotWithShape="1">
          <a:blip r:embed="rId4">
            <a:alphaModFix/>
          </a:blip>
          <a:srcRect/>
          <a:stretch/>
        </p:blipFill>
        <p:spPr>
          <a:xfrm>
            <a:off x="6591000" y="2693155"/>
            <a:ext cx="4762800" cy="3371293"/>
          </a:xfrm>
          <a:prstGeom prst="rect">
            <a:avLst/>
          </a:prstGeom>
          <a:noFill/>
          <a:ln>
            <a:noFill/>
          </a:ln>
        </p:spPr>
      </p:pic>
      <p:sp>
        <p:nvSpPr>
          <p:cNvPr id="345" name="Google Shape;345;p37"/>
          <p:cNvSpPr txBox="1"/>
          <p:nvPr/>
        </p:nvSpPr>
        <p:spPr>
          <a:xfrm>
            <a:off x="898302" y="2599174"/>
            <a:ext cx="5197698" cy="313928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chemeClr val="dk1"/>
                </a:solidFill>
                <a:latin typeface="Arial"/>
                <a:ea typeface="Arial"/>
                <a:cs typeface="Arial"/>
                <a:sym typeface="Arial"/>
              </a:rPr>
              <a:t>John está entrevistando Maya sobre seus benefícios e ele está sendo muito legal com ela. Maya afirma que não tem comida suficiente para seus filhos e não sabe o que fazer.</a:t>
            </a:r>
            <a:endParaRPr/>
          </a:p>
          <a:p>
            <a:pPr marL="0" marR="0" lvl="0" indent="0" algn="just" rtl="0">
              <a:spcBef>
                <a:spcPts val="0"/>
              </a:spcBef>
              <a:spcAft>
                <a:spcPts val="0"/>
              </a:spcAft>
              <a:buNone/>
            </a:pPr>
            <a:endParaRPr sz="2200">
              <a:solidFill>
                <a:schemeClr val="dk1"/>
              </a:solidFill>
              <a:latin typeface="Arial"/>
              <a:ea typeface="Arial"/>
              <a:cs typeface="Arial"/>
              <a:sym typeface="Arial"/>
            </a:endParaRPr>
          </a:p>
          <a:p>
            <a:pPr marL="0" marR="0" lvl="0" indent="0" algn="l" rtl="0">
              <a:spcBef>
                <a:spcPts val="0"/>
              </a:spcBef>
              <a:spcAft>
                <a:spcPts val="0"/>
              </a:spcAft>
              <a:buNone/>
            </a:pPr>
            <a:r>
              <a:rPr lang="pt-br" sz="2200">
                <a:solidFill>
                  <a:schemeClr val="dk1"/>
                </a:solidFill>
                <a:latin typeface="Arial"/>
                <a:ea typeface="Arial"/>
                <a:cs typeface="Arial"/>
                <a:sym typeface="Arial"/>
              </a:rPr>
              <a:t>John sabe que outras ONGs na área estão oferecendo também ajuda para chefes de família mulheres. </a:t>
            </a:r>
            <a:endParaRPr/>
          </a:p>
        </p:txBody>
      </p:sp>
      <p:sp>
        <p:nvSpPr>
          <p:cNvPr id="346" name="Google Shape;346;p37"/>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a:solidFill>
                  <a:srgbClr val="4EA827"/>
                </a:solidFill>
                <a:latin typeface="Arial"/>
                <a:ea typeface="Arial"/>
                <a:cs typeface="Arial"/>
                <a:sym typeface="Arial"/>
              </a:rPr>
              <a:t>Sessão 2 </a:t>
            </a:r>
            <a:r>
              <a:rPr lang="pt-br" sz="1600">
                <a:solidFill>
                  <a:srgbClr val="4EA827"/>
                </a:solidFill>
                <a:latin typeface="Arial"/>
                <a:ea typeface="Arial"/>
                <a:cs typeface="Arial"/>
                <a:sym typeface="Arial"/>
              </a:rPr>
              <a:t>// Tópico 3</a:t>
            </a:r>
            <a:endParaRPr sz="1600">
              <a:solidFill>
                <a:srgbClr val="4EA827"/>
              </a:solidFill>
              <a:latin typeface="Calibri"/>
              <a:ea typeface="Calibri"/>
              <a:cs typeface="Calibri"/>
              <a:sym typeface="Calibri"/>
            </a:endParaRPr>
          </a:p>
        </p:txBody>
      </p:sp>
      <p:sp>
        <p:nvSpPr>
          <p:cNvPr id="347" name="Google Shape;347;p37"/>
          <p:cNvSpPr txBox="1"/>
          <p:nvPr/>
        </p:nvSpPr>
        <p:spPr>
          <a:xfrm>
            <a:off x="881333" y="984789"/>
            <a:ext cx="9952922"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rgbClr val="27242B"/>
                </a:solidFill>
                <a:latin typeface="Arial"/>
                <a:ea typeface="Arial"/>
                <a:cs typeface="Arial"/>
                <a:sym typeface="Arial"/>
              </a:rPr>
              <a:t>Usando o poder com responsabilidade para tratar as pessoas com respeito</a:t>
            </a:r>
            <a:endParaRPr sz="3200" b="1" dirty="0">
              <a:solidFill>
                <a:srgbClr val="27242B"/>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pic>
        <p:nvPicPr>
          <p:cNvPr id="352" name="Google Shape;352;p38"/>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353" name="Google Shape;353;p38" descr="A picture containing toy&#10;&#10;Description automatically generated"/>
          <p:cNvPicPr preferRelativeResize="0"/>
          <p:nvPr/>
        </p:nvPicPr>
        <p:blipFill rotWithShape="1">
          <a:blip r:embed="rId4">
            <a:alphaModFix/>
          </a:blip>
          <a:srcRect/>
          <a:stretch/>
        </p:blipFill>
        <p:spPr>
          <a:xfrm>
            <a:off x="6591000" y="2529120"/>
            <a:ext cx="4762800" cy="3371293"/>
          </a:xfrm>
          <a:prstGeom prst="rect">
            <a:avLst/>
          </a:prstGeom>
          <a:noFill/>
          <a:ln>
            <a:noFill/>
          </a:ln>
        </p:spPr>
      </p:pic>
      <p:sp>
        <p:nvSpPr>
          <p:cNvPr id="354" name="Google Shape;354;p38"/>
          <p:cNvSpPr txBox="1"/>
          <p:nvPr/>
        </p:nvSpPr>
        <p:spPr>
          <a:xfrm>
            <a:off x="898302" y="2416631"/>
            <a:ext cx="5201096" cy="3908722"/>
          </a:xfrm>
          <a:prstGeom prst="rect">
            <a:avLst/>
          </a:prstGeom>
          <a:noFill/>
          <a:ln>
            <a:noFill/>
          </a:ln>
        </p:spPr>
        <p:txBody>
          <a:bodyPr spcFirstLastPara="1" wrap="square" lIns="91425" tIns="45700" rIns="91425" bIns="45700" rtlCol="0" anchor="t" anchorCtr="0">
            <a:spAutoFit/>
          </a:bodyPr>
          <a:lstStyle/>
          <a:p>
            <a:pPr marL="0" marR="0" lvl="0" indent="0" algn="just" rtl="0">
              <a:spcBef>
                <a:spcPts val="0"/>
              </a:spcBef>
              <a:spcAft>
                <a:spcPts val="0"/>
              </a:spcAft>
              <a:buNone/>
            </a:pPr>
            <a:r>
              <a:rPr lang="pt-br" sz="2000" dirty="0">
                <a:solidFill>
                  <a:schemeClr val="dk1"/>
                </a:solidFill>
                <a:latin typeface="Arial"/>
                <a:ea typeface="Arial"/>
                <a:cs typeface="Arial"/>
                <a:sym typeface="Arial"/>
              </a:rPr>
              <a:t>Agora, suponha que em resposta John diga “eu posso ajudá-la. Nós normalmente temos cestas de alimentos extras e eu posso trazer quantas eu puder para você. Eu faço isso para meus “amigos especiais”. Você vai ser minha amiga especial? Eu posso passar no horário do almoço ou depois do trabalho, e nós podemos ficar juntos.” </a:t>
            </a:r>
            <a:endParaRPr sz="1200" dirty="0"/>
          </a:p>
          <a:p>
            <a:pPr marL="0" marR="0" lvl="0" indent="0" algn="just" rtl="0">
              <a:spcBef>
                <a:spcPts val="0"/>
              </a:spcBef>
              <a:spcAft>
                <a:spcPts val="0"/>
              </a:spcAft>
              <a:buNone/>
            </a:pPr>
            <a:endParaRPr sz="2000" dirty="0">
              <a:solidFill>
                <a:schemeClr val="dk1"/>
              </a:solidFill>
              <a:latin typeface="Arial"/>
              <a:ea typeface="Arial"/>
              <a:cs typeface="Arial"/>
              <a:sym typeface="Arial"/>
            </a:endParaRPr>
          </a:p>
          <a:p>
            <a:pPr marL="0" marR="0" lvl="0" indent="0" algn="just" rtl="0">
              <a:spcBef>
                <a:spcPts val="0"/>
              </a:spcBef>
              <a:spcAft>
                <a:spcPts val="0"/>
              </a:spcAft>
              <a:buNone/>
            </a:pPr>
            <a:r>
              <a:rPr lang="pt-br" sz="2000" dirty="0">
                <a:solidFill>
                  <a:schemeClr val="dk1"/>
                </a:solidFill>
                <a:latin typeface="Arial"/>
                <a:ea typeface="Arial"/>
                <a:cs typeface="Arial"/>
                <a:sym typeface="Arial"/>
              </a:rPr>
              <a:t>Maya entende que John quer ter uma relação sexual com ela e ela receberá alimentos extras. </a:t>
            </a:r>
            <a:endParaRPr sz="1200" dirty="0"/>
          </a:p>
        </p:txBody>
      </p:sp>
      <p:sp>
        <p:nvSpPr>
          <p:cNvPr id="355" name="Google Shape;355;p38"/>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a:solidFill>
                  <a:srgbClr val="4EA827"/>
                </a:solidFill>
                <a:latin typeface="Arial"/>
                <a:ea typeface="Arial"/>
                <a:cs typeface="Arial"/>
                <a:sym typeface="Arial"/>
              </a:rPr>
              <a:t>Sessão 2 </a:t>
            </a:r>
            <a:r>
              <a:rPr lang="pt-br" sz="1600">
                <a:solidFill>
                  <a:srgbClr val="4EA827"/>
                </a:solidFill>
                <a:latin typeface="Arial"/>
                <a:ea typeface="Arial"/>
                <a:cs typeface="Arial"/>
                <a:sym typeface="Arial"/>
              </a:rPr>
              <a:t>// Tópico 3</a:t>
            </a:r>
            <a:endParaRPr sz="1600">
              <a:solidFill>
                <a:srgbClr val="4EA827"/>
              </a:solidFill>
              <a:latin typeface="Calibri"/>
              <a:ea typeface="Calibri"/>
              <a:cs typeface="Calibri"/>
              <a:sym typeface="Calibri"/>
            </a:endParaRPr>
          </a:p>
        </p:txBody>
      </p:sp>
      <p:sp>
        <p:nvSpPr>
          <p:cNvPr id="356" name="Google Shape;356;p38"/>
          <p:cNvSpPr txBox="1"/>
          <p:nvPr/>
        </p:nvSpPr>
        <p:spPr>
          <a:xfrm>
            <a:off x="881333" y="984789"/>
            <a:ext cx="10230012"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rgbClr val="27242B"/>
                </a:solidFill>
                <a:latin typeface="Arial"/>
                <a:ea typeface="Arial"/>
                <a:cs typeface="Arial"/>
                <a:sym typeface="Arial"/>
              </a:rPr>
              <a:t>Usando o poder com responsabilidade para tratar as pessoas com respeito</a:t>
            </a:r>
            <a:endParaRPr sz="3200" b="1" dirty="0">
              <a:solidFill>
                <a:srgbClr val="27242B"/>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pic>
        <p:nvPicPr>
          <p:cNvPr id="361" name="Google Shape;361;p39"/>
          <p:cNvPicPr preferRelativeResize="0">
            <a:picLocks noGrp="1"/>
          </p:cNvPicPr>
          <p:nvPr>
            <p:ph type="body" idx="1"/>
          </p:nvPr>
        </p:nvPicPr>
        <p:blipFill rotWithShape="1">
          <a:blip r:embed="rId3">
            <a:alphaModFix/>
          </a:blip>
          <a:srcRect/>
          <a:stretch/>
        </p:blipFill>
        <p:spPr>
          <a:xfrm>
            <a:off x="0" y="0"/>
            <a:ext cx="12192000" cy="6858000"/>
          </a:xfrm>
          <a:prstGeom prst="rect">
            <a:avLst/>
          </a:prstGeom>
          <a:noFill/>
          <a:ln>
            <a:noFill/>
          </a:ln>
        </p:spPr>
      </p:pic>
      <p:pic>
        <p:nvPicPr>
          <p:cNvPr id="362" name="Google Shape;362;p39"/>
          <p:cNvPicPr preferRelativeResize="0"/>
          <p:nvPr/>
        </p:nvPicPr>
        <p:blipFill rotWithShape="1">
          <a:blip r:embed="rId4">
            <a:alphaModFix/>
          </a:blip>
          <a:srcRect l="23537" r="33959"/>
          <a:stretch/>
        </p:blipFill>
        <p:spPr>
          <a:xfrm>
            <a:off x="7547858" y="837796"/>
            <a:ext cx="3135009" cy="5220996"/>
          </a:xfrm>
          <a:prstGeom prst="rect">
            <a:avLst/>
          </a:prstGeom>
          <a:noFill/>
          <a:ln>
            <a:noFill/>
          </a:ln>
        </p:spPr>
      </p:pic>
      <p:sp>
        <p:nvSpPr>
          <p:cNvPr id="363" name="Google Shape;363;p39"/>
          <p:cNvSpPr txBox="1"/>
          <p:nvPr/>
        </p:nvSpPr>
        <p:spPr>
          <a:xfrm>
            <a:off x="881334" y="984789"/>
            <a:ext cx="7732298"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rgbClr val="27242B"/>
                </a:solidFill>
                <a:latin typeface="Arial"/>
                <a:ea typeface="Arial"/>
                <a:cs typeface="Arial"/>
                <a:sym typeface="Arial"/>
              </a:rPr>
              <a:t>Usando o poder com responsabilidade para tratar as pessoas com respeito</a:t>
            </a:r>
            <a:endParaRPr sz="3200" b="1">
              <a:solidFill>
                <a:srgbClr val="27242B"/>
              </a:solidFill>
              <a:latin typeface="Arial"/>
              <a:ea typeface="Arial"/>
              <a:cs typeface="Arial"/>
              <a:sym typeface="Arial"/>
            </a:endParaRPr>
          </a:p>
        </p:txBody>
      </p:sp>
      <p:sp>
        <p:nvSpPr>
          <p:cNvPr id="364" name="Google Shape;364;p39"/>
          <p:cNvSpPr txBox="1"/>
          <p:nvPr/>
        </p:nvSpPr>
        <p:spPr>
          <a:xfrm>
            <a:off x="898301" y="3166196"/>
            <a:ext cx="991493"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8000" b="1">
                <a:solidFill>
                  <a:srgbClr val="4EA827"/>
                </a:solidFill>
                <a:latin typeface="Arial"/>
                <a:ea typeface="Arial"/>
                <a:cs typeface="Arial"/>
                <a:sym typeface="Arial"/>
              </a:rPr>
              <a:t>1</a:t>
            </a:r>
            <a:endParaRPr sz="6600" b="1">
              <a:solidFill>
                <a:srgbClr val="4EA827"/>
              </a:solidFill>
              <a:latin typeface="Arial"/>
              <a:ea typeface="Arial"/>
              <a:cs typeface="Arial"/>
              <a:sym typeface="Arial"/>
            </a:endParaRPr>
          </a:p>
        </p:txBody>
      </p:sp>
      <p:sp>
        <p:nvSpPr>
          <p:cNvPr id="365" name="Google Shape;365;p39"/>
          <p:cNvSpPr txBox="1"/>
          <p:nvPr/>
        </p:nvSpPr>
        <p:spPr>
          <a:xfrm>
            <a:off x="898301" y="4328823"/>
            <a:ext cx="991493"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8000" b="1">
                <a:solidFill>
                  <a:srgbClr val="4EA827"/>
                </a:solidFill>
                <a:latin typeface="Arial"/>
                <a:ea typeface="Arial"/>
                <a:cs typeface="Arial"/>
                <a:sym typeface="Arial"/>
              </a:rPr>
              <a:t>2</a:t>
            </a:r>
            <a:endParaRPr sz="6600" b="1">
              <a:solidFill>
                <a:srgbClr val="4EA827"/>
              </a:solidFill>
              <a:latin typeface="Arial"/>
              <a:ea typeface="Arial"/>
              <a:cs typeface="Arial"/>
              <a:sym typeface="Arial"/>
            </a:endParaRPr>
          </a:p>
        </p:txBody>
      </p:sp>
      <p:sp>
        <p:nvSpPr>
          <p:cNvPr id="366" name="Google Shape;366;p39"/>
          <p:cNvSpPr txBox="1"/>
          <p:nvPr/>
        </p:nvSpPr>
        <p:spPr>
          <a:xfrm>
            <a:off x="1909220" y="3429000"/>
            <a:ext cx="5350561" cy="76940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dirty="0">
                <a:solidFill>
                  <a:srgbClr val="27242B"/>
                </a:solidFill>
                <a:latin typeface="Arial"/>
                <a:ea typeface="Arial"/>
                <a:cs typeface="Arial"/>
                <a:sym typeface="Arial"/>
              </a:rPr>
              <a:t>John está tirando vantagem de Maya? </a:t>
            </a:r>
            <a:endParaRPr dirty="0"/>
          </a:p>
          <a:p>
            <a:pPr marL="0" marR="0" lvl="0" indent="0" algn="l" rtl="0">
              <a:spcBef>
                <a:spcPts val="0"/>
              </a:spcBef>
              <a:spcAft>
                <a:spcPts val="0"/>
              </a:spcAft>
              <a:buNone/>
            </a:pPr>
            <a:r>
              <a:rPr lang="pt-br" sz="2200" b="1" dirty="0">
                <a:solidFill>
                  <a:srgbClr val="27242B"/>
                </a:solidFill>
                <a:latin typeface="Arial"/>
                <a:ea typeface="Arial"/>
                <a:cs typeface="Arial"/>
                <a:sym typeface="Arial"/>
              </a:rPr>
              <a:t>Sim ou Não? Por que ou por que não?</a:t>
            </a:r>
            <a:endParaRPr sz="2400" b="1" dirty="0">
              <a:solidFill>
                <a:schemeClr val="dk1"/>
              </a:solidFill>
              <a:latin typeface="Arial"/>
              <a:ea typeface="Arial"/>
              <a:cs typeface="Arial"/>
              <a:sym typeface="Arial"/>
            </a:endParaRPr>
          </a:p>
        </p:txBody>
      </p:sp>
      <p:sp>
        <p:nvSpPr>
          <p:cNvPr id="367" name="Google Shape;367;p39"/>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a:solidFill>
                  <a:srgbClr val="4EA827"/>
                </a:solidFill>
                <a:latin typeface="Arial"/>
                <a:ea typeface="Arial"/>
                <a:cs typeface="Arial"/>
                <a:sym typeface="Arial"/>
              </a:rPr>
              <a:t>Sessão 2 </a:t>
            </a:r>
            <a:r>
              <a:rPr lang="pt-br" sz="1600">
                <a:solidFill>
                  <a:srgbClr val="4EA827"/>
                </a:solidFill>
                <a:latin typeface="Arial"/>
                <a:ea typeface="Arial"/>
                <a:cs typeface="Arial"/>
                <a:sym typeface="Arial"/>
              </a:rPr>
              <a:t>// Tópico 3</a:t>
            </a:r>
            <a:endParaRPr sz="1600">
              <a:solidFill>
                <a:srgbClr val="4EA827"/>
              </a:solidFill>
              <a:latin typeface="Calibri"/>
              <a:ea typeface="Calibri"/>
              <a:cs typeface="Calibri"/>
              <a:sym typeface="Calibri"/>
            </a:endParaRPr>
          </a:p>
        </p:txBody>
      </p:sp>
      <p:sp>
        <p:nvSpPr>
          <p:cNvPr id="368" name="Google Shape;368;p39"/>
          <p:cNvSpPr txBox="1"/>
          <p:nvPr/>
        </p:nvSpPr>
        <p:spPr>
          <a:xfrm>
            <a:off x="1922533" y="4628688"/>
            <a:ext cx="5350560" cy="76944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dirty="0">
                <a:solidFill>
                  <a:srgbClr val="27242B"/>
                </a:solidFill>
                <a:latin typeface="Arial"/>
                <a:ea typeface="Arial"/>
                <a:cs typeface="Arial"/>
                <a:sym typeface="Arial"/>
              </a:rPr>
              <a:t>John está tirando vantagem de Maya? </a:t>
            </a:r>
            <a:endParaRPr dirty="0"/>
          </a:p>
          <a:p>
            <a:pPr marL="0" marR="0" lvl="0" indent="0" algn="l" rtl="0">
              <a:spcBef>
                <a:spcPts val="0"/>
              </a:spcBef>
              <a:spcAft>
                <a:spcPts val="0"/>
              </a:spcAft>
              <a:buNone/>
            </a:pPr>
            <a:r>
              <a:rPr lang="pt-br" sz="2200" b="1" dirty="0">
                <a:solidFill>
                  <a:srgbClr val="27242B"/>
                </a:solidFill>
                <a:latin typeface="Arial"/>
                <a:ea typeface="Arial"/>
                <a:cs typeface="Arial"/>
                <a:sym typeface="Arial"/>
              </a:rPr>
              <a:t>Sim ou Não? Por que ou por que não?</a:t>
            </a:r>
            <a:endParaRPr sz="2400" b="1" dirty="0">
              <a:solidFill>
                <a:schemeClr val="dk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pic>
        <p:nvPicPr>
          <p:cNvPr id="373" name="Google Shape;373;p40"/>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374" name="Google Shape;374;p40"/>
          <p:cNvPicPr preferRelativeResize="0"/>
          <p:nvPr/>
        </p:nvPicPr>
        <p:blipFill rotWithShape="1">
          <a:blip r:embed="rId4">
            <a:alphaModFix/>
          </a:blip>
          <a:srcRect l="35585" t="8829" r="35795" b="6307"/>
          <a:stretch/>
        </p:blipFill>
        <p:spPr>
          <a:xfrm flipH="1">
            <a:off x="8242571" y="928253"/>
            <a:ext cx="2619017" cy="5497261"/>
          </a:xfrm>
          <a:prstGeom prst="rect">
            <a:avLst/>
          </a:prstGeom>
          <a:noFill/>
          <a:ln>
            <a:noFill/>
          </a:ln>
        </p:spPr>
      </p:pic>
      <p:sp>
        <p:nvSpPr>
          <p:cNvPr id="375" name="Google Shape;375;p40"/>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a:solidFill>
                  <a:srgbClr val="4EA827"/>
                </a:solidFill>
                <a:latin typeface="Arial"/>
                <a:ea typeface="Arial"/>
                <a:cs typeface="Arial"/>
                <a:sym typeface="Arial"/>
              </a:rPr>
              <a:t>Sessão 2 </a:t>
            </a:r>
            <a:r>
              <a:rPr lang="pt-br" sz="1600">
                <a:solidFill>
                  <a:srgbClr val="4EA827"/>
                </a:solidFill>
                <a:latin typeface="Arial"/>
                <a:ea typeface="Arial"/>
                <a:cs typeface="Arial"/>
                <a:sym typeface="Arial"/>
              </a:rPr>
              <a:t>// Tópico 3</a:t>
            </a:r>
            <a:endParaRPr sz="1600">
              <a:solidFill>
                <a:srgbClr val="4EA827"/>
              </a:solidFill>
              <a:latin typeface="Calibri"/>
              <a:ea typeface="Calibri"/>
              <a:cs typeface="Calibri"/>
              <a:sym typeface="Calibri"/>
            </a:endParaRPr>
          </a:p>
        </p:txBody>
      </p:sp>
      <p:sp>
        <p:nvSpPr>
          <p:cNvPr id="376" name="Google Shape;376;p40"/>
          <p:cNvSpPr txBox="1"/>
          <p:nvPr/>
        </p:nvSpPr>
        <p:spPr>
          <a:xfrm>
            <a:off x="881333" y="984789"/>
            <a:ext cx="7911685" cy="193895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rgbClr val="27242B"/>
                </a:solidFill>
                <a:latin typeface="Arial"/>
                <a:ea typeface="Arial"/>
                <a:cs typeface="Arial"/>
                <a:sym typeface="Arial"/>
              </a:rPr>
              <a:t>Usando o poder com responsabilidade para tratar as pessoas com respeito</a:t>
            </a:r>
            <a:endParaRPr sz="3200" b="1" dirty="0">
              <a:solidFill>
                <a:srgbClr val="27242B"/>
              </a:solidFill>
              <a:latin typeface="Arial"/>
              <a:ea typeface="Arial"/>
              <a:cs typeface="Arial"/>
              <a:sym typeface="Arial"/>
            </a:endParaRPr>
          </a:p>
        </p:txBody>
      </p:sp>
      <p:sp>
        <p:nvSpPr>
          <p:cNvPr id="377" name="Google Shape;377;p40"/>
          <p:cNvSpPr txBox="1"/>
          <p:nvPr/>
        </p:nvSpPr>
        <p:spPr>
          <a:xfrm>
            <a:off x="898302" y="2805724"/>
            <a:ext cx="6915662" cy="3216225"/>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b="1" dirty="0">
                <a:solidFill>
                  <a:srgbClr val="4EA827"/>
                </a:solidFill>
                <a:latin typeface="Arial"/>
                <a:ea typeface="Arial"/>
                <a:cs typeface="Arial"/>
                <a:sym typeface="Arial"/>
              </a:rPr>
              <a:t>John está tirando vantagem de Maya?</a:t>
            </a:r>
            <a:endParaRPr dirty="0"/>
          </a:p>
          <a:p>
            <a:pPr marL="0" marR="0" lvl="0" indent="0" algn="l" rtl="0">
              <a:spcBef>
                <a:spcPts val="0"/>
              </a:spcBef>
              <a:spcAft>
                <a:spcPts val="0"/>
              </a:spcAft>
              <a:buNone/>
            </a:pPr>
            <a:endParaRPr sz="2200" b="1" dirty="0">
              <a:solidFill>
                <a:srgbClr val="4EA827"/>
              </a:solidFill>
              <a:latin typeface="Arial"/>
              <a:ea typeface="Arial"/>
              <a:cs typeface="Arial"/>
              <a:sym typeface="Arial"/>
            </a:endParaRPr>
          </a:p>
          <a:p>
            <a:pPr marL="0" marR="0" lvl="0" indent="0" algn="l" rtl="0">
              <a:spcBef>
                <a:spcPts val="0"/>
              </a:spcBef>
              <a:spcAft>
                <a:spcPts val="0"/>
              </a:spcAft>
              <a:buNone/>
            </a:pPr>
            <a:r>
              <a:rPr lang="pt-br" sz="2200" b="1" dirty="0">
                <a:solidFill>
                  <a:srgbClr val="27242B"/>
                </a:solidFill>
                <a:latin typeface="Arial"/>
                <a:ea typeface="Arial"/>
                <a:cs typeface="Arial"/>
                <a:sym typeface="Arial"/>
              </a:rPr>
              <a:t>Maneiras que Maya tem menos vantagens do que John</a:t>
            </a:r>
            <a:endParaRPr dirty="0"/>
          </a:p>
          <a:p>
            <a:pPr marL="342900" marR="0" lvl="0" indent="-342900" algn="l" rtl="0">
              <a:spcBef>
                <a:spcPts val="600"/>
              </a:spcBef>
              <a:spcAft>
                <a:spcPts val="0"/>
              </a:spcAft>
              <a:buClr>
                <a:srgbClr val="4EA827"/>
              </a:buClr>
              <a:buSzPts val="2200"/>
              <a:buFont typeface="Arial"/>
              <a:buChar char="•"/>
            </a:pPr>
            <a:r>
              <a:rPr lang="pt-br" sz="2200" dirty="0">
                <a:solidFill>
                  <a:schemeClr val="dk1"/>
                </a:solidFill>
                <a:latin typeface="Arial"/>
                <a:ea typeface="Arial"/>
                <a:cs typeface="Arial"/>
                <a:sym typeface="Arial"/>
              </a:rPr>
              <a:t>A Maya não tem recursos (renda ou emprego)</a:t>
            </a:r>
            <a:endParaRPr dirty="0"/>
          </a:p>
          <a:p>
            <a:pPr marL="342900" marR="0" lvl="0" indent="-342900" algn="l" rtl="0">
              <a:spcBef>
                <a:spcPts val="0"/>
              </a:spcBef>
              <a:spcAft>
                <a:spcPts val="0"/>
              </a:spcAft>
              <a:buClr>
                <a:srgbClr val="4EA827"/>
              </a:buClr>
              <a:buSzPts val="2200"/>
              <a:buFont typeface="Arial"/>
              <a:buChar char="•"/>
            </a:pPr>
            <a:r>
              <a:rPr lang="pt-br" sz="2200" dirty="0">
                <a:solidFill>
                  <a:schemeClr val="dk1"/>
                </a:solidFill>
                <a:latin typeface="Arial"/>
                <a:ea typeface="Arial"/>
                <a:cs typeface="Arial"/>
                <a:sym typeface="Arial"/>
              </a:rPr>
              <a:t>A Maya não tem habilidades ou educação</a:t>
            </a:r>
            <a:endParaRPr dirty="0"/>
          </a:p>
          <a:p>
            <a:pPr marL="342900" marR="0" lvl="0" indent="-342900" algn="l" rtl="0">
              <a:spcBef>
                <a:spcPts val="0"/>
              </a:spcBef>
              <a:spcAft>
                <a:spcPts val="0"/>
              </a:spcAft>
              <a:buClr>
                <a:srgbClr val="4EA827"/>
              </a:buClr>
              <a:buSzPts val="2200"/>
              <a:buFont typeface="Arial"/>
              <a:buChar char="•"/>
            </a:pPr>
            <a:r>
              <a:rPr lang="pt-br" sz="2200" dirty="0">
                <a:solidFill>
                  <a:schemeClr val="dk1"/>
                </a:solidFill>
                <a:latin typeface="Arial"/>
                <a:ea typeface="Arial"/>
                <a:cs typeface="Arial"/>
                <a:sym typeface="Arial"/>
              </a:rPr>
              <a:t>A Maya não sabe onde conseguir mais ajuda</a:t>
            </a:r>
            <a:endParaRPr dirty="0"/>
          </a:p>
          <a:p>
            <a:pPr marL="342900" marR="0" lvl="0" indent="-342900" algn="l" rtl="0">
              <a:spcBef>
                <a:spcPts val="0"/>
              </a:spcBef>
              <a:spcAft>
                <a:spcPts val="0"/>
              </a:spcAft>
              <a:buClr>
                <a:srgbClr val="4EA827"/>
              </a:buClr>
              <a:buSzPts val="2200"/>
              <a:buFont typeface="Arial"/>
              <a:buChar char="•"/>
            </a:pPr>
            <a:r>
              <a:rPr lang="pt-br" sz="2200" dirty="0">
                <a:solidFill>
                  <a:schemeClr val="dk1"/>
                </a:solidFill>
                <a:latin typeface="Arial"/>
                <a:ea typeface="Arial"/>
                <a:cs typeface="Arial"/>
                <a:sym typeface="Arial"/>
              </a:rPr>
              <a:t>Chefe de família mulher</a:t>
            </a:r>
            <a:endParaRPr dirty="0"/>
          </a:p>
          <a:p>
            <a:pPr marL="342900" marR="0" lvl="0" indent="-342900" algn="l" rtl="0">
              <a:spcBef>
                <a:spcPts val="0"/>
              </a:spcBef>
              <a:spcAft>
                <a:spcPts val="0"/>
              </a:spcAft>
              <a:buClr>
                <a:srgbClr val="4EA827"/>
              </a:buClr>
              <a:buSzPts val="2200"/>
              <a:buFont typeface="Arial"/>
              <a:buChar char="•"/>
            </a:pPr>
            <a:r>
              <a:rPr lang="pt-br" sz="2200" dirty="0">
                <a:solidFill>
                  <a:schemeClr val="dk1"/>
                </a:solidFill>
                <a:latin typeface="Arial"/>
                <a:ea typeface="Arial"/>
                <a:cs typeface="Arial"/>
                <a:sym typeface="Arial"/>
              </a:rPr>
              <a:t>Maya tem filhos pequenos para cuidar</a:t>
            </a:r>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pic>
        <p:nvPicPr>
          <p:cNvPr id="382" name="Google Shape;382;p41"/>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383" name="Google Shape;383;p41"/>
          <p:cNvPicPr preferRelativeResize="0"/>
          <p:nvPr/>
        </p:nvPicPr>
        <p:blipFill rotWithShape="1">
          <a:blip r:embed="rId4">
            <a:alphaModFix/>
          </a:blip>
          <a:srcRect/>
          <a:stretch/>
        </p:blipFill>
        <p:spPr>
          <a:xfrm>
            <a:off x="6690732" y="2668929"/>
            <a:ext cx="4762800" cy="3371293"/>
          </a:xfrm>
          <a:prstGeom prst="rect">
            <a:avLst/>
          </a:prstGeom>
          <a:noFill/>
          <a:ln>
            <a:noFill/>
          </a:ln>
        </p:spPr>
      </p:pic>
      <p:sp>
        <p:nvSpPr>
          <p:cNvPr id="384" name="Google Shape;384;p41"/>
          <p:cNvSpPr txBox="1"/>
          <p:nvPr/>
        </p:nvSpPr>
        <p:spPr>
          <a:xfrm>
            <a:off x="898302" y="2805724"/>
            <a:ext cx="5201096" cy="324700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b="1">
                <a:solidFill>
                  <a:srgbClr val="4EA827"/>
                </a:solidFill>
                <a:latin typeface="Arial"/>
                <a:ea typeface="Arial"/>
                <a:cs typeface="Arial"/>
                <a:sym typeface="Arial"/>
              </a:rPr>
              <a:t>John está usando seu poder com responsabilidade?</a:t>
            </a:r>
            <a:endParaRPr dirty="0"/>
          </a:p>
          <a:p>
            <a:pPr marL="0" marR="0" lvl="0" indent="0" algn="l" rtl="0">
              <a:spcBef>
                <a:spcPts val="0"/>
              </a:spcBef>
              <a:spcAft>
                <a:spcPts val="0"/>
              </a:spcAft>
              <a:buNone/>
            </a:pPr>
            <a:endParaRPr sz="2000" b="1" dirty="0">
              <a:solidFill>
                <a:srgbClr val="4EA827"/>
              </a:solidFill>
              <a:latin typeface="Arial"/>
              <a:ea typeface="Arial"/>
              <a:cs typeface="Arial"/>
              <a:sym typeface="Arial"/>
            </a:endParaRPr>
          </a:p>
          <a:p>
            <a:pPr marL="0" marR="0" lvl="0" indent="0" algn="l" rtl="0">
              <a:spcBef>
                <a:spcPts val="0"/>
              </a:spcBef>
              <a:spcAft>
                <a:spcPts val="0"/>
              </a:spcAft>
              <a:buNone/>
            </a:pPr>
            <a:r>
              <a:rPr lang="pt-br" sz="2000" b="1">
                <a:solidFill>
                  <a:srgbClr val="27242B"/>
                </a:solidFill>
                <a:latin typeface="Arial"/>
                <a:ea typeface="Arial"/>
                <a:cs typeface="Arial"/>
                <a:sym typeface="Arial"/>
              </a:rPr>
              <a:t>Maneiras de não usar o poder de forma responsável</a:t>
            </a:r>
            <a:endParaRPr dirty="0"/>
          </a:p>
          <a:p>
            <a:pPr marL="342900" marR="0" lvl="0" indent="-342900" algn="l" rtl="0">
              <a:spcBef>
                <a:spcPts val="600"/>
              </a:spcBef>
              <a:spcAft>
                <a:spcPts val="0"/>
              </a:spcAft>
              <a:buClr>
                <a:srgbClr val="4EA827"/>
              </a:buClr>
              <a:buSzPts val="2000"/>
              <a:buFont typeface="Arial"/>
              <a:buChar char="•"/>
            </a:pPr>
            <a:r>
              <a:rPr lang="pt-br" sz="2000">
                <a:solidFill>
                  <a:schemeClr val="dk1"/>
                </a:solidFill>
                <a:latin typeface="Arial"/>
                <a:ea typeface="Arial"/>
                <a:cs typeface="Arial"/>
                <a:sym typeface="Arial"/>
              </a:rPr>
              <a:t>John tem acesso aos alimentos</a:t>
            </a:r>
            <a:endParaRPr dirty="0"/>
          </a:p>
          <a:p>
            <a:pPr marL="342900" marR="0" lvl="0" indent="-342900" algn="l" rtl="0">
              <a:spcBef>
                <a:spcPts val="0"/>
              </a:spcBef>
              <a:spcAft>
                <a:spcPts val="0"/>
              </a:spcAft>
              <a:buClr>
                <a:srgbClr val="4EA827"/>
              </a:buClr>
              <a:buSzPts val="2000"/>
              <a:buFont typeface="Arial"/>
              <a:buChar char="•"/>
            </a:pPr>
            <a:r>
              <a:rPr lang="pt-br" sz="2000">
                <a:solidFill>
                  <a:schemeClr val="dk1"/>
                </a:solidFill>
                <a:latin typeface="Arial"/>
                <a:ea typeface="Arial"/>
                <a:cs typeface="Arial"/>
                <a:sym typeface="Arial"/>
              </a:rPr>
              <a:t>Mesmo que “extra” não seja — o roubo de sua propriedade </a:t>
            </a:r>
            <a:endParaRPr dirty="0"/>
          </a:p>
          <a:p>
            <a:pPr marL="342900" marR="0" lvl="0" indent="-342900" algn="l" rtl="0">
              <a:spcBef>
                <a:spcPts val="0"/>
              </a:spcBef>
              <a:spcAft>
                <a:spcPts val="0"/>
              </a:spcAft>
              <a:buClr>
                <a:srgbClr val="4EA827"/>
              </a:buClr>
              <a:buSzPts val="2000"/>
              <a:buFont typeface="Arial"/>
              <a:buChar char="•"/>
            </a:pPr>
            <a:r>
              <a:rPr lang="pt-br" sz="2000">
                <a:solidFill>
                  <a:schemeClr val="dk1"/>
                </a:solidFill>
                <a:latin typeface="Arial"/>
                <a:ea typeface="Arial"/>
                <a:cs typeface="Arial"/>
                <a:sym typeface="Arial"/>
              </a:rPr>
              <a:t>John tem acesso a informações sobre outros serviços e NÃO está compartilhando essas informações</a:t>
            </a:r>
            <a:endParaRPr dirty="0"/>
          </a:p>
          <a:p>
            <a:pPr marL="0" marR="0" lvl="0" indent="0" algn="l" rtl="0">
              <a:spcBef>
                <a:spcPts val="0"/>
              </a:spcBef>
              <a:spcAft>
                <a:spcPts val="0"/>
              </a:spcAft>
              <a:buNone/>
            </a:pPr>
            <a:endParaRPr sz="2000" b="1" dirty="0">
              <a:solidFill>
                <a:srgbClr val="4EA827"/>
              </a:solidFill>
              <a:latin typeface="Arial"/>
              <a:ea typeface="Arial"/>
              <a:cs typeface="Arial"/>
              <a:sym typeface="Arial"/>
            </a:endParaRPr>
          </a:p>
        </p:txBody>
      </p:sp>
      <p:sp>
        <p:nvSpPr>
          <p:cNvPr id="385" name="Google Shape;385;p41"/>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a:solidFill>
                  <a:srgbClr val="4EA827"/>
                </a:solidFill>
                <a:latin typeface="Arial"/>
                <a:ea typeface="Arial"/>
                <a:cs typeface="Arial"/>
                <a:sym typeface="Arial"/>
              </a:rPr>
              <a:t>Sessão 2 </a:t>
            </a:r>
            <a:r>
              <a:rPr lang="pt-br" sz="1600">
                <a:solidFill>
                  <a:srgbClr val="4EA827"/>
                </a:solidFill>
                <a:latin typeface="Arial"/>
                <a:ea typeface="Arial"/>
                <a:cs typeface="Arial"/>
                <a:sym typeface="Arial"/>
              </a:rPr>
              <a:t>// Tópico 3</a:t>
            </a:r>
            <a:endParaRPr sz="1600">
              <a:solidFill>
                <a:srgbClr val="4EA827"/>
              </a:solidFill>
              <a:latin typeface="Calibri"/>
              <a:ea typeface="Calibri"/>
              <a:cs typeface="Calibri"/>
              <a:sym typeface="Calibri"/>
            </a:endParaRPr>
          </a:p>
        </p:txBody>
      </p:sp>
      <p:sp>
        <p:nvSpPr>
          <p:cNvPr id="386" name="Google Shape;386;p41"/>
          <p:cNvSpPr txBox="1"/>
          <p:nvPr/>
        </p:nvSpPr>
        <p:spPr>
          <a:xfrm>
            <a:off x="881332" y="984789"/>
            <a:ext cx="9943685" cy="132339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rgbClr val="27242B"/>
                </a:solidFill>
                <a:latin typeface="Arial"/>
                <a:ea typeface="Arial"/>
                <a:cs typeface="Arial"/>
                <a:sym typeface="Arial"/>
              </a:rPr>
              <a:t>Usando o poder com responsabilidade para tratar as pessoas com respeito</a:t>
            </a:r>
            <a:endParaRPr sz="3200" b="1" dirty="0">
              <a:solidFill>
                <a:srgbClr val="27242B"/>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pic>
        <p:nvPicPr>
          <p:cNvPr id="102" name="Google Shape;102;p15" descr="A close-up of a white x-ray&#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03" name="Google Shape;103;p15"/>
          <p:cNvSpPr txBox="1"/>
          <p:nvPr/>
        </p:nvSpPr>
        <p:spPr>
          <a:xfrm>
            <a:off x="843644" y="1705451"/>
            <a:ext cx="5252356" cy="172354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Compartilhe seu nome, seu papel na organização e a última foto que você tirou em seu telefone, ou a última foto que você se sinta confortável em compartilhar. </a:t>
            </a:r>
            <a:endParaRPr sz="2200">
              <a:solidFill>
                <a:srgbClr val="27242B"/>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4" name="Google Shape;104;p15"/>
          <p:cNvSpPr txBox="1"/>
          <p:nvPr/>
        </p:nvSpPr>
        <p:spPr>
          <a:xfrm>
            <a:off x="838200" y="365125"/>
            <a:ext cx="10515600" cy="1325563"/>
          </a:xfrm>
          <a:prstGeom prst="rect">
            <a:avLst/>
          </a:prstGeom>
          <a:noFill/>
          <a:ln>
            <a:noFill/>
          </a:ln>
        </p:spPr>
        <p:txBody>
          <a:bodyPr spcFirstLastPara="1" wrap="square" lIns="91425" tIns="45700" rIns="91425" bIns="45700" rtlCol="0" anchor="ctr" anchorCtr="0">
            <a:normAutofit/>
          </a:bodyPr>
          <a:lstStyle/>
          <a:p>
            <a:pPr marL="0" marR="0" lvl="0" indent="0" algn="l" rtl="0">
              <a:lnSpc>
                <a:spcPct val="90000"/>
              </a:lnSpc>
              <a:spcBef>
                <a:spcPts val="0"/>
              </a:spcBef>
              <a:spcAft>
                <a:spcPts val="0"/>
              </a:spcAft>
              <a:buClr>
                <a:srgbClr val="27242B"/>
              </a:buClr>
              <a:buSzPts val="4000"/>
              <a:buFont typeface="Arial"/>
              <a:buNone/>
            </a:pPr>
            <a:r>
              <a:rPr lang="pt-br" sz="4000" b="1">
                <a:solidFill>
                  <a:srgbClr val="27242B"/>
                </a:solidFill>
                <a:latin typeface="Arial"/>
                <a:ea typeface="Arial"/>
                <a:cs typeface="Arial"/>
                <a:sym typeface="Arial"/>
              </a:rPr>
              <a:t>Quebra-Gelo</a:t>
            </a:r>
            <a:endParaRPr sz="4000">
              <a:solidFill>
                <a:schemeClr val="dk1"/>
              </a:solidFill>
              <a:latin typeface="Calibri"/>
              <a:ea typeface="Calibri"/>
              <a:cs typeface="Calibri"/>
              <a:sym typeface="Calibri"/>
            </a:endParaRPr>
          </a:p>
        </p:txBody>
      </p:sp>
      <p:pic>
        <p:nvPicPr>
          <p:cNvPr id="105" name="Google Shape;105;p15" descr="Icon&#10;&#10;Description automatically generated"/>
          <p:cNvPicPr preferRelativeResize="0"/>
          <p:nvPr/>
        </p:nvPicPr>
        <p:blipFill rotWithShape="1">
          <a:blip r:embed="rId4">
            <a:alphaModFix/>
          </a:blip>
          <a:srcRect/>
          <a:stretch/>
        </p:blipFill>
        <p:spPr>
          <a:xfrm>
            <a:off x="5772872" y="0"/>
            <a:ext cx="6172200" cy="61722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pic>
        <p:nvPicPr>
          <p:cNvPr id="391" name="Google Shape;391;p42"/>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392" name="Google Shape;392;p42"/>
          <p:cNvPicPr preferRelativeResize="0"/>
          <p:nvPr/>
        </p:nvPicPr>
        <p:blipFill rotWithShape="1">
          <a:blip r:embed="rId4">
            <a:alphaModFix/>
          </a:blip>
          <a:srcRect l="35585" t="8829" r="35795" b="6307"/>
          <a:stretch/>
        </p:blipFill>
        <p:spPr>
          <a:xfrm flipH="1">
            <a:off x="7433035" y="2115688"/>
            <a:ext cx="1986679" cy="4169996"/>
          </a:xfrm>
          <a:prstGeom prst="rect">
            <a:avLst/>
          </a:prstGeom>
          <a:noFill/>
          <a:ln>
            <a:noFill/>
          </a:ln>
        </p:spPr>
      </p:pic>
      <p:pic>
        <p:nvPicPr>
          <p:cNvPr id="393" name="Google Shape;393;p42"/>
          <p:cNvPicPr preferRelativeResize="0"/>
          <p:nvPr/>
        </p:nvPicPr>
        <p:blipFill rotWithShape="1">
          <a:blip r:embed="rId5">
            <a:alphaModFix/>
          </a:blip>
          <a:srcRect l="23537" r="33959"/>
          <a:stretch/>
        </p:blipFill>
        <p:spPr>
          <a:xfrm>
            <a:off x="8792907" y="1819555"/>
            <a:ext cx="2802331" cy="4666959"/>
          </a:xfrm>
          <a:prstGeom prst="rect">
            <a:avLst/>
          </a:prstGeom>
          <a:noFill/>
          <a:ln>
            <a:noFill/>
          </a:ln>
        </p:spPr>
      </p:pic>
      <p:sp>
        <p:nvSpPr>
          <p:cNvPr id="394" name="Google Shape;394;p42"/>
          <p:cNvSpPr txBox="1"/>
          <p:nvPr/>
        </p:nvSpPr>
        <p:spPr>
          <a:xfrm>
            <a:off x="898301" y="2393443"/>
            <a:ext cx="6203539" cy="3893333"/>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b="1" dirty="0">
                <a:solidFill>
                  <a:srgbClr val="4EA827"/>
                </a:solidFill>
                <a:latin typeface="Arial"/>
                <a:ea typeface="Arial"/>
                <a:cs typeface="Arial"/>
                <a:sym typeface="Arial"/>
              </a:rPr>
              <a:t>John está tratando Maya com respeito?</a:t>
            </a:r>
            <a:endParaRPr dirty="0"/>
          </a:p>
          <a:p>
            <a:pPr marL="0" marR="0" lvl="0" indent="0" algn="l" rtl="0">
              <a:spcBef>
                <a:spcPts val="0"/>
              </a:spcBef>
              <a:spcAft>
                <a:spcPts val="0"/>
              </a:spcAft>
              <a:buNone/>
            </a:pPr>
            <a:r>
              <a:rPr lang="pt-br" sz="2200" b="1" dirty="0">
                <a:solidFill>
                  <a:srgbClr val="27242B"/>
                </a:solidFill>
                <a:latin typeface="Arial"/>
                <a:ea typeface="Arial"/>
                <a:cs typeface="Arial"/>
                <a:sym typeface="Arial"/>
              </a:rPr>
              <a:t>Não é respeitoso</a:t>
            </a:r>
            <a:endParaRPr dirty="0"/>
          </a:p>
          <a:p>
            <a:pPr marL="342900" marR="0" lvl="0" indent="-342900" algn="l" rtl="0">
              <a:spcBef>
                <a:spcPts val="600"/>
              </a:spcBef>
              <a:spcAft>
                <a:spcPts val="0"/>
              </a:spcAft>
              <a:buClr>
                <a:srgbClr val="4EA827"/>
              </a:buClr>
              <a:buSzPts val="2200"/>
              <a:buFont typeface="Arial"/>
              <a:buChar char="•"/>
            </a:pPr>
            <a:r>
              <a:rPr lang="pt-br" sz="2200" dirty="0">
                <a:solidFill>
                  <a:schemeClr val="dk1"/>
                </a:solidFill>
                <a:latin typeface="Arial"/>
                <a:ea typeface="Arial"/>
                <a:cs typeface="Arial"/>
                <a:sym typeface="Arial"/>
              </a:rPr>
              <a:t>Por John reter informações sobre outros serviços para ajudar Maya — ela tem outras opções</a:t>
            </a:r>
            <a:endParaRPr dirty="0"/>
          </a:p>
          <a:p>
            <a:pPr marL="342900" marR="0" lvl="0" indent="-342900" algn="l" rtl="0">
              <a:spcBef>
                <a:spcPts val="0"/>
              </a:spcBef>
              <a:spcAft>
                <a:spcPts val="0"/>
              </a:spcAft>
              <a:buClr>
                <a:srgbClr val="4EA827"/>
              </a:buClr>
              <a:buSzPts val="2200"/>
              <a:buFont typeface="Arial"/>
              <a:buChar char="•"/>
            </a:pPr>
            <a:r>
              <a:rPr lang="pt-br" sz="2200" dirty="0">
                <a:solidFill>
                  <a:schemeClr val="dk1"/>
                </a:solidFill>
                <a:latin typeface="Arial"/>
                <a:ea typeface="Arial"/>
                <a:cs typeface="Arial"/>
                <a:sym typeface="Arial"/>
              </a:rPr>
              <a:t>Por John solicitar sexo de Maya que tira vantagem dela e de suas necessidades de sobrevivência</a:t>
            </a:r>
            <a:endParaRPr dirty="0"/>
          </a:p>
          <a:p>
            <a:pPr marL="342900" marR="0" lvl="0" indent="-342900" algn="l" rtl="0">
              <a:spcBef>
                <a:spcPts val="0"/>
              </a:spcBef>
              <a:spcAft>
                <a:spcPts val="0"/>
              </a:spcAft>
              <a:buClr>
                <a:srgbClr val="4EA827"/>
              </a:buClr>
              <a:buSzPts val="2200"/>
              <a:buFont typeface="Arial"/>
              <a:buChar char="•"/>
            </a:pPr>
            <a:r>
              <a:rPr lang="pt-br" sz="2200" dirty="0">
                <a:solidFill>
                  <a:schemeClr val="dk1"/>
                </a:solidFill>
                <a:latin typeface="Arial"/>
                <a:ea typeface="Arial"/>
                <a:cs typeface="Arial"/>
                <a:sym typeface="Arial"/>
              </a:rPr>
              <a:t>(Nota: também não é respeitoso John trocar algo que não lhe pertence e pertence à ONG)</a:t>
            </a:r>
            <a:endParaRPr dirty="0"/>
          </a:p>
        </p:txBody>
      </p:sp>
      <p:sp>
        <p:nvSpPr>
          <p:cNvPr id="395" name="Google Shape;395;p42"/>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a:solidFill>
                  <a:srgbClr val="4EA827"/>
                </a:solidFill>
                <a:latin typeface="Arial"/>
                <a:ea typeface="Arial"/>
                <a:cs typeface="Arial"/>
                <a:sym typeface="Arial"/>
              </a:rPr>
              <a:t>Sessão 2 </a:t>
            </a:r>
            <a:r>
              <a:rPr lang="pt-br" sz="1600">
                <a:solidFill>
                  <a:srgbClr val="4EA827"/>
                </a:solidFill>
                <a:latin typeface="Arial"/>
                <a:ea typeface="Arial"/>
                <a:cs typeface="Arial"/>
                <a:sym typeface="Arial"/>
              </a:rPr>
              <a:t>// Tópico 3</a:t>
            </a:r>
            <a:endParaRPr sz="1600">
              <a:solidFill>
                <a:srgbClr val="4EA827"/>
              </a:solidFill>
              <a:latin typeface="Calibri"/>
              <a:ea typeface="Calibri"/>
              <a:cs typeface="Calibri"/>
              <a:sym typeface="Calibri"/>
            </a:endParaRPr>
          </a:p>
        </p:txBody>
      </p:sp>
      <p:sp>
        <p:nvSpPr>
          <p:cNvPr id="396" name="Google Shape;396;p42"/>
          <p:cNvSpPr txBox="1"/>
          <p:nvPr/>
        </p:nvSpPr>
        <p:spPr>
          <a:xfrm>
            <a:off x="881333" y="984789"/>
            <a:ext cx="9832849"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rgbClr val="27242B"/>
                </a:solidFill>
                <a:latin typeface="Arial"/>
                <a:ea typeface="Arial"/>
                <a:cs typeface="Arial"/>
                <a:sym typeface="Arial"/>
              </a:rPr>
              <a:t>Usando o poder com responsabilidade para tratar as pessoas com respeito</a:t>
            </a:r>
            <a:endParaRPr sz="3200" b="1" dirty="0">
              <a:solidFill>
                <a:srgbClr val="27242B"/>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pic>
        <p:nvPicPr>
          <p:cNvPr id="401" name="Google Shape;401;p43"/>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402" name="Google Shape;402;p43"/>
          <p:cNvPicPr preferRelativeResize="0"/>
          <p:nvPr/>
        </p:nvPicPr>
        <p:blipFill rotWithShape="1">
          <a:blip r:embed="rId4">
            <a:alphaModFix/>
          </a:blip>
          <a:srcRect l="35585" t="8829" r="35795" b="6307"/>
          <a:stretch/>
        </p:blipFill>
        <p:spPr>
          <a:xfrm>
            <a:off x="7433035" y="2134160"/>
            <a:ext cx="1986679" cy="4169996"/>
          </a:xfrm>
          <a:prstGeom prst="rect">
            <a:avLst/>
          </a:prstGeom>
          <a:noFill/>
          <a:ln>
            <a:noFill/>
          </a:ln>
        </p:spPr>
      </p:pic>
      <p:pic>
        <p:nvPicPr>
          <p:cNvPr id="403" name="Google Shape;403;p43"/>
          <p:cNvPicPr preferRelativeResize="0"/>
          <p:nvPr/>
        </p:nvPicPr>
        <p:blipFill rotWithShape="1">
          <a:blip r:embed="rId5">
            <a:alphaModFix/>
          </a:blip>
          <a:srcRect l="23537" r="33959"/>
          <a:stretch/>
        </p:blipFill>
        <p:spPr>
          <a:xfrm>
            <a:off x="8792907" y="1838027"/>
            <a:ext cx="2802331" cy="4666959"/>
          </a:xfrm>
          <a:prstGeom prst="rect">
            <a:avLst/>
          </a:prstGeom>
          <a:noFill/>
          <a:ln>
            <a:noFill/>
          </a:ln>
        </p:spPr>
      </p:pic>
      <p:sp>
        <p:nvSpPr>
          <p:cNvPr id="404" name="Google Shape;404;p43"/>
          <p:cNvSpPr txBox="1"/>
          <p:nvPr/>
        </p:nvSpPr>
        <p:spPr>
          <a:xfrm>
            <a:off x="898302" y="2348527"/>
            <a:ext cx="6152203" cy="392411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1800" dirty="0">
                <a:solidFill>
                  <a:schemeClr val="dk1"/>
                </a:solidFill>
                <a:latin typeface="Arial"/>
                <a:ea typeface="Arial"/>
                <a:cs typeface="Arial"/>
                <a:sym typeface="Arial"/>
              </a:rPr>
              <a:t>Agora, suponha que aquela mesma situação tenha uma ação um pouco diferente: “Maya ouviu dizer que se você oferecer sexo para trabalhadores de ONGs, eles lhe dão benefícios extras. Então, durante a entrevista, Maya pergunta muito diretamente se ela poderia receber cestas de alimentos extras caso se fizesse sexo com John. John sabe que não pode pegar cestas extras, porque elas são contadas de perto por seus supervisores. Ele também está ciente que outras ONGs oferecem programas para ajudar mulheres chefes de família, com treinamento profissional, colocação profissional e puericultura.</a:t>
            </a:r>
            <a:endParaRPr sz="1200" dirty="0"/>
          </a:p>
          <a:p>
            <a:pPr marL="0" marR="0" lvl="0" indent="0" algn="l" rtl="0">
              <a:spcBef>
                <a:spcPts val="1200"/>
              </a:spcBef>
              <a:spcAft>
                <a:spcPts val="600"/>
              </a:spcAft>
              <a:buNone/>
            </a:pPr>
            <a:r>
              <a:rPr lang="pt-br" sz="1800" dirty="0">
                <a:solidFill>
                  <a:schemeClr val="dk1"/>
                </a:solidFill>
                <a:latin typeface="Arial"/>
                <a:ea typeface="Arial"/>
                <a:cs typeface="Arial"/>
                <a:sym typeface="Arial"/>
              </a:rPr>
              <a:t>Ao invés de dizer isso a ela, ele concorda em fazer sexo com ela em troca de mais cestas de alimentos.” </a:t>
            </a:r>
            <a:endParaRPr sz="1200" dirty="0"/>
          </a:p>
        </p:txBody>
      </p:sp>
      <p:sp>
        <p:nvSpPr>
          <p:cNvPr id="405" name="Google Shape;405;p43"/>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a:solidFill>
                  <a:srgbClr val="4EA827"/>
                </a:solidFill>
                <a:latin typeface="Arial"/>
                <a:ea typeface="Arial"/>
                <a:cs typeface="Arial"/>
                <a:sym typeface="Arial"/>
              </a:rPr>
              <a:t>Sessão 2 </a:t>
            </a:r>
            <a:r>
              <a:rPr lang="pt-br" sz="1600">
                <a:solidFill>
                  <a:srgbClr val="4EA827"/>
                </a:solidFill>
                <a:latin typeface="Arial"/>
                <a:ea typeface="Arial"/>
                <a:cs typeface="Arial"/>
                <a:sym typeface="Arial"/>
              </a:rPr>
              <a:t>// Tópico 3</a:t>
            </a:r>
            <a:endParaRPr sz="1600">
              <a:solidFill>
                <a:srgbClr val="4EA827"/>
              </a:solidFill>
              <a:latin typeface="Calibri"/>
              <a:ea typeface="Calibri"/>
              <a:cs typeface="Calibri"/>
              <a:sym typeface="Calibri"/>
            </a:endParaRPr>
          </a:p>
        </p:txBody>
      </p:sp>
      <p:sp>
        <p:nvSpPr>
          <p:cNvPr id="406" name="Google Shape;406;p43"/>
          <p:cNvSpPr txBox="1"/>
          <p:nvPr/>
        </p:nvSpPr>
        <p:spPr>
          <a:xfrm>
            <a:off x="881333" y="984789"/>
            <a:ext cx="9823612"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rgbClr val="27242B"/>
                </a:solidFill>
                <a:latin typeface="Arial"/>
                <a:ea typeface="Arial"/>
                <a:cs typeface="Arial"/>
                <a:sym typeface="Arial"/>
              </a:rPr>
              <a:t>Usando o poder com responsabilidade para tratar as pessoas com respeito</a:t>
            </a:r>
            <a:endParaRPr sz="3200" b="1" dirty="0">
              <a:solidFill>
                <a:srgbClr val="27242B"/>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pic>
        <p:nvPicPr>
          <p:cNvPr id="411" name="Google Shape;411;p44"/>
          <p:cNvPicPr preferRelativeResize="0">
            <a:picLocks noGrp="1"/>
          </p:cNvPicPr>
          <p:nvPr>
            <p:ph type="body" idx="1"/>
          </p:nvPr>
        </p:nvPicPr>
        <p:blipFill rotWithShape="1">
          <a:blip r:embed="rId3">
            <a:alphaModFix/>
          </a:blip>
          <a:srcRect/>
          <a:stretch/>
        </p:blipFill>
        <p:spPr>
          <a:xfrm>
            <a:off x="0" y="0"/>
            <a:ext cx="12192000" cy="6858000"/>
          </a:xfrm>
          <a:prstGeom prst="rect">
            <a:avLst/>
          </a:prstGeom>
          <a:noFill/>
          <a:ln>
            <a:noFill/>
          </a:ln>
        </p:spPr>
      </p:pic>
      <p:pic>
        <p:nvPicPr>
          <p:cNvPr id="412" name="Google Shape;412;p44"/>
          <p:cNvPicPr preferRelativeResize="0"/>
          <p:nvPr/>
        </p:nvPicPr>
        <p:blipFill rotWithShape="1">
          <a:blip r:embed="rId4">
            <a:alphaModFix/>
          </a:blip>
          <a:srcRect/>
          <a:stretch/>
        </p:blipFill>
        <p:spPr>
          <a:xfrm>
            <a:off x="6690732" y="2668929"/>
            <a:ext cx="4762800" cy="3371293"/>
          </a:xfrm>
          <a:prstGeom prst="rect">
            <a:avLst/>
          </a:prstGeom>
          <a:noFill/>
          <a:ln>
            <a:noFill/>
          </a:ln>
        </p:spPr>
      </p:pic>
      <p:sp>
        <p:nvSpPr>
          <p:cNvPr id="413" name="Google Shape;413;p44"/>
          <p:cNvSpPr txBox="1"/>
          <p:nvPr/>
        </p:nvSpPr>
        <p:spPr>
          <a:xfrm>
            <a:off x="881333" y="984789"/>
            <a:ext cx="9851321"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rgbClr val="27242B"/>
                </a:solidFill>
                <a:latin typeface="Arial"/>
                <a:ea typeface="Arial"/>
                <a:cs typeface="Arial"/>
                <a:sym typeface="Arial"/>
              </a:rPr>
              <a:t>Usando o poder com responsabilidade para tratar as pessoas com respeito</a:t>
            </a:r>
            <a:endParaRPr sz="3200" b="1" dirty="0">
              <a:solidFill>
                <a:srgbClr val="27242B"/>
              </a:solidFill>
              <a:latin typeface="Arial"/>
              <a:ea typeface="Arial"/>
              <a:cs typeface="Arial"/>
              <a:sym typeface="Arial"/>
            </a:endParaRPr>
          </a:p>
        </p:txBody>
      </p:sp>
      <p:sp>
        <p:nvSpPr>
          <p:cNvPr id="414" name="Google Shape;414;p44"/>
          <p:cNvSpPr txBox="1"/>
          <p:nvPr/>
        </p:nvSpPr>
        <p:spPr>
          <a:xfrm>
            <a:off x="898301" y="3166196"/>
            <a:ext cx="991493"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8000" b="1">
                <a:solidFill>
                  <a:srgbClr val="4EA827"/>
                </a:solidFill>
                <a:latin typeface="Arial"/>
                <a:ea typeface="Arial"/>
                <a:cs typeface="Arial"/>
                <a:sym typeface="Arial"/>
              </a:rPr>
              <a:t>1</a:t>
            </a:r>
            <a:endParaRPr sz="6600" b="1">
              <a:solidFill>
                <a:srgbClr val="4EA827"/>
              </a:solidFill>
              <a:latin typeface="Arial"/>
              <a:ea typeface="Arial"/>
              <a:cs typeface="Arial"/>
              <a:sym typeface="Arial"/>
            </a:endParaRPr>
          </a:p>
        </p:txBody>
      </p:sp>
      <p:sp>
        <p:nvSpPr>
          <p:cNvPr id="415" name="Google Shape;415;p44"/>
          <p:cNvSpPr txBox="1"/>
          <p:nvPr/>
        </p:nvSpPr>
        <p:spPr>
          <a:xfrm>
            <a:off x="898301" y="4328823"/>
            <a:ext cx="991493"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8000" b="1">
                <a:solidFill>
                  <a:srgbClr val="4EA827"/>
                </a:solidFill>
                <a:latin typeface="Arial"/>
                <a:ea typeface="Arial"/>
                <a:cs typeface="Arial"/>
                <a:sym typeface="Arial"/>
              </a:rPr>
              <a:t>2</a:t>
            </a:r>
            <a:endParaRPr sz="6600" b="1">
              <a:solidFill>
                <a:srgbClr val="4EA827"/>
              </a:solidFill>
              <a:latin typeface="Arial"/>
              <a:ea typeface="Arial"/>
              <a:cs typeface="Arial"/>
              <a:sym typeface="Arial"/>
            </a:endParaRPr>
          </a:p>
        </p:txBody>
      </p:sp>
      <p:sp>
        <p:nvSpPr>
          <p:cNvPr id="416" name="Google Shape;416;p44"/>
          <p:cNvSpPr txBox="1"/>
          <p:nvPr/>
        </p:nvSpPr>
        <p:spPr>
          <a:xfrm>
            <a:off x="1909221" y="3429000"/>
            <a:ext cx="4867880" cy="76944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John está tirando vantagem de Maya? </a:t>
            </a:r>
            <a:endParaRPr/>
          </a:p>
          <a:p>
            <a:pPr marL="0" marR="0" lvl="0" indent="0" algn="l" rtl="0">
              <a:spcBef>
                <a:spcPts val="0"/>
              </a:spcBef>
              <a:spcAft>
                <a:spcPts val="0"/>
              </a:spcAft>
              <a:buNone/>
            </a:pPr>
            <a:r>
              <a:rPr lang="pt-br" sz="2200" b="1">
                <a:solidFill>
                  <a:srgbClr val="27242B"/>
                </a:solidFill>
                <a:latin typeface="Arial"/>
                <a:ea typeface="Arial"/>
                <a:cs typeface="Arial"/>
                <a:sym typeface="Arial"/>
              </a:rPr>
              <a:t>Sim ou Não? Por que ou por que não?</a:t>
            </a:r>
            <a:endParaRPr sz="2400" b="1">
              <a:solidFill>
                <a:schemeClr val="dk1"/>
              </a:solidFill>
              <a:latin typeface="Arial"/>
              <a:ea typeface="Arial"/>
              <a:cs typeface="Arial"/>
              <a:sym typeface="Arial"/>
            </a:endParaRPr>
          </a:p>
        </p:txBody>
      </p:sp>
      <p:sp>
        <p:nvSpPr>
          <p:cNvPr id="417" name="Google Shape;417;p44"/>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a:solidFill>
                  <a:srgbClr val="4EA827"/>
                </a:solidFill>
                <a:latin typeface="Arial"/>
                <a:ea typeface="Arial"/>
                <a:cs typeface="Arial"/>
                <a:sym typeface="Arial"/>
              </a:rPr>
              <a:t>Sessão 2 </a:t>
            </a:r>
            <a:r>
              <a:rPr lang="pt-br" sz="1600">
                <a:solidFill>
                  <a:srgbClr val="4EA827"/>
                </a:solidFill>
                <a:latin typeface="Arial"/>
                <a:ea typeface="Arial"/>
                <a:cs typeface="Arial"/>
                <a:sym typeface="Arial"/>
              </a:rPr>
              <a:t>// Tópico 3</a:t>
            </a:r>
            <a:endParaRPr sz="1600">
              <a:solidFill>
                <a:srgbClr val="4EA827"/>
              </a:solidFill>
              <a:latin typeface="Calibri"/>
              <a:ea typeface="Calibri"/>
              <a:cs typeface="Calibri"/>
              <a:sym typeface="Calibri"/>
            </a:endParaRPr>
          </a:p>
        </p:txBody>
      </p:sp>
      <p:sp>
        <p:nvSpPr>
          <p:cNvPr id="418" name="Google Shape;418;p44"/>
          <p:cNvSpPr txBox="1"/>
          <p:nvPr/>
        </p:nvSpPr>
        <p:spPr>
          <a:xfrm>
            <a:off x="1922533" y="4628688"/>
            <a:ext cx="4867880" cy="76944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John está tirando vantagem de Maya? </a:t>
            </a:r>
            <a:endParaRPr/>
          </a:p>
          <a:p>
            <a:pPr marL="0" marR="0" lvl="0" indent="0" algn="l" rtl="0">
              <a:spcBef>
                <a:spcPts val="0"/>
              </a:spcBef>
              <a:spcAft>
                <a:spcPts val="0"/>
              </a:spcAft>
              <a:buNone/>
            </a:pPr>
            <a:r>
              <a:rPr lang="pt-br" sz="2200" b="1">
                <a:solidFill>
                  <a:srgbClr val="27242B"/>
                </a:solidFill>
                <a:latin typeface="Arial"/>
                <a:ea typeface="Arial"/>
                <a:cs typeface="Arial"/>
                <a:sym typeface="Arial"/>
              </a:rPr>
              <a:t>Sim ou Não? Por que ou por que não?</a:t>
            </a:r>
            <a:endParaRPr sz="2400" b="1">
              <a:solidFill>
                <a:schemeClr val="dk1"/>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pic>
        <p:nvPicPr>
          <p:cNvPr id="423" name="Google Shape;423;p45"/>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424" name="Google Shape;424;p45"/>
          <p:cNvPicPr preferRelativeResize="0"/>
          <p:nvPr/>
        </p:nvPicPr>
        <p:blipFill rotWithShape="1">
          <a:blip r:embed="rId4">
            <a:alphaModFix/>
          </a:blip>
          <a:srcRect l="35585" t="8829" r="35795" b="6307"/>
          <a:stretch/>
        </p:blipFill>
        <p:spPr>
          <a:xfrm flipH="1">
            <a:off x="8242571" y="928253"/>
            <a:ext cx="2619017" cy="5497261"/>
          </a:xfrm>
          <a:prstGeom prst="rect">
            <a:avLst/>
          </a:prstGeom>
          <a:noFill/>
          <a:ln>
            <a:noFill/>
          </a:ln>
        </p:spPr>
      </p:pic>
      <p:sp>
        <p:nvSpPr>
          <p:cNvPr id="425" name="Google Shape;425;p45"/>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a:solidFill>
                  <a:srgbClr val="4EA827"/>
                </a:solidFill>
                <a:latin typeface="Arial"/>
                <a:ea typeface="Arial"/>
                <a:cs typeface="Arial"/>
                <a:sym typeface="Arial"/>
              </a:rPr>
              <a:t>Sessão 2 </a:t>
            </a:r>
            <a:r>
              <a:rPr lang="pt-br" sz="1600">
                <a:solidFill>
                  <a:srgbClr val="4EA827"/>
                </a:solidFill>
                <a:latin typeface="Arial"/>
                <a:ea typeface="Arial"/>
                <a:cs typeface="Arial"/>
                <a:sym typeface="Arial"/>
              </a:rPr>
              <a:t>// Tópico 3</a:t>
            </a:r>
            <a:endParaRPr sz="1600">
              <a:solidFill>
                <a:srgbClr val="4EA827"/>
              </a:solidFill>
              <a:latin typeface="Calibri"/>
              <a:ea typeface="Calibri"/>
              <a:cs typeface="Calibri"/>
              <a:sym typeface="Calibri"/>
            </a:endParaRPr>
          </a:p>
        </p:txBody>
      </p:sp>
      <p:sp>
        <p:nvSpPr>
          <p:cNvPr id="426" name="Google Shape;426;p45"/>
          <p:cNvSpPr txBox="1"/>
          <p:nvPr/>
        </p:nvSpPr>
        <p:spPr>
          <a:xfrm>
            <a:off x="881333" y="984789"/>
            <a:ext cx="7279687"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rgbClr val="27242B"/>
                </a:solidFill>
                <a:latin typeface="Arial"/>
                <a:ea typeface="Arial"/>
                <a:cs typeface="Arial"/>
                <a:sym typeface="Arial"/>
              </a:rPr>
              <a:t>Usando o poder com responsabilidade para tratar as pessoas com respeito</a:t>
            </a:r>
            <a:endParaRPr sz="3200" b="1">
              <a:solidFill>
                <a:srgbClr val="27242B"/>
              </a:solidFill>
              <a:latin typeface="Arial"/>
              <a:ea typeface="Arial"/>
              <a:cs typeface="Arial"/>
              <a:sym typeface="Arial"/>
            </a:endParaRPr>
          </a:p>
        </p:txBody>
      </p:sp>
      <p:sp>
        <p:nvSpPr>
          <p:cNvPr id="427" name="Google Shape;427;p45"/>
          <p:cNvSpPr txBox="1"/>
          <p:nvPr/>
        </p:nvSpPr>
        <p:spPr>
          <a:xfrm>
            <a:off x="898302" y="2950102"/>
            <a:ext cx="6296582" cy="2954615"/>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b="1">
                <a:solidFill>
                  <a:srgbClr val="4EA827"/>
                </a:solidFill>
                <a:latin typeface="Arial"/>
                <a:ea typeface="Arial"/>
                <a:cs typeface="Arial"/>
                <a:sym typeface="Arial"/>
              </a:rPr>
              <a:t>John está tirando vantagem de Maya?</a:t>
            </a:r>
            <a:endParaRPr/>
          </a:p>
          <a:p>
            <a:pPr marL="0" marR="0" lvl="0" indent="0" algn="l" rtl="0">
              <a:spcBef>
                <a:spcPts val="600"/>
              </a:spcBef>
              <a:spcAft>
                <a:spcPts val="0"/>
              </a:spcAft>
              <a:buNone/>
            </a:pPr>
            <a:r>
              <a:rPr lang="pt-br" sz="2200" b="1">
                <a:solidFill>
                  <a:srgbClr val="27242B"/>
                </a:solidFill>
                <a:latin typeface="Arial"/>
                <a:ea typeface="Arial"/>
                <a:cs typeface="Arial"/>
                <a:sym typeface="Arial"/>
              </a:rPr>
              <a:t>Maneiras que Maya tem menos vantagens do que John</a:t>
            </a:r>
            <a:endParaRPr/>
          </a:p>
          <a:p>
            <a:pPr marL="342900" marR="0" lvl="0" indent="-342900" algn="l" rtl="0">
              <a:spcBef>
                <a:spcPts val="600"/>
              </a:spcBef>
              <a:spcAft>
                <a:spcPts val="0"/>
              </a:spcAft>
              <a:buClr>
                <a:srgbClr val="4EA827"/>
              </a:buClr>
              <a:buSzPts val="2200"/>
              <a:buFont typeface="Arial"/>
              <a:buChar char="•"/>
            </a:pPr>
            <a:r>
              <a:rPr lang="pt-br" sz="2200">
                <a:solidFill>
                  <a:schemeClr val="dk1"/>
                </a:solidFill>
                <a:latin typeface="Arial"/>
                <a:ea typeface="Arial"/>
                <a:cs typeface="Arial"/>
                <a:sym typeface="Arial"/>
              </a:rPr>
              <a:t>A Maya não tem recursos (renda ou emprego)</a:t>
            </a:r>
            <a:endParaRPr/>
          </a:p>
          <a:p>
            <a:pPr marL="342900" marR="0" lvl="0" indent="-342900" algn="l" rtl="0">
              <a:spcBef>
                <a:spcPts val="0"/>
              </a:spcBef>
              <a:spcAft>
                <a:spcPts val="0"/>
              </a:spcAft>
              <a:buClr>
                <a:srgbClr val="4EA827"/>
              </a:buClr>
              <a:buSzPts val="2200"/>
              <a:buFont typeface="Arial"/>
              <a:buChar char="•"/>
            </a:pPr>
            <a:r>
              <a:rPr lang="pt-br" sz="2200">
                <a:solidFill>
                  <a:schemeClr val="dk1"/>
                </a:solidFill>
                <a:latin typeface="Arial"/>
                <a:ea typeface="Arial"/>
                <a:cs typeface="Arial"/>
                <a:sym typeface="Arial"/>
              </a:rPr>
              <a:t>A Maya não tem habilidades ou educação</a:t>
            </a:r>
            <a:endParaRPr/>
          </a:p>
          <a:p>
            <a:pPr marL="342900" marR="0" lvl="0" indent="-342900" algn="l" rtl="0">
              <a:spcBef>
                <a:spcPts val="0"/>
              </a:spcBef>
              <a:spcAft>
                <a:spcPts val="0"/>
              </a:spcAft>
              <a:buClr>
                <a:srgbClr val="4EA827"/>
              </a:buClr>
              <a:buSzPts val="2200"/>
              <a:buFont typeface="Arial"/>
              <a:buChar char="•"/>
            </a:pPr>
            <a:r>
              <a:rPr lang="pt-br" sz="2200">
                <a:solidFill>
                  <a:schemeClr val="dk1"/>
                </a:solidFill>
                <a:latin typeface="Arial"/>
                <a:ea typeface="Arial"/>
                <a:cs typeface="Arial"/>
                <a:sym typeface="Arial"/>
              </a:rPr>
              <a:t>A Maya não sabe onde conseguir mais ajuda</a:t>
            </a:r>
            <a:endParaRPr/>
          </a:p>
          <a:p>
            <a:pPr marL="342900" marR="0" lvl="0" indent="-342900" algn="l" rtl="0">
              <a:spcBef>
                <a:spcPts val="0"/>
              </a:spcBef>
              <a:spcAft>
                <a:spcPts val="0"/>
              </a:spcAft>
              <a:buClr>
                <a:srgbClr val="4EA827"/>
              </a:buClr>
              <a:buSzPts val="2200"/>
              <a:buFont typeface="Arial"/>
              <a:buChar char="•"/>
            </a:pPr>
            <a:r>
              <a:rPr lang="pt-br" sz="2200">
                <a:solidFill>
                  <a:schemeClr val="dk1"/>
                </a:solidFill>
                <a:latin typeface="Arial"/>
                <a:ea typeface="Arial"/>
                <a:cs typeface="Arial"/>
                <a:sym typeface="Arial"/>
              </a:rPr>
              <a:t>Chefe de família mulher</a:t>
            </a:r>
            <a:endParaRPr/>
          </a:p>
          <a:p>
            <a:pPr marL="342900" marR="0" lvl="0" indent="-342900" algn="l" rtl="0">
              <a:spcBef>
                <a:spcPts val="0"/>
              </a:spcBef>
              <a:spcAft>
                <a:spcPts val="0"/>
              </a:spcAft>
              <a:buClr>
                <a:srgbClr val="4EA827"/>
              </a:buClr>
              <a:buSzPts val="2200"/>
              <a:buFont typeface="Arial"/>
              <a:buChar char="•"/>
            </a:pPr>
            <a:r>
              <a:rPr lang="pt-br" sz="2200">
                <a:solidFill>
                  <a:schemeClr val="dk1"/>
                </a:solidFill>
                <a:latin typeface="Arial"/>
                <a:ea typeface="Arial"/>
                <a:cs typeface="Arial"/>
                <a:sym typeface="Arial"/>
              </a:rPr>
              <a:t>Maya tem filhos pequenos para cuidar</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pic>
        <p:nvPicPr>
          <p:cNvPr id="432" name="Google Shape;432;p46"/>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433" name="Google Shape;433;p46"/>
          <p:cNvPicPr preferRelativeResize="0"/>
          <p:nvPr/>
        </p:nvPicPr>
        <p:blipFill rotWithShape="1">
          <a:blip r:embed="rId4">
            <a:alphaModFix/>
          </a:blip>
          <a:srcRect l="23537" r="33959"/>
          <a:stretch/>
        </p:blipFill>
        <p:spPr>
          <a:xfrm>
            <a:off x="7916607" y="1607127"/>
            <a:ext cx="2802331" cy="4666959"/>
          </a:xfrm>
          <a:prstGeom prst="rect">
            <a:avLst/>
          </a:prstGeom>
          <a:noFill/>
          <a:ln>
            <a:noFill/>
          </a:ln>
        </p:spPr>
      </p:pic>
      <p:sp>
        <p:nvSpPr>
          <p:cNvPr id="434" name="Google Shape;434;p46"/>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a:solidFill>
                  <a:srgbClr val="4EA827"/>
                </a:solidFill>
                <a:latin typeface="Arial"/>
                <a:ea typeface="Arial"/>
                <a:cs typeface="Arial"/>
                <a:sym typeface="Arial"/>
              </a:rPr>
              <a:t>Sessão 2 </a:t>
            </a:r>
            <a:r>
              <a:rPr lang="pt-br" sz="1600">
                <a:solidFill>
                  <a:srgbClr val="4EA827"/>
                </a:solidFill>
                <a:latin typeface="Arial"/>
                <a:ea typeface="Arial"/>
                <a:cs typeface="Arial"/>
                <a:sym typeface="Arial"/>
              </a:rPr>
              <a:t>// Tópico 3</a:t>
            </a:r>
            <a:endParaRPr sz="1600">
              <a:solidFill>
                <a:srgbClr val="4EA827"/>
              </a:solidFill>
              <a:latin typeface="Calibri"/>
              <a:ea typeface="Calibri"/>
              <a:cs typeface="Calibri"/>
              <a:sym typeface="Calibri"/>
            </a:endParaRPr>
          </a:p>
        </p:txBody>
      </p:sp>
      <p:sp>
        <p:nvSpPr>
          <p:cNvPr id="435" name="Google Shape;435;p46"/>
          <p:cNvSpPr txBox="1"/>
          <p:nvPr/>
        </p:nvSpPr>
        <p:spPr>
          <a:xfrm>
            <a:off x="881333" y="984789"/>
            <a:ext cx="7279687"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rgbClr val="27242B"/>
                </a:solidFill>
                <a:latin typeface="Arial"/>
                <a:ea typeface="Arial"/>
                <a:cs typeface="Arial"/>
                <a:sym typeface="Arial"/>
              </a:rPr>
              <a:t>Usando o poder com responsabilidade para tratar as pessoas com respeito</a:t>
            </a:r>
            <a:endParaRPr sz="3200" b="1">
              <a:solidFill>
                <a:srgbClr val="27242B"/>
              </a:solidFill>
              <a:latin typeface="Arial"/>
              <a:ea typeface="Arial"/>
              <a:cs typeface="Arial"/>
              <a:sym typeface="Arial"/>
            </a:endParaRPr>
          </a:p>
        </p:txBody>
      </p:sp>
      <p:sp>
        <p:nvSpPr>
          <p:cNvPr id="436" name="Google Shape;436;p46"/>
          <p:cNvSpPr txBox="1"/>
          <p:nvPr/>
        </p:nvSpPr>
        <p:spPr>
          <a:xfrm>
            <a:off x="898302" y="2950102"/>
            <a:ext cx="6296582" cy="2616060"/>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b="1">
                <a:solidFill>
                  <a:srgbClr val="4EA827"/>
                </a:solidFill>
                <a:latin typeface="Arial"/>
                <a:ea typeface="Arial"/>
                <a:cs typeface="Arial"/>
                <a:sym typeface="Arial"/>
              </a:rPr>
              <a:t>John está usando seu poder com responsabilidade?</a:t>
            </a:r>
            <a:endParaRPr/>
          </a:p>
          <a:p>
            <a:pPr marL="0" marR="0" lvl="0" indent="0" algn="l" rtl="0">
              <a:spcBef>
                <a:spcPts val="600"/>
              </a:spcBef>
              <a:spcAft>
                <a:spcPts val="0"/>
              </a:spcAft>
              <a:buNone/>
            </a:pPr>
            <a:r>
              <a:rPr lang="pt-br" sz="2200" b="1">
                <a:solidFill>
                  <a:srgbClr val="27242B"/>
                </a:solidFill>
                <a:latin typeface="Arial"/>
                <a:ea typeface="Arial"/>
                <a:cs typeface="Arial"/>
                <a:sym typeface="Arial"/>
              </a:rPr>
              <a:t>Maneiras de não usar o poder de forma responsável</a:t>
            </a:r>
            <a:endParaRPr/>
          </a:p>
          <a:p>
            <a:pPr marL="342900" marR="0" lvl="0" indent="-342900" algn="l" rtl="0">
              <a:spcBef>
                <a:spcPts val="600"/>
              </a:spcBef>
              <a:spcAft>
                <a:spcPts val="0"/>
              </a:spcAft>
              <a:buClr>
                <a:srgbClr val="4EA827"/>
              </a:buClr>
              <a:buSzPts val="2200"/>
              <a:buFont typeface="Arial"/>
              <a:buChar char="•"/>
            </a:pPr>
            <a:r>
              <a:rPr lang="pt-br" sz="2200">
                <a:solidFill>
                  <a:schemeClr val="dk1"/>
                </a:solidFill>
                <a:latin typeface="Arial"/>
                <a:ea typeface="Arial"/>
                <a:cs typeface="Arial"/>
                <a:sym typeface="Arial"/>
              </a:rPr>
              <a:t>Enganar a mulher fazendo-a pensar que o acesso dele aos recursos da ONG pode lhe trazer alimentos adicionais</a:t>
            </a:r>
            <a:endParaRPr/>
          </a:p>
          <a:p>
            <a:pPr marL="342900" marR="0" lvl="0" indent="-342900" algn="l" rtl="0">
              <a:spcBef>
                <a:spcPts val="0"/>
              </a:spcBef>
              <a:spcAft>
                <a:spcPts val="0"/>
              </a:spcAft>
              <a:buClr>
                <a:srgbClr val="4EA827"/>
              </a:buClr>
              <a:buSzPts val="2200"/>
              <a:buFont typeface="Arial"/>
              <a:buChar char="•"/>
            </a:pPr>
            <a:r>
              <a:rPr lang="pt-br" sz="2200">
                <a:solidFill>
                  <a:schemeClr val="dk1"/>
                </a:solidFill>
                <a:latin typeface="Arial"/>
                <a:ea typeface="Arial"/>
                <a:cs typeface="Arial"/>
                <a:sym typeface="Arial"/>
              </a:rPr>
              <a:t>Afirmando que ele está disposto a roubar da organização</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pic>
        <p:nvPicPr>
          <p:cNvPr id="441" name="Google Shape;441;p47"/>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442" name="Google Shape;442;p47" descr="Shape&#10;&#10;Description automatically generated"/>
          <p:cNvPicPr preferRelativeResize="0"/>
          <p:nvPr/>
        </p:nvPicPr>
        <p:blipFill rotWithShape="1">
          <a:blip r:embed="rId4">
            <a:alphaModFix/>
          </a:blip>
          <a:srcRect l="1437" t="1704" r="1212" b="1740"/>
          <a:stretch/>
        </p:blipFill>
        <p:spPr>
          <a:xfrm>
            <a:off x="6952843" y="2774197"/>
            <a:ext cx="4415164" cy="3099661"/>
          </a:xfrm>
          <a:prstGeom prst="rect">
            <a:avLst/>
          </a:prstGeom>
          <a:noFill/>
          <a:ln>
            <a:noFill/>
          </a:ln>
        </p:spPr>
      </p:pic>
      <p:sp>
        <p:nvSpPr>
          <p:cNvPr id="443" name="Google Shape;443;p47"/>
          <p:cNvSpPr txBox="1"/>
          <p:nvPr/>
        </p:nvSpPr>
        <p:spPr>
          <a:xfrm>
            <a:off x="898302" y="2396653"/>
            <a:ext cx="5549390" cy="397027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b="1">
                <a:solidFill>
                  <a:srgbClr val="4EA827"/>
                </a:solidFill>
                <a:latin typeface="Arial"/>
                <a:ea typeface="Arial"/>
                <a:cs typeface="Arial"/>
                <a:sym typeface="Arial"/>
              </a:rPr>
              <a:t>John está tratando Maya com respeito?</a:t>
            </a:r>
            <a:endParaRPr/>
          </a:p>
          <a:p>
            <a:pPr marL="0" marR="0" lvl="0" indent="0" algn="l" rtl="0">
              <a:spcBef>
                <a:spcPts val="600"/>
              </a:spcBef>
              <a:spcAft>
                <a:spcPts val="0"/>
              </a:spcAft>
              <a:buNone/>
            </a:pPr>
            <a:r>
              <a:rPr lang="pt-br" sz="2200" b="1">
                <a:solidFill>
                  <a:srgbClr val="27242B"/>
                </a:solidFill>
                <a:latin typeface="Arial"/>
                <a:ea typeface="Arial"/>
                <a:cs typeface="Arial"/>
                <a:sym typeface="Arial"/>
              </a:rPr>
              <a:t>Não é respeitoso</a:t>
            </a:r>
            <a:endParaRPr/>
          </a:p>
          <a:p>
            <a:pPr marL="342900" marR="0" lvl="0" indent="-342900" algn="l" rtl="0">
              <a:spcBef>
                <a:spcPts val="600"/>
              </a:spcBef>
              <a:spcAft>
                <a:spcPts val="0"/>
              </a:spcAft>
              <a:buClr>
                <a:srgbClr val="4EA827"/>
              </a:buClr>
              <a:buSzPts val="2200"/>
              <a:buFont typeface="Arial"/>
              <a:buChar char="•"/>
            </a:pPr>
            <a:r>
              <a:rPr lang="pt-br" sz="2200">
                <a:solidFill>
                  <a:schemeClr val="dk1"/>
                </a:solidFill>
                <a:latin typeface="Arial"/>
                <a:ea typeface="Arial"/>
                <a:cs typeface="Arial"/>
                <a:sym typeface="Arial"/>
              </a:rPr>
              <a:t>Por John reter informações sobre outros serviços para ajudar Maya — ela tem outras opções</a:t>
            </a:r>
            <a:endParaRPr/>
          </a:p>
          <a:p>
            <a:pPr marL="342900" marR="0" lvl="0" indent="-342900" algn="l" rtl="0">
              <a:spcBef>
                <a:spcPts val="0"/>
              </a:spcBef>
              <a:spcAft>
                <a:spcPts val="0"/>
              </a:spcAft>
              <a:buClr>
                <a:srgbClr val="4EA827"/>
              </a:buClr>
              <a:buSzPts val="2200"/>
              <a:buFont typeface="Arial"/>
              <a:buChar char="•"/>
            </a:pPr>
            <a:r>
              <a:rPr lang="pt-br" sz="2200">
                <a:solidFill>
                  <a:schemeClr val="dk1"/>
                </a:solidFill>
                <a:latin typeface="Arial"/>
                <a:ea typeface="Arial"/>
                <a:cs typeface="Arial"/>
                <a:sym typeface="Arial"/>
              </a:rPr>
              <a:t>Por John solicitar sexo de Maya que tira vantagem dela e de suas necessidades de sobrevivência</a:t>
            </a:r>
            <a:endParaRPr/>
          </a:p>
          <a:p>
            <a:pPr marL="342900" marR="0" lvl="0" indent="-342900" algn="l" rtl="0">
              <a:spcBef>
                <a:spcPts val="0"/>
              </a:spcBef>
              <a:spcAft>
                <a:spcPts val="0"/>
              </a:spcAft>
              <a:buClr>
                <a:srgbClr val="4EA827"/>
              </a:buClr>
              <a:buSzPts val="2200"/>
              <a:buFont typeface="Arial"/>
              <a:buChar char="•"/>
            </a:pPr>
            <a:r>
              <a:rPr lang="pt-br" sz="2200">
                <a:solidFill>
                  <a:schemeClr val="dk1"/>
                </a:solidFill>
                <a:latin typeface="Arial"/>
                <a:ea typeface="Arial"/>
                <a:cs typeface="Arial"/>
                <a:sym typeface="Arial"/>
              </a:rPr>
              <a:t>(Nota: também não é respeitoso John trocar algo que não lhe pertence e pertence à ONG)</a:t>
            </a:r>
            <a:endParaRPr/>
          </a:p>
        </p:txBody>
      </p:sp>
      <p:sp>
        <p:nvSpPr>
          <p:cNvPr id="444" name="Google Shape;444;p47"/>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a:solidFill>
                  <a:srgbClr val="4EA827"/>
                </a:solidFill>
                <a:latin typeface="Arial"/>
                <a:ea typeface="Arial"/>
                <a:cs typeface="Arial"/>
                <a:sym typeface="Arial"/>
              </a:rPr>
              <a:t>Sessão 2 </a:t>
            </a:r>
            <a:r>
              <a:rPr lang="pt-br" sz="1600">
                <a:solidFill>
                  <a:srgbClr val="4EA827"/>
                </a:solidFill>
                <a:latin typeface="Arial"/>
                <a:ea typeface="Arial"/>
                <a:cs typeface="Arial"/>
                <a:sym typeface="Arial"/>
              </a:rPr>
              <a:t>// Tópico 3</a:t>
            </a:r>
            <a:endParaRPr sz="1600">
              <a:solidFill>
                <a:srgbClr val="4EA827"/>
              </a:solidFill>
              <a:latin typeface="Calibri"/>
              <a:ea typeface="Calibri"/>
              <a:cs typeface="Calibri"/>
              <a:sym typeface="Calibri"/>
            </a:endParaRPr>
          </a:p>
        </p:txBody>
      </p:sp>
      <p:sp>
        <p:nvSpPr>
          <p:cNvPr id="445" name="Google Shape;445;p47"/>
          <p:cNvSpPr txBox="1"/>
          <p:nvPr/>
        </p:nvSpPr>
        <p:spPr>
          <a:xfrm>
            <a:off x="881333" y="984789"/>
            <a:ext cx="10128412"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rgbClr val="27242B"/>
                </a:solidFill>
                <a:latin typeface="Arial"/>
                <a:ea typeface="Arial"/>
                <a:cs typeface="Arial"/>
                <a:sym typeface="Arial"/>
              </a:rPr>
              <a:t>Usando o poder com responsabilidade para tratar as pessoas com respeito</a:t>
            </a:r>
            <a:endParaRPr sz="3200" b="1" dirty="0">
              <a:solidFill>
                <a:srgbClr val="27242B"/>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pic>
        <p:nvPicPr>
          <p:cNvPr id="450" name="Google Shape;450;p48"/>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451" name="Google Shape;451;p48"/>
          <p:cNvSpPr txBox="1"/>
          <p:nvPr/>
        </p:nvSpPr>
        <p:spPr>
          <a:xfrm>
            <a:off x="898302" y="571685"/>
            <a:ext cx="2840578"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4EA827"/>
              </a:buClr>
              <a:buSzPts val="1600"/>
              <a:buFont typeface="Arial"/>
              <a:buNone/>
            </a:pPr>
            <a:r>
              <a:rPr lang="pt-br" sz="1600" b="1">
                <a:solidFill>
                  <a:srgbClr val="4EA827"/>
                </a:solidFill>
                <a:latin typeface="Arial"/>
                <a:ea typeface="Arial"/>
                <a:cs typeface="Arial"/>
                <a:sym typeface="Arial"/>
              </a:rPr>
              <a:t>Sessão 2 </a:t>
            </a:r>
            <a:r>
              <a:rPr lang="pt-br" sz="1600">
                <a:solidFill>
                  <a:srgbClr val="4EA827"/>
                </a:solidFill>
                <a:latin typeface="Arial"/>
                <a:ea typeface="Arial"/>
                <a:cs typeface="Arial"/>
                <a:sym typeface="Arial"/>
              </a:rPr>
              <a:t>// Tópico 3</a:t>
            </a:r>
            <a:endParaRPr sz="1600">
              <a:solidFill>
                <a:srgbClr val="4EA827"/>
              </a:solidFill>
              <a:latin typeface="Calibri"/>
              <a:ea typeface="Calibri"/>
              <a:cs typeface="Calibri"/>
              <a:sym typeface="Calibri"/>
            </a:endParaRPr>
          </a:p>
        </p:txBody>
      </p:sp>
      <p:sp>
        <p:nvSpPr>
          <p:cNvPr id="452" name="Google Shape;452;p48"/>
          <p:cNvSpPr txBox="1"/>
          <p:nvPr/>
        </p:nvSpPr>
        <p:spPr>
          <a:xfrm>
            <a:off x="881333" y="984789"/>
            <a:ext cx="10054522"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rgbClr val="27242B"/>
                </a:solidFill>
                <a:latin typeface="Arial"/>
                <a:ea typeface="Arial"/>
                <a:cs typeface="Arial"/>
                <a:sym typeface="Arial"/>
              </a:rPr>
              <a:t>Usando o poder com responsabilidade para tratar as pessoas com respeito</a:t>
            </a:r>
            <a:endParaRPr sz="3200" b="1" dirty="0">
              <a:solidFill>
                <a:srgbClr val="27242B"/>
              </a:solidFill>
              <a:latin typeface="Arial"/>
              <a:ea typeface="Arial"/>
              <a:cs typeface="Arial"/>
              <a:sym typeface="Arial"/>
            </a:endParaRPr>
          </a:p>
        </p:txBody>
      </p:sp>
      <p:sp>
        <p:nvSpPr>
          <p:cNvPr id="453" name="Google Shape;453;p48"/>
          <p:cNvSpPr txBox="1"/>
          <p:nvPr/>
        </p:nvSpPr>
        <p:spPr>
          <a:xfrm>
            <a:off x="881333" y="2909452"/>
            <a:ext cx="5197698" cy="260067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400" b="1">
                <a:solidFill>
                  <a:srgbClr val="4EA827"/>
                </a:solidFill>
                <a:latin typeface="Arial"/>
                <a:ea typeface="Arial"/>
                <a:cs typeface="Arial"/>
                <a:sym typeface="Arial"/>
              </a:rPr>
              <a:t>Lembre-se:</a:t>
            </a:r>
            <a:endParaRPr/>
          </a:p>
          <a:p>
            <a:pPr marL="0" marR="0" lvl="0" indent="0" algn="l" rtl="0">
              <a:spcBef>
                <a:spcPts val="600"/>
              </a:spcBef>
              <a:spcAft>
                <a:spcPts val="0"/>
              </a:spcAft>
              <a:buNone/>
            </a:pPr>
            <a:r>
              <a:rPr lang="pt-br" sz="2200">
                <a:solidFill>
                  <a:schemeClr val="dk1"/>
                </a:solidFill>
                <a:latin typeface="Arial"/>
                <a:ea typeface="Arial"/>
                <a:cs typeface="Arial"/>
                <a:sym typeface="Arial"/>
              </a:rPr>
              <a:t>Não devemos nos concentrar em saber se alguém na comunidade deveria ter se envolvido em determinado comportamento. Nós nos concentramos em quem detém o poder e perguntamos se eles o estão usando com responsabilidade e tratando as pessoas com respeito</a:t>
            </a:r>
            <a:r>
              <a:rPr lang="pt-br" sz="2400">
                <a:solidFill>
                  <a:schemeClr val="dk1"/>
                </a:solidFill>
                <a:latin typeface="Arial"/>
                <a:ea typeface="Arial"/>
                <a:cs typeface="Arial"/>
                <a:sym typeface="Arial"/>
              </a:rPr>
              <a:t>.</a:t>
            </a:r>
            <a:endParaRPr/>
          </a:p>
        </p:txBody>
      </p:sp>
      <p:pic>
        <p:nvPicPr>
          <p:cNvPr id="454" name="Google Shape;454;p48" descr="A group of people standing together&#10;&#10;Description automatically generated with medium confidence"/>
          <p:cNvPicPr preferRelativeResize="0"/>
          <p:nvPr/>
        </p:nvPicPr>
        <p:blipFill rotWithShape="1">
          <a:blip r:embed="rId4">
            <a:alphaModFix/>
          </a:blip>
          <a:srcRect/>
          <a:stretch/>
        </p:blipFill>
        <p:spPr>
          <a:xfrm>
            <a:off x="6262974" y="2573081"/>
            <a:ext cx="5745082" cy="3615564"/>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pic>
        <p:nvPicPr>
          <p:cNvPr id="459" name="Google Shape;459;p49"/>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460" name="Google Shape;460;p49"/>
          <p:cNvSpPr txBox="1"/>
          <p:nvPr/>
        </p:nvSpPr>
        <p:spPr>
          <a:xfrm>
            <a:off x="831680" y="3013501"/>
            <a:ext cx="3210300" cy="83099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800" b="1">
                <a:solidFill>
                  <a:srgbClr val="EEA30C"/>
                </a:solidFill>
                <a:latin typeface="Arial"/>
                <a:ea typeface="Arial"/>
                <a:cs typeface="Arial"/>
                <a:sym typeface="Arial"/>
              </a:rPr>
              <a:t>Sessão 3</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pic>
        <p:nvPicPr>
          <p:cNvPr id="465" name="Google Shape;465;p50"/>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466" name="Google Shape;466;p50"/>
          <p:cNvSpPr txBox="1"/>
          <p:nvPr/>
        </p:nvSpPr>
        <p:spPr>
          <a:xfrm>
            <a:off x="894904" y="3442128"/>
            <a:ext cx="5214666" cy="227750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2200"/>
              <a:buFont typeface="Arial"/>
              <a:buNone/>
            </a:pPr>
            <a:r>
              <a:rPr lang="pt-br" sz="2200" b="1">
                <a:solidFill>
                  <a:srgbClr val="EEA30C"/>
                </a:solidFill>
                <a:latin typeface="Arial"/>
                <a:ea typeface="Arial"/>
                <a:cs typeface="Arial"/>
                <a:sym typeface="Arial"/>
              </a:rPr>
              <a:t>Objetivo da Seção:</a:t>
            </a:r>
            <a:endParaRPr/>
          </a:p>
          <a:p>
            <a:pPr marL="0" marR="0" lvl="0" indent="0" algn="l" rtl="0">
              <a:spcBef>
                <a:spcPts val="600"/>
              </a:spcBef>
              <a:spcAft>
                <a:spcPts val="600"/>
              </a:spcAft>
              <a:buNone/>
            </a:pPr>
            <a:r>
              <a:rPr lang="pt-br" sz="2200">
                <a:solidFill>
                  <a:schemeClr val="dk1"/>
                </a:solidFill>
                <a:latin typeface="Arial"/>
                <a:ea typeface="Arial"/>
                <a:cs typeface="Arial"/>
                <a:sym typeface="Arial"/>
              </a:rPr>
              <a:t>Definir os principais termos de exploração, abuso e assédio sexual (EAAS) e discutir termos locais relacionados para aprofundar uma compreensão da conduta de EAAS em seu contexto cultural.</a:t>
            </a:r>
            <a:endParaRPr/>
          </a:p>
        </p:txBody>
      </p:sp>
      <p:sp>
        <p:nvSpPr>
          <p:cNvPr id="467" name="Google Shape;467;p50"/>
          <p:cNvSpPr txBox="1"/>
          <p:nvPr/>
        </p:nvSpPr>
        <p:spPr>
          <a:xfrm>
            <a:off x="898302" y="571685"/>
            <a:ext cx="1342950"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1600"/>
              <a:buFont typeface="Arial"/>
              <a:buNone/>
            </a:pPr>
            <a:r>
              <a:rPr lang="pt-br" sz="1600" b="1">
                <a:solidFill>
                  <a:srgbClr val="EEA30C"/>
                </a:solidFill>
                <a:latin typeface="Arial"/>
                <a:ea typeface="Arial"/>
                <a:cs typeface="Arial"/>
                <a:sym typeface="Arial"/>
              </a:rPr>
              <a:t>Sessão 3 </a:t>
            </a:r>
            <a:r>
              <a:rPr lang="pt-br" sz="1600">
                <a:solidFill>
                  <a:srgbClr val="EEA30C"/>
                </a:solidFill>
                <a:latin typeface="Arial"/>
                <a:ea typeface="Arial"/>
                <a:cs typeface="Arial"/>
                <a:sym typeface="Arial"/>
              </a:rPr>
              <a:t>// </a:t>
            </a:r>
            <a:endParaRPr sz="1600">
              <a:solidFill>
                <a:srgbClr val="EEA30C"/>
              </a:solidFill>
              <a:latin typeface="Calibri"/>
              <a:ea typeface="Calibri"/>
              <a:cs typeface="Calibri"/>
              <a:sym typeface="Calibri"/>
            </a:endParaRPr>
          </a:p>
        </p:txBody>
      </p:sp>
      <p:sp>
        <p:nvSpPr>
          <p:cNvPr id="468" name="Google Shape;468;p50"/>
          <p:cNvSpPr txBox="1"/>
          <p:nvPr/>
        </p:nvSpPr>
        <p:spPr>
          <a:xfrm>
            <a:off x="881333" y="984789"/>
            <a:ext cx="5639539" cy="193899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rgbClr val="27242B"/>
                </a:solidFill>
                <a:latin typeface="Arial"/>
                <a:ea typeface="Arial"/>
                <a:cs typeface="Arial"/>
                <a:sym typeface="Arial"/>
              </a:rPr>
              <a:t>Os Seis Princípios Fundamentais/Código de Conduta</a:t>
            </a:r>
            <a:endParaRP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pic>
        <p:nvPicPr>
          <p:cNvPr id="473" name="Google Shape;473;p51"/>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474" name="Google Shape;474;p51"/>
          <p:cNvSpPr txBox="1"/>
          <p:nvPr/>
        </p:nvSpPr>
        <p:spPr>
          <a:xfrm>
            <a:off x="2022470" y="3518543"/>
            <a:ext cx="6881648" cy="76944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Compreendendo os Seis Princípios Fundamentais (ou o Código de Conduta da organização).</a:t>
            </a:r>
            <a:endParaRPr/>
          </a:p>
        </p:txBody>
      </p:sp>
      <p:sp>
        <p:nvSpPr>
          <p:cNvPr id="475" name="Google Shape;475;p51"/>
          <p:cNvSpPr txBox="1"/>
          <p:nvPr/>
        </p:nvSpPr>
        <p:spPr>
          <a:xfrm>
            <a:off x="2022470" y="4555723"/>
            <a:ext cx="6881648" cy="76944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Compreendendo o impacto de violações dos princípios/Código de Conduta.</a:t>
            </a:r>
            <a:endParaRPr/>
          </a:p>
        </p:txBody>
      </p:sp>
      <p:sp>
        <p:nvSpPr>
          <p:cNvPr id="476" name="Google Shape;476;p51"/>
          <p:cNvSpPr txBox="1"/>
          <p:nvPr/>
        </p:nvSpPr>
        <p:spPr>
          <a:xfrm>
            <a:off x="881334" y="984789"/>
            <a:ext cx="5214666"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Compreendendo os Princípios</a:t>
            </a:r>
            <a:endParaRPr sz="4000">
              <a:solidFill>
                <a:schemeClr val="dk1"/>
              </a:solidFill>
              <a:latin typeface="Calibri"/>
              <a:ea typeface="Calibri"/>
              <a:cs typeface="Calibri"/>
              <a:sym typeface="Calibri"/>
            </a:endParaRPr>
          </a:p>
        </p:txBody>
      </p:sp>
      <p:sp>
        <p:nvSpPr>
          <p:cNvPr id="477" name="Google Shape;477;p51"/>
          <p:cNvSpPr txBox="1"/>
          <p:nvPr/>
        </p:nvSpPr>
        <p:spPr>
          <a:xfrm>
            <a:off x="874266" y="2697942"/>
            <a:ext cx="5214666"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b="1">
                <a:solidFill>
                  <a:srgbClr val="EEA30C"/>
                </a:solidFill>
                <a:latin typeface="Arial"/>
                <a:ea typeface="Arial"/>
                <a:cs typeface="Arial"/>
                <a:sym typeface="Arial"/>
              </a:rPr>
              <a:t>Objetivo de Aprendizagem:</a:t>
            </a:r>
            <a:endParaRPr/>
          </a:p>
        </p:txBody>
      </p:sp>
      <p:sp>
        <p:nvSpPr>
          <p:cNvPr id="478" name="Google Shape;478;p51"/>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1600"/>
              <a:buFont typeface="Arial"/>
              <a:buNone/>
            </a:pPr>
            <a:r>
              <a:rPr lang="pt-br" sz="1600" b="1">
                <a:solidFill>
                  <a:srgbClr val="EEA30C"/>
                </a:solidFill>
                <a:latin typeface="Arial"/>
                <a:ea typeface="Arial"/>
                <a:cs typeface="Arial"/>
                <a:sym typeface="Arial"/>
              </a:rPr>
              <a:t>Sessão 3 </a:t>
            </a:r>
            <a:r>
              <a:rPr lang="pt-br" sz="1600">
                <a:solidFill>
                  <a:srgbClr val="EEA30C"/>
                </a:solidFill>
                <a:latin typeface="Arial"/>
                <a:ea typeface="Arial"/>
                <a:cs typeface="Arial"/>
                <a:sym typeface="Arial"/>
              </a:rPr>
              <a:t>// Tópico 1</a:t>
            </a:r>
            <a:r>
              <a:rPr lang="en-gb" sz="1600" b="1">
                <a:solidFill>
                  <a:srgbClr val="EEA30C"/>
                </a:solidFill>
                <a:latin typeface="Arial"/>
                <a:ea typeface="Arial"/>
                <a:cs typeface="Arial"/>
                <a:sym typeface="Arial"/>
              </a:rPr>
              <a:t> </a:t>
            </a:r>
            <a:endParaRPr sz="1600">
              <a:solidFill>
                <a:srgbClr val="EEA30C"/>
              </a:solidFill>
              <a:latin typeface="Calibri"/>
              <a:ea typeface="Calibri"/>
              <a:cs typeface="Calibri"/>
              <a:sym typeface="Calibri"/>
            </a:endParaRPr>
          </a:p>
        </p:txBody>
      </p:sp>
      <p:pic>
        <p:nvPicPr>
          <p:cNvPr id="479" name="Google Shape;479;p51" descr="Icon&#10;&#10;Description automatically generated"/>
          <p:cNvPicPr preferRelativeResize="0"/>
          <p:nvPr/>
        </p:nvPicPr>
        <p:blipFill rotWithShape="1">
          <a:blip r:embed="rId4">
            <a:alphaModFix/>
          </a:blip>
          <a:srcRect l="10978" t="13272" r="12983" b="14358"/>
          <a:stretch/>
        </p:blipFill>
        <p:spPr>
          <a:xfrm>
            <a:off x="970569" y="3393957"/>
            <a:ext cx="980930" cy="933592"/>
          </a:xfrm>
          <a:prstGeom prst="rect">
            <a:avLst/>
          </a:prstGeom>
          <a:noFill/>
          <a:ln>
            <a:noFill/>
          </a:ln>
        </p:spPr>
      </p:pic>
      <p:pic>
        <p:nvPicPr>
          <p:cNvPr id="480" name="Google Shape;480;p51" descr="Icon&#10;&#10;Description automatically generated"/>
          <p:cNvPicPr preferRelativeResize="0"/>
          <p:nvPr/>
        </p:nvPicPr>
        <p:blipFill rotWithShape="1">
          <a:blip r:embed="rId5">
            <a:alphaModFix/>
          </a:blip>
          <a:srcRect/>
          <a:stretch/>
        </p:blipFill>
        <p:spPr>
          <a:xfrm>
            <a:off x="969276" y="4493556"/>
            <a:ext cx="933592" cy="93359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0" name="Google Shape;110;p16" descr="A picture containing text&#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11" name="Google Shape;111;p16"/>
          <p:cNvSpPr txBox="1"/>
          <p:nvPr/>
        </p:nvSpPr>
        <p:spPr>
          <a:xfrm>
            <a:off x="851979" y="2306012"/>
            <a:ext cx="5197698" cy="280072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Devido à natureza sensível do tema de hoje, nós o incentivamos a participar na medida em que se sentir confortável e a fazer um intervalo na sessão, se necessário.  Se esta sessão traz à tona coisas sobre as quais você gostaria de falar, procure o apoio de um colega, amigo ou membro da família de confiança. </a:t>
            </a:r>
            <a:endParaRPr sz="2200">
              <a:solidFill>
                <a:srgbClr val="27242B"/>
              </a:solidFill>
              <a:latin typeface="Calibri"/>
              <a:ea typeface="Calibri"/>
              <a:cs typeface="Calibri"/>
              <a:sym typeface="Calibri"/>
            </a:endParaRPr>
          </a:p>
        </p:txBody>
      </p:sp>
      <p:pic>
        <p:nvPicPr>
          <p:cNvPr id="112" name="Google Shape;112;p16"/>
          <p:cNvPicPr preferRelativeResize="0"/>
          <p:nvPr/>
        </p:nvPicPr>
        <p:blipFill rotWithShape="1">
          <a:blip r:embed="rId4">
            <a:alphaModFix/>
          </a:blip>
          <a:srcRect l="28531" t="5774" r="49860" b="53386"/>
          <a:stretch/>
        </p:blipFill>
        <p:spPr>
          <a:xfrm>
            <a:off x="7780455" y="1244031"/>
            <a:ext cx="3599793" cy="4809600"/>
          </a:xfrm>
          <a:prstGeom prst="rect">
            <a:avLst/>
          </a:prstGeom>
          <a:noFill/>
          <a:ln>
            <a:noFill/>
          </a:ln>
        </p:spPr>
      </p:pic>
      <p:grpSp>
        <p:nvGrpSpPr>
          <p:cNvPr id="113" name="Google Shape;113;p16"/>
          <p:cNvGrpSpPr/>
          <p:nvPr/>
        </p:nvGrpSpPr>
        <p:grpSpPr>
          <a:xfrm>
            <a:off x="838200" y="365125"/>
            <a:ext cx="10515600" cy="1889120"/>
            <a:chOff x="838200" y="365125"/>
            <a:chExt cx="10515600" cy="1889120"/>
          </a:xfrm>
        </p:grpSpPr>
        <p:sp>
          <p:nvSpPr>
            <p:cNvPr id="114" name="Google Shape;114;p16"/>
            <p:cNvSpPr txBox="1"/>
            <p:nvPr/>
          </p:nvSpPr>
          <p:spPr>
            <a:xfrm>
              <a:off x="838200" y="365125"/>
              <a:ext cx="10515600" cy="1325563"/>
            </a:xfrm>
            <a:prstGeom prst="rect">
              <a:avLst/>
            </a:prstGeom>
            <a:noFill/>
            <a:ln>
              <a:noFill/>
            </a:ln>
          </p:spPr>
          <p:txBody>
            <a:bodyPr spcFirstLastPara="1" wrap="square" lIns="91425" tIns="45700" rIns="91425" bIns="45700" rtlCol="0" anchor="ctr" anchorCtr="0">
              <a:normAutofit/>
            </a:bodyPr>
            <a:lstStyle/>
            <a:p>
              <a:pPr marL="0" marR="0" lvl="0" indent="0" algn="l" rtl="0">
                <a:lnSpc>
                  <a:spcPct val="90000"/>
                </a:lnSpc>
                <a:spcBef>
                  <a:spcPts val="0"/>
                </a:spcBef>
                <a:spcAft>
                  <a:spcPts val="0"/>
                </a:spcAft>
                <a:buClr>
                  <a:srgbClr val="27242B"/>
                </a:buClr>
                <a:buSzPts val="4000"/>
                <a:buFont typeface="Arial"/>
                <a:buNone/>
              </a:pPr>
              <a:r>
                <a:rPr lang="pt-br" sz="4000" b="1">
                  <a:solidFill>
                    <a:srgbClr val="27242B"/>
                  </a:solidFill>
                  <a:latin typeface="Arial"/>
                  <a:ea typeface="Arial"/>
                  <a:cs typeface="Arial"/>
                  <a:sym typeface="Arial"/>
                </a:rPr>
                <a:t>Mensagem de Consultoria</a:t>
              </a:r>
              <a:endParaRPr sz="4000">
                <a:solidFill>
                  <a:schemeClr val="dk1"/>
                </a:solidFill>
                <a:latin typeface="Calibri"/>
                <a:ea typeface="Calibri"/>
                <a:cs typeface="Calibri"/>
                <a:sym typeface="Calibri"/>
              </a:endParaRPr>
            </a:p>
          </p:txBody>
        </p:sp>
        <p:sp>
          <p:nvSpPr>
            <p:cNvPr id="115" name="Google Shape;115;p16"/>
            <p:cNvSpPr txBox="1"/>
            <p:nvPr/>
          </p:nvSpPr>
          <p:spPr>
            <a:xfrm>
              <a:off x="838200" y="928682"/>
              <a:ext cx="10515600" cy="1325563"/>
            </a:xfrm>
            <a:prstGeom prst="rect">
              <a:avLst/>
            </a:prstGeom>
            <a:noFill/>
            <a:ln>
              <a:noFill/>
            </a:ln>
          </p:spPr>
          <p:txBody>
            <a:bodyPr spcFirstLastPara="1" wrap="square" lIns="91425" tIns="45700" rIns="91425" bIns="45700" rtlCol="0" anchor="ctr" anchorCtr="0">
              <a:normAutofit/>
            </a:bodyPr>
            <a:lstStyle/>
            <a:p>
              <a:pPr marL="0" marR="0" lvl="0" indent="0" algn="l" rtl="0">
                <a:lnSpc>
                  <a:spcPct val="90000"/>
                </a:lnSpc>
                <a:spcBef>
                  <a:spcPts val="0"/>
                </a:spcBef>
                <a:spcAft>
                  <a:spcPts val="0"/>
                </a:spcAft>
                <a:buClr>
                  <a:srgbClr val="27242B"/>
                </a:buClr>
                <a:buSzPts val="4000"/>
                <a:buFont typeface="Arial"/>
                <a:buNone/>
              </a:pPr>
              <a:r>
                <a:rPr lang="pt-br" sz="4000" b="1">
                  <a:solidFill>
                    <a:srgbClr val="27242B"/>
                  </a:solidFill>
                  <a:latin typeface="Arial"/>
                  <a:ea typeface="Arial"/>
                  <a:cs typeface="Arial"/>
                  <a:sym typeface="Arial"/>
                </a:rPr>
                <a:t>em Autocuidado</a:t>
              </a:r>
              <a:endParaRPr sz="4000">
                <a:solidFill>
                  <a:schemeClr val="dk1"/>
                </a:solidFill>
                <a:latin typeface="Calibri"/>
                <a:ea typeface="Calibri"/>
                <a:cs typeface="Calibri"/>
                <a:sym typeface="Calibri"/>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pic>
        <p:nvPicPr>
          <p:cNvPr id="485" name="Google Shape;485;p52" descr="A white pillow on a white surface&#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486" name="Google Shape;486;p52"/>
          <p:cNvSpPr txBox="1"/>
          <p:nvPr/>
        </p:nvSpPr>
        <p:spPr>
          <a:xfrm>
            <a:off x="854379" y="2607795"/>
            <a:ext cx="991493" cy="1015663"/>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6000" b="1">
                <a:solidFill>
                  <a:srgbClr val="EEA30C"/>
                </a:solidFill>
                <a:latin typeface="Arial"/>
                <a:ea typeface="Arial"/>
                <a:cs typeface="Arial"/>
                <a:sym typeface="Arial"/>
              </a:rPr>
              <a:t>1</a:t>
            </a:r>
            <a:endParaRPr sz="4800" b="1">
              <a:solidFill>
                <a:srgbClr val="EEA30C"/>
              </a:solidFill>
              <a:latin typeface="Arial"/>
              <a:ea typeface="Arial"/>
              <a:cs typeface="Arial"/>
              <a:sym typeface="Arial"/>
            </a:endParaRPr>
          </a:p>
        </p:txBody>
      </p:sp>
      <p:sp>
        <p:nvSpPr>
          <p:cNvPr id="487" name="Google Shape;487;p52"/>
          <p:cNvSpPr txBox="1"/>
          <p:nvPr/>
        </p:nvSpPr>
        <p:spPr>
          <a:xfrm>
            <a:off x="854378" y="3836701"/>
            <a:ext cx="991493" cy="1015663"/>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6000" b="1">
                <a:solidFill>
                  <a:srgbClr val="EEA30C"/>
                </a:solidFill>
                <a:latin typeface="Arial"/>
                <a:ea typeface="Arial"/>
                <a:cs typeface="Arial"/>
                <a:sym typeface="Arial"/>
              </a:rPr>
              <a:t>2</a:t>
            </a:r>
            <a:endParaRPr sz="4800" b="1">
              <a:solidFill>
                <a:srgbClr val="EEA30C"/>
              </a:solidFill>
              <a:latin typeface="Arial"/>
              <a:ea typeface="Arial"/>
              <a:cs typeface="Arial"/>
              <a:sym typeface="Arial"/>
            </a:endParaRPr>
          </a:p>
        </p:txBody>
      </p:sp>
      <p:sp>
        <p:nvSpPr>
          <p:cNvPr id="488" name="Google Shape;488;p52"/>
          <p:cNvSpPr txBox="1"/>
          <p:nvPr/>
        </p:nvSpPr>
        <p:spPr>
          <a:xfrm>
            <a:off x="854377" y="5105653"/>
            <a:ext cx="991493" cy="1015663"/>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6000" b="1">
                <a:solidFill>
                  <a:srgbClr val="EEA30C"/>
                </a:solidFill>
                <a:latin typeface="Arial"/>
                <a:ea typeface="Arial"/>
                <a:cs typeface="Arial"/>
                <a:sym typeface="Arial"/>
              </a:rPr>
              <a:t>3</a:t>
            </a:r>
            <a:endParaRPr sz="4800" b="1">
              <a:solidFill>
                <a:srgbClr val="EEA30C"/>
              </a:solidFill>
              <a:latin typeface="Arial"/>
              <a:ea typeface="Arial"/>
              <a:cs typeface="Arial"/>
              <a:sym typeface="Arial"/>
            </a:endParaRPr>
          </a:p>
        </p:txBody>
      </p:sp>
      <p:sp>
        <p:nvSpPr>
          <p:cNvPr id="489" name="Google Shape;489;p52"/>
          <p:cNvSpPr/>
          <p:nvPr/>
        </p:nvSpPr>
        <p:spPr>
          <a:xfrm>
            <a:off x="1658578" y="2717905"/>
            <a:ext cx="9635200" cy="802445"/>
          </a:xfrm>
          <a:prstGeom prst="rect">
            <a:avLst/>
          </a:prstGeom>
          <a:noFill/>
          <a:ln>
            <a:noFill/>
          </a:ln>
        </p:spPr>
        <p:txBody>
          <a:bodyPr spcFirstLastPara="1" wrap="square" lIns="91425" tIns="45700" rIns="91425" bIns="45700" rtlCol="0" anchor="t" anchorCtr="0">
            <a:noAutofit/>
          </a:bodyPr>
          <a:lstStyle/>
          <a:p>
            <a:pPr marL="95250" marR="0" lvl="0" indent="0" algn="l" rtl="0">
              <a:lnSpc>
                <a:spcPct val="120909"/>
              </a:lnSpc>
              <a:spcBef>
                <a:spcPts val="0"/>
              </a:spcBef>
              <a:spcAft>
                <a:spcPts val="0"/>
              </a:spcAft>
              <a:buClr>
                <a:srgbClr val="27242B"/>
              </a:buClr>
              <a:buSzPts val="1800"/>
              <a:buFont typeface="Arial"/>
              <a:buNone/>
            </a:pPr>
            <a:r>
              <a:rPr lang="pt-br" sz="1800">
                <a:solidFill>
                  <a:srgbClr val="27242B"/>
                </a:solidFill>
                <a:latin typeface="Arial"/>
                <a:ea typeface="Arial"/>
                <a:cs typeface="Arial"/>
                <a:sym typeface="Arial"/>
              </a:rPr>
              <a:t>“A exploração sexual e o abuso por trabalhadores humanitários constituem atos de má conduta grave e, portanto, motivo para rescisão do contrato de trabalho.</a:t>
            </a:r>
            <a:endParaRPr sz="1800">
              <a:solidFill>
                <a:srgbClr val="27242B"/>
              </a:solidFill>
              <a:latin typeface="Calibri"/>
              <a:ea typeface="Calibri"/>
              <a:cs typeface="Calibri"/>
              <a:sym typeface="Calibri"/>
            </a:endParaRPr>
          </a:p>
        </p:txBody>
      </p:sp>
      <p:sp>
        <p:nvSpPr>
          <p:cNvPr id="490" name="Google Shape;490;p52"/>
          <p:cNvSpPr/>
          <p:nvPr/>
        </p:nvSpPr>
        <p:spPr>
          <a:xfrm>
            <a:off x="1680068" y="3746366"/>
            <a:ext cx="9613709" cy="1015662"/>
          </a:xfrm>
          <a:prstGeom prst="rect">
            <a:avLst/>
          </a:prstGeom>
          <a:noFill/>
          <a:ln>
            <a:noFill/>
          </a:ln>
        </p:spPr>
        <p:txBody>
          <a:bodyPr spcFirstLastPara="1" wrap="square" lIns="91425" tIns="45700" rIns="91425" bIns="45700" rtlCol="0" anchor="t" anchorCtr="0">
            <a:noAutofit/>
          </a:bodyPr>
          <a:lstStyle/>
          <a:p>
            <a:pPr marL="95250" marR="0" lvl="0" indent="0" algn="l" rtl="0">
              <a:lnSpc>
                <a:spcPct val="120909"/>
              </a:lnSpc>
              <a:spcBef>
                <a:spcPts val="0"/>
              </a:spcBef>
              <a:spcAft>
                <a:spcPts val="0"/>
              </a:spcAft>
              <a:buClr>
                <a:srgbClr val="27242B"/>
              </a:buClr>
              <a:buSzPts val="1800"/>
              <a:buFont typeface="Arial"/>
              <a:buNone/>
            </a:pPr>
            <a:r>
              <a:rPr lang="pt-br" sz="1800">
                <a:solidFill>
                  <a:srgbClr val="27242B"/>
                </a:solidFill>
                <a:latin typeface="Arial"/>
                <a:ea typeface="Arial"/>
                <a:cs typeface="Arial"/>
                <a:sym typeface="Arial"/>
              </a:rPr>
              <a:t>A atividade sexual com crianças (menores de 18 anos) é proibida independentemente da maioridade ou idade de consentimento localmente. Crença equivocada com relação à idade de uma criança não é uma defesa.</a:t>
            </a:r>
            <a:endParaRPr sz="1800">
              <a:solidFill>
                <a:srgbClr val="27242B"/>
              </a:solidFill>
              <a:latin typeface="Calibri"/>
              <a:ea typeface="Calibri"/>
              <a:cs typeface="Calibri"/>
              <a:sym typeface="Calibri"/>
            </a:endParaRPr>
          </a:p>
        </p:txBody>
      </p:sp>
      <p:sp>
        <p:nvSpPr>
          <p:cNvPr id="491" name="Google Shape;491;p52"/>
          <p:cNvSpPr/>
          <p:nvPr/>
        </p:nvSpPr>
        <p:spPr>
          <a:xfrm>
            <a:off x="1658578" y="5051106"/>
            <a:ext cx="9635199" cy="1038679"/>
          </a:xfrm>
          <a:prstGeom prst="rect">
            <a:avLst/>
          </a:prstGeom>
          <a:noFill/>
          <a:ln>
            <a:noFill/>
          </a:ln>
        </p:spPr>
        <p:txBody>
          <a:bodyPr spcFirstLastPara="1" wrap="square" lIns="91425" tIns="45700" rIns="91425" bIns="45700" rtlCol="0" anchor="t" anchorCtr="0">
            <a:noAutofit/>
          </a:bodyPr>
          <a:lstStyle/>
          <a:p>
            <a:pPr marL="95250" marR="0" lvl="0" indent="0" algn="l" rtl="0">
              <a:lnSpc>
                <a:spcPct val="120909"/>
              </a:lnSpc>
              <a:spcBef>
                <a:spcPts val="0"/>
              </a:spcBef>
              <a:spcAft>
                <a:spcPts val="0"/>
              </a:spcAft>
              <a:buClr>
                <a:srgbClr val="27242B"/>
              </a:buClr>
              <a:buSzPts val="1800"/>
              <a:buFont typeface="Arial"/>
              <a:buNone/>
            </a:pPr>
            <a:r>
              <a:rPr lang="pt-br" sz="1800">
                <a:solidFill>
                  <a:srgbClr val="27242B"/>
                </a:solidFill>
                <a:latin typeface="Arial"/>
                <a:ea typeface="Arial"/>
                <a:cs typeface="Arial"/>
                <a:sym typeface="Arial"/>
              </a:rPr>
              <a:t>É proibida a troca de dinheiro, emprego, alimentos ou serviços por sexo, incluindo favores sexuais ou outras formas de comportamento humilhante, degradante ou explorador. Isso inclui a troca de assistência devida aos beneficiários.</a:t>
            </a:r>
            <a:endParaRPr sz="1800">
              <a:solidFill>
                <a:srgbClr val="27242B"/>
              </a:solidFill>
              <a:latin typeface="Calibri"/>
              <a:ea typeface="Calibri"/>
              <a:cs typeface="Calibri"/>
              <a:sym typeface="Calibri"/>
            </a:endParaRPr>
          </a:p>
        </p:txBody>
      </p:sp>
      <p:sp>
        <p:nvSpPr>
          <p:cNvPr id="492" name="Google Shape;492;p52"/>
          <p:cNvSpPr txBox="1"/>
          <p:nvPr/>
        </p:nvSpPr>
        <p:spPr>
          <a:xfrm>
            <a:off x="854378" y="736684"/>
            <a:ext cx="8788386"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chemeClr val="dk1"/>
                </a:solidFill>
                <a:latin typeface="Arial"/>
                <a:ea typeface="Arial"/>
                <a:cs typeface="Arial"/>
                <a:sym typeface="Arial"/>
              </a:rPr>
              <a:t>Os Seis Princípios Fundamentais</a:t>
            </a:r>
            <a:endParaRPr sz="3200" b="1" dirty="0">
              <a:solidFill>
                <a:schemeClr val="dk1"/>
              </a:solidFill>
              <a:latin typeface="Arial"/>
              <a:ea typeface="Arial"/>
              <a:cs typeface="Arial"/>
              <a:sym typeface="Arial"/>
            </a:endParaRPr>
          </a:p>
        </p:txBody>
      </p:sp>
      <p:sp>
        <p:nvSpPr>
          <p:cNvPr id="493" name="Google Shape;493;p52"/>
          <p:cNvSpPr txBox="1"/>
          <p:nvPr/>
        </p:nvSpPr>
        <p:spPr>
          <a:xfrm>
            <a:off x="854378" y="496116"/>
            <a:ext cx="2590786"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1600"/>
              <a:buFont typeface="Arial"/>
              <a:buNone/>
            </a:pPr>
            <a:r>
              <a:rPr lang="pt-br" sz="1600" b="1" dirty="0">
                <a:solidFill>
                  <a:srgbClr val="EEA30C"/>
                </a:solidFill>
                <a:latin typeface="Arial"/>
                <a:ea typeface="Arial"/>
                <a:cs typeface="Arial"/>
                <a:sym typeface="Arial"/>
              </a:rPr>
              <a:t>Sessão 3 </a:t>
            </a:r>
            <a:r>
              <a:rPr lang="pt-br" sz="1600" dirty="0">
                <a:solidFill>
                  <a:srgbClr val="EEA30C"/>
                </a:solidFill>
                <a:latin typeface="Arial"/>
                <a:ea typeface="Arial"/>
                <a:cs typeface="Arial"/>
                <a:sym typeface="Arial"/>
              </a:rPr>
              <a:t>// Tópico 1</a:t>
            </a:r>
            <a:r>
              <a:rPr lang="en-gb" sz="1600" b="1" dirty="0">
                <a:solidFill>
                  <a:srgbClr val="EEA30C"/>
                </a:solidFill>
                <a:latin typeface="Arial"/>
                <a:ea typeface="Arial"/>
                <a:cs typeface="Arial"/>
                <a:sym typeface="Arial"/>
              </a:rPr>
              <a:t> </a:t>
            </a:r>
            <a:endParaRPr sz="1600" dirty="0">
              <a:solidFill>
                <a:srgbClr val="EEA30C"/>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pic>
        <p:nvPicPr>
          <p:cNvPr id="498" name="Google Shape;498;p53" descr="A white pillow on a white surface&#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499" name="Google Shape;499;p53"/>
          <p:cNvSpPr txBox="1"/>
          <p:nvPr/>
        </p:nvSpPr>
        <p:spPr>
          <a:xfrm>
            <a:off x="854379" y="2323707"/>
            <a:ext cx="991493" cy="1015663"/>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6000" b="1">
                <a:solidFill>
                  <a:srgbClr val="EEA30C"/>
                </a:solidFill>
                <a:latin typeface="Arial"/>
                <a:ea typeface="Arial"/>
                <a:cs typeface="Arial"/>
                <a:sym typeface="Arial"/>
              </a:rPr>
              <a:t>4</a:t>
            </a:r>
            <a:endParaRPr sz="4800" b="1">
              <a:solidFill>
                <a:srgbClr val="EEA30C"/>
              </a:solidFill>
              <a:latin typeface="Arial"/>
              <a:ea typeface="Arial"/>
              <a:cs typeface="Arial"/>
              <a:sym typeface="Arial"/>
            </a:endParaRPr>
          </a:p>
        </p:txBody>
      </p:sp>
      <p:sp>
        <p:nvSpPr>
          <p:cNvPr id="500" name="Google Shape;500;p53"/>
          <p:cNvSpPr txBox="1"/>
          <p:nvPr/>
        </p:nvSpPr>
        <p:spPr>
          <a:xfrm>
            <a:off x="854378" y="3836701"/>
            <a:ext cx="991493" cy="1015663"/>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6000" b="1">
                <a:solidFill>
                  <a:srgbClr val="EEA30C"/>
                </a:solidFill>
                <a:latin typeface="Arial"/>
                <a:ea typeface="Arial"/>
                <a:cs typeface="Arial"/>
                <a:sym typeface="Arial"/>
              </a:rPr>
              <a:t>5</a:t>
            </a:r>
            <a:endParaRPr sz="4800" b="1">
              <a:solidFill>
                <a:srgbClr val="EEA30C"/>
              </a:solidFill>
              <a:latin typeface="Arial"/>
              <a:ea typeface="Arial"/>
              <a:cs typeface="Arial"/>
              <a:sym typeface="Arial"/>
            </a:endParaRPr>
          </a:p>
        </p:txBody>
      </p:sp>
      <p:sp>
        <p:nvSpPr>
          <p:cNvPr id="501" name="Google Shape;501;p53"/>
          <p:cNvSpPr txBox="1"/>
          <p:nvPr/>
        </p:nvSpPr>
        <p:spPr>
          <a:xfrm>
            <a:off x="854377" y="5132155"/>
            <a:ext cx="991493" cy="1015663"/>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6000" b="1">
                <a:solidFill>
                  <a:srgbClr val="EEA30C"/>
                </a:solidFill>
                <a:latin typeface="Arial"/>
                <a:ea typeface="Arial"/>
                <a:cs typeface="Arial"/>
                <a:sym typeface="Arial"/>
              </a:rPr>
              <a:t>6</a:t>
            </a:r>
            <a:endParaRPr sz="4800" b="1">
              <a:solidFill>
                <a:srgbClr val="EEA30C"/>
              </a:solidFill>
              <a:latin typeface="Arial"/>
              <a:ea typeface="Arial"/>
              <a:cs typeface="Arial"/>
              <a:sym typeface="Arial"/>
            </a:endParaRPr>
          </a:p>
        </p:txBody>
      </p:sp>
      <p:sp>
        <p:nvSpPr>
          <p:cNvPr id="502" name="Google Shape;502;p53"/>
          <p:cNvSpPr/>
          <p:nvPr/>
        </p:nvSpPr>
        <p:spPr>
          <a:xfrm>
            <a:off x="1781161" y="2190357"/>
            <a:ext cx="9374098" cy="1447668"/>
          </a:xfrm>
          <a:prstGeom prst="rect">
            <a:avLst/>
          </a:prstGeom>
          <a:noFill/>
          <a:ln>
            <a:noFill/>
          </a:ln>
        </p:spPr>
        <p:txBody>
          <a:bodyPr spcFirstLastPara="1" wrap="square" lIns="91425" tIns="45700" rIns="91425" bIns="45700" rtlCol="0" anchor="t" anchorCtr="0">
            <a:noAutofit/>
          </a:bodyPr>
          <a:lstStyle/>
          <a:p>
            <a:pPr marL="0" marR="0" lvl="0" indent="0" algn="l" rtl="0">
              <a:lnSpc>
                <a:spcPct val="120909"/>
              </a:lnSpc>
              <a:spcBef>
                <a:spcPts val="0"/>
              </a:spcBef>
              <a:spcAft>
                <a:spcPts val="0"/>
              </a:spcAft>
              <a:buNone/>
            </a:pPr>
            <a:r>
              <a:rPr lang="pt-br" sz="1800">
                <a:solidFill>
                  <a:srgbClr val="27242B"/>
                </a:solidFill>
                <a:latin typeface="Arial"/>
                <a:ea typeface="Arial"/>
                <a:cs typeface="Arial"/>
                <a:sym typeface="Arial"/>
              </a:rPr>
              <a:t>Qualquer relação sexual entre aqueles que prestam assistência humanitária e proteção e uma pessoa que se beneficia de tal assistência humanitária e proteção que envolva uso impróprio de posição ou posição é proibida. Tais relacionamentos minam a credibilidade e a integridade do trabalho de ajuda humanitária.</a:t>
            </a:r>
            <a:endParaRPr sz="1800">
              <a:solidFill>
                <a:srgbClr val="27242B"/>
              </a:solidFill>
              <a:latin typeface="Calibri"/>
              <a:ea typeface="Calibri"/>
              <a:cs typeface="Calibri"/>
              <a:sym typeface="Calibri"/>
            </a:endParaRPr>
          </a:p>
        </p:txBody>
      </p:sp>
      <p:sp>
        <p:nvSpPr>
          <p:cNvPr id="503" name="Google Shape;503;p53"/>
          <p:cNvSpPr/>
          <p:nvPr/>
        </p:nvSpPr>
        <p:spPr>
          <a:xfrm>
            <a:off x="1781162" y="3815158"/>
            <a:ext cx="9374098" cy="1015662"/>
          </a:xfrm>
          <a:prstGeom prst="rect">
            <a:avLst/>
          </a:prstGeom>
          <a:noFill/>
          <a:ln>
            <a:noFill/>
          </a:ln>
        </p:spPr>
        <p:txBody>
          <a:bodyPr spcFirstLastPara="1" wrap="square" lIns="91425" tIns="45700" rIns="91425" bIns="45700" rtlCol="0" anchor="t" anchorCtr="0">
            <a:noAutofit/>
          </a:bodyPr>
          <a:lstStyle/>
          <a:p>
            <a:pPr marL="28575" marR="0" lvl="0" indent="-28575" algn="l" rtl="0">
              <a:lnSpc>
                <a:spcPct val="115000"/>
              </a:lnSpc>
              <a:spcBef>
                <a:spcPts val="0"/>
              </a:spcBef>
              <a:spcAft>
                <a:spcPts val="0"/>
              </a:spcAft>
              <a:buNone/>
            </a:pPr>
            <a:r>
              <a:rPr lang="pt-br" sz="1800">
                <a:solidFill>
                  <a:srgbClr val="27242B"/>
                </a:solidFill>
                <a:latin typeface="Arial"/>
                <a:ea typeface="Arial"/>
                <a:cs typeface="Arial"/>
                <a:sym typeface="Arial"/>
              </a:rPr>
              <a:t>Quando um trabalhador humanitário desenvolver</a:t>
            </a:r>
            <a:r>
              <a:rPr lang="pt-br" sz="1800">
                <a:solidFill>
                  <a:srgbClr val="27242B"/>
                </a:solidFill>
                <a:latin typeface="Calibri"/>
                <a:ea typeface="Calibri"/>
                <a:cs typeface="Calibri"/>
                <a:sym typeface="Calibri"/>
              </a:rPr>
              <a:t> </a:t>
            </a:r>
            <a:r>
              <a:rPr lang="pt-br" sz="1800">
                <a:solidFill>
                  <a:srgbClr val="27242B"/>
                </a:solidFill>
                <a:latin typeface="Arial"/>
                <a:ea typeface="Arial"/>
                <a:cs typeface="Arial"/>
                <a:sym typeface="Arial"/>
              </a:rPr>
              <a:t>preocupações ou suspeitas sobre abuso</a:t>
            </a:r>
            <a:r>
              <a:rPr lang="pt-br" sz="1800">
                <a:solidFill>
                  <a:srgbClr val="27242B"/>
                </a:solidFill>
                <a:latin typeface="Calibri"/>
                <a:ea typeface="Calibri"/>
                <a:cs typeface="Calibri"/>
                <a:sym typeface="Calibri"/>
              </a:rPr>
              <a:t> </a:t>
            </a:r>
            <a:r>
              <a:rPr lang="pt-br" sz="1800">
                <a:solidFill>
                  <a:srgbClr val="27242B"/>
                </a:solidFill>
                <a:latin typeface="Arial"/>
                <a:ea typeface="Arial"/>
                <a:cs typeface="Arial"/>
                <a:sym typeface="Arial"/>
              </a:rPr>
              <a:t>ou exploração sexual por um colega de trabalho,</a:t>
            </a:r>
            <a:r>
              <a:rPr lang="pt-br" sz="1800">
                <a:solidFill>
                  <a:srgbClr val="27242B"/>
                </a:solidFill>
                <a:latin typeface="Calibri"/>
                <a:ea typeface="Calibri"/>
                <a:cs typeface="Calibri"/>
                <a:sym typeface="Calibri"/>
              </a:rPr>
              <a:t> </a:t>
            </a:r>
            <a:r>
              <a:rPr lang="pt-br" sz="1800">
                <a:solidFill>
                  <a:srgbClr val="27242B"/>
                </a:solidFill>
                <a:latin typeface="Arial"/>
                <a:ea typeface="Arial"/>
                <a:cs typeface="Arial"/>
                <a:sym typeface="Arial"/>
              </a:rPr>
              <a:t>seja na mesma agência ou não, ele ou</a:t>
            </a:r>
            <a:r>
              <a:rPr lang="pt-br" sz="1800">
                <a:solidFill>
                  <a:srgbClr val="27242B"/>
                </a:solidFill>
                <a:latin typeface="Calibri"/>
                <a:ea typeface="Calibri"/>
                <a:cs typeface="Calibri"/>
                <a:sym typeface="Calibri"/>
              </a:rPr>
              <a:t> </a:t>
            </a:r>
            <a:r>
              <a:rPr lang="pt-br" sz="1800">
                <a:solidFill>
                  <a:srgbClr val="27242B"/>
                </a:solidFill>
                <a:latin typeface="Arial"/>
                <a:ea typeface="Arial"/>
                <a:cs typeface="Arial"/>
                <a:sym typeface="Arial"/>
              </a:rPr>
              <a:t>ela deve denunciar tais preocupações por meio</a:t>
            </a:r>
            <a:r>
              <a:rPr lang="pt-br" sz="1800">
                <a:solidFill>
                  <a:srgbClr val="27242B"/>
                </a:solidFill>
                <a:latin typeface="Calibri"/>
                <a:ea typeface="Calibri"/>
                <a:cs typeface="Calibri"/>
                <a:sym typeface="Calibri"/>
              </a:rPr>
              <a:t> </a:t>
            </a:r>
            <a:r>
              <a:rPr lang="pt-br" sz="1800">
                <a:solidFill>
                  <a:srgbClr val="27242B"/>
                </a:solidFill>
                <a:latin typeface="Arial"/>
                <a:ea typeface="Arial"/>
                <a:cs typeface="Arial"/>
                <a:sym typeface="Arial"/>
              </a:rPr>
              <a:t>dos mecanismos de denúncia estabelecidos pela</a:t>
            </a:r>
            <a:r>
              <a:rPr lang="pt-br" sz="1800">
                <a:solidFill>
                  <a:srgbClr val="27242B"/>
                </a:solidFill>
                <a:latin typeface="Calibri"/>
                <a:ea typeface="Calibri"/>
                <a:cs typeface="Calibri"/>
                <a:sym typeface="Calibri"/>
              </a:rPr>
              <a:t> </a:t>
            </a:r>
            <a:r>
              <a:rPr lang="pt-br" sz="1800">
                <a:solidFill>
                  <a:srgbClr val="27242B"/>
                </a:solidFill>
                <a:latin typeface="Arial"/>
                <a:ea typeface="Arial"/>
                <a:cs typeface="Arial"/>
                <a:sym typeface="Arial"/>
              </a:rPr>
              <a:t>agência.</a:t>
            </a:r>
            <a:endParaRPr sz="1800">
              <a:solidFill>
                <a:srgbClr val="27242B"/>
              </a:solidFill>
              <a:latin typeface="Calibri"/>
              <a:ea typeface="Calibri"/>
              <a:cs typeface="Calibri"/>
              <a:sym typeface="Calibri"/>
            </a:endParaRPr>
          </a:p>
        </p:txBody>
      </p:sp>
      <p:sp>
        <p:nvSpPr>
          <p:cNvPr id="504" name="Google Shape;504;p53"/>
          <p:cNvSpPr/>
          <p:nvPr/>
        </p:nvSpPr>
        <p:spPr>
          <a:xfrm>
            <a:off x="1781161" y="5064822"/>
            <a:ext cx="9395152" cy="1186952"/>
          </a:xfrm>
          <a:prstGeom prst="rect">
            <a:avLst/>
          </a:prstGeom>
          <a:noFill/>
          <a:ln>
            <a:noFill/>
          </a:ln>
        </p:spPr>
        <p:txBody>
          <a:bodyPr spcFirstLastPara="1" wrap="square" lIns="91425" tIns="45700" rIns="91425" bIns="45700" rtlCol="0" anchor="t" anchorCtr="0">
            <a:noAutofit/>
          </a:bodyPr>
          <a:lstStyle/>
          <a:p>
            <a:pPr marL="0" marR="0" lvl="0" indent="0" algn="l" rtl="0">
              <a:spcBef>
                <a:spcPts val="0"/>
              </a:spcBef>
              <a:spcAft>
                <a:spcPts val="0"/>
              </a:spcAft>
              <a:buNone/>
            </a:pPr>
            <a:r>
              <a:rPr lang="pt-br" sz="1800">
                <a:solidFill>
                  <a:srgbClr val="27242B"/>
                </a:solidFill>
                <a:latin typeface="Arial"/>
                <a:ea typeface="Arial"/>
                <a:cs typeface="Arial"/>
                <a:sym typeface="Arial"/>
              </a:rPr>
              <a:t>Os trabalhadores humanitários são obrigados a criar e manter um ambiente que impeça a exploração e o abuso sexual e promova a implementação de seu código de conduta. Os gerentes em todos os níveis têm responsabilidades específicas para apoiar e desenvolver sistemas que mantenham esse ambiente.”</a:t>
            </a:r>
            <a:endParaRPr sz="1800">
              <a:solidFill>
                <a:srgbClr val="27242B"/>
              </a:solidFill>
              <a:latin typeface="Calibri"/>
              <a:ea typeface="Calibri"/>
              <a:cs typeface="Calibri"/>
              <a:sym typeface="Calibri"/>
            </a:endParaRPr>
          </a:p>
        </p:txBody>
      </p:sp>
      <p:sp>
        <p:nvSpPr>
          <p:cNvPr id="505" name="Google Shape;505;p53"/>
          <p:cNvSpPr txBox="1"/>
          <p:nvPr/>
        </p:nvSpPr>
        <p:spPr>
          <a:xfrm>
            <a:off x="854377" y="736684"/>
            <a:ext cx="845587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chemeClr val="dk1"/>
                </a:solidFill>
                <a:latin typeface="Arial"/>
                <a:ea typeface="Arial"/>
                <a:cs typeface="Arial"/>
                <a:sym typeface="Arial"/>
              </a:rPr>
              <a:t>Os Seis Princípios Fundamentais</a:t>
            </a:r>
            <a:endParaRPr sz="3200" b="1" dirty="0">
              <a:solidFill>
                <a:schemeClr val="dk1"/>
              </a:solidFill>
              <a:latin typeface="Arial"/>
              <a:ea typeface="Arial"/>
              <a:cs typeface="Arial"/>
              <a:sym typeface="Arial"/>
            </a:endParaRPr>
          </a:p>
        </p:txBody>
      </p:sp>
      <p:sp>
        <p:nvSpPr>
          <p:cNvPr id="506" name="Google Shape;506;p53"/>
          <p:cNvSpPr txBox="1"/>
          <p:nvPr/>
        </p:nvSpPr>
        <p:spPr>
          <a:xfrm>
            <a:off x="854378" y="496116"/>
            <a:ext cx="2535367"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1600"/>
              <a:buFont typeface="Arial"/>
              <a:buNone/>
            </a:pPr>
            <a:r>
              <a:rPr lang="pt-br" sz="1600" b="1" dirty="0">
                <a:solidFill>
                  <a:srgbClr val="EEA30C"/>
                </a:solidFill>
                <a:latin typeface="Arial"/>
                <a:ea typeface="Arial"/>
                <a:cs typeface="Arial"/>
                <a:sym typeface="Arial"/>
              </a:rPr>
              <a:t>Sessão 3 </a:t>
            </a:r>
            <a:r>
              <a:rPr lang="pt-br" sz="1600" dirty="0">
                <a:solidFill>
                  <a:srgbClr val="EEA30C"/>
                </a:solidFill>
                <a:latin typeface="Arial"/>
                <a:ea typeface="Arial"/>
                <a:cs typeface="Arial"/>
                <a:sym typeface="Arial"/>
              </a:rPr>
              <a:t>// Tópico 1</a:t>
            </a:r>
            <a:r>
              <a:rPr lang="en-gb" sz="1600" b="1" dirty="0">
                <a:solidFill>
                  <a:srgbClr val="EEA30C"/>
                </a:solidFill>
                <a:latin typeface="Arial"/>
                <a:ea typeface="Arial"/>
                <a:cs typeface="Arial"/>
                <a:sym typeface="Arial"/>
              </a:rPr>
              <a:t> </a:t>
            </a:r>
            <a:endParaRPr sz="1600" dirty="0">
              <a:solidFill>
                <a:srgbClr val="EEA30C"/>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pic>
        <p:nvPicPr>
          <p:cNvPr id="511" name="Google Shape;511;p54" descr="A white pillow on a white surface&#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12" name="Google Shape;512;p54"/>
          <p:cNvSpPr txBox="1"/>
          <p:nvPr/>
        </p:nvSpPr>
        <p:spPr>
          <a:xfrm>
            <a:off x="2151119" y="3385860"/>
            <a:ext cx="2337754"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dirty="0">
                <a:solidFill>
                  <a:srgbClr val="27242B"/>
                </a:solidFill>
                <a:latin typeface="Arial"/>
                <a:ea typeface="Arial"/>
                <a:cs typeface="Arial"/>
                <a:sym typeface="Arial"/>
              </a:rPr>
              <a:t>Sobreviventes</a:t>
            </a:r>
            <a:endParaRPr dirty="0"/>
          </a:p>
        </p:txBody>
      </p:sp>
      <p:sp>
        <p:nvSpPr>
          <p:cNvPr id="513" name="Google Shape;513;p54"/>
          <p:cNvSpPr txBox="1"/>
          <p:nvPr/>
        </p:nvSpPr>
        <p:spPr>
          <a:xfrm>
            <a:off x="2151118" y="4627505"/>
            <a:ext cx="1922775"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Agressores</a:t>
            </a:r>
            <a:endParaRPr/>
          </a:p>
        </p:txBody>
      </p:sp>
      <p:sp>
        <p:nvSpPr>
          <p:cNvPr id="514" name="Google Shape;514;p54"/>
          <p:cNvSpPr txBox="1"/>
          <p:nvPr/>
        </p:nvSpPr>
        <p:spPr>
          <a:xfrm>
            <a:off x="7433012" y="3398142"/>
            <a:ext cx="1892944"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Organização</a:t>
            </a:r>
            <a:endParaRPr/>
          </a:p>
        </p:txBody>
      </p:sp>
      <p:sp>
        <p:nvSpPr>
          <p:cNvPr id="515" name="Google Shape;515;p54"/>
          <p:cNvSpPr txBox="1"/>
          <p:nvPr/>
        </p:nvSpPr>
        <p:spPr>
          <a:xfrm>
            <a:off x="7429437" y="4627504"/>
            <a:ext cx="1892944"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Comunidade</a:t>
            </a:r>
            <a:endParaRPr/>
          </a:p>
        </p:txBody>
      </p:sp>
      <p:sp>
        <p:nvSpPr>
          <p:cNvPr id="516" name="Google Shape;516;p54"/>
          <p:cNvSpPr txBox="1"/>
          <p:nvPr/>
        </p:nvSpPr>
        <p:spPr>
          <a:xfrm>
            <a:off x="854378" y="736684"/>
            <a:ext cx="7609138"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Impacto de EAS</a:t>
            </a:r>
            <a:endParaRPr sz="3200" b="1">
              <a:solidFill>
                <a:schemeClr val="dk1"/>
              </a:solidFill>
              <a:latin typeface="Arial"/>
              <a:ea typeface="Arial"/>
              <a:cs typeface="Arial"/>
              <a:sym typeface="Arial"/>
            </a:endParaRPr>
          </a:p>
        </p:txBody>
      </p:sp>
      <p:sp>
        <p:nvSpPr>
          <p:cNvPr id="517" name="Google Shape;517;p54"/>
          <p:cNvSpPr txBox="1"/>
          <p:nvPr/>
        </p:nvSpPr>
        <p:spPr>
          <a:xfrm>
            <a:off x="854378" y="496116"/>
            <a:ext cx="2526131"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1600"/>
              <a:buFont typeface="Arial"/>
              <a:buNone/>
            </a:pPr>
            <a:r>
              <a:rPr lang="pt-br" sz="1600" b="1" dirty="0">
                <a:solidFill>
                  <a:srgbClr val="EEA30C"/>
                </a:solidFill>
                <a:latin typeface="Arial"/>
                <a:ea typeface="Arial"/>
                <a:cs typeface="Arial"/>
                <a:sym typeface="Arial"/>
              </a:rPr>
              <a:t>Sessão 3 </a:t>
            </a:r>
            <a:r>
              <a:rPr lang="pt-br" sz="1600" dirty="0">
                <a:solidFill>
                  <a:srgbClr val="EEA30C"/>
                </a:solidFill>
                <a:latin typeface="Arial"/>
                <a:ea typeface="Arial"/>
                <a:cs typeface="Arial"/>
                <a:sym typeface="Arial"/>
              </a:rPr>
              <a:t>// Tópico 2</a:t>
            </a:r>
            <a:endParaRPr sz="1600" dirty="0">
              <a:solidFill>
                <a:srgbClr val="EEA30C"/>
              </a:solidFill>
              <a:latin typeface="Calibri"/>
              <a:ea typeface="Calibri"/>
              <a:cs typeface="Calibri"/>
              <a:sym typeface="Calibri"/>
            </a:endParaRPr>
          </a:p>
        </p:txBody>
      </p:sp>
      <p:pic>
        <p:nvPicPr>
          <p:cNvPr id="518" name="Google Shape;518;p54" descr="Icon&#10;&#10;Description automatically generated"/>
          <p:cNvPicPr preferRelativeResize="0"/>
          <p:nvPr/>
        </p:nvPicPr>
        <p:blipFill rotWithShape="1">
          <a:blip r:embed="rId4">
            <a:alphaModFix/>
          </a:blip>
          <a:srcRect/>
          <a:stretch/>
        </p:blipFill>
        <p:spPr>
          <a:xfrm flipH="1">
            <a:off x="952038" y="2960170"/>
            <a:ext cx="987816" cy="987816"/>
          </a:xfrm>
          <a:prstGeom prst="rect">
            <a:avLst/>
          </a:prstGeom>
          <a:noFill/>
          <a:ln>
            <a:noFill/>
          </a:ln>
        </p:spPr>
      </p:pic>
      <p:pic>
        <p:nvPicPr>
          <p:cNvPr id="519" name="Google Shape;519;p54" descr="Icon&#10;&#10;Description automatically generated"/>
          <p:cNvPicPr preferRelativeResize="0"/>
          <p:nvPr/>
        </p:nvPicPr>
        <p:blipFill rotWithShape="1">
          <a:blip r:embed="rId5">
            <a:alphaModFix/>
          </a:blip>
          <a:srcRect/>
          <a:stretch/>
        </p:blipFill>
        <p:spPr>
          <a:xfrm>
            <a:off x="6102334" y="2962107"/>
            <a:ext cx="994012" cy="994012"/>
          </a:xfrm>
          <a:prstGeom prst="rect">
            <a:avLst/>
          </a:prstGeom>
          <a:noFill/>
          <a:ln>
            <a:noFill/>
          </a:ln>
        </p:spPr>
      </p:pic>
      <p:pic>
        <p:nvPicPr>
          <p:cNvPr id="520" name="Google Shape;520;p54" descr="Icon&#10;&#10;Description automatically generated"/>
          <p:cNvPicPr preferRelativeResize="0"/>
          <p:nvPr/>
        </p:nvPicPr>
        <p:blipFill rotWithShape="1">
          <a:blip r:embed="rId6">
            <a:alphaModFix/>
          </a:blip>
          <a:srcRect/>
          <a:stretch/>
        </p:blipFill>
        <p:spPr>
          <a:xfrm>
            <a:off x="6104749" y="4163290"/>
            <a:ext cx="1051142" cy="1051142"/>
          </a:xfrm>
          <a:prstGeom prst="rect">
            <a:avLst/>
          </a:prstGeom>
          <a:noFill/>
          <a:ln>
            <a:noFill/>
          </a:ln>
        </p:spPr>
      </p:pic>
      <p:pic>
        <p:nvPicPr>
          <p:cNvPr id="521" name="Google Shape;521;p54" descr="Icon&#10;&#10;Description automatically generated"/>
          <p:cNvPicPr preferRelativeResize="0"/>
          <p:nvPr/>
        </p:nvPicPr>
        <p:blipFill rotWithShape="1">
          <a:blip r:embed="rId7">
            <a:alphaModFix/>
          </a:blip>
          <a:srcRect l="23595" t="21062" r="25216" b="21897"/>
          <a:stretch/>
        </p:blipFill>
        <p:spPr>
          <a:xfrm>
            <a:off x="927936" y="4118298"/>
            <a:ext cx="1025278" cy="1142471"/>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pic>
        <p:nvPicPr>
          <p:cNvPr id="526" name="Google Shape;526;p55"/>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27" name="Google Shape;527;p55"/>
          <p:cNvSpPr/>
          <p:nvPr/>
        </p:nvSpPr>
        <p:spPr>
          <a:xfrm>
            <a:off x="898301" y="3440768"/>
            <a:ext cx="5214666" cy="1421820"/>
          </a:xfrm>
          <a:prstGeom prst="rect">
            <a:avLst/>
          </a:prstGeom>
          <a:noFill/>
          <a:ln>
            <a:noFill/>
          </a:ln>
        </p:spPr>
        <p:txBody>
          <a:bodyPr spcFirstLastPara="1" wrap="square" lIns="91425" tIns="45700" rIns="91425" bIns="45700" rtlCol="0" anchor="t" anchorCtr="0">
            <a:noAutofit/>
          </a:bodyPr>
          <a:lstStyle/>
          <a:p>
            <a:pPr marL="0" marR="0" lvl="0" indent="0" algn="l" rtl="0">
              <a:lnSpc>
                <a:spcPct val="120909"/>
              </a:lnSpc>
              <a:spcBef>
                <a:spcPts val="0"/>
              </a:spcBef>
              <a:spcAft>
                <a:spcPts val="0"/>
              </a:spcAft>
              <a:buNone/>
            </a:pPr>
            <a:r>
              <a:rPr lang="pt-br" sz="2200" b="1">
                <a:solidFill>
                  <a:srgbClr val="EEA30C"/>
                </a:solidFill>
                <a:latin typeface="Arial"/>
                <a:ea typeface="Arial"/>
                <a:cs typeface="Arial"/>
                <a:sym typeface="Arial"/>
              </a:rPr>
              <a:t>Objetivos de Aprendizagem:</a:t>
            </a:r>
            <a:endParaRPr dirty="0"/>
          </a:p>
          <a:p>
            <a:pPr marL="0" marR="0" lvl="0" indent="0" algn="l" rtl="0">
              <a:lnSpc>
                <a:spcPct val="120909"/>
              </a:lnSpc>
              <a:spcBef>
                <a:spcPts val="600"/>
              </a:spcBef>
              <a:spcAft>
                <a:spcPts val="0"/>
              </a:spcAft>
              <a:buNone/>
            </a:pPr>
            <a:r>
              <a:rPr lang="pt-br" sz="2200">
                <a:solidFill>
                  <a:srgbClr val="27242B"/>
                </a:solidFill>
                <a:latin typeface="Arial"/>
                <a:ea typeface="Arial"/>
                <a:cs typeface="Arial"/>
                <a:sym typeface="Arial"/>
              </a:rPr>
              <a:t>Permita que os participantes falem sobre os conceitos de </a:t>
            </a:r>
            <a:r>
              <a:rPr lang="pt-br" sz="2200" i="1">
                <a:solidFill>
                  <a:srgbClr val="27242B"/>
                </a:solidFill>
                <a:latin typeface="Arial"/>
                <a:ea typeface="Arial"/>
                <a:cs typeface="Arial"/>
                <a:sym typeface="Arial"/>
              </a:rPr>
              <a:t>EAAS </a:t>
            </a:r>
            <a:r>
              <a:rPr lang="pt-br" sz="2200">
                <a:solidFill>
                  <a:srgbClr val="27242B"/>
                </a:solidFill>
                <a:latin typeface="Arial"/>
                <a:ea typeface="Arial"/>
                <a:cs typeface="Arial"/>
                <a:sym typeface="Arial"/>
              </a:rPr>
              <a:t>com suas próprias palavras.</a:t>
            </a:r>
            <a:endParaRPr sz="2200" dirty="0">
              <a:solidFill>
                <a:srgbClr val="27242B"/>
              </a:solidFill>
              <a:latin typeface="Calibri"/>
              <a:ea typeface="Calibri"/>
              <a:cs typeface="Calibri"/>
              <a:sym typeface="Calibri"/>
            </a:endParaRPr>
          </a:p>
        </p:txBody>
      </p:sp>
      <p:sp>
        <p:nvSpPr>
          <p:cNvPr id="528" name="Google Shape;528;p55"/>
          <p:cNvSpPr txBox="1"/>
          <p:nvPr/>
        </p:nvSpPr>
        <p:spPr>
          <a:xfrm>
            <a:off x="881334" y="984789"/>
            <a:ext cx="7255902" cy="70784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chemeClr val="dk1"/>
                </a:solidFill>
                <a:latin typeface="Arial"/>
                <a:ea typeface="Arial"/>
                <a:cs typeface="Arial"/>
                <a:sym typeface="Arial"/>
              </a:rPr>
              <a:t>Compreendendo os Termos</a:t>
            </a:r>
            <a:endParaRPr sz="4000" dirty="0">
              <a:solidFill>
                <a:schemeClr val="dk1"/>
              </a:solidFill>
              <a:latin typeface="Calibri"/>
              <a:ea typeface="Calibri"/>
              <a:cs typeface="Calibri"/>
              <a:sym typeface="Calibri"/>
            </a:endParaRPr>
          </a:p>
        </p:txBody>
      </p:sp>
      <p:sp>
        <p:nvSpPr>
          <p:cNvPr id="529" name="Google Shape;529;p55"/>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1600"/>
              <a:buFont typeface="Arial"/>
              <a:buNone/>
            </a:pPr>
            <a:r>
              <a:rPr lang="pt-br" sz="1600" b="1">
                <a:solidFill>
                  <a:srgbClr val="EEA30C"/>
                </a:solidFill>
                <a:latin typeface="Arial"/>
                <a:ea typeface="Arial"/>
                <a:cs typeface="Arial"/>
                <a:sym typeface="Arial"/>
              </a:rPr>
              <a:t>Sessão 3 </a:t>
            </a:r>
            <a:r>
              <a:rPr lang="pt-br" sz="1600">
                <a:solidFill>
                  <a:srgbClr val="EEA30C"/>
                </a:solidFill>
                <a:latin typeface="Arial"/>
                <a:ea typeface="Arial"/>
                <a:cs typeface="Arial"/>
                <a:sym typeface="Arial"/>
              </a:rPr>
              <a:t>// Tópico 2</a:t>
            </a:r>
            <a:endParaRPr sz="1600">
              <a:solidFill>
                <a:srgbClr val="EEA30C"/>
              </a:solidFill>
              <a:latin typeface="Calibri"/>
              <a:ea typeface="Calibri"/>
              <a:cs typeface="Calibri"/>
              <a:sym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pic>
        <p:nvPicPr>
          <p:cNvPr id="534" name="Google Shape;534;p56"/>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35" name="Google Shape;535;p56"/>
          <p:cNvSpPr/>
          <p:nvPr/>
        </p:nvSpPr>
        <p:spPr>
          <a:xfrm>
            <a:off x="898301" y="2463389"/>
            <a:ext cx="8973062" cy="1796884"/>
          </a:xfrm>
          <a:prstGeom prst="rect">
            <a:avLst/>
          </a:prstGeom>
          <a:noFill/>
          <a:ln>
            <a:noFill/>
          </a:ln>
        </p:spPr>
        <p:txBody>
          <a:bodyPr spcFirstLastPara="1" wrap="square" lIns="91425" tIns="45700" rIns="91425" bIns="45700" rtlCol="0" anchor="t" anchorCtr="0">
            <a:noAutofit/>
          </a:bodyPr>
          <a:lstStyle/>
          <a:p>
            <a:pPr marL="0" marR="0" lvl="0" indent="0" algn="l" rtl="0">
              <a:lnSpc>
                <a:spcPct val="120909"/>
              </a:lnSpc>
              <a:spcBef>
                <a:spcPts val="0"/>
              </a:spcBef>
              <a:spcAft>
                <a:spcPts val="0"/>
              </a:spcAft>
              <a:buNone/>
            </a:pPr>
            <a:r>
              <a:rPr lang="pt-br" sz="2200">
                <a:solidFill>
                  <a:srgbClr val="27242B"/>
                </a:solidFill>
                <a:latin typeface="Arial"/>
                <a:ea typeface="Arial"/>
                <a:cs typeface="Arial"/>
                <a:sym typeface="Arial"/>
              </a:rPr>
              <a:t>Significa qualquer abuso real ou tentado de </a:t>
            </a:r>
            <a:r>
              <a:rPr lang="pt-br" sz="2200">
                <a:solidFill>
                  <a:srgbClr val="EEA30C"/>
                </a:solidFill>
                <a:latin typeface="Arial"/>
                <a:ea typeface="Arial"/>
                <a:cs typeface="Arial"/>
                <a:sym typeface="Arial"/>
              </a:rPr>
              <a:t>posição de vulnerabilidade</a:t>
            </a:r>
            <a:r>
              <a:rPr lang="pt-br" sz="2200">
                <a:solidFill>
                  <a:srgbClr val="27242B"/>
                </a:solidFill>
                <a:latin typeface="Arial"/>
                <a:ea typeface="Arial"/>
                <a:cs typeface="Arial"/>
                <a:sym typeface="Arial"/>
              </a:rPr>
              <a:t>, poder diferencial ou confiança, para fins sexuais, incluindo, entre outros, lucrar monetariamente, socialmente ou politicamente com a exploração sexual de pessoas em questão. </a:t>
            </a:r>
            <a:endParaRPr sz="2200">
              <a:solidFill>
                <a:srgbClr val="27242B"/>
              </a:solidFill>
              <a:latin typeface="Calibri"/>
              <a:ea typeface="Calibri"/>
              <a:cs typeface="Calibri"/>
              <a:sym typeface="Calibri"/>
            </a:endParaRPr>
          </a:p>
        </p:txBody>
      </p:sp>
      <p:sp>
        <p:nvSpPr>
          <p:cNvPr id="536" name="Google Shape;536;p56"/>
          <p:cNvSpPr txBox="1"/>
          <p:nvPr/>
        </p:nvSpPr>
        <p:spPr>
          <a:xfrm>
            <a:off x="881334" y="984789"/>
            <a:ext cx="5214666"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Exploração Sexual</a:t>
            </a:r>
            <a:endParaRPr sz="4000">
              <a:solidFill>
                <a:schemeClr val="dk1"/>
              </a:solidFill>
              <a:latin typeface="Calibri"/>
              <a:ea typeface="Calibri"/>
              <a:cs typeface="Calibri"/>
              <a:sym typeface="Calibri"/>
            </a:endParaRPr>
          </a:p>
        </p:txBody>
      </p:sp>
      <p:sp>
        <p:nvSpPr>
          <p:cNvPr id="537" name="Google Shape;537;p56"/>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1600"/>
              <a:buFont typeface="Arial"/>
              <a:buNone/>
            </a:pPr>
            <a:r>
              <a:rPr lang="pt-br" sz="1600" b="1">
                <a:solidFill>
                  <a:srgbClr val="EEA30C"/>
                </a:solidFill>
                <a:latin typeface="Arial"/>
                <a:ea typeface="Arial"/>
                <a:cs typeface="Arial"/>
                <a:sym typeface="Arial"/>
              </a:rPr>
              <a:t>Sessão 3 </a:t>
            </a:r>
            <a:r>
              <a:rPr lang="pt-br" sz="1600">
                <a:solidFill>
                  <a:srgbClr val="EEA30C"/>
                </a:solidFill>
                <a:latin typeface="Arial"/>
                <a:ea typeface="Arial"/>
                <a:cs typeface="Arial"/>
                <a:sym typeface="Arial"/>
              </a:rPr>
              <a:t>// Tópico 2</a:t>
            </a:r>
            <a:endParaRPr sz="1600">
              <a:solidFill>
                <a:srgbClr val="EEA30C"/>
              </a:solidFill>
              <a:latin typeface="Calibri"/>
              <a:ea typeface="Calibri"/>
              <a:cs typeface="Calibri"/>
              <a:sym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pic>
        <p:nvPicPr>
          <p:cNvPr id="542" name="Google Shape;542;p57"/>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43" name="Google Shape;543;p57"/>
          <p:cNvSpPr/>
          <p:nvPr/>
        </p:nvSpPr>
        <p:spPr>
          <a:xfrm>
            <a:off x="898300" y="2463389"/>
            <a:ext cx="8973063" cy="965611"/>
          </a:xfrm>
          <a:prstGeom prst="rect">
            <a:avLst/>
          </a:prstGeom>
          <a:noFill/>
          <a:ln>
            <a:noFill/>
          </a:ln>
        </p:spPr>
        <p:txBody>
          <a:bodyPr spcFirstLastPara="1" wrap="square" lIns="91425" tIns="45700" rIns="91425" bIns="45700" rtlCol="0" anchor="t" anchorCtr="0">
            <a:noAutofit/>
          </a:bodyPr>
          <a:lstStyle/>
          <a:p>
            <a:pPr marL="95250" marR="0" lvl="0" indent="0" algn="l" rtl="0">
              <a:lnSpc>
                <a:spcPct val="120909"/>
              </a:lnSpc>
              <a:spcBef>
                <a:spcPts val="0"/>
              </a:spcBef>
              <a:spcAft>
                <a:spcPts val="0"/>
              </a:spcAft>
              <a:buNone/>
            </a:pPr>
            <a:r>
              <a:rPr lang="pt-br" sz="2200">
                <a:solidFill>
                  <a:srgbClr val="27242B"/>
                </a:solidFill>
                <a:latin typeface="Arial"/>
                <a:ea typeface="Arial"/>
                <a:cs typeface="Arial"/>
                <a:sym typeface="Arial"/>
              </a:rPr>
              <a:t>Significa a </a:t>
            </a:r>
            <a:r>
              <a:rPr lang="pt-br" sz="2200">
                <a:solidFill>
                  <a:srgbClr val="EEA30C"/>
                </a:solidFill>
                <a:latin typeface="Arial"/>
                <a:ea typeface="Arial"/>
                <a:cs typeface="Arial"/>
                <a:sym typeface="Arial"/>
              </a:rPr>
              <a:t>intrusão física real ou ameaçada</a:t>
            </a:r>
            <a:r>
              <a:rPr lang="pt-br" sz="2200">
                <a:solidFill>
                  <a:srgbClr val="27242B"/>
                </a:solidFill>
                <a:latin typeface="Arial"/>
                <a:ea typeface="Arial"/>
                <a:cs typeface="Arial"/>
                <a:sym typeface="Arial"/>
              </a:rPr>
              <a:t> de natureza sexual, seja pela força, seja em condições desiguais ou coercitivas.</a:t>
            </a:r>
            <a:endParaRPr sz="2200">
              <a:solidFill>
                <a:srgbClr val="27242B"/>
              </a:solidFill>
              <a:latin typeface="Calibri"/>
              <a:ea typeface="Calibri"/>
              <a:cs typeface="Calibri"/>
              <a:sym typeface="Calibri"/>
            </a:endParaRPr>
          </a:p>
        </p:txBody>
      </p:sp>
      <p:sp>
        <p:nvSpPr>
          <p:cNvPr id="544" name="Google Shape;544;p57"/>
          <p:cNvSpPr txBox="1"/>
          <p:nvPr/>
        </p:nvSpPr>
        <p:spPr>
          <a:xfrm>
            <a:off x="881334" y="984789"/>
            <a:ext cx="5214666"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Abuso Sexual</a:t>
            </a:r>
            <a:endParaRPr sz="4000">
              <a:solidFill>
                <a:schemeClr val="dk1"/>
              </a:solidFill>
              <a:latin typeface="Calibri"/>
              <a:ea typeface="Calibri"/>
              <a:cs typeface="Calibri"/>
              <a:sym typeface="Calibri"/>
            </a:endParaRPr>
          </a:p>
        </p:txBody>
      </p:sp>
      <p:sp>
        <p:nvSpPr>
          <p:cNvPr id="545" name="Google Shape;545;p57"/>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1600"/>
              <a:buFont typeface="Arial"/>
              <a:buNone/>
            </a:pPr>
            <a:r>
              <a:rPr lang="pt-br" sz="1600" b="1">
                <a:solidFill>
                  <a:srgbClr val="EEA30C"/>
                </a:solidFill>
                <a:latin typeface="Arial"/>
                <a:ea typeface="Arial"/>
                <a:cs typeface="Arial"/>
                <a:sym typeface="Arial"/>
              </a:rPr>
              <a:t>Sessão 3 </a:t>
            </a:r>
            <a:r>
              <a:rPr lang="pt-br" sz="1600">
                <a:solidFill>
                  <a:srgbClr val="EEA30C"/>
                </a:solidFill>
                <a:latin typeface="Arial"/>
                <a:ea typeface="Arial"/>
                <a:cs typeface="Arial"/>
                <a:sym typeface="Arial"/>
              </a:rPr>
              <a:t>// Tópico 2</a:t>
            </a:r>
            <a:endParaRPr sz="1600">
              <a:solidFill>
                <a:srgbClr val="EEA30C"/>
              </a:solidFill>
              <a:latin typeface="Calibri"/>
              <a:ea typeface="Calibri"/>
              <a:cs typeface="Calibri"/>
              <a:sym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pic>
        <p:nvPicPr>
          <p:cNvPr id="550" name="Google Shape;550;p58"/>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51" name="Google Shape;551;p58"/>
          <p:cNvSpPr/>
          <p:nvPr/>
        </p:nvSpPr>
        <p:spPr>
          <a:xfrm>
            <a:off x="898301" y="2267440"/>
            <a:ext cx="8973062" cy="2886451"/>
          </a:xfrm>
          <a:prstGeom prst="rect">
            <a:avLst/>
          </a:prstGeom>
          <a:noFill/>
          <a:ln>
            <a:noFill/>
          </a:ln>
        </p:spPr>
        <p:txBody>
          <a:bodyPr spcFirstLastPara="1" wrap="square" lIns="91425" tIns="45700" rIns="91425" bIns="45700" rtlCol="0" anchor="t" anchorCtr="0">
            <a:noAutofit/>
          </a:bodyPr>
          <a:lstStyle/>
          <a:p>
            <a:pPr marL="0" marR="0" lvl="0" indent="0" algn="l" rtl="0">
              <a:lnSpc>
                <a:spcPct val="120909"/>
              </a:lnSpc>
              <a:spcBef>
                <a:spcPts val="0"/>
              </a:spcBef>
              <a:spcAft>
                <a:spcPts val="0"/>
              </a:spcAft>
              <a:buNone/>
            </a:pPr>
            <a:r>
              <a:rPr lang="pt-br" sz="2200">
                <a:solidFill>
                  <a:srgbClr val="27242B"/>
                </a:solidFill>
                <a:latin typeface="Arial"/>
                <a:ea typeface="Arial"/>
                <a:cs typeface="Arial"/>
                <a:sym typeface="Arial"/>
              </a:rPr>
              <a:t>É qualquer investida sexual indesejável, pedido de favor sexual, conduta verbal ou física ou gesto de natureza sexual que possa ser razoavelmente esperado ou percebido como ofensivo ou humilhante para outra pessoa.</a:t>
            </a:r>
            <a:endParaRPr/>
          </a:p>
          <a:p>
            <a:pPr marL="0" marR="0" lvl="0" indent="0" algn="l" rtl="0">
              <a:lnSpc>
                <a:spcPct val="120909"/>
              </a:lnSpc>
              <a:spcBef>
                <a:spcPts val="1200"/>
              </a:spcBef>
              <a:spcAft>
                <a:spcPts val="0"/>
              </a:spcAft>
              <a:buNone/>
            </a:pPr>
            <a:r>
              <a:rPr lang="pt-br" sz="2200">
                <a:solidFill>
                  <a:srgbClr val="EEA30C"/>
                </a:solidFill>
                <a:latin typeface="Arial"/>
                <a:ea typeface="Arial"/>
                <a:cs typeface="Arial"/>
                <a:sym typeface="Arial"/>
              </a:rPr>
              <a:t>O assédio sexual </a:t>
            </a:r>
            <a:r>
              <a:rPr lang="pt-br" sz="2200">
                <a:solidFill>
                  <a:srgbClr val="27242B"/>
                </a:solidFill>
                <a:latin typeface="Arial"/>
                <a:ea typeface="Arial"/>
                <a:cs typeface="Arial"/>
                <a:sym typeface="Arial"/>
              </a:rPr>
              <a:t>é particularmente grave quando interfere, é condição de emprego ou cria um ambiente intimidador, hostil ou ofensivo.</a:t>
            </a:r>
            <a:endParaRPr/>
          </a:p>
        </p:txBody>
      </p:sp>
      <p:sp>
        <p:nvSpPr>
          <p:cNvPr id="552" name="Google Shape;552;p58"/>
          <p:cNvSpPr txBox="1"/>
          <p:nvPr/>
        </p:nvSpPr>
        <p:spPr>
          <a:xfrm>
            <a:off x="881334" y="984789"/>
            <a:ext cx="5214666"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Assédio Sexual</a:t>
            </a:r>
            <a:endParaRPr sz="4000">
              <a:solidFill>
                <a:schemeClr val="dk1"/>
              </a:solidFill>
              <a:latin typeface="Calibri"/>
              <a:ea typeface="Calibri"/>
              <a:cs typeface="Calibri"/>
              <a:sym typeface="Calibri"/>
            </a:endParaRPr>
          </a:p>
        </p:txBody>
      </p:sp>
      <p:sp>
        <p:nvSpPr>
          <p:cNvPr id="553" name="Google Shape;553;p58"/>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1600"/>
              <a:buFont typeface="Arial"/>
              <a:buNone/>
            </a:pPr>
            <a:r>
              <a:rPr lang="pt-br" sz="1600" b="1">
                <a:solidFill>
                  <a:srgbClr val="EEA30C"/>
                </a:solidFill>
                <a:latin typeface="Arial"/>
                <a:ea typeface="Arial"/>
                <a:cs typeface="Arial"/>
                <a:sym typeface="Arial"/>
              </a:rPr>
              <a:t>Sessão 3 </a:t>
            </a:r>
            <a:r>
              <a:rPr lang="pt-br" sz="1600">
                <a:solidFill>
                  <a:srgbClr val="EEA30C"/>
                </a:solidFill>
                <a:latin typeface="Arial"/>
                <a:ea typeface="Arial"/>
                <a:cs typeface="Arial"/>
                <a:sym typeface="Arial"/>
              </a:rPr>
              <a:t>// Tópico 2</a:t>
            </a:r>
            <a:endParaRPr sz="1600">
              <a:solidFill>
                <a:srgbClr val="EEA30C"/>
              </a:solidFill>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pic>
        <p:nvPicPr>
          <p:cNvPr id="558" name="Google Shape;558;p59"/>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59" name="Google Shape;559;p59"/>
          <p:cNvSpPr txBox="1"/>
          <p:nvPr/>
        </p:nvSpPr>
        <p:spPr>
          <a:xfrm>
            <a:off x="2323561" y="2556496"/>
            <a:ext cx="6881648"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Discutam o termo em seu pequeno grupo.</a:t>
            </a:r>
            <a:endParaRPr/>
          </a:p>
        </p:txBody>
      </p:sp>
      <p:sp>
        <p:nvSpPr>
          <p:cNvPr id="560" name="Google Shape;560;p59"/>
          <p:cNvSpPr txBox="1"/>
          <p:nvPr/>
        </p:nvSpPr>
        <p:spPr>
          <a:xfrm>
            <a:off x="2323561" y="3494695"/>
            <a:ext cx="6881648" cy="76944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Defina o termo em seu próprio idioma, para torná-lo mais compreensível. Utilizem exemplos.</a:t>
            </a:r>
            <a:endParaRPr/>
          </a:p>
        </p:txBody>
      </p:sp>
      <p:sp>
        <p:nvSpPr>
          <p:cNvPr id="561" name="Google Shape;561;p59"/>
          <p:cNvSpPr txBox="1"/>
          <p:nvPr/>
        </p:nvSpPr>
        <p:spPr>
          <a:xfrm>
            <a:off x="2323561" y="4704842"/>
            <a:ext cx="6881648"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Escolham uma pessoa para apresentar sua definição.</a:t>
            </a:r>
            <a:endParaRPr/>
          </a:p>
        </p:txBody>
      </p:sp>
      <p:sp>
        <p:nvSpPr>
          <p:cNvPr id="562" name="Google Shape;562;p59"/>
          <p:cNvSpPr txBox="1"/>
          <p:nvPr/>
        </p:nvSpPr>
        <p:spPr>
          <a:xfrm>
            <a:off x="2323561" y="5598741"/>
            <a:ext cx="6881648"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Vocês têm 10 minutos.</a:t>
            </a:r>
            <a:endParaRPr/>
          </a:p>
        </p:txBody>
      </p:sp>
      <p:sp>
        <p:nvSpPr>
          <p:cNvPr id="563" name="Google Shape;563;p59"/>
          <p:cNvSpPr txBox="1"/>
          <p:nvPr/>
        </p:nvSpPr>
        <p:spPr>
          <a:xfrm>
            <a:off x="854377" y="736684"/>
            <a:ext cx="1028515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Atividade: Compreendendo os Termos </a:t>
            </a:r>
            <a:endParaRPr sz="3200" b="1">
              <a:solidFill>
                <a:schemeClr val="dk1"/>
              </a:solidFill>
              <a:latin typeface="Arial"/>
              <a:ea typeface="Arial"/>
              <a:cs typeface="Arial"/>
              <a:sym typeface="Arial"/>
            </a:endParaRPr>
          </a:p>
        </p:txBody>
      </p:sp>
      <p:sp>
        <p:nvSpPr>
          <p:cNvPr id="564" name="Google Shape;564;p59"/>
          <p:cNvSpPr txBox="1"/>
          <p:nvPr/>
        </p:nvSpPr>
        <p:spPr>
          <a:xfrm>
            <a:off x="854378" y="496116"/>
            <a:ext cx="2636967"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EEA30C"/>
              </a:buClr>
              <a:buSzPts val="1600"/>
              <a:buFont typeface="Arial"/>
              <a:buNone/>
            </a:pPr>
            <a:r>
              <a:rPr lang="pt-br" sz="1600" b="1" dirty="0">
                <a:solidFill>
                  <a:srgbClr val="EEA30C"/>
                </a:solidFill>
                <a:latin typeface="Arial"/>
                <a:ea typeface="Arial"/>
                <a:cs typeface="Arial"/>
                <a:sym typeface="Arial"/>
              </a:rPr>
              <a:t>Sessão 3 </a:t>
            </a:r>
            <a:r>
              <a:rPr lang="pt-br" sz="1600" dirty="0">
                <a:solidFill>
                  <a:srgbClr val="EEA30C"/>
                </a:solidFill>
                <a:latin typeface="Arial"/>
                <a:ea typeface="Arial"/>
                <a:cs typeface="Arial"/>
                <a:sym typeface="Arial"/>
              </a:rPr>
              <a:t>// Tópico 2</a:t>
            </a:r>
            <a:endParaRPr sz="1600" dirty="0">
              <a:solidFill>
                <a:srgbClr val="EEA30C"/>
              </a:solidFill>
              <a:latin typeface="Calibri"/>
              <a:ea typeface="Calibri"/>
              <a:cs typeface="Calibri"/>
              <a:sym typeface="Calibri"/>
            </a:endParaRPr>
          </a:p>
        </p:txBody>
      </p:sp>
      <p:pic>
        <p:nvPicPr>
          <p:cNvPr id="565" name="Google Shape;565;p59" descr="Icon&#10;&#10;Description automatically generated"/>
          <p:cNvPicPr preferRelativeResize="0"/>
          <p:nvPr/>
        </p:nvPicPr>
        <p:blipFill rotWithShape="1">
          <a:blip r:embed="rId4">
            <a:alphaModFix/>
          </a:blip>
          <a:srcRect/>
          <a:stretch/>
        </p:blipFill>
        <p:spPr>
          <a:xfrm>
            <a:off x="1095494" y="5509280"/>
            <a:ext cx="711255" cy="711255"/>
          </a:xfrm>
          <a:prstGeom prst="rect">
            <a:avLst/>
          </a:prstGeom>
          <a:noFill/>
          <a:ln>
            <a:noFill/>
          </a:ln>
        </p:spPr>
      </p:pic>
      <p:pic>
        <p:nvPicPr>
          <p:cNvPr id="566" name="Google Shape;566;p59" descr="Icon&#10;&#10;Description automatically generated"/>
          <p:cNvPicPr preferRelativeResize="0"/>
          <p:nvPr/>
        </p:nvPicPr>
        <p:blipFill rotWithShape="1">
          <a:blip r:embed="rId5">
            <a:alphaModFix/>
          </a:blip>
          <a:srcRect/>
          <a:stretch/>
        </p:blipFill>
        <p:spPr>
          <a:xfrm>
            <a:off x="912933" y="4356937"/>
            <a:ext cx="952372" cy="952372"/>
          </a:xfrm>
          <a:prstGeom prst="rect">
            <a:avLst/>
          </a:prstGeom>
          <a:noFill/>
          <a:ln>
            <a:noFill/>
          </a:ln>
        </p:spPr>
      </p:pic>
      <p:pic>
        <p:nvPicPr>
          <p:cNvPr id="567" name="Google Shape;567;p59" descr="Icon&#10;&#10;Description automatically generated"/>
          <p:cNvPicPr preferRelativeResize="0"/>
          <p:nvPr/>
        </p:nvPicPr>
        <p:blipFill rotWithShape="1">
          <a:blip r:embed="rId6">
            <a:alphaModFix/>
          </a:blip>
          <a:srcRect/>
          <a:stretch/>
        </p:blipFill>
        <p:spPr>
          <a:xfrm>
            <a:off x="920961" y="2364437"/>
            <a:ext cx="957969" cy="957969"/>
          </a:xfrm>
          <a:prstGeom prst="rect">
            <a:avLst/>
          </a:prstGeom>
          <a:noFill/>
          <a:ln>
            <a:noFill/>
          </a:ln>
        </p:spPr>
      </p:pic>
      <p:pic>
        <p:nvPicPr>
          <p:cNvPr id="568" name="Google Shape;568;p59" descr="Icon&#10;&#10;Description automatically generated"/>
          <p:cNvPicPr preferRelativeResize="0"/>
          <p:nvPr/>
        </p:nvPicPr>
        <p:blipFill rotWithShape="1">
          <a:blip r:embed="rId7">
            <a:alphaModFix/>
          </a:blip>
          <a:srcRect/>
          <a:stretch/>
        </p:blipFill>
        <p:spPr>
          <a:xfrm>
            <a:off x="920961" y="3432847"/>
            <a:ext cx="885788" cy="885788"/>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pic>
        <p:nvPicPr>
          <p:cNvPr id="573" name="Google Shape;573;p60"/>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74" name="Google Shape;574;p60"/>
          <p:cNvSpPr txBox="1"/>
          <p:nvPr/>
        </p:nvSpPr>
        <p:spPr>
          <a:xfrm>
            <a:off x="831680" y="3013501"/>
            <a:ext cx="3210300" cy="83099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800" b="1">
                <a:solidFill>
                  <a:srgbClr val="255177"/>
                </a:solidFill>
                <a:latin typeface="Arial"/>
                <a:ea typeface="Arial"/>
                <a:cs typeface="Arial"/>
                <a:sym typeface="Arial"/>
              </a:rPr>
              <a:t>Sessão 4</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pic>
        <p:nvPicPr>
          <p:cNvPr id="579" name="Google Shape;579;p61" descr="A white surface with a blu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80" name="Google Shape;580;p61"/>
          <p:cNvSpPr txBox="1"/>
          <p:nvPr/>
        </p:nvSpPr>
        <p:spPr>
          <a:xfrm>
            <a:off x="894904" y="3442128"/>
            <a:ext cx="5214666" cy="1631175"/>
          </a:xfrm>
          <a:prstGeom prst="rect">
            <a:avLst/>
          </a:prstGeom>
          <a:noFill/>
          <a:ln>
            <a:noFill/>
          </a:ln>
        </p:spPr>
        <p:txBody>
          <a:bodyPr spcFirstLastPara="1" wrap="square" lIns="91425" tIns="45700" rIns="91425" bIns="45700" rtlCol="0" anchor="t" anchorCtr="0">
            <a:spAutoFit/>
          </a:bodyPr>
          <a:lstStyle/>
          <a:p>
            <a:pPr marL="0" marR="0" lvl="0" indent="0" algn="just" rtl="0">
              <a:spcBef>
                <a:spcPts val="0"/>
              </a:spcBef>
              <a:spcAft>
                <a:spcPts val="0"/>
              </a:spcAft>
              <a:buNone/>
            </a:pPr>
            <a:r>
              <a:rPr lang="pt-br" sz="2400" b="1">
                <a:solidFill>
                  <a:srgbClr val="255177"/>
                </a:solidFill>
                <a:latin typeface="Arial"/>
                <a:ea typeface="Arial"/>
                <a:cs typeface="Arial"/>
                <a:sym typeface="Arial"/>
              </a:rPr>
              <a:t>Objetivo da Seção:</a:t>
            </a:r>
            <a:endParaRPr/>
          </a:p>
          <a:p>
            <a:pPr marL="0" marR="0" lvl="0" indent="0" algn="l" rtl="0">
              <a:spcBef>
                <a:spcPts val="600"/>
              </a:spcBef>
              <a:spcAft>
                <a:spcPts val="600"/>
              </a:spcAft>
              <a:buNone/>
            </a:pPr>
            <a:r>
              <a:rPr lang="pt-br" sz="2200">
                <a:solidFill>
                  <a:schemeClr val="dk1"/>
                </a:solidFill>
                <a:latin typeface="Arial"/>
                <a:ea typeface="Arial"/>
                <a:cs typeface="Arial"/>
                <a:sym typeface="Arial"/>
              </a:rPr>
              <a:t>Definir a EAS em suas várias formas, reconhecer seu impacto e identificar comportamento proibido.</a:t>
            </a:r>
            <a:endParaRPr/>
          </a:p>
        </p:txBody>
      </p:sp>
      <p:sp>
        <p:nvSpPr>
          <p:cNvPr id="581" name="Google Shape;581;p61"/>
          <p:cNvSpPr txBox="1"/>
          <p:nvPr/>
        </p:nvSpPr>
        <p:spPr>
          <a:xfrm>
            <a:off x="898302" y="571685"/>
            <a:ext cx="1342950"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600"/>
              <a:buFont typeface="Arial"/>
              <a:buNone/>
            </a:pPr>
            <a:r>
              <a:rPr lang="pt-br" sz="1600" b="1">
                <a:solidFill>
                  <a:srgbClr val="255177"/>
                </a:solidFill>
                <a:latin typeface="Arial"/>
                <a:ea typeface="Arial"/>
                <a:cs typeface="Arial"/>
                <a:sym typeface="Arial"/>
              </a:rPr>
              <a:t>Sessão 4</a:t>
            </a:r>
            <a:r>
              <a:rPr lang="pt-br" sz="1600">
                <a:solidFill>
                  <a:srgbClr val="255177"/>
                </a:solidFill>
                <a:latin typeface="Arial"/>
                <a:ea typeface="Arial"/>
                <a:cs typeface="Arial"/>
                <a:sym typeface="Arial"/>
              </a:rPr>
              <a:t> // </a:t>
            </a:r>
            <a:endParaRPr sz="1600">
              <a:solidFill>
                <a:srgbClr val="255177"/>
              </a:solidFill>
              <a:latin typeface="Calibri"/>
              <a:ea typeface="Calibri"/>
              <a:cs typeface="Calibri"/>
              <a:sym typeface="Calibri"/>
            </a:endParaRPr>
          </a:p>
        </p:txBody>
      </p:sp>
      <p:sp>
        <p:nvSpPr>
          <p:cNvPr id="582" name="Google Shape;582;p61"/>
          <p:cNvSpPr txBox="1"/>
          <p:nvPr/>
        </p:nvSpPr>
        <p:spPr>
          <a:xfrm>
            <a:off x="881333" y="984789"/>
            <a:ext cx="7394449" cy="193899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rgbClr val="27242B"/>
                </a:solidFill>
                <a:latin typeface="Arial"/>
                <a:ea typeface="Arial"/>
                <a:cs typeface="Arial"/>
                <a:sym typeface="Arial"/>
              </a:rPr>
              <a:t>Reconhecendo Condutas Proibidas e Comportamentos Suspeitos</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120" name="Google Shape;120;p17"/>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21" name="Google Shape;121;p17"/>
          <p:cNvSpPr txBox="1"/>
          <p:nvPr/>
        </p:nvSpPr>
        <p:spPr>
          <a:xfrm>
            <a:off x="2120594" y="2189833"/>
            <a:ext cx="6975280" cy="76940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pt-br" sz="2200" dirty="0">
                <a:solidFill>
                  <a:srgbClr val="27242B"/>
                </a:solidFill>
                <a:latin typeface="Arial"/>
                <a:ea typeface="Arial"/>
                <a:cs typeface="Arial"/>
                <a:sym typeface="Arial"/>
              </a:rPr>
              <a:t>Não compartilhe detalhes de casos específicos que podem identificar pessoas envolvidas.</a:t>
            </a:r>
            <a:endParaRPr sz="2200" dirty="0">
              <a:solidFill>
                <a:srgbClr val="27242B"/>
              </a:solidFill>
              <a:latin typeface="Calibri"/>
              <a:ea typeface="Calibri"/>
              <a:cs typeface="Calibri"/>
              <a:sym typeface="Calibri"/>
            </a:endParaRPr>
          </a:p>
        </p:txBody>
      </p:sp>
      <p:sp>
        <p:nvSpPr>
          <p:cNvPr id="122" name="Google Shape;122;p17"/>
          <p:cNvSpPr txBox="1"/>
          <p:nvPr/>
        </p:nvSpPr>
        <p:spPr>
          <a:xfrm>
            <a:off x="2120593" y="3460614"/>
            <a:ext cx="8274689"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pt-br" sz="2200">
                <a:solidFill>
                  <a:srgbClr val="27242B"/>
                </a:solidFill>
                <a:latin typeface="Arial"/>
                <a:ea typeface="Arial"/>
                <a:cs typeface="Arial"/>
                <a:sym typeface="Arial"/>
              </a:rPr>
              <a:t>Mantenha a confidencialidade do que discutimos neste sala.</a:t>
            </a:r>
            <a:endParaRPr sz="2200">
              <a:solidFill>
                <a:srgbClr val="27242B"/>
              </a:solidFill>
              <a:latin typeface="Calibri"/>
              <a:ea typeface="Calibri"/>
              <a:cs typeface="Calibri"/>
              <a:sym typeface="Calibri"/>
            </a:endParaRPr>
          </a:p>
        </p:txBody>
      </p:sp>
      <p:sp>
        <p:nvSpPr>
          <p:cNvPr id="123" name="Google Shape;123;p17"/>
          <p:cNvSpPr txBox="1"/>
          <p:nvPr/>
        </p:nvSpPr>
        <p:spPr>
          <a:xfrm>
            <a:off x="2120593" y="4402825"/>
            <a:ext cx="5988691" cy="76940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pt-br" sz="2200">
                <a:solidFill>
                  <a:srgbClr val="27242B"/>
                </a:solidFill>
                <a:latin typeface="Arial"/>
                <a:ea typeface="Arial"/>
                <a:cs typeface="Arial"/>
                <a:sym typeface="Arial"/>
              </a:rPr>
              <a:t>Obrigações de denunciar certos tipos de má conduta. </a:t>
            </a:r>
            <a:endParaRPr sz="2200">
              <a:solidFill>
                <a:srgbClr val="27242B"/>
              </a:solidFill>
              <a:latin typeface="Calibri"/>
              <a:ea typeface="Calibri"/>
              <a:cs typeface="Calibri"/>
              <a:sym typeface="Calibri"/>
            </a:endParaRPr>
          </a:p>
        </p:txBody>
      </p:sp>
      <p:pic>
        <p:nvPicPr>
          <p:cNvPr id="124" name="Google Shape;124;p17" descr="A picture containing application&#10;&#10;Description automatically generated"/>
          <p:cNvPicPr preferRelativeResize="0"/>
          <p:nvPr/>
        </p:nvPicPr>
        <p:blipFill rotWithShape="1">
          <a:blip r:embed="rId4">
            <a:alphaModFix/>
          </a:blip>
          <a:srcRect l="22817" t="36898" r="19717" b="39211"/>
          <a:stretch/>
        </p:blipFill>
        <p:spPr>
          <a:xfrm>
            <a:off x="851433" y="3200399"/>
            <a:ext cx="1057378" cy="960121"/>
          </a:xfrm>
          <a:prstGeom prst="rect">
            <a:avLst/>
          </a:prstGeom>
          <a:noFill/>
          <a:ln>
            <a:noFill/>
          </a:ln>
        </p:spPr>
      </p:pic>
      <p:grpSp>
        <p:nvGrpSpPr>
          <p:cNvPr id="125" name="Google Shape;125;p17"/>
          <p:cNvGrpSpPr/>
          <p:nvPr/>
        </p:nvGrpSpPr>
        <p:grpSpPr>
          <a:xfrm>
            <a:off x="838199" y="365125"/>
            <a:ext cx="11021291" cy="1889120"/>
            <a:chOff x="838200" y="365125"/>
            <a:chExt cx="10515600" cy="1889120"/>
          </a:xfrm>
        </p:grpSpPr>
        <p:sp>
          <p:nvSpPr>
            <p:cNvPr id="126" name="Google Shape;126;p17"/>
            <p:cNvSpPr txBox="1"/>
            <p:nvPr/>
          </p:nvSpPr>
          <p:spPr>
            <a:xfrm>
              <a:off x="838200" y="365125"/>
              <a:ext cx="10515600" cy="1325563"/>
            </a:xfrm>
            <a:prstGeom prst="rect">
              <a:avLst/>
            </a:prstGeom>
            <a:noFill/>
            <a:ln>
              <a:noFill/>
            </a:ln>
          </p:spPr>
          <p:txBody>
            <a:bodyPr spcFirstLastPara="1" wrap="square" lIns="91425" tIns="45700" rIns="91425" bIns="45700" rtlCol="0" anchor="ctr" anchorCtr="0">
              <a:normAutofit/>
            </a:bodyPr>
            <a:lstStyle/>
            <a:p>
              <a:pPr marL="0" marR="0" lvl="0" indent="0" algn="l" rtl="0">
                <a:lnSpc>
                  <a:spcPct val="90000"/>
                </a:lnSpc>
                <a:spcBef>
                  <a:spcPts val="0"/>
                </a:spcBef>
                <a:spcAft>
                  <a:spcPts val="0"/>
                </a:spcAft>
                <a:buClr>
                  <a:srgbClr val="27242B"/>
                </a:buClr>
                <a:buSzPts val="4000"/>
                <a:buFont typeface="Arial"/>
                <a:buNone/>
              </a:pPr>
              <a:r>
                <a:rPr lang="pt-br" sz="4000" b="1" dirty="0">
                  <a:solidFill>
                    <a:srgbClr val="27242B"/>
                  </a:solidFill>
                  <a:latin typeface="Arial"/>
                  <a:ea typeface="Arial"/>
                  <a:cs typeface="Arial"/>
                  <a:sym typeface="Arial"/>
                </a:rPr>
                <a:t>Respeitar a Privacidade e </a:t>
              </a:r>
              <a:endParaRPr sz="4000" dirty="0">
                <a:solidFill>
                  <a:schemeClr val="dk1"/>
                </a:solidFill>
                <a:latin typeface="Calibri"/>
                <a:ea typeface="Calibri"/>
                <a:cs typeface="Calibri"/>
                <a:sym typeface="Calibri"/>
              </a:endParaRPr>
            </a:p>
          </p:txBody>
        </p:sp>
        <p:sp>
          <p:nvSpPr>
            <p:cNvPr id="127" name="Google Shape;127;p17"/>
            <p:cNvSpPr txBox="1"/>
            <p:nvPr/>
          </p:nvSpPr>
          <p:spPr>
            <a:xfrm>
              <a:off x="838200" y="928682"/>
              <a:ext cx="9557084" cy="1325563"/>
            </a:xfrm>
            <a:prstGeom prst="rect">
              <a:avLst/>
            </a:prstGeom>
            <a:noFill/>
            <a:ln>
              <a:noFill/>
            </a:ln>
          </p:spPr>
          <p:txBody>
            <a:bodyPr spcFirstLastPara="1" wrap="square" lIns="91425" tIns="45700" rIns="91425" bIns="45700" rtlCol="0" anchor="ctr" anchorCtr="0">
              <a:normAutofit/>
            </a:bodyPr>
            <a:lstStyle/>
            <a:p>
              <a:pPr marL="0" marR="0" lvl="0" indent="0" algn="l" rtl="0">
                <a:lnSpc>
                  <a:spcPct val="90000"/>
                </a:lnSpc>
                <a:spcBef>
                  <a:spcPts val="0"/>
                </a:spcBef>
                <a:spcAft>
                  <a:spcPts val="0"/>
                </a:spcAft>
                <a:buClr>
                  <a:srgbClr val="27242B"/>
                </a:buClr>
                <a:buSzPts val="4000"/>
                <a:buFont typeface="Arial"/>
                <a:buNone/>
              </a:pPr>
              <a:r>
                <a:rPr lang="pt-br" sz="4000" b="1" dirty="0">
                  <a:solidFill>
                    <a:srgbClr val="27242B"/>
                  </a:solidFill>
                  <a:latin typeface="Arial"/>
                  <a:ea typeface="Arial"/>
                  <a:cs typeface="Arial"/>
                  <a:sym typeface="Arial"/>
                </a:rPr>
                <a:t>Reconhecer as Obrigações de Denúncia</a:t>
              </a:r>
              <a:endParaRPr sz="4000" dirty="0">
                <a:solidFill>
                  <a:schemeClr val="dk1"/>
                </a:solidFill>
                <a:latin typeface="Calibri"/>
                <a:ea typeface="Calibri"/>
                <a:cs typeface="Calibri"/>
                <a:sym typeface="Calibri"/>
              </a:endParaRPr>
            </a:p>
          </p:txBody>
        </p:sp>
      </p:grpSp>
      <p:pic>
        <p:nvPicPr>
          <p:cNvPr id="128" name="Google Shape;128;p17" descr="Logo, icon&#10;&#10;Description automatically generated"/>
          <p:cNvPicPr preferRelativeResize="0"/>
          <p:nvPr/>
        </p:nvPicPr>
        <p:blipFill rotWithShape="1">
          <a:blip r:embed="rId5">
            <a:alphaModFix/>
          </a:blip>
          <a:srcRect/>
          <a:stretch/>
        </p:blipFill>
        <p:spPr>
          <a:xfrm flipH="1">
            <a:off x="950097" y="2192808"/>
            <a:ext cx="846619" cy="846619"/>
          </a:xfrm>
          <a:prstGeom prst="rect">
            <a:avLst/>
          </a:prstGeom>
          <a:noFill/>
          <a:ln>
            <a:noFill/>
          </a:ln>
        </p:spPr>
      </p:pic>
      <p:pic>
        <p:nvPicPr>
          <p:cNvPr id="129" name="Google Shape;129;p17" descr="Icon&#10;&#10;Description automatically generated"/>
          <p:cNvPicPr preferRelativeResize="0"/>
          <p:nvPr/>
        </p:nvPicPr>
        <p:blipFill rotWithShape="1">
          <a:blip r:embed="rId6">
            <a:alphaModFix/>
          </a:blip>
          <a:srcRect/>
          <a:stretch/>
        </p:blipFill>
        <p:spPr>
          <a:xfrm>
            <a:off x="963377" y="4326698"/>
            <a:ext cx="954712" cy="954712"/>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86"/>
        <p:cNvGrpSpPr/>
        <p:nvPr/>
      </p:nvGrpSpPr>
      <p:grpSpPr>
        <a:xfrm>
          <a:off x="0" y="0"/>
          <a:ext cx="0" cy="0"/>
          <a:chOff x="0" y="0"/>
          <a:chExt cx="0" cy="0"/>
        </a:xfrm>
      </p:grpSpPr>
      <p:pic>
        <p:nvPicPr>
          <p:cNvPr id="587" name="Google Shape;587;p62"/>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88" name="Google Shape;588;p62"/>
          <p:cNvSpPr/>
          <p:nvPr/>
        </p:nvSpPr>
        <p:spPr>
          <a:xfrm>
            <a:off x="1937598" y="3587223"/>
            <a:ext cx="5911002" cy="548854"/>
          </a:xfrm>
          <a:prstGeom prst="rect">
            <a:avLst/>
          </a:prstGeom>
          <a:noFill/>
          <a:ln>
            <a:noFill/>
          </a:ln>
        </p:spPr>
        <p:txBody>
          <a:bodyPr spcFirstLastPara="1" wrap="square" lIns="91425" tIns="45700" rIns="91425" bIns="45700" rtlCol="0" anchor="t" anchorCtr="0">
            <a:noAutofit/>
          </a:bodyPr>
          <a:lstStyle/>
          <a:p>
            <a:pPr marL="95250" marR="0" lvl="0" indent="0" algn="just" rtl="0">
              <a:lnSpc>
                <a:spcPct val="120909"/>
              </a:lnSpc>
              <a:spcBef>
                <a:spcPts val="0"/>
              </a:spcBef>
              <a:spcAft>
                <a:spcPts val="0"/>
              </a:spcAft>
              <a:buClr>
                <a:srgbClr val="27242B"/>
              </a:buClr>
              <a:buSzPts val="2200"/>
              <a:buFont typeface="Arial"/>
              <a:buNone/>
            </a:pPr>
            <a:r>
              <a:rPr lang="pt-br" sz="2200">
                <a:solidFill>
                  <a:srgbClr val="27242B"/>
                </a:solidFill>
                <a:latin typeface="Arial"/>
                <a:ea typeface="Arial"/>
                <a:cs typeface="Arial"/>
                <a:sym typeface="Arial"/>
              </a:rPr>
              <a:t>Em seu grupo, leia os cenários atribuídos.</a:t>
            </a:r>
            <a:endParaRPr sz="2200">
              <a:solidFill>
                <a:srgbClr val="27242B"/>
              </a:solidFill>
              <a:latin typeface="Arial"/>
              <a:ea typeface="Arial"/>
              <a:cs typeface="Arial"/>
              <a:sym typeface="Arial"/>
            </a:endParaRPr>
          </a:p>
        </p:txBody>
      </p:sp>
      <p:sp>
        <p:nvSpPr>
          <p:cNvPr id="589" name="Google Shape;589;p62"/>
          <p:cNvSpPr/>
          <p:nvPr/>
        </p:nvSpPr>
        <p:spPr>
          <a:xfrm>
            <a:off x="1937598" y="4445105"/>
            <a:ext cx="5911002" cy="1678786"/>
          </a:xfrm>
          <a:prstGeom prst="rect">
            <a:avLst/>
          </a:prstGeom>
          <a:noFill/>
          <a:ln>
            <a:noFill/>
          </a:ln>
        </p:spPr>
        <p:txBody>
          <a:bodyPr spcFirstLastPara="1" wrap="square" lIns="91425" tIns="45700" rIns="91425" bIns="45700" rtlCol="0" anchor="t" anchorCtr="0">
            <a:noAutofit/>
          </a:bodyPr>
          <a:lstStyle/>
          <a:p>
            <a:pPr marL="95250" marR="0" lvl="0" indent="0" algn="l" rtl="0">
              <a:lnSpc>
                <a:spcPct val="120909"/>
              </a:lnSpc>
              <a:spcBef>
                <a:spcPts val="0"/>
              </a:spcBef>
              <a:spcAft>
                <a:spcPts val="0"/>
              </a:spcAft>
              <a:buClr>
                <a:srgbClr val="255177"/>
              </a:buClr>
              <a:buSzPts val="2200"/>
              <a:buFont typeface="Arial"/>
              <a:buNone/>
            </a:pPr>
            <a:r>
              <a:rPr lang="pt-br" sz="2200" b="1">
                <a:solidFill>
                  <a:srgbClr val="255177"/>
                </a:solidFill>
                <a:latin typeface="Arial"/>
                <a:ea typeface="Arial"/>
                <a:cs typeface="Arial"/>
                <a:sym typeface="Arial"/>
              </a:rPr>
              <a:t>Responda às questões:</a:t>
            </a:r>
            <a:endParaRPr/>
          </a:p>
          <a:p>
            <a:pPr marL="438150" marR="0" lvl="0" indent="-342900" algn="l" rtl="0">
              <a:spcBef>
                <a:spcPts val="0"/>
              </a:spcBef>
              <a:spcAft>
                <a:spcPts val="0"/>
              </a:spcAft>
              <a:buClr>
                <a:srgbClr val="255177"/>
              </a:buClr>
              <a:buSzPts val="2200"/>
              <a:buFont typeface="Arial"/>
              <a:buChar char="•"/>
            </a:pPr>
            <a:r>
              <a:rPr lang="pt-br" sz="2200">
                <a:solidFill>
                  <a:srgbClr val="27242B"/>
                </a:solidFill>
                <a:latin typeface="Arial"/>
                <a:ea typeface="Arial"/>
                <a:cs typeface="Arial"/>
                <a:sym typeface="Arial"/>
              </a:rPr>
              <a:t>Qual é o comportamento proibido?</a:t>
            </a:r>
            <a:endParaRPr/>
          </a:p>
          <a:p>
            <a:pPr marL="438150" marR="0" lvl="0" indent="-342900" algn="l" rtl="0">
              <a:spcBef>
                <a:spcPts val="600"/>
              </a:spcBef>
              <a:spcAft>
                <a:spcPts val="600"/>
              </a:spcAft>
              <a:buClr>
                <a:srgbClr val="255177"/>
              </a:buClr>
              <a:buSzPts val="2200"/>
              <a:buFont typeface="Arial"/>
              <a:buChar char="•"/>
            </a:pPr>
            <a:r>
              <a:rPr lang="pt-br" sz="2200">
                <a:solidFill>
                  <a:srgbClr val="27242B"/>
                </a:solidFill>
                <a:latin typeface="Arial"/>
                <a:ea typeface="Arial"/>
                <a:cs typeface="Arial"/>
                <a:sym typeface="Arial"/>
              </a:rPr>
              <a:t>Quais Princípios Fundamentais (ou códigos de conduta) foram violados?</a:t>
            </a:r>
            <a:endParaRPr/>
          </a:p>
        </p:txBody>
      </p:sp>
      <p:sp>
        <p:nvSpPr>
          <p:cNvPr id="590" name="Google Shape;590;p62"/>
          <p:cNvSpPr txBox="1"/>
          <p:nvPr/>
        </p:nvSpPr>
        <p:spPr>
          <a:xfrm>
            <a:off x="881332" y="984789"/>
            <a:ext cx="8419685" cy="193899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chemeClr val="dk1"/>
                </a:solidFill>
                <a:latin typeface="Arial"/>
                <a:ea typeface="Arial"/>
                <a:cs typeface="Arial"/>
                <a:sym typeface="Arial"/>
              </a:rPr>
              <a:t>Atividade:</a:t>
            </a:r>
            <a:endParaRPr dirty="0"/>
          </a:p>
          <a:p>
            <a:pPr marL="0" marR="0" lvl="0" indent="0" algn="l" rtl="0">
              <a:spcBef>
                <a:spcPts val="0"/>
              </a:spcBef>
              <a:spcAft>
                <a:spcPts val="0"/>
              </a:spcAft>
              <a:buNone/>
            </a:pPr>
            <a:r>
              <a:rPr lang="pt-br" sz="4000" dirty="0">
                <a:solidFill>
                  <a:srgbClr val="27242B"/>
                </a:solidFill>
                <a:latin typeface="Arial"/>
                <a:ea typeface="Arial"/>
                <a:cs typeface="Arial"/>
                <a:sym typeface="Arial"/>
              </a:rPr>
              <a:t>Reconhecendo Condutas Proibidas e Comportamentos Suspeitos</a:t>
            </a:r>
            <a:endParaRPr dirty="0"/>
          </a:p>
        </p:txBody>
      </p:sp>
      <p:sp>
        <p:nvSpPr>
          <p:cNvPr id="591" name="Google Shape;591;p62"/>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600"/>
              <a:buFont typeface="Arial"/>
              <a:buNone/>
            </a:pPr>
            <a:r>
              <a:rPr lang="pt-br" sz="1600" b="1">
                <a:solidFill>
                  <a:srgbClr val="255177"/>
                </a:solidFill>
                <a:latin typeface="Arial"/>
                <a:ea typeface="Arial"/>
                <a:cs typeface="Arial"/>
                <a:sym typeface="Arial"/>
              </a:rPr>
              <a:t>Sessão 4</a:t>
            </a:r>
            <a:r>
              <a:rPr lang="pt-br" sz="1600">
                <a:solidFill>
                  <a:srgbClr val="255177"/>
                </a:solidFill>
                <a:latin typeface="Arial"/>
                <a:ea typeface="Arial"/>
                <a:cs typeface="Arial"/>
                <a:sym typeface="Arial"/>
              </a:rPr>
              <a:t> //</a:t>
            </a:r>
            <a:endParaRPr sz="1600">
              <a:solidFill>
                <a:srgbClr val="255177"/>
              </a:solidFill>
              <a:latin typeface="Calibri"/>
              <a:ea typeface="Calibri"/>
              <a:cs typeface="Calibri"/>
              <a:sym typeface="Calibri"/>
            </a:endParaRPr>
          </a:p>
        </p:txBody>
      </p:sp>
      <p:pic>
        <p:nvPicPr>
          <p:cNvPr id="592" name="Google Shape;592;p62" descr="Icon&#10;&#10;Description automatically generated"/>
          <p:cNvPicPr preferRelativeResize="0"/>
          <p:nvPr/>
        </p:nvPicPr>
        <p:blipFill rotWithShape="1">
          <a:blip r:embed="rId4">
            <a:alphaModFix/>
          </a:blip>
          <a:srcRect/>
          <a:stretch/>
        </p:blipFill>
        <p:spPr>
          <a:xfrm>
            <a:off x="966263" y="4445105"/>
            <a:ext cx="742122" cy="742122"/>
          </a:xfrm>
          <a:prstGeom prst="rect">
            <a:avLst/>
          </a:prstGeom>
          <a:noFill/>
          <a:ln>
            <a:noFill/>
          </a:ln>
        </p:spPr>
      </p:pic>
      <p:pic>
        <p:nvPicPr>
          <p:cNvPr id="593" name="Google Shape;593;p62" descr="A picture containing text, sign, clipart&#10;&#10;Description automatically generated"/>
          <p:cNvPicPr preferRelativeResize="0"/>
          <p:nvPr/>
        </p:nvPicPr>
        <p:blipFill rotWithShape="1">
          <a:blip r:embed="rId5">
            <a:alphaModFix/>
          </a:blip>
          <a:srcRect/>
          <a:stretch/>
        </p:blipFill>
        <p:spPr>
          <a:xfrm>
            <a:off x="921747" y="3456608"/>
            <a:ext cx="810084" cy="810084"/>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pic>
        <p:nvPicPr>
          <p:cNvPr id="598" name="Google Shape;598;p63"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599" name="Google Shape;599;p63"/>
          <p:cNvSpPr txBox="1"/>
          <p:nvPr/>
        </p:nvSpPr>
        <p:spPr>
          <a:xfrm>
            <a:off x="854376" y="2750901"/>
            <a:ext cx="7146623" cy="313932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Sara, trabalhadora de uma ONG, tem observado muitos adolescentes que aparentam ser muito jovens, com menos de 18 anos, indo para o quarto da colega na pousada à noite. Ela também reconheceu uma das meninas como sendo de uma comunidade próxima onde sua ONG presta serviços. Sara confrontou seu colega sobre isso, e ele lhe disse para não se preocupar. Pois ele estava só ensinando inglês à noite. Sara acreditou nele e decidiu não denunciá-lo.</a:t>
            </a:r>
            <a:endParaRPr sz="2200">
              <a:solidFill>
                <a:srgbClr val="27242B"/>
              </a:solidFill>
              <a:latin typeface="Calibri"/>
              <a:ea typeface="Calibri"/>
              <a:cs typeface="Calibri"/>
              <a:sym typeface="Calibri"/>
            </a:endParaRPr>
          </a:p>
        </p:txBody>
      </p:sp>
      <p:sp>
        <p:nvSpPr>
          <p:cNvPr id="600" name="Google Shape;600;p63"/>
          <p:cNvSpPr txBox="1"/>
          <p:nvPr/>
        </p:nvSpPr>
        <p:spPr>
          <a:xfrm>
            <a:off x="854377" y="736684"/>
            <a:ext cx="1028515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Cenário 1: </a:t>
            </a:r>
            <a:r>
              <a:rPr lang="pt-br" sz="4000">
                <a:solidFill>
                  <a:schemeClr val="dk1"/>
                </a:solidFill>
                <a:latin typeface="Arial"/>
                <a:ea typeface="Arial"/>
                <a:cs typeface="Arial"/>
                <a:sym typeface="Arial"/>
              </a:rPr>
              <a:t>Discussão</a:t>
            </a:r>
            <a:endParaRPr sz="3200" b="1">
              <a:solidFill>
                <a:schemeClr val="dk1"/>
              </a:solidFill>
              <a:latin typeface="Arial"/>
              <a:ea typeface="Arial"/>
              <a:cs typeface="Arial"/>
              <a:sym typeface="Arial"/>
            </a:endParaRPr>
          </a:p>
        </p:txBody>
      </p:sp>
      <p:sp>
        <p:nvSpPr>
          <p:cNvPr id="601" name="Google Shape;601;p63"/>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600"/>
              <a:buFont typeface="Arial"/>
              <a:buNone/>
            </a:pPr>
            <a:r>
              <a:rPr lang="pt-br" sz="1600" b="1">
                <a:solidFill>
                  <a:srgbClr val="255177"/>
                </a:solidFill>
                <a:latin typeface="Arial"/>
                <a:ea typeface="Arial"/>
                <a:cs typeface="Arial"/>
                <a:sym typeface="Arial"/>
              </a:rPr>
              <a:t>Sessão 4</a:t>
            </a:r>
            <a:r>
              <a:rPr lang="pt-br" sz="1600">
                <a:solidFill>
                  <a:srgbClr val="255177"/>
                </a:solidFill>
                <a:latin typeface="Arial"/>
                <a:ea typeface="Arial"/>
                <a:cs typeface="Arial"/>
                <a:sym typeface="Arial"/>
              </a:rPr>
              <a:t> //</a:t>
            </a:r>
            <a:endParaRPr sz="1600">
              <a:solidFill>
                <a:srgbClr val="255177"/>
              </a:solidFill>
              <a:latin typeface="Calibri"/>
              <a:ea typeface="Calibri"/>
              <a:cs typeface="Calibri"/>
              <a:sym typeface="Calibri"/>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pic>
        <p:nvPicPr>
          <p:cNvPr id="606" name="Google Shape;606;p64"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07" name="Google Shape;607;p64"/>
          <p:cNvSpPr txBox="1"/>
          <p:nvPr/>
        </p:nvSpPr>
        <p:spPr>
          <a:xfrm>
            <a:off x="854376" y="2750901"/>
            <a:ext cx="7146623" cy="280076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Uma beneficiária disse a Ana, funcionária de uma ONG, durante um de seus treinamentos de conscientização da comunidade, que funcionários de outra ONG estão explorando mulheres sexualmente no centro de distribuição de alimentos. Ela disse que as mulheres recebem quantidades extras de comida se fizerem sexo com os trabalhadores. Ana disse à beneficiária que ela deveria denunciar sua preocupação à outra ONG. Ana está feliz que este comportamento não está acontecendo em sua ONG.</a:t>
            </a:r>
            <a:endParaRPr sz="2200">
              <a:solidFill>
                <a:srgbClr val="27242B"/>
              </a:solidFill>
              <a:latin typeface="Calibri"/>
              <a:ea typeface="Calibri"/>
              <a:cs typeface="Calibri"/>
              <a:sym typeface="Calibri"/>
            </a:endParaRPr>
          </a:p>
        </p:txBody>
      </p:sp>
      <p:sp>
        <p:nvSpPr>
          <p:cNvPr id="608" name="Google Shape;608;p64"/>
          <p:cNvSpPr txBox="1"/>
          <p:nvPr/>
        </p:nvSpPr>
        <p:spPr>
          <a:xfrm>
            <a:off x="854377" y="736684"/>
            <a:ext cx="1028515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Cenário 2: </a:t>
            </a:r>
            <a:r>
              <a:rPr lang="pt-br" sz="4000">
                <a:solidFill>
                  <a:schemeClr val="dk1"/>
                </a:solidFill>
                <a:latin typeface="Arial"/>
                <a:ea typeface="Arial"/>
                <a:cs typeface="Arial"/>
                <a:sym typeface="Arial"/>
              </a:rPr>
              <a:t>Discussão</a:t>
            </a:r>
            <a:endParaRPr sz="3200" b="1">
              <a:solidFill>
                <a:schemeClr val="dk1"/>
              </a:solidFill>
              <a:latin typeface="Arial"/>
              <a:ea typeface="Arial"/>
              <a:cs typeface="Arial"/>
              <a:sym typeface="Arial"/>
            </a:endParaRPr>
          </a:p>
        </p:txBody>
      </p:sp>
      <p:sp>
        <p:nvSpPr>
          <p:cNvPr id="609" name="Google Shape;609;p64"/>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600"/>
              <a:buFont typeface="Arial"/>
              <a:buNone/>
            </a:pPr>
            <a:r>
              <a:rPr lang="pt-br" sz="1600" b="1">
                <a:solidFill>
                  <a:srgbClr val="255177"/>
                </a:solidFill>
                <a:latin typeface="Arial"/>
                <a:ea typeface="Arial"/>
                <a:cs typeface="Arial"/>
                <a:sym typeface="Arial"/>
              </a:rPr>
              <a:t>Sessão 4</a:t>
            </a:r>
            <a:r>
              <a:rPr lang="pt-br" sz="1600">
                <a:solidFill>
                  <a:srgbClr val="255177"/>
                </a:solidFill>
                <a:latin typeface="Arial"/>
                <a:ea typeface="Arial"/>
                <a:cs typeface="Arial"/>
                <a:sym typeface="Arial"/>
              </a:rPr>
              <a:t> //</a:t>
            </a:r>
            <a:endParaRPr sz="1600">
              <a:solidFill>
                <a:srgbClr val="255177"/>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pic>
        <p:nvPicPr>
          <p:cNvPr id="614" name="Google Shape;614;p65"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15" name="Google Shape;615;p65"/>
          <p:cNvSpPr txBox="1"/>
          <p:nvPr/>
        </p:nvSpPr>
        <p:spPr>
          <a:xfrm>
            <a:off x="854376" y="2750901"/>
            <a:ext cx="7146623" cy="1311128"/>
          </a:xfrm>
          <a:prstGeom prst="rect">
            <a:avLst/>
          </a:prstGeom>
          <a:noFill/>
          <a:ln>
            <a:noFill/>
          </a:ln>
        </p:spPr>
        <p:txBody>
          <a:bodyPr spcFirstLastPara="1" wrap="square" lIns="91425" tIns="45700" rIns="91425" bIns="45700" rtlCol="0" anchor="t" anchorCtr="0">
            <a:spAutoFit/>
          </a:bodyPr>
          <a:lstStyle/>
          <a:p>
            <a:pPr marL="0" marR="0" lvl="0" indent="0" algn="l" rtl="0">
              <a:lnSpc>
                <a:spcPct val="90000"/>
              </a:lnSpc>
              <a:spcBef>
                <a:spcPts val="0"/>
              </a:spcBef>
              <a:spcAft>
                <a:spcPts val="0"/>
              </a:spcAft>
              <a:buNone/>
            </a:pPr>
            <a:r>
              <a:rPr lang="pt-br" sz="2200">
                <a:solidFill>
                  <a:srgbClr val="27242B"/>
                </a:solidFill>
                <a:latin typeface="Arial"/>
                <a:ea typeface="Arial"/>
                <a:cs typeface="Arial"/>
                <a:sym typeface="Arial"/>
              </a:rPr>
              <a:t>Abid, que trabalha em uma ONG, está recebendo e-mails pessoais não solicitados de sua colega, mesmo que ele não os queira receber. Ele não responde às mensagens dela e espera que ela pare.</a:t>
            </a:r>
            <a:endParaRPr sz="2200">
              <a:solidFill>
                <a:srgbClr val="27242B"/>
              </a:solidFill>
              <a:latin typeface="Calibri"/>
              <a:ea typeface="Calibri"/>
              <a:cs typeface="Calibri"/>
              <a:sym typeface="Calibri"/>
            </a:endParaRPr>
          </a:p>
        </p:txBody>
      </p:sp>
      <p:sp>
        <p:nvSpPr>
          <p:cNvPr id="616" name="Google Shape;616;p65"/>
          <p:cNvSpPr txBox="1"/>
          <p:nvPr/>
        </p:nvSpPr>
        <p:spPr>
          <a:xfrm>
            <a:off x="854377" y="736684"/>
            <a:ext cx="1028515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Cenário 3: </a:t>
            </a:r>
            <a:r>
              <a:rPr lang="pt-br" sz="4000">
                <a:solidFill>
                  <a:schemeClr val="dk1"/>
                </a:solidFill>
                <a:latin typeface="Arial"/>
                <a:ea typeface="Arial"/>
                <a:cs typeface="Arial"/>
                <a:sym typeface="Arial"/>
              </a:rPr>
              <a:t>Discussão</a:t>
            </a:r>
            <a:endParaRPr sz="3200" b="1">
              <a:solidFill>
                <a:schemeClr val="dk1"/>
              </a:solidFill>
              <a:latin typeface="Arial"/>
              <a:ea typeface="Arial"/>
              <a:cs typeface="Arial"/>
              <a:sym typeface="Arial"/>
            </a:endParaRPr>
          </a:p>
        </p:txBody>
      </p:sp>
      <p:sp>
        <p:nvSpPr>
          <p:cNvPr id="617" name="Google Shape;617;p65"/>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600"/>
              <a:buFont typeface="Arial"/>
              <a:buNone/>
            </a:pPr>
            <a:r>
              <a:rPr lang="pt-br" sz="1600" b="1">
                <a:solidFill>
                  <a:srgbClr val="255177"/>
                </a:solidFill>
                <a:latin typeface="Arial"/>
                <a:ea typeface="Arial"/>
                <a:cs typeface="Arial"/>
                <a:sym typeface="Arial"/>
              </a:rPr>
              <a:t>Sessão 4</a:t>
            </a:r>
            <a:r>
              <a:rPr lang="pt-br" sz="1600">
                <a:solidFill>
                  <a:srgbClr val="255177"/>
                </a:solidFill>
                <a:latin typeface="Arial"/>
                <a:ea typeface="Arial"/>
                <a:cs typeface="Arial"/>
                <a:sym typeface="Arial"/>
              </a:rPr>
              <a:t> //</a:t>
            </a:r>
            <a:endParaRPr sz="1600">
              <a:solidFill>
                <a:srgbClr val="255177"/>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21"/>
        <p:cNvGrpSpPr/>
        <p:nvPr/>
      </p:nvGrpSpPr>
      <p:grpSpPr>
        <a:xfrm>
          <a:off x="0" y="0"/>
          <a:ext cx="0" cy="0"/>
          <a:chOff x="0" y="0"/>
          <a:chExt cx="0" cy="0"/>
        </a:xfrm>
      </p:grpSpPr>
      <p:pic>
        <p:nvPicPr>
          <p:cNvPr id="622" name="Google Shape;622;p66"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23" name="Google Shape;623;p66"/>
          <p:cNvSpPr txBox="1"/>
          <p:nvPr/>
        </p:nvSpPr>
        <p:spPr>
          <a:xfrm>
            <a:off x="854376" y="2750901"/>
            <a:ext cx="7146623" cy="110799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Arafa é uma garota de 16 anos de idade que mora em campo de refugiados. Ela iniciou um relacionamento sexual com um funcionário de uma ONG que prometeu pagar suas mensalidades escolares.  </a:t>
            </a:r>
            <a:endParaRPr sz="2200">
              <a:solidFill>
                <a:srgbClr val="27242B"/>
              </a:solidFill>
              <a:latin typeface="Calibri"/>
              <a:ea typeface="Calibri"/>
              <a:cs typeface="Calibri"/>
              <a:sym typeface="Calibri"/>
            </a:endParaRPr>
          </a:p>
        </p:txBody>
      </p:sp>
      <p:sp>
        <p:nvSpPr>
          <p:cNvPr id="624" name="Google Shape;624;p66"/>
          <p:cNvSpPr txBox="1"/>
          <p:nvPr/>
        </p:nvSpPr>
        <p:spPr>
          <a:xfrm>
            <a:off x="854377" y="736684"/>
            <a:ext cx="1028515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Cenário 4: </a:t>
            </a:r>
            <a:r>
              <a:rPr lang="pt-br" sz="4000">
                <a:solidFill>
                  <a:schemeClr val="dk1"/>
                </a:solidFill>
                <a:latin typeface="Arial"/>
                <a:ea typeface="Arial"/>
                <a:cs typeface="Arial"/>
                <a:sym typeface="Arial"/>
              </a:rPr>
              <a:t>Discussão</a:t>
            </a:r>
            <a:endParaRPr sz="3200" b="1">
              <a:solidFill>
                <a:schemeClr val="dk1"/>
              </a:solidFill>
              <a:latin typeface="Arial"/>
              <a:ea typeface="Arial"/>
              <a:cs typeface="Arial"/>
              <a:sym typeface="Arial"/>
            </a:endParaRPr>
          </a:p>
        </p:txBody>
      </p:sp>
      <p:sp>
        <p:nvSpPr>
          <p:cNvPr id="625" name="Google Shape;625;p66"/>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600"/>
              <a:buFont typeface="Arial"/>
              <a:buNone/>
            </a:pPr>
            <a:r>
              <a:rPr lang="pt-br" sz="1600" b="1">
                <a:solidFill>
                  <a:srgbClr val="255177"/>
                </a:solidFill>
                <a:latin typeface="Arial"/>
                <a:ea typeface="Arial"/>
                <a:cs typeface="Arial"/>
                <a:sym typeface="Arial"/>
              </a:rPr>
              <a:t>Sessão 4</a:t>
            </a:r>
            <a:r>
              <a:rPr lang="pt-br" sz="1600">
                <a:solidFill>
                  <a:srgbClr val="255177"/>
                </a:solidFill>
                <a:latin typeface="Arial"/>
                <a:ea typeface="Arial"/>
                <a:cs typeface="Arial"/>
                <a:sym typeface="Arial"/>
              </a:rPr>
              <a:t> //</a:t>
            </a:r>
            <a:endParaRPr sz="1600">
              <a:solidFill>
                <a:srgbClr val="255177"/>
              </a:solidFill>
              <a:latin typeface="Calibri"/>
              <a:ea typeface="Calibri"/>
              <a:cs typeface="Calibri"/>
              <a:sym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pic>
        <p:nvPicPr>
          <p:cNvPr id="630" name="Google Shape;630;p67"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31" name="Google Shape;631;p67"/>
          <p:cNvSpPr txBox="1"/>
          <p:nvPr/>
        </p:nvSpPr>
        <p:spPr>
          <a:xfrm>
            <a:off x="854376" y="2750901"/>
            <a:ext cx="7146623" cy="1446550"/>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Paul, funcionário de RH de uma ONG, usa o banco de dados de candidatos para ligar repetidamente para as mulheres e convidá-las para sair, gabando-se de ser funcionário de RH da organização.</a:t>
            </a:r>
            <a:endParaRPr sz="2200">
              <a:solidFill>
                <a:srgbClr val="27242B"/>
              </a:solidFill>
              <a:latin typeface="Calibri"/>
              <a:ea typeface="Calibri"/>
              <a:cs typeface="Calibri"/>
              <a:sym typeface="Calibri"/>
            </a:endParaRPr>
          </a:p>
        </p:txBody>
      </p:sp>
      <p:sp>
        <p:nvSpPr>
          <p:cNvPr id="632" name="Google Shape;632;p67"/>
          <p:cNvSpPr txBox="1"/>
          <p:nvPr/>
        </p:nvSpPr>
        <p:spPr>
          <a:xfrm>
            <a:off x="854377" y="736684"/>
            <a:ext cx="1028515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Cenário 5: </a:t>
            </a:r>
            <a:r>
              <a:rPr lang="pt-br" sz="4000">
                <a:solidFill>
                  <a:schemeClr val="dk1"/>
                </a:solidFill>
                <a:latin typeface="Arial"/>
                <a:ea typeface="Arial"/>
                <a:cs typeface="Arial"/>
                <a:sym typeface="Arial"/>
              </a:rPr>
              <a:t>Discussão</a:t>
            </a:r>
            <a:endParaRPr sz="3200" b="1">
              <a:solidFill>
                <a:schemeClr val="dk1"/>
              </a:solidFill>
              <a:latin typeface="Arial"/>
              <a:ea typeface="Arial"/>
              <a:cs typeface="Arial"/>
              <a:sym typeface="Arial"/>
            </a:endParaRPr>
          </a:p>
        </p:txBody>
      </p:sp>
      <p:sp>
        <p:nvSpPr>
          <p:cNvPr id="633" name="Google Shape;633;p67"/>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600"/>
              <a:buFont typeface="Arial"/>
              <a:buNone/>
            </a:pPr>
            <a:r>
              <a:rPr lang="pt-br" sz="1600" b="1">
                <a:solidFill>
                  <a:srgbClr val="255177"/>
                </a:solidFill>
                <a:latin typeface="Arial"/>
                <a:ea typeface="Arial"/>
                <a:cs typeface="Arial"/>
                <a:sym typeface="Arial"/>
              </a:rPr>
              <a:t>Sessão 4</a:t>
            </a:r>
            <a:r>
              <a:rPr lang="pt-br" sz="1600">
                <a:solidFill>
                  <a:srgbClr val="255177"/>
                </a:solidFill>
                <a:latin typeface="Arial"/>
                <a:ea typeface="Arial"/>
                <a:cs typeface="Arial"/>
                <a:sym typeface="Arial"/>
              </a:rPr>
              <a:t> //</a:t>
            </a:r>
            <a:endParaRPr sz="1600">
              <a:solidFill>
                <a:srgbClr val="255177"/>
              </a:solidFill>
              <a:latin typeface="Calibri"/>
              <a:ea typeface="Calibri"/>
              <a:cs typeface="Calibri"/>
              <a:sym typeface="Calibri"/>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pic>
        <p:nvPicPr>
          <p:cNvPr id="638" name="Google Shape;638;p68"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39" name="Google Shape;639;p68"/>
          <p:cNvSpPr txBox="1"/>
          <p:nvPr/>
        </p:nvSpPr>
        <p:spPr>
          <a:xfrm>
            <a:off x="854376" y="2750901"/>
            <a:ext cx="7146623" cy="178510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Jorge tem o hábito de falar sobre sua vida sexual no escritório e ele gosta de contar piadas a respeito. Muitos funcionários o acham engraçado e divertido e não se incomodam com isso. Algumas das mulheres se sentem incomodadas com o comportamento de Jorge, então o ignoram.</a:t>
            </a:r>
            <a:endParaRPr sz="2200">
              <a:solidFill>
                <a:srgbClr val="27242B"/>
              </a:solidFill>
              <a:latin typeface="Calibri"/>
              <a:ea typeface="Calibri"/>
              <a:cs typeface="Calibri"/>
              <a:sym typeface="Calibri"/>
            </a:endParaRPr>
          </a:p>
        </p:txBody>
      </p:sp>
      <p:sp>
        <p:nvSpPr>
          <p:cNvPr id="640" name="Google Shape;640;p68"/>
          <p:cNvSpPr txBox="1"/>
          <p:nvPr/>
        </p:nvSpPr>
        <p:spPr>
          <a:xfrm>
            <a:off x="854377" y="736684"/>
            <a:ext cx="1028515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Cenário 6: </a:t>
            </a:r>
            <a:r>
              <a:rPr lang="pt-br" sz="4000">
                <a:solidFill>
                  <a:schemeClr val="dk1"/>
                </a:solidFill>
                <a:latin typeface="Arial"/>
                <a:ea typeface="Arial"/>
                <a:cs typeface="Arial"/>
                <a:sym typeface="Arial"/>
              </a:rPr>
              <a:t>Discussão</a:t>
            </a:r>
            <a:endParaRPr sz="3200" b="1">
              <a:solidFill>
                <a:schemeClr val="dk1"/>
              </a:solidFill>
              <a:latin typeface="Arial"/>
              <a:ea typeface="Arial"/>
              <a:cs typeface="Arial"/>
              <a:sym typeface="Arial"/>
            </a:endParaRPr>
          </a:p>
        </p:txBody>
      </p:sp>
      <p:sp>
        <p:nvSpPr>
          <p:cNvPr id="641" name="Google Shape;641;p68"/>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600"/>
              <a:buFont typeface="Arial"/>
              <a:buNone/>
            </a:pPr>
            <a:r>
              <a:rPr lang="pt-br" sz="1600" b="1">
                <a:solidFill>
                  <a:srgbClr val="255177"/>
                </a:solidFill>
                <a:latin typeface="Arial"/>
                <a:ea typeface="Arial"/>
                <a:cs typeface="Arial"/>
                <a:sym typeface="Arial"/>
              </a:rPr>
              <a:t>Sessão 4</a:t>
            </a:r>
            <a:r>
              <a:rPr lang="pt-br" sz="1600">
                <a:solidFill>
                  <a:srgbClr val="255177"/>
                </a:solidFill>
                <a:latin typeface="Arial"/>
                <a:ea typeface="Arial"/>
                <a:cs typeface="Arial"/>
                <a:sym typeface="Arial"/>
              </a:rPr>
              <a:t> //</a:t>
            </a:r>
            <a:endParaRPr sz="1600">
              <a:solidFill>
                <a:srgbClr val="255177"/>
              </a:solidFill>
              <a:latin typeface="Calibri"/>
              <a:ea typeface="Calibri"/>
              <a:cs typeface="Calibri"/>
              <a:sym typeface="Calibri"/>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45"/>
        <p:cNvGrpSpPr/>
        <p:nvPr/>
      </p:nvGrpSpPr>
      <p:grpSpPr>
        <a:xfrm>
          <a:off x="0" y="0"/>
          <a:ext cx="0" cy="0"/>
          <a:chOff x="0" y="0"/>
          <a:chExt cx="0" cy="0"/>
        </a:xfrm>
      </p:grpSpPr>
      <p:pic>
        <p:nvPicPr>
          <p:cNvPr id="646" name="Google Shape;646;p69" descr="A white pillow with a whit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47" name="Google Shape;647;p69"/>
          <p:cNvSpPr txBox="1"/>
          <p:nvPr/>
        </p:nvSpPr>
        <p:spPr>
          <a:xfrm>
            <a:off x="854376" y="2750901"/>
            <a:ext cx="7146623" cy="178510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rgbClr val="27242B"/>
                </a:solidFill>
                <a:latin typeface="Arial"/>
                <a:ea typeface="Arial"/>
                <a:cs typeface="Arial"/>
                <a:sym typeface="Arial"/>
              </a:rPr>
              <a:t>Uma beneficiária feminina denunciou a Oury, funcionária de uma ONG, que um homem da comunidade estuprou sua vizinha ontem à noite. A beneficiária disse ao vizinho que iria fazer uma denúncia à Oury porque a ONG da Oury investiga denúncias de abuso sexual.</a:t>
            </a:r>
            <a:endParaRPr sz="2200">
              <a:solidFill>
                <a:srgbClr val="27242B"/>
              </a:solidFill>
              <a:latin typeface="Calibri"/>
              <a:ea typeface="Calibri"/>
              <a:cs typeface="Calibri"/>
              <a:sym typeface="Calibri"/>
            </a:endParaRPr>
          </a:p>
        </p:txBody>
      </p:sp>
      <p:sp>
        <p:nvSpPr>
          <p:cNvPr id="648" name="Google Shape;648;p69"/>
          <p:cNvSpPr txBox="1"/>
          <p:nvPr/>
        </p:nvSpPr>
        <p:spPr>
          <a:xfrm>
            <a:off x="854377" y="736684"/>
            <a:ext cx="1028515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Cenário 7: </a:t>
            </a:r>
            <a:r>
              <a:rPr lang="pt-br" sz="4000">
                <a:solidFill>
                  <a:schemeClr val="dk1"/>
                </a:solidFill>
                <a:latin typeface="Arial"/>
                <a:ea typeface="Arial"/>
                <a:cs typeface="Arial"/>
                <a:sym typeface="Arial"/>
              </a:rPr>
              <a:t>Discussão</a:t>
            </a:r>
            <a:endParaRPr sz="3200" b="1">
              <a:solidFill>
                <a:schemeClr val="dk1"/>
              </a:solidFill>
              <a:latin typeface="Arial"/>
              <a:ea typeface="Arial"/>
              <a:cs typeface="Arial"/>
              <a:sym typeface="Arial"/>
            </a:endParaRPr>
          </a:p>
        </p:txBody>
      </p:sp>
      <p:sp>
        <p:nvSpPr>
          <p:cNvPr id="649" name="Google Shape;649;p69"/>
          <p:cNvSpPr txBox="1"/>
          <p:nvPr/>
        </p:nvSpPr>
        <p:spPr>
          <a:xfrm>
            <a:off x="854378" y="496116"/>
            <a:ext cx="202626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600"/>
              <a:buFont typeface="Arial"/>
              <a:buNone/>
            </a:pPr>
            <a:r>
              <a:rPr lang="pt-br" sz="1600" b="1">
                <a:solidFill>
                  <a:srgbClr val="255177"/>
                </a:solidFill>
                <a:latin typeface="Arial"/>
                <a:ea typeface="Arial"/>
                <a:cs typeface="Arial"/>
                <a:sym typeface="Arial"/>
              </a:rPr>
              <a:t>Sessão 4</a:t>
            </a:r>
            <a:r>
              <a:rPr lang="pt-br" sz="1600">
                <a:solidFill>
                  <a:srgbClr val="255177"/>
                </a:solidFill>
                <a:latin typeface="Arial"/>
                <a:ea typeface="Arial"/>
                <a:cs typeface="Arial"/>
                <a:sym typeface="Arial"/>
              </a:rPr>
              <a:t> //</a:t>
            </a:r>
            <a:endParaRPr sz="1600">
              <a:solidFill>
                <a:srgbClr val="255177"/>
              </a:solidFill>
              <a:latin typeface="Calibri"/>
              <a:ea typeface="Calibri"/>
              <a:cs typeface="Calibri"/>
              <a:sym typeface="Calibri"/>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pic>
        <p:nvPicPr>
          <p:cNvPr id="654" name="Google Shape;654;p70" descr="A white surface with a blu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55" name="Google Shape;655;p70"/>
          <p:cNvSpPr txBox="1"/>
          <p:nvPr/>
        </p:nvSpPr>
        <p:spPr>
          <a:xfrm>
            <a:off x="894904" y="3442128"/>
            <a:ext cx="5214666" cy="193895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b="1">
                <a:solidFill>
                  <a:srgbClr val="255177"/>
                </a:solidFill>
                <a:latin typeface="Arial"/>
                <a:ea typeface="Arial"/>
                <a:cs typeface="Arial"/>
                <a:sym typeface="Arial"/>
              </a:rPr>
              <a:t>Reconhecendo Condutas Proibidas e Comportamentos Suspeitos:</a:t>
            </a:r>
            <a:endParaRPr/>
          </a:p>
          <a:p>
            <a:pPr marL="0" marR="0" lvl="0" indent="0" algn="l" rtl="0">
              <a:spcBef>
                <a:spcPts val="600"/>
              </a:spcBef>
              <a:spcAft>
                <a:spcPts val="600"/>
              </a:spcAft>
              <a:buNone/>
            </a:pPr>
            <a:r>
              <a:rPr lang="pt-br" sz="2200">
                <a:solidFill>
                  <a:schemeClr val="dk1"/>
                </a:solidFill>
                <a:latin typeface="Arial"/>
                <a:ea typeface="Arial"/>
                <a:cs typeface="Arial"/>
                <a:sym typeface="Arial"/>
              </a:rPr>
              <a:t>É nosso dever manter os mais altos padrões de conduta e tratar todos com respeito. </a:t>
            </a:r>
            <a:endParaRPr/>
          </a:p>
        </p:txBody>
      </p:sp>
      <p:sp>
        <p:nvSpPr>
          <p:cNvPr id="656" name="Google Shape;656;p70"/>
          <p:cNvSpPr txBox="1"/>
          <p:nvPr/>
        </p:nvSpPr>
        <p:spPr>
          <a:xfrm>
            <a:off x="898302" y="571685"/>
            <a:ext cx="1342950"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600"/>
              <a:buFont typeface="Arial"/>
              <a:buNone/>
            </a:pPr>
            <a:r>
              <a:rPr lang="pt-br" sz="1600" b="1">
                <a:solidFill>
                  <a:srgbClr val="255177"/>
                </a:solidFill>
                <a:latin typeface="Arial"/>
                <a:ea typeface="Arial"/>
                <a:cs typeface="Arial"/>
                <a:sym typeface="Arial"/>
              </a:rPr>
              <a:t>Sessão 4</a:t>
            </a:r>
            <a:r>
              <a:rPr lang="pt-br" sz="1600">
                <a:solidFill>
                  <a:srgbClr val="255177"/>
                </a:solidFill>
                <a:latin typeface="Arial"/>
                <a:ea typeface="Arial"/>
                <a:cs typeface="Arial"/>
                <a:sym typeface="Arial"/>
              </a:rPr>
              <a:t> // </a:t>
            </a:r>
            <a:endParaRPr sz="1600">
              <a:solidFill>
                <a:srgbClr val="255177"/>
              </a:solidFill>
              <a:latin typeface="Calibri"/>
              <a:ea typeface="Calibri"/>
              <a:cs typeface="Calibri"/>
              <a:sym typeface="Calibri"/>
            </a:endParaRPr>
          </a:p>
        </p:txBody>
      </p:sp>
      <p:sp>
        <p:nvSpPr>
          <p:cNvPr id="657" name="Google Shape;657;p70"/>
          <p:cNvSpPr txBox="1"/>
          <p:nvPr/>
        </p:nvSpPr>
        <p:spPr>
          <a:xfrm>
            <a:off x="881333" y="984789"/>
            <a:ext cx="5981701"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rgbClr val="27242B"/>
                </a:solidFill>
                <a:latin typeface="Arial"/>
                <a:ea typeface="Arial"/>
                <a:cs typeface="Arial"/>
                <a:sym typeface="Arial"/>
              </a:rPr>
              <a:t>Encerramento</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61"/>
        <p:cNvGrpSpPr/>
        <p:nvPr/>
      </p:nvGrpSpPr>
      <p:grpSpPr>
        <a:xfrm>
          <a:off x="0" y="0"/>
          <a:ext cx="0" cy="0"/>
          <a:chOff x="0" y="0"/>
          <a:chExt cx="0" cy="0"/>
        </a:xfrm>
      </p:grpSpPr>
      <p:pic>
        <p:nvPicPr>
          <p:cNvPr id="662" name="Google Shape;662;p71" descr="Background pattern&#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63" name="Google Shape;663;p71"/>
          <p:cNvSpPr txBox="1"/>
          <p:nvPr/>
        </p:nvSpPr>
        <p:spPr>
          <a:xfrm>
            <a:off x="831680" y="3013501"/>
            <a:ext cx="3210300" cy="83099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800" b="1">
                <a:solidFill>
                  <a:srgbClr val="AA2D5C"/>
                </a:solidFill>
                <a:latin typeface="Arial"/>
                <a:ea typeface="Arial"/>
                <a:cs typeface="Arial"/>
                <a:sym typeface="Arial"/>
              </a:rPr>
              <a:t>Sessão 5</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pic>
        <p:nvPicPr>
          <p:cNvPr id="134" name="Google Shape;134;p18" descr="A close-up of a white x-ray&#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35" name="Google Shape;135;p18"/>
          <p:cNvSpPr txBox="1"/>
          <p:nvPr/>
        </p:nvSpPr>
        <p:spPr>
          <a:xfrm>
            <a:off x="826848" y="2627136"/>
            <a:ext cx="6026534"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rgbClr val="27242B"/>
                </a:solidFill>
                <a:latin typeface="Arial"/>
                <a:ea typeface="Arial"/>
                <a:cs typeface="Arial"/>
                <a:sym typeface="Arial"/>
              </a:rPr>
              <a:t>Expectativas da Sessão</a:t>
            </a:r>
            <a:endParaRPr dirty="0"/>
          </a:p>
        </p:txBody>
      </p:sp>
      <p:sp>
        <p:nvSpPr>
          <p:cNvPr id="136" name="Google Shape;136;p18"/>
          <p:cNvSpPr txBox="1"/>
          <p:nvPr/>
        </p:nvSpPr>
        <p:spPr>
          <a:xfrm>
            <a:off x="826848" y="3439384"/>
            <a:ext cx="4343463" cy="76940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pt-br" sz="2200">
                <a:solidFill>
                  <a:srgbClr val="27242B"/>
                </a:solidFill>
                <a:latin typeface="Arial"/>
                <a:ea typeface="Arial"/>
                <a:cs typeface="Arial"/>
                <a:sym typeface="Arial"/>
              </a:rPr>
              <a:t>Considere os seguintes temas para gerar expectativas de sessões.</a:t>
            </a:r>
            <a:endParaRPr sz="2200" dirty="0">
              <a:solidFill>
                <a:srgbClr val="27242B"/>
              </a:solidFill>
              <a:latin typeface="Calibri"/>
              <a:ea typeface="Calibri"/>
              <a:cs typeface="Calibri"/>
              <a:sym typeface="Calibri"/>
            </a:endParaRPr>
          </a:p>
        </p:txBody>
      </p:sp>
      <p:sp>
        <p:nvSpPr>
          <p:cNvPr id="137" name="Google Shape;137;p18"/>
          <p:cNvSpPr txBox="1"/>
          <p:nvPr/>
        </p:nvSpPr>
        <p:spPr>
          <a:xfrm>
            <a:off x="8856767" y="1273719"/>
            <a:ext cx="2229946"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pt-br" sz="2200">
                <a:solidFill>
                  <a:srgbClr val="27242B"/>
                </a:solidFill>
                <a:latin typeface="Arial"/>
                <a:ea typeface="Arial"/>
                <a:cs typeface="Arial"/>
                <a:sym typeface="Arial"/>
              </a:rPr>
              <a:t>Escuta Ativa</a:t>
            </a:r>
            <a:endParaRPr sz="2200">
              <a:solidFill>
                <a:srgbClr val="27242B"/>
              </a:solidFill>
              <a:latin typeface="Calibri"/>
              <a:ea typeface="Calibri"/>
              <a:cs typeface="Calibri"/>
              <a:sym typeface="Calibri"/>
            </a:endParaRPr>
          </a:p>
        </p:txBody>
      </p:sp>
      <p:sp>
        <p:nvSpPr>
          <p:cNvPr id="138" name="Google Shape;138;p18"/>
          <p:cNvSpPr txBox="1"/>
          <p:nvPr/>
        </p:nvSpPr>
        <p:spPr>
          <a:xfrm>
            <a:off x="8847363" y="2179957"/>
            <a:ext cx="2229946"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pt-br" sz="2200">
                <a:solidFill>
                  <a:srgbClr val="27242B"/>
                </a:solidFill>
                <a:latin typeface="Arial"/>
                <a:ea typeface="Arial"/>
                <a:cs typeface="Arial"/>
                <a:sym typeface="Arial"/>
              </a:rPr>
              <a:t>Respeito</a:t>
            </a:r>
            <a:endParaRPr sz="2200" dirty="0">
              <a:solidFill>
                <a:srgbClr val="27242B"/>
              </a:solidFill>
              <a:latin typeface="Calibri"/>
              <a:ea typeface="Calibri"/>
              <a:cs typeface="Calibri"/>
              <a:sym typeface="Calibri"/>
            </a:endParaRPr>
          </a:p>
        </p:txBody>
      </p:sp>
      <p:sp>
        <p:nvSpPr>
          <p:cNvPr id="139" name="Google Shape;139;p18"/>
          <p:cNvSpPr txBox="1"/>
          <p:nvPr/>
        </p:nvSpPr>
        <p:spPr>
          <a:xfrm>
            <a:off x="8853216" y="3158450"/>
            <a:ext cx="2229946"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pt-br" sz="2200">
                <a:solidFill>
                  <a:srgbClr val="27242B"/>
                </a:solidFill>
                <a:latin typeface="Arial"/>
                <a:ea typeface="Arial"/>
                <a:cs typeface="Arial"/>
                <a:sym typeface="Arial"/>
              </a:rPr>
              <a:t>Integridade</a:t>
            </a:r>
            <a:endParaRPr sz="2200">
              <a:solidFill>
                <a:srgbClr val="27242B"/>
              </a:solidFill>
              <a:latin typeface="Calibri"/>
              <a:ea typeface="Calibri"/>
              <a:cs typeface="Calibri"/>
              <a:sym typeface="Calibri"/>
            </a:endParaRPr>
          </a:p>
        </p:txBody>
      </p:sp>
      <p:sp>
        <p:nvSpPr>
          <p:cNvPr id="140" name="Google Shape;140;p18"/>
          <p:cNvSpPr txBox="1"/>
          <p:nvPr/>
        </p:nvSpPr>
        <p:spPr>
          <a:xfrm>
            <a:off x="8856767" y="4252230"/>
            <a:ext cx="2229946"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pt-br" sz="2200">
                <a:solidFill>
                  <a:srgbClr val="27242B"/>
                </a:solidFill>
                <a:latin typeface="Arial"/>
                <a:ea typeface="Arial"/>
                <a:cs typeface="Arial"/>
                <a:sym typeface="Arial"/>
              </a:rPr>
              <a:t>Privacidade</a:t>
            </a:r>
            <a:endParaRPr sz="2200">
              <a:solidFill>
                <a:srgbClr val="27242B"/>
              </a:solidFill>
              <a:latin typeface="Calibri"/>
              <a:ea typeface="Calibri"/>
              <a:cs typeface="Calibri"/>
              <a:sym typeface="Calibri"/>
            </a:endParaRPr>
          </a:p>
        </p:txBody>
      </p:sp>
      <p:sp>
        <p:nvSpPr>
          <p:cNvPr id="141" name="Google Shape;141;p18"/>
          <p:cNvSpPr txBox="1"/>
          <p:nvPr/>
        </p:nvSpPr>
        <p:spPr>
          <a:xfrm>
            <a:off x="8847363" y="5316102"/>
            <a:ext cx="2229946"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2200"/>
              <a:buFont typeface="Arial"/>
              <a:buNone/>
            </a:pPr>
            <a:r>
              <a:rPr lang="pt-br" sz="2200">
                <a:solidFill>
                  <a:srgbClr val="27242B"/>
                </a:solidFill>
                <a:latin typeface="Arial"/>
                <a:ea typeface="Arial"/>
                <a:cs typeface="Arial"/>
                <a:sym typeface="Arial"/>
              </a:rPr>
              <a:t>Cuidado</a:t>
            </a:r>
            <a:endParaRPr sz="2200">
              <a:solidFill>
                <a:srgbClr val="27242B"/>
              </a:solidFill>
              <a:latin typeface="Calibri"/>
              <a:ea typeface="Calibri"/>
              <a:cs typeface="Calibri"/>
              <a:sym typeface="Calibri"/>
            </a:endParaRPr>
          </a:p>
        </p:txBody>
      </p:sp>
      <p:pic>
        <p:nvPicPr>
          <p:cNvPr id="142" name="Google Shape;142;p18" descr="Icon&#10;&#10;Description automatically generated"/>
          <p:cNvPicPr preferRelativeResize="0"/>
          <p:nvPr/>
        </p:nvPicPr>
        <p:blipFill rotWithShape="1">
          <a:blip r:embed="rId4">
            <a:alphaModFix/>
          </a:blip>
          <a:srcRect/>
          <a:stretch/>
        </p:blipFill>
        <p:spPr>
          <a:xfrm>
            <a:off x="7815618" y="2050881"/>
            <a:ext cx="828854" cy="828854"/>
          </a:xfrm>
          <a:prstGeom prst="rect">
            <a:avLst/>
          </a:prstGeom>
          <a:noFill/>
          <a:ln>
            <a:noFill/>
          </a:ln>
        </p:spPr>
      </p:pic>
      <p:pic>
        <p:nvPicPr>
          <p:cNvPr id="143" name="Google Shape;143;p18" descr="Icon&#10;&#10;Description automatically generated"/>
          <p:cNvPicPr preferRelativeResize="0"/>
          <p:nvPr/>
        </p:nvPicPr>
        <p:blipFill rotWithShape="1">
          <a:blip r:embed="rId5">
            <a:alphaModFix/>
          </a:blip>
          <a:srcRect/>
          <a:stretch/>
        </p:blipFill>
        <p:spPr>
          <a:xfrm>
            <a:off x="7875070" y="4095533"/>
            <a:ext cx="769401" cy="769401"/>
          </a:xfrm>
          <a:prstGeom prst="rect">
            <a:avLst/>
          </a:prstGeom>
          <a:noFill/>
          <a:ln>
            <a:noFill/>
          </a:ln>
        </p:spPr>
      </p:pic>
      <p:pic>
        <p:nvPicPr>
          <p:cNvPr id="144" name="Google Shape;144;p18" descr="Icon&#10;&#10;Description automatically generated"/>
          <p:cNvPicPr preferRelativeResize="0"/>
          <p:nvPr/>
        </p:nvPicPr>
        <p:blipFill rotWithShape="1">
          <a:blip r:embed="rId6">
            <a:alphaModFix/>
          </a:blip>
          <a:srcRect/>
          <a:stretch/>
        </p:blipFill>
        <p:spPr>
          <a:xfrm>
            <a:off x="7581268" y="2759918"/>
            <a:ext cx="1301071" cy="1301071"/>
          </a:xfrm>
          <a:prstGeom prst="rect">
            <a:avLst/>
          </a:prstGeom>
          <a:noFill/>
          <a:ln>
            <a:noFill/>
          </a:ln>
        </p:spPr>
      </p:pic>
      <p:pic>
        <p:nvPicPr>
          <p:cNvPr id="145" name="Google Shape;145;p18" descr="Icon&#10;&#10;Description automatically generated"/>
          <p:cNvPicPr preferRelativeResize="0"/>
          <p:nvPr/>
        </p:nvPicPr>
        <p:blipFill rotWithShape="1">
          <a:blip r:embed="rId7">
            <a:alphaModFix/>
          </a:blip>
          <a:srcRect/>
          <a:stretch/>
        </p:blipFill>
        <p:spPr>
          <a:xfrm>
            <a:off x="7847894" y="5030766"/>
            <a:ext cx="874733" cy="874733"/>
          </a:xfrm>
          <a:prstGeom prst="rect">
            <a:avLst/>
          </a:prstGeom>
          <a:noFill/>
          <a:ln>
            <a:noFill/>
          </a:ln>
        </p:spPr>
      </p:pic>
      <p:grpSp>
        <p:nvGrpSpPr>
          <p:cNvPr id="146" name="Google Shape;146;p18"/>
          <p:cNvGrpSpPr/>
          <p:nvPr/>
        </p:nvGrpSpPr>
        <p:grpSpPr>
          <a:xfrm>
            <a:off x="7604534" y="1085005"/>
            <a:ext cx="1219876" cy="864803"/>
            <a:chOff x="7623584" y="1085005"/>
            <a:chExt cx="1219876" cy="864803"/>
          </a:xfrm>
        </p:grpSpPr>
        <p:pic>
          <p:nvPicPr>
            <p:cNvPr id="147" name="Google Shape;147;p18" descr="Logo&#10;&#10;Description automatically generated with medium confidence"/>
            <p:cNvPicPr preferRelativeResize="0"/>
            <p:nvPr/>
          </p:nvPicPr>
          <p:blipFill rotWithShape="1">
            <a:blip r:embed="rId8">
              <a:alphaModFix/>
            </a:blip>
            <a:srcRect l="19699" t="18572" r="19673" b="18169"/>
            <a:stretch/>
          </p:blipFill>
          <p:spPr>
            <a:xfrm>
              <a:off x="8014606" y="1085005"/>
              <a:ext cx="828854" cy="864803"/>
            </a:xfrm>
            <a:prstGeom prst="rect">
              <a:avLst/>
            </a:prstGeom>
            <a:noFill/>
            <a:ln>
              <a:noFill/>
            </a:ln>
          </p:spPr>
        </p:pic>
        <p:pic>
          <p:nvPicPr>
            <p:cNvPr id="148" name="Google Shape;148;p18" descr="Icon&#10;&#10;Description automatically generated"/>
            <p:cNvPicPr preferRelativeResize="0"/>
            <p:nvPr/>
          </p:nvPicPr>
          <p:blipFill rotWithShape="1">
            <a:blip r:embed="rId9">
              <a:alphaModFix/>
            </a:blip>
            <a:srcRect l="16070" t="19828" r="13953" b="20741"/>
            <a:stretch/>
          </p:blipFill>
          <p:spPr>
            <a:xfrm>
              <a:off x="7623584" y="1379684"/>
              <a:ext cx="447385" cy="379952"/>
            </a:xfrm>
            <a:prstGeom prst="rect">
              <a:avLst/>
            </a:prstGeom>
            <a:noFill/>
            <a:ln>
              <a:noFill/>
            </a:ln>
          </p:spPr>
        </p:pic>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67"/>
        <p:cNvGrpSpPr/>
        <p:nvPr/>
      </p:nvGrpSpPr>
      <p:grpSpPr>
        <a:xfrm>
          <a:off x="0" y="0"/>
          <a:ext cx="0" cy="0"/>
          <a:chOff x="0" y="0"/>
          <a:chExt cx="0" cy="0"/>
        </a:xfrm>
      </p:grpSpPr>
      <p:pic>
        <p:nvPicPr>
          <p:cNvPr id="668" name="Google Shape;668;p72"/>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69" name="Google Shape;669;p72"/>
          <p:cNvSpPr txBox="1"/>
          <p:nvPr/>
        </p:nvSpPr>
        <p:spPr>
          <a:xfrm>
            <a:off x="894904" y="3442128"/>
            <a:ext cx="5214666" cy="1969730"/>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400" b="1">
                <a:solidFill>
                  <a:srgbClr val="AA2D5C"/>
                </a:solidFill>
                <a:latin typeface="Arial"/>
                <a:ea typeface="Arial"/>
                <a:cs typeface="Arial"/>
                <a:sym typeface="Arial"/>
              </a:rPr>
              <a:t>Objetivo da Seção:</a:t>
            </a:r>
            <a:endParaRPr/>
          </a:p>
          <a:p>
            <a:pPr marL="0" marR="0" lvl="0" indent="0" algn="l" rtl="0">
              <a:spcBef>
                <a:spcPts val="600"/>
              </a:spcBef>
              <a:spcAft>
                <a:spcPts val="600"/>
              </a:spcAft>
              <a:buNone/>
            </a:pPr>
            <a:r>
              <a:rPr lang="pt-br" sz="2200">
                <a:solidFill>
                  <a:schemeClr val="dk1"/>
                </a:solidFill>
                <a:latin typeface="Arial"/>
                <a:ea typeface="Arial"/>
                <a:cs typeface="Arial"/>
                <a:sym typeface="Arial"/>
              </a:rPr>
              <a:t>Definir os principais elementos e princípios de um bom sistema de denúncias interno de EAS e descrever os sistemas de denúncia de suas próprias organizações.</a:t>
            </a:r>
            <a:endParaRPr/>
          </a:p>
        </p:txBody>
      </p:sp>
      <p:sp>
        <p:nvSpPr>
          <p:cNvPr id="670" name="Google Shape;670;p72"/>
          <p:cNvSpPr txBox="1"/>
          <p:nvPr/>
        </p:nvSpPr>
        <p:spPr>
          <a:xfrm>
            <a:off x="898301" y="571685"/>
            <a:ext cx="2447571"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pt-br" sz="1600" b="1">
                <a:solidFill>
                  <a:srgbClr val="AA2D5C"/>
                </a:solidFill>
                <a:latin typeface="Arial"/>
                <a:ea typeface="Arial"/>
                <a:cs typeface="Arial"/>
                <a:sym typeface="Arial"/>
              </a:rPr>
              <a:t>Sessão 5 </a:t>
            </a:r>
            <a:r>
              <a:rPr lang="pt-br" sz="1600">
                <a:solidFill>
                  <a:srgbClr val="AA2D5C"/>
                </a:solidFill>
                <a:latin typeface="Arial"/>
                <a:ea typeface="Arial"/>
                <a:cs typeface="Arial"/>
                <a:sym typeface="Arial"/>
              </a:rPr>
              <a:t>// Tópico 1</a:t>
            </a:r>
            <a:endParaRPr sz="1600">
              <a:solidFill>
                <a:srgbClr val="AA2D5C"/>
              </a:solidFill>
              <a:latin typeface="Calibri"/>
              <a:ea typeface="Calibri"/>
              <a:cs typeface="Calibri"/>
              <a:sym typeface="Calibri"/>
            </a:endParaRPr>
          </a:p>
        </p:txBody>
      </p:sp>
      <p:sp>
        <p:nvSpPr>
          <p:cNvPr id="671" name="Google Shape;671;p72"/>
          <p:cNvSpPr txBox="1"/>
          <p:nvPr/>
        </p:nvSpPr>
        <p:spPr>
          <a:xfrm>
            <a:off x="881333" y="984789"/>
            <a:ext cx="5981701" cy="70784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rgbClr val="27242B"/>
                </a:solidFill>
                <a:latin typeface="Arial"/>
                <a:ea typeface="Arial"/>
                <a:cs typeface="Arial"/>
                <a:sym typeface="Arial"/>
              </a:rPr>
              <a:t>O Processo de Denúncias</a:t>
            </a:r>
            <a:endParaRPr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75"/>
        <p:cNvGrpSpPr/>
        <p:nvPr/>
      </p:nvGrpSpPr>
      <p:grpSpPr>
        <a:xfrm>
          <a:off x="0" y="0"/>
          <a:ext cx="0" cy="0"/>
          <a:chOff x="0" y="0"/>
          <a:chExt cx="0" cy="0"/>
        </a:xfrm>
      </p:grpSpPr>
      <p:pic>
        <p:nvPicPr>
          <p:cNvPr id="676" name="Google Shape;676;p73"/>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77" name="Google Shape;677;p73"/>
          <p:cNvSpPr txBox="1"/>
          <p:nvPr/>
        </p:nvSpPr>
        <p:spPr>
          <a:xfrm>
            <a:off x="881333" y="984789"/>
            <a:ext cx="9823612" cy="193899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chemeClr val="dk1"/>
                </a:solidFill>
                <a:latin typeface="Arial"/>
                <a:ea typeface="Arial"/>
                <a:cs typeface="Arial"/>
                <a:sym typeface="Arial"/>
              </a:rPr>
              <a:t>Quais São os Princípios Fundamentais </a:t>
            </a:r>
            <a:endParaRPr dirty="0"/>
          </a:p>
          <a:p>
            <a:pPr marL="0" marR="0" lvl="0" indent="0" algn="l" rtl="0">
              <a:spcBef>
                <a:spcPts val="0"/>
              </a:spcBef>
              <a:spcAft>
                <a:spcPts val="0"/>
              </a:spcAft>
              <a:buNone/>
            </a:pPr>
            <a:r>
              <a:rPr lang="pt-br" sz="4000" b="1" dirty="0">
                <a:solidFill>
                  <a:srgbClr val="27242B"/>
                </a:solidFill>
                <a:latin typeface="Arial"/>
                <a:ea typeface="Arial"/>
                <a:cs typeface="Arial"/>
                <a:sym typeface="Arial"/>
              </a:rPr>
              <a:t>de um Bom Sistema de Tratamento de Denúncias</a:t>
            </a:r>
            <a:endParaRPr sz="4000" dirty="0">
              <a:solidFill>
                <a:srgbClr val="27242B"/>
              </a:solidFill>
              <a:latin typeface="Arial"/>
              <a:ea typeface="Arial"/>
              <a:cs typeface="Arial"/>
              <a:sym typeface="Arial"/>
            </a:endParaRPr>
          </a:p>
        </p:txBody>
      </p:sp>
      <p:sp>
        <p:nvSpPr>
          <p:cNvPr id="678" name="Google Shape;678;p73"/>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pt-br" sz="1600" b="1">
                <a:solidFill>
                  <a:srgbClr val="AA2D5C"/>
                </a:solidFill>
                <a:latin typeface="Arial"/>
                <a:ea typeface="Arial"/>
                <a:cs typeface="Arial"/>
                <a:sym typeface="Arial"/>
              </a:rPr>
              <a:t>Sessão 5 </a:t>
            </a:r>
            <a:r>
              <a:rPr lang="pt-br" sz="1600">
                <a:solidFill>
                  <a:srgbClr val="AA2D5C"/>
                </a:solidFill>
                <a:latin typeface="Arial"/>
                <a:ea typeface="Arial"/>
                <a:cs typeface="Arial"/>
                <a:sym typeface="Arial"/>
              </a:rPr>
              <a:t>// Tópico 1</a:t>
            </a:r>
            <a:endParaRPr sz="1600">
              <a:solidFill>
                <a:srgbClr val="AA2D5C"/>
              </a:solidFill>
              <a:latin typeface="Calibri"/>
              <a:ea typeface="Calibri"/>
              <a:cs typeface="Calibri"/>
              <a:sym typeface="Calibri"/>
            </a:endParaRPr>
          </a:p>
        </p:txBody>
      </p:sp>
      <p:sp>
        <p:nvSpPr>
          <p:cNvPr id="679" name="Google Shape;679;p73"/>
          <p:cNvSpPr txBox="1"/>
          <p:nvPr/>
        </p:nvSpPr>
        <p:spPr>
          <a:xfrm>
            <a:off x="894904" y="3442128"/>
            <a:ext cx="5214666" cy="95406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400" b="1">
                <a:solidFill>
                  <a:srgbClr val="AA2D5C"/>
                </a:solidFill>
                <a:latin typeface="Arial"/>
                <a:ea typeface="Arial"/>
                <a:cs typeface="Arial"/>
                <a:sym typeface="Arial"/>
              </a:rPr>
              <a:t>Atividade:</a:t>
            </a:r>
            <a:endParaRPr/>
          </a:p>
          <a:p>
            <a:pPr marL="0" marR="0" lvl="0" indent="0" algn="l" rtl="0">
              <a:spcBef>
                <a:spcPts val="600"/>
              </a:spcBef>
              <a:spcAft>
                <a:spcPts val="600"/>
              </a:spcAft>
              <a:buNone/>
            </a:pPr>
            <a:r>
              <a:rPr lang="pt-br" sz="2200">
                <a:solidFill>
                  <a:schemeClr val="dk1"/>
                </a:solidFill>
                <a:latin typeface="Arial"/>
                <a:ea typeface="Arial"/>
                <a:cs typeface="Arial"/>
                <a:sym typeface="Arial"/>
              </a:rPr>
              <a:t>Faça um brainstorming e registre suas respostas. </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83"/>
        <p:cNvGrpSpPr/>
        <p:nvPr/>
      </p:nvGrpSpPr>
      <p:grpSpPr>
        <a:xfrm>
          <a:off x="0" y="0"/>
          <a:ext cx="0" cy="0"/>
          <a:chOff x="0" y="0"/>
          <a:chExt cx="0" cy="0"/>
        </a:xfrm>
      </p:grpSpPr>
      <p:pic>
        <p:nvPicPr>
          <p:cNvPr id="684" name="Google Shape;684;p74" descr="A white pillow on a bed&#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85" name="Google Shape;685;p74"/>
          <p:cNvSpPr txBox="1"/>
          <p:nvPr/>
        </p:nvSpPr>
        <p:spPr>
          <a:xfrm>
            <a:off x="854376" y="2536937"/>
            <a:ext cx="2888553" cy="3076548"/>
          </a:xfrm>
          <a:prstGeom prst="rect">
            <a:avLst/>
          </a:prstGeom>
          <a:noFill/>
          <a:ln>
            <a:noFill/>
          </a:ln>
        </p:spPr>
        <p:txBody>
          <a:bodyPr spcFirstLastPara="1" wrap="square" lIns="91425" tIns="45700" rIns="91425" bIns="45700" rtlCol="0" anchor="t" anchorCtr="0">
            <a:spAutoFit/>
          </a:bodyPr>
          <a:lstStyle/>
          <a:p>
            <a:pPr marL="342900" marR="0" lvl="0" indent="-342900" algn="l" rtl="0">
              <a:lnSpc>
                <a:spcPct val="150000"/>
              </a:lnSpc>
              <a:spcBef>
                <a:spcPts val="0"/>
              </a:spcBef>
              <a:spcAft>
                <a:spcPts val="0"/>
              </a:spcAft>
              <a:buClr>
                <a:srgbClr val="AA2D5C"/>
              </a:buClr>
              <a:buSzPts val="2200"/>
              <a:buFont typeface="Arial"/>
              <a:buChar char="•"/>
            </a:pPr>
            <a:r>
              <a:rPr lang="pt-br" sz="2200">
                <a:solidFill>
                  <a:srgbClr val="27242B"/>
                </a:solidFill>
                <a:latin typeface="Arial"/>
                <a:ea typeface="Arial"/>
                <a:cs typeface="Arial"/>
                <a:sym typeface="Arial"/>
              </a:rPr>
              <a:t>Confidencialidade</a:t>
            </a:r>
            <a:endParaRPr/>
          </a:p>
          <a:p>
            <a:pPr marL="342900" marR="0" lvl="0" indent="-342900" algn="l" rtl="0">
              <a:lnSpc>
                <a:spcPct val="150000"/>
              </a:lnSpc>
              <a:spcBef>
                <a:spcPts val="0"/>
              </a:spcBef>
              <a:spcAft>
                <a:spcPts val="0"/>
              </a:spcAft>
              <a:buClr>
                <a:srgbClr val="AA2D5C"/>
              </a:buClr>
              <a:buSzPts val="2200"/>
              <a:buFont typeface="Arial"/>
              <a:buChar char="•"/>
            </a:pPr>
            <a:r>
              <a:rPr lang="pt-br" sz="2200">
                <a:solidFill>
                  <a:srgbClr val="27242B"/>
                </a:solidFill>
                <a:latin typeface="Arial"/>
                <a:ea typeface="Arial"/>
                <a:cs typeface="Arial"/>
                <a:sym typeface="Arial"/>
              </a:rPr>
              <a:t>Transparência</a:t>
            </a:r>
            <a:endParaRPr/>
          </a:p>
          <a:p>
            <a:pPr marL="342900" marR="0" lvl="0" indent="-342900" algn="l" rtl="0">
              <a:lnSpc>
                <a:spcPct val="150000"/>
              </a:lnSpc>
              <a:spcBef>
                <a:spcPts val="0"/>
              </a:spcBef>
              <a:spcAft>
                <a:spcPts val="0"/>
              </a:spcAft>
              <a:buClr>
                <a:srgbClr val="AA2D5C"/>
              </a:buClr>
              <a:buSzPts val="2200"/>
              <a:buFont typeface="Arial"/>
              <a:buChar char="•"/>
            </a:pPr>
            <a:r>
              <a:rPr lang="pt-br" sz="2200">
                <a:solidFill>
                  <a:srgbClr val="27242B"/>
                </a:solidFill>
                <a:latin typeface="Arial"/>
                <a:ea typeface="Arial"/>
                <a:cs typeface="Arial"/>
                <a:sym typeface="Arial"/>
              </a:rPr>
              <a:t>Acessibilidade</a:t>
            </a:r>
            <a:endParaRPr/>
          </a:p>
          <a:p>
            <a:pPr marL="342900" marR="0" lvl="0" indent="-342900" algn="l" rtl="0">
              <a:lnSpc>
                <a:spcPct val="150000"/>
              </a:lnSpc>
              <a:spcBef>
                <a:spcPts val="0"/>
              </a:spcBef>
              <a:spcAft>
                <a:spcPts val="0"/>
              </a:spcAft>
              <a:buClr>
                <a:srgbClr val="AA2D5C"/>
              </a:buClr>
              <a:buSzPts val="2200"/>
              <a:buFont typeface="Arial"/>
              <a:buChar char="•"/>
            </a:pPr>
            <a:r>
              <a:rPr lang="pt-br" sz="2200">
                <a:solidFill>
                  <a:srgbClr val="27242B"/>
                </a:solidFill>
                <a:latin typeface="Arial"/>
                <a:ea typeface="Arial"/>
                <a:cs typeface="Arial"/>
                <a:sym typeface="Arial"/>
              </a:rPr>
              <a:t>Independência</a:t>
            </a:r>
            <a:endParaRPr/>
          </a:p>
          <a:p>
            <a:pPr marL="342900" marR="0" lvl="0" indent="-342900" algn="l" rtl="0">
              <a:lnSpc>
                <a:spcPct val="150000"/>
              </a:lnSpc>
              <a:spcBef>
                <a:spcPts val="0"/>
              </a:spcBef>
              <a:spcAft>
                <a:spcPts val="0"/>
              </a:spcAft>
              <a:buClr>
                <a:srgbClr val="AA2D5C"/>
              </a:buClr>
              <a:buSzPts val="2200"/>
              <a:buFont typeface="Arial"/>
              <a:buChar char="•"/>
            </a:pPr>
            <a:r>
              <a:rPr lang="pt-br" sz="2200">
                <a:solidFill>
                  <a:srgbClr val="27242B"/>
                </a:solidFill>
                <a:latin typeface="Arial"/>
                <a:ea typeface="Arial"/>
                <a:cs typeface="Arial"/>
                <a:sym typeface="Arial"/>
              </a:rPr>
              <a:t>Imparcialidade</a:t>
            </a:r>
            <a:endParaRPr/>
          </a:p>
          <a:p>
            <a:pPr marL="342900" marR="0" lvl="0" indent="-342900" algn="l" rtl="0">
              <a:lnSpc>
                <a:spcPct val="150000"/>
              </a:lnSpc>
              <a:spcBef>
                <a:spcPts val="0"/>
              </a:spcBef>
              <a:spcAft>
                <a:spcPts val="0"/>
              </a:spcAft>
              <a:buClr>
                <a:srgbClr val="AA2D5C"/>
              </a:buClr>
              <a:buSzPts val="2200"/>
              <a:buFont typeface="Arial"/>
              <a:buChar char="•"/>
            </a:pPr>
            <a:r>
              <a:rPr lang="pt-br" sz="2200">
                <a:solidFill>
                  <a:srgbClr val="27242B"/>
                </a:solidFill>
                <a:latin typeface="Arial"/>
                <a:ea typeface="Arial"/>
                <a:cs typeface="Arial"/>
                <a:sym typeface="Arial"/>
              </a:rPr>
              <a:t>Integridade</a:t>
            </a:r>
            <a:endParaRPr/>
          </a:p>
        </p:txBody>
      </p:sp>
      <p:sp>
        <p:nvSpPr>
          <p:cNvPr id="686" name="Google Shape;686;p74"/>
          <p:cNvSpPr txBox="1"/>
          <p:nvPr/>
        </p:nvSpPr>
        <p:spPr>
          <a:xfrm>
            <a:off x="4130976" y="2536937"/>
            <a:ext cx="3298074" cy="3584379"/>
          </a:xfrm>
          <a:prstGeom prst="rect">
            <a:avLst/>
          </a:prstGeom>
          <a:noFill/>
          <a:ln>
            <a:noFill/>
          </a:ln>
        </p:spPr>
        <p:txBody>
          <a:bodyPr spcFirstLastPara="1" wrap="square" lIns="91425" tIns="45700" rIns="91425" bIns="45700" rtlCol="0" anchor="t" anchorCtr="0">
            <a:spAutoFit/>
          </a:bodyPr>
          <a:lstStyle/>
          <a:p>
            <a:pPr marL="342900" marR="0" lvl="0" indent="-342900" algn="l" rtl="0">
              <a:lnSpc>
                <a:spcPct val="150000"/>
              </a:lnSpc>
              <a:spcBef>
                <a:spcPts val="0"/>
              </a:spcBef>
              <a:spcAft>
                <a:spcPts val="0"/>
              </a:spcAft>
              <a:buClr>
                <a:srgbClr val="AA2D5C"/>
              </a:buClr>
              <a:buSzPts val="2200"/>
              <a:buFont typeface="Arial"/>
              <a:buChar char="•"/>
            </a:pPr>
            <a:r>
              <a:rPr lang="pt-br" sz="2200">
                <a:solidFill>
                  <a:srgbClr val="27242B"/>
                </a:solidFill>
                <a:latin typeface="Arial"/>
                <a:ea typeface="Arial"/>
                <a:cs typeface="Arial"/>
                <a:sym typeface="Arial"/>
              </a:rPr>
              <a:t>Pontualidade</a:t>
            </a:r>
            <a:endParaRPr/>
          </a:p>
          <a:p>
            <a:pPr marL="342900" marR="0" lvl="0" indent="-342900" algn="l" rtl="0">
              <a:lnSpc>
                <a:spcPct val="150000"/>
              </a:lnSpc>
              <a:spcBef>
                <a:spcPts val="0"/>
              </a:spcBef>
              <a:spcAft>
                <a:spcPts val="0"/>
              </a:spcAft>
              <a:buClr>
                <a:srgbClr val="AA2D5C"/>
              </a:buClr>
              <a:buSzPts val="2200"/>
              <a:buFont typeface="Arial"/>
              <a:buChar char="•"/>
            </a:pPr>
            <a:r>
              <a:rPr lang="pt-br" sz="2200">
                <a:solidFill>
                  <a:srgbClr val="27242B"/>
                </a:solidFill>
                <a:latin typeface="Arial"/>
                <a:ea typeface="Arial"/>
                <a:cs typeface="Arial"/>
                <a:sym typeface="Arial"/>
              </a:rPr>
              <a:t>Centrada no sobrevivente</a:t>
            </a:r>
            <a:endParaRPr/>
          </a:p>
          <a:p>
            <a:pPr marL="342900" marR="0" lvl="0" indent="-342900" algn="l" rtl="0">
              <a:lnSpc>
                <a:spcPct val="150000"/>
              </a:lnSpc>
              <a:spcBef>
                <a:spcPts val="0"/>
              </a:spcBef>
              <a:spcAft>
                <a:spcPts val="0"/>
              </a:spcAft>
              <a:buClr>
                <a:srgbClr val="AA2D5C"/>
              </a:buClr>
              <a:buSzPts val="2200"/>
              <a:buFont typeface="Arial"/>
              <a:buChar char="•"/>
            </a:pPr>
            <a:r>
              <a:rPr lang="pt-br" sz="2200">
                <a:solidFill>
                  <a:srgbClr val="27242B"/>
                </a:solidFill>
                <a:latin typeface="Arial"/>
                <a:ea typeface="Arial"/>
                <a:cs typeface="Arial"/>
                <a:sym typeface="Arial"/>
              </a:rPr>
              <a:t>Responsável</a:t>
            </a:r>
            <a:endParaRPr/>
          </a:p>
          <a:p>
            <a:pPr marL="342900" marR="0" lvl="0" indent="-342900" algn="l" rtl="0">
              <a:lnSpc>
                <a:spcPct val="150000"/>
              </a:lnSpc>
              <a:spcBef>
                <a:spcPts val="0"/>
              </a:spcBef>
              <a:spcAft>
                <a:spcPts val="0"/>
              </a:spcAft>
              <a:buClr>
                <a:srgbClr val="AA2D5C"/>
              </a:buClr>
              <a:buSzPts val="2200"/>
              <a:buFont typeface="Arial"/>
              <a:buChar char="•"/>
            </a:pPr>
            <a:r>
              <a:rPr lang="pt-br" sz="2200">
                <a:solidFill>
                  <a:srgbClr val="27242B"/>
                </a:solidFill>
                <a:latin typeface="Arial"/>
                <a:ea typeface="Arial"/>
                <a:cs typeface="Arial"/>
                <a:sym typeface="Arial"/>
              </a:rPr>
              <a:t>Minucioso</a:t>
            </a:r>
            <a:endParaRPr/>
          </a:p>
          <a:p>
            <a:pPr marL="342900" marR="0" lvl="0" indent="-342900" algn="l" rtl="0">
              <a:lnSpc>
                <a:spcPct val="150000"/>
              </a:lnSpc>
              <a:spcBef>
                <a:spcPts val="0"/>
              </a:spcBef>
              <a:spcAft>
                <a:spcPts val="0"/>
              </a:spcAft>
              <a:buClr>
                <a:srgbClr val="AA2D5C"/>
              </a:buClr>
              <a:buSzPts val="2200"/>
              <a:buFont typeface="Arial"/>
              <a:buChar char="•"/>
            </a:pPr>
            <a:r>
              <a:rPr lang="pt-br" sz="2200">
                <a:solidFill>
                  <a:srgbClr val="27242B"/>
                </a:solidFill>
                <a:latin typeface="Arial"/>
                <a:ea typeface="Arial"/>
                <a:cs typeface="Arial"/>
                <a:sym typeface="Arial"/>
              </a:rPr>
              <a:t>Segurança/proteção</a:t>
            </a:r>
            <a:endParaRPr/>
          </a:p>
          <a:p>
            <a:pPr marL="342900" marR="0" lvl="0" indent="-342900" algn="l" rtl="0">
              <a:lnSpc>
                <a:spcPct val="150000"/>
              </a:lnSpc>
              <a:spcBef>
                <a:spcPts val="0"/>
              </a:spcBef>
              <a:spcAft>
                <a:spcPts val="0"/>
              </a:spcAft>
              <a:buClr>
                <a:srgbClr val="AA2D5C"/>
              </a:buClr>
              <a:buSzPts val="2200"/>
              <a:buFont typeface="Arial"/>
              <a:buChar char="•"/>
            </a:pPr>
            <a:r>
              <a:rPr lang="pt-br" sz="2200">
                <a:solidFill>
                  <a:srgbClr val="27242B"/>
                </a:solidFill>
                <a:latin typeface="Arial"/>
                <a:ea typeface="Arial"/>
                <a:cs typeface="Arial"/>
                <a:sym typeface="Arial"/>
              </a:rPr>
              <a:t>Bem-estar</a:t>
            </a:r>
            <a:endParaRPr/>
          </a:p>
          <a:p>
            <a:pPr marL="342900" marR="0" lvl="0" indent="-342900" algn="l" rtl="0">
              <a:lnSpc>
                <a:spcPct val="150000"/>
              </a:lnSpc>
              <a:spcBef>
                <a:spcPts val="0"/>
              </a:spcBef>
              <a:spcAft>
                <a:spcPts val="0"/>
              </a:spcAft>
              <a:buClr>
                <a:srgbClr val="AA2D5C"/>
              </a:buClr>
              <a:buSzPts val="2200"/>
              <a:buFont typeface="Arial"/>
              <a:buChar char="•"/>
            </a:pPr>
            <a:r>
              <a:rPr lang="pt-br" sz="2200">
                <a:solidFill>
                  <a:srgbClr val="27242B"/>
                </a:solidFill>
                <a:latin typeface="Arial"/>
                <a:ea typeface="Arial"/>
                <a:cs typeface="Arial"/>
                <a:sym typeface="Arial"/>
              </a:rPr>
              <a:t>Objetividade</a:t>
            </a:r>
            <a:endParaRPr/>
          </a:p>
        </p:txBody>
      </p:sp>
      <p:sp>
        <p:nvSpPr>
          <p:cNvPr id="687" name="Google Shape;687;p74"/>
          <p:cNvSpPr txBox="1"/>
          <p:nvPr/>
        </p:nvSpPr>
        <p:spPr>
          <a:xfrm>
            <a:off x="854376" y="736684"/>
            <a:ext cx="11104541"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Principais Princípios de um Bom Sistema de Denúncias</a:t>
            </a:r>
            <a:endParaRPr sz="3200" b="1">
              <a:solidFill>
                <a:schemeClr val="dk1"/>
              </a:solidFill>
              <a:latin typeface="Arial"/>
              <a:ea typeface="Arial"/>
              <a:cs typeface="Arial"/>
              <a:sym typeface="Arial"/>
            </a:endParaRPr>
          </a:p>
        </p:txBody>
      </p:sp>
      <p:sp>
        <p:nvSpPr>
          <p:cNvPr id="688" name="Google Shape;688;p74"/>
          <p:cNvSpPr txBox="1"/>
          <p:nvPr/>
        </p:nvSpPr>
        <p:spPr>
          <a:xfrm>
            <a:off x="854378" y="496116"/>
            <a:ext cx="217514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pt-br" sz="1600" b="1" dirty="0">
                <a:solidFill>
                  <a:srgbClr val="AA2D5C"/>
                </a:solidFill>
                <a:latin typeface="Arial"/>
                <a:ea typeface="Arial"/>
                <a:cs typeface="Arial"/>
                <a:sym typeface="Arial"/>
              </a:rPr>
              <a:t>Sessão 5 </a:t>
            </a:r>
            <a:r>
              <a:rPr lang="pt-br" sz="1600" dirty="0">
                <a:solidFill>
                  <a:srgbClr val="AA2D5C"/>
                </a:solidFill>
                <a:latin typeface="Arial"/>
                <a:ea typeface="Arial"/>
                <a:cs typeface="Arial"/>
                <a:sym typeface="Arial"/>
              </a:rPr>
              <a:t>// Tópico 1</a:t>
            </a:r>
            <a:endParaRPr sz="1600" dirty="0">
              <a:solidFill>
                <a:srgbClr val="AA2D5C"/>
              </a:solidFill>
              <a:latin typeface="Calibri"/>
              <a:ea typeface="Calibri"/>
              <a:cs typeface="Calibri"/>
              <a:sym typeface="Calibri"/>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92"/>
        <p:cNvGrpSpPr/>
        <p:nvPr/>
      </p:nvGrpSpPr>
      <p:grpSpPr>
        <a:xfrm>
          <a:off x="0" y="0"/>
          <a:ext cx="0" cy="0"/>
          <a:chOff x="0" y="0"/>
          <a:chExt cx="0" cy="0"/>
        </a:xfrm>
      </p:grpSpPr>
      <p:pic>
        <p:nvPicPr>
          <p:cNvPr id="693" name="Google Shape;693;p75"/>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694" name="Google Shape;694;p75"/>
          <p:cNvSpPr txBox="1"/>
          <p:nvPr/>
        </p:nvSpPr>
        <p:spPr>
          <a:xfrm>
            <a:off x="881333" y="984789"/>
            <a:ext cx="7796002" cy="132339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chemeClr val="dk1"/>
                </a:solidFill>
                <a:latin typeface="Arial"/>
                <a:ea typeface="Arial"/>
                <a:cs typeface="Arial"/>
                <a:sym typeface="Arial"/>
              </a:rPr>
              <a:t>Principais Elementos de um </a:t>
            </a:r>
            <a:endParaRPr dirty="0"/>
          </a:p>
          <a:p>
            <a:pPr marL="0" marR="0" lvl="0" indent="0" algn="l" rtl="0">
              <a:spcBef>
                <a:spcPts val="0"/>
              </a:spcBef>
              <a:spcAft>
                <a:spcPts val="0"/>
              </a:spcAft>
              <a:buNone/>
            </a:pPr>
            <a:r>
              <a:rPr lang="pt-br" sz="4000" b="1" dirty="0">
                <a:solidFill>
                  <a:srgbClr val="27242B"/>
                </a:solidFill>
                <a:latin typeface="Arial"/>
                <a:ea typeface="Arial"/>
                <a:cs typeface="Arial"/>
                <a:sym typeface="Arial"/>
              </a:rPr>
              <a:t>Bom Sistema de Denúncias</a:t>
            </a:r>
            <a:endParaRPr sz="4000" dirty="0">
              <a:solidFill>
                <a:srgbClr val="27242B"/>
              </a:solidFill>
              <a:latin typeface="Arial"/>
              <a:ea typeface="Arial"/>
              <a:cs typeface="Arial"/>
              <a:sym typeface="Arial"/>
            </a:endParaRPr>
          </a:p>
        </p:txBody>
      </p:sp>
      <p:sp>
        <p:nvSpPr>
          <p:cNvPr id="695" name="Google Shape;695;p75"/>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pt-br" sz="1600" b="1">
                <a:solidFill>
                  <a:srgbClr val="AA2D5C"/>
                </a:solidFill>
                <a:latin typeface="Arial"/>
                <a:ea typeface="Arial"/>
                <a:cs typeface="Arial"/>
                <a:sym typeface="Arial"/>
              </a:rPr>
              <a:t>Sessão 5 </a:t>
            </a:r>
            <a:r>
              <a:rPr lang="pt-br" sz="1600">
                <a:solidFill>
                  <a:srgbClr val="AA2D5C"/>
                </a:solidFill>
                <a:latin typeface="Arial"/>
                <a:ea typeface="Arial"/>
                <a:cs typeface="Arial"/>
                <a:sym typeface="Arial"/>
              </a:rPr>
              <a:t>// Tópico 2</a:t>
            </a:r>
            <a:endParaRPr sz="1600">
              <a:solidFill>
                <a:srgbClr val="AA2D5C"/>
              </a:solidFill>
              <a:latin typeface="Calibri"/>
              <a:ea typeface="Calibri"/>
              <a:cs typeface="Calibri"/>
              <a:sym typeface="Calibri"/>
            </a:endParaRPr>
          </a:p>
        </p:txBody>
      </p:sp>
      <p:sp>
        <p:nvSpPr>
          <p:cNvPr id="696" name="Google Shape;696;p75"/>
          <p:cNvSpPr txBox="1"/>
          <p:nvPr/>
        </p:nvSpPr>
        <p:spPr>
          <a:xfrm>
            <a:off x="894904" y="3442128"/>
            <a:ext cx="5214666" cy="92328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b="1">
                <a:solidFill>
                  <a:srgbClr val="AA2D5C"/>
                </a:solidFill>
                <a:latin typeface="Arial"/>
                <a:ea typeface="Arial"/>
                <a:cs typeface="Arial"/>
                <a:sym typeface="Arial"/>
              </a:rPr>
              <a:t>Atividade:</a:t>
            </a:r>
            <a:endParaRPr/>
          </a:p>
          <a:p>
            <a:pPr marL="0" marR="0" lvl="0" indent="0" algn="l" rtl="0">
              <a:spcBef>
                <a:spcPts val="600"/>
              </a:spcBef>
              <a:spcAft>
                <a:spcPts val="600"/>
              </a:spcAft>
              <a:buNone/>
            </a:pPr>
            <a:r>
              <a:rPr lang="pt-br" sz="2200">
                <a:solidFill>
                  <a:schemeClr val="dk1"/>
                </a:solidFill>
                <a:latin typeface="Arial"/>
                <a:ea typeface="Arial"/>
                <a:cs typeface="Arial"/>
                <a:sym typeface="Arial"/>
              </a:rPr>
              <a:t>O Sistema de Denúncias Interno.</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pic>
        <p:nvPicPr>
          <p:cNvPr id="701" name="Google Shape;701;p76"/>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702" name="Google Shape;702;p76"/>
          <p:cNvSpPr txBox="1"/>
          <p:nvPr/>
        </p:nvSpPr>
        <p:spPr>
          <a:xfrm>
            <a:off x="881333" y="2923639"/>
            <a:ext cx="6706529" cy="76944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i="1">
                <a:solidFill>
                  <a:schemeClr val="dk1"/>
                </a:solidFill>
                <a:latin typeface="Arial"/>
                <a:ea typeface="Arial"/>
                <a:cs typeface="Arial"/>
                <a:sym typeface="Arial"/>
              </a:rPr>
              <a:t>Considere mulheres, homens, crianças, pessoas com deficiência e idosos.</a:t>
            </a:r>
            <a:endParaRPr/>
          </a:p>
        </p:txBody>
      </p:sp>
      <p:sp>
        <p:nvSpPr>
          <p:cNvPr id="703" name="Google Shape;703;p76"/>
          <p:cNvSpPr txBox="1"/>
          <p:nvPr/>
        </p:nvSpPr>
        <p:spPr>
          <a:xfrm>
            <a:off x="894903" y="3899325"/>
            <a:ext cx="6706529" cy="216978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400" b="1">
                <a:solidFill>
                  <a:srgbClr val="AA2D5C"/>
                </a:solidFill>
                <a:latin typeface="Arial"/>
                <a:ea typeface="Arial"/>
                <a:cs typeface="Arial"/>
                <a:sym typeface="Arial"/>
              </a:rPr>
              <a:t>Objetivo:</a:t>
            </a:r>
            <a:endParaRPr/>
          </a:p>
          <a:p>
            <a:pPr marL="342900" marR="0" lvl="0" indent="-342900" algn="l" rtl="0">
              <a:spcBef>
                <a:spcPts val="600"/>
              </a:spcBef>
              <a:spcAft>
                <a:spcPts val="0"/>
              </a:spcAft>
              <a:buClr>
                <a:srgbClr val="AA2D5C"/>
              </a:buClr>
              <a:buSzPts val="2400"/>
              <a:buFont typeface="Arial"/>
              <a:buChar char="•"/>
            </a:pPr>
            <a:r>
              <a:rPr lang="pt-br" sz="2400">
                <a:solidFill>
                  <a:schemeClr val="dk1"/>
                </a:solidFill>
                <a:latin typeface="Arial"/>
                <a:ea typeface="Arial"/>
                <a:cs typeface="Arial"/>
                <a:sym typeface="Arial"/>
              </a:rPr>
              <a:t>Identifique os motivos comuns pelos quais as pessoas não denunciam e os impactos de não denunciar.</a:t>
            </a:r>
            <a:endParaRPr/>
          </a:p>
          <a:p>
            <a:pPr marL="342900" marR="0" lvl="0" indent="-342900" algn="l" rtl="0">
              <a:spcBef>
                <a:spcPts val="600"/>
              </a:spcBef>
              <a:spcAft>
                <a:spcPts val="600"/>
              </a:spcAft>
              <a:buClr>
                <a:srgbClr val="AA2D5C"/>
              </a:buClr>
              <a:buSzPts val="2400"/>
              <a:buFont typeface="Arial"/>
              <a:buChar char="•"/>
            </a:pPr>
            <a:r>
              <a:rPr lang="pt-br" sz="2400">
                <a:solidFill>
                  <a:schemeClr val="dk1"/>
                </a:solidFill>
                <a:latin typeface="Arial"/>
                <a:ea typeface="Arial"/>
                <a:cs typeface="Arial"/>
                <a:sym typeface="Arial"/>
              </a:rPr>
              <a:t>Identifique algumas soluções viáveis nos sistemas de denúncias para superar as barreiras das denúncias.</a:t>
            </a:r>
            <a:endParaRPr/>
          </a:p>
        </p:txBody>
      </p:sp>
      <p:sp>
        <p:nvSpPr>
          <p:cNvPr id="704" name="Google Shape;704;p76"/>
          <p:cNvSpPr txBox="1"/>
          <p:nvPr/>
        </p:nvSpPr>
        <p:spPr>
          <a:xfrm>
            <a:off x="898301" y="571685"/>
            <a:ext cx="2447571"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pt-br" sz="1600" b="1">
                <a:solidFill>
                  <a:srgbClr val="AA2D5C"/>
                </a:solidFill>
                <a:latin typeface="Arial"/>
                <a:ea typeface="Arial"/>
                <a:cs typeface="Arial"/>
                <a:sym typeface="Arial"/>
              </a:rPr>
              <a:t>Sessão 5 </a:t>
            </a:r>
            <a:r>
              <a:rPr lang="pt-br" sz="1600">
                <a:solidFill>
                  <a:srgbClr val="AA2D5C"/>
                </a:solidFill>
                <a:latin typeface="Arial"/>
                <a:ea typeface="Arial"/>
                <a:cs typeface="Arial"/>
                <a:sym typeface="Arial"/>
              </a:rPr>
              <a:t>// Tópico 3</a:t>
            </a:r>
            <a:endParaRPr sz="1600">
              <a:solidFill>
                <a:srgbClr val="AA2D5C"/>
              </a:solidFill>
              <a:latin typeface="Calibri"/>
              <a:ea typeface="Calibri"/>
              <a:cs typeface="Calibri"/>
              <a:sym typeface="Calibri"/>
            </a:endParaRPr>
          </a:p>
        </p:txBody>
      </p:sp>
      <p:sp>
        <p:nvSpPr>
          <p:cNvPr id="705" name="Google Shape;705;p76"/>
          <p:cNvSpPr txBox="1"/>
          <p:nvPr/>
        </p:nvSpPr>
        <p:spPr>
          <a:xfrm>
            <a:off x="881333" y="984789"/>
            <a:ext cx="6895685" cy="132339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rgbClr val="27242B"/>
                </a:solidFill>
                <a:latin typeface="Arial"/>
                <a:ea typeface="Arial"/>
                <a:cs typeface="Arial"/>
                <a:sym typeface="Arial"/>
              </a:rPr>
              <a:t>Barreiras às Denúncias e Soluções para Superá-las</a:t>
            </a:r>
            <a:endParaRPr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pic>
        <p:nvPicPr>
          <p:cNvPr id="710" name="Google Shape;710;p77"/>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711" name="Google Shape;711;p77" descr="A picture containing text&#10;&#10;Description automatically generated"/>
          <p:cNvPicPr preferRelativeResize="0"/>
          <p:nvPr/>
        </p:nvPicPr>
        <p:blipFill rotWithShape="1">
          <a:blip r:embed="rId4">
            <a:alphaModFix/>
          </a:blip>
          <a:srcRect l="6444" r="11146"/>
          <a:stretch/>
        </p:blipFill>
        <p:spPr>
          <a:xfrm>
            <a:off x="6368203" y="1767265"/>
            <a:ext cx="4960635" cy="4260881"/>
          </a:xfrm>
          <a:prstGeom prst="rect">
            <a:avLst/>
          </a:prstGeom>
          <a:noFill/>
          <a:ln>
            <a:noFill/>
          </a:ln>
        </p:spPr>
      </p:pic>
      <p:cxnSp>
        <p:nvCxnSpPr>
          <p:cNvPr id="712" name="Google Shape;712;p77"/>
          <p:cNvCxnSpPr/>
          <p:nvPr/>
        </p:nvCxnSpPr>
        <p:spPr>
          <a:xfrm>
            <a:off x="2317610" y="2581571"/>
            <a:ext cx="3780000" cy="1"/>
          </a:xfrm>
          <a:prstGeom prst="straightConnector1">
            <a:avLst/>
          </a:prstGeom>
          <a:noFill/>
          <a:ln w="28575" cap="flat" cmpd="sng">
            <a:solidFill>
              <a:srgbClr val="AA2D5C"/>
            </a:solidFill>
            <a:prstDash val="solid"/>
            <a:miter lim="800000"/>
            <a:headEnd type="none" w="sm" len="sm"/>
            <a:tailEnd type="triangle" w="med" len="med"/>
          </a:ln>
        </p:spPr>
      </p:cxnSp>
      <p:sp>
        <p:nvSpPr>
          <p:cNvPr id="713" name="Google Shape;713;p77"/>
          <p:cNvSpPr txBox="1"/>
          <p:nvPr/>
        </p:nvSpPr>
        <p:spPr>
          <a:xfrm>
            <a:off x="898301" y="2350953"/>
            <a:ext cx="2877743"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chemeClr val="dk1"/>
                </a:solidFill>
                <a:latin typeface="Arial"/>
                <a:ea typeface="Arial"/>
                <a:cs typeface="Arial"/>
                <a:sym typeface="Arial"/>
              </a:rPr>
              <a:t>Impactos</a:t>
            </a:r>
            <a:endParaRPr/>
          </a:p>
        </p:txBody>
      </p:sp>
      <p:sp>
        <p:nvSpPr>
          <p:cNvPr id="714" name="Google Shape;714;p77"/>
          <p:cNvSpPr txBox="1"/>
          <p:nvPr/>
        </p:nvSpPr>
        <p:spPr>
          <a:xfrm>
            <a:off x="898301" y="3927803"/>
            <a:ext cx="2810857" cy="76944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chemeClr val="dk1"/>
                </a:solidFill>
                <a:latin typeface="Arial"/>
                <a:ea typeface="Arial"/>
                <a:cs typeface="Arial"/>
                <a:sym typeface="Arial"/>
              </a:rPr>
              <a:t>Por que as pessoas não denunciam?</a:t>
            </a:r>
            <a:endParaRPr/>
          </a:p>
        </p:txBody>
      </p:sp>
      <p:sp>
        <p:nvSpPr>
          <p:cNvPr id="715" name="Google Shape;715;p77"/>
          <p:cNvSpPr txBox="1"/>
          <p:nvPr/>
        </p:nvSpPr>
        <p:spPr>
          <a:xfrm>
            <a:off x="898301" y="5485939"/>
            <a:ext cx="2753944" cy="43088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a:solidFill>
                  <a:schemeClr val="dk1"/>
                </a:solidFill>
                <a:latin typeface="Arial"/>
                <a:ea typeface="Arial"/>
                <a:cs typeface="Arial"/>
                <a:sym typeface="Arial"/>
              </a:rPr>
              <a:t>Causas</a:t>
            </a:r>
            <a:endParaRPr/>
          </a:p>
        </p:txBody>
      </p:sp>
      <p:sp>
        <p:nvSpPr>
          <p:cNvPr id="716" name="Google Shape;716;p77"/>
          <p:cNvSpPr txBox="1"/>
          <p:nvPr/>
        </p:nvSpPr>
        <p:spPr>
          <a:xfrm>
            <a:off x="881333" y="984789"/>
            <a:ext cx="7796002"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A Árvore de Problemas</a:t>
            </a:r>
            <a:endParaRPr sz="4000">
              <a:solidFill>
                <a:srgbClr val="27242B"/>
              </a:solidFill>
              <a:latin typeface="Arial"/>
              <a:ea typeface="Arial"/>
              <a:cs typeface="Arial"/>
              <a:sym typeface="Arial"/>
            </a:endParaRPr>
          </a:p>
        </p:txBody>
      </p:sp>
      <p:sp>
        <p:nvSpPr>
          <p:cNvPr id="717" name="Google Shape;717;p77"/>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pt-br" sz="1600" b="1">
                <a:solidFill>
                  <a:srgbClr val="AA2D5C"/>
                </a:solidFill>
                <a:latin typeface="Arial"/>
                <a:ea typeface="Arial"/>
                <a:cs typeface="Arial"/>
                <a:sym typeface="Arial"/>
              </a:rPr>
              <a:t>Sessão 5 </a:t>
            </a:r>
            <a:r>
              <a:rPr lang="pt-br" sz="1600">
                <a:solidFill>
                  <a:srgbClr val="AA2D5C"/>
                </a:solidFill>
                <a:latin typeface="Arial"/>
                <a:ea typeface="Arial"/>
                <a:cs typeface="Arial"/>
                <a:sym typeface="Arial"/>
              </a:rPr>
              <a:t>// Tópico 3</a:t>
            </a:r>
            <a:endParaRPr sz="1600">
              <a:solidFill>
                <a:srgbClr val="AA2D5C"/>
              </a:solidFill>
              <a:latin typeface="Calibri"/>
              <a:ea typeface="Calibri"/>
              <a:cs typeface="Calibri"/>
              <a:sym typeface="Calibri"/>
            </a:endParaRPr>
          </a:p>
        </p:txBody>
      </p:sp>
      <p:cxnSp>
        <p:nvCxnSpPr>
          <p:cNvPr id="718" name="Google Shape;718;p77"/>
          <p:cNvCxnSpPr/>
          <p:nvPr/>
        </p:nvCxnSpPr>
        <p:spPr>
          <a:xfrm>
            <a:off x="2323889" y="5701383"/>
            <a:ext cx="3780000" cy="1"/>
          </a:xfrm>
          <a:prstGeom prst="straightConnector1">
            <a:avLst/>
          </a:prstGeom>
          <a:noFill/>
          <a:ln w="28575" cap="flat" cmpd="sng">
            <a:solidFill>
              <a:srgbClr val="AA2D5C"/>
            </a:solidFill>
            <a:prstDash val="solid"/>
            <a:miter lim="800000"/>
            <a:headEnd type="none" w="sm" len="sm"/>
            <a:tailEnd type="triangle" w="med" len="med"/>
          </a:ln>
        </p:spPr>
      </p:cxnSp>
      <p:cxnSp>
        <p:nvCxnSpPr>
          <p:cNvPr id="719" name="Google Shape;719;p77"/>
          <p:cNvCxnSpPr/>
          <p:nvPr/>
        </p:nvCxnSpPr>
        <p:spPr>
          <a:xfrm>
            <a:off x="3577388" y="4161234"/>
            <a:ext cx="2520000" cy="0"/>
          </a:xfrm>
          <a:prstGeom prst="straightConnector1">
            <a:avLst/>
          </a:prstGeom>
          <a:noFill/>
          <a:ln w="28575" cap="flat" cmpd="sng">
            <a:solidFill>
              <a:srgbClr val="AA2D5C"/>
            </a:solidFill>
            <a:prstDash val="solid"/>
            <a:miter lim="800000"/>
            <a:headEnd type="none" w="sm" len="sm"/>
            <a:tailEnd type="triangle" w="med" len="med"/>
          </a:ln>
        </p:spPr>
      </p:cxn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pic>
        <p:nvPicPr>
          <p:cNvPr id="724" name="Google Shape;724;p78" descr="A white pillow on a bed&#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725" name="Google Shape;725;p78"/>
          <p:cNvSpPr txBox="1"/>
          <p:nvPr/>
        </p:nvSpPr>
        <p:spPr>
          <a:xfrm>
            <a:off x="854378" y="3429000"/>
            <a:ext cx="6515100"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Porque as</a:t>
            </a:r>
            <a:r>
              <a:rPr lang="pt-br" sz="4000" b="1">
                <a:solidFill>
                  <a:srgbClr val="AA2D5C"/>
                </a:solidFill>
                <a:latin typeface="Arial"/>
                <a:ea typeface="Arial"/>
                <a:cs typeface="Arial"/>
                <a:sym typeface="Arial"/>
              </a:rPr>
              <a:t> mulheres</a:t>
            </a:r>
            <a:r>
              <a:rPr lang="pt-br" sz="4000" b="1">
                <a:solidFill>
                  <a:schemeClr val="dk1"/>
                </a:solidFill>
                <a:latin typeface="Arial"/>
                <a:ea typeface="Arial"/>
                <a:cs typeface="Arial"/>
                <a:sym typeface="Arial"/>
              </a:rPr>
              <a:t> não denunciam?</a:t>
            </a:r>
            <a:endParaRPr dirty="0"/>
          </a:p>
        </p:txBody>
      </p:sp>
      <p:sp>
        <p:nvSpPr>
          <p:cNvPr id="726" name="Google Shape;726;p78"/>
          <p:cNvSpPr txBox="1"/>
          <p:nvPr/>
        </p:nvSpPr>
        <p:spPr>
          <a:xfrm>
            <a:off x="854378" y="496116"/>
            <a:ext cx="2221331"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pt-br" sz="1600" b="1" dirty="0">
                <a:solidFill>
                  <a:srgbClr val="AA2D5C"/>
                </a:solidFill>
                <a:latin typeface="Arial"/>
                <a:ea typeface="Arial"/>
                <a:cs typeface="Arial"/>
                <a:sym typeface="Arial"/>
              </a:rPr>
              <a:t>Sessão 5 </a:t>
            </a:r>
            <a:r>
              <a:rPr lang="pt-br" sz="1600" dirty="0">
                <a:solidFill>
                  <a:srgbClr val="AA2D5C"/>
                </a:solidFill>
                <a:latin typeface="Arial"/>
                <a:ea typeface="Arial"/>
                <a:cs typeface="Arial"/>
                <a:sym typeface="Arial"/>
              </a:rPr>
              <a:t>// Tópico 3</a:t>
            </a:r>
            <a:endParaRPr sz="1600" dirty="0">
              <a:solidFill>
                <a:srgbClr val="AA2D5C"/>
              </a:solidFill>
              <a:latin typeface="Calibri"/>
              <a:ea typeface="Calibri"/>
              <a:cs typeface="Calibri"/>
              <a:sym typeface="Calibri"/>
            </a:endParaRPr>
          </a:p>
        </p:txBody>
      </p:sp>
      <p:grpSp>
        <p:nvGrpSpPr>
          <p:cNvPr id="727" name="Google Shape;727;p78"/>
          <p:cNvGrpSpPr/>
          <p:nvPr/>
        </p:nvGrpSpPr>
        <p:grpSpPr>
          <a:xfrm>
            <a:off x="7854043" y="2063157"/>
            <a:ext cx="2743200" cy="4294415"/>
            <a:chOff x="7854043" y="2063157"/>
            <a:chExt cx="2743200" cy="4294415"/>
          </a:xfrm>
        </p:grpSpPr>
        <p:pic>
          <p:nvPicPr>
            <p:cNvPr id="728" name="Google Shape;728;p78"/>
            <p:cNvPicPr preferRelativeResize="0"/>
            <p:nvPr/>
          </p:nvPicPr>
          <p:blipFill rotWithShape="1">
            <a:blip r:embed="rId4">
              <a:alphaModFix/>
            </a:blip>
            <a:srcRect l="30055" t="20000" r="55787" b="19524"/>
            <a:stretch/>
          </p:blipFill>
          <p:spPr>
            <a:xfrm>
              <a:off x="7854043" y="2063157"/>
              <a:ext cx="1371600" cy="4147457"/>
            </a:xfrm>
            <a:prstGeom prst="rect">
              <a:avLst/>
            </a:prstGeom>
            <a:noFill/>
            <a:ln>
              <a:noFill/>
            </a:ln>
          </p:spPr>
        </p:pic>
        <p:pic>
          <p:nvPicPr>
            <p:cNvPr id="729" name="Google Shape;729;p78"/>
            <p:cNvPicPr preferRelativeResize="0"/>
            <p:nvPr/>
          </p:nvPicPr>
          <p:blipFill rotWithShape="1">
            <a:blip r:embed="rId4">
              <a:alphaModFix/>
            </a:blip>
            <a:srcRect l="43876" t="18094" r="41967" b="19287"/>
            <a:stretch/>
          </p:blipFill>
          <p:spPr>
            <a:xfrm>
              <a:off x="9225643" y="2063157"/>
              <a:ext cx="1371600" cy="4294415"/>
            </a:xfrm>
            <a:prstGeom prst="rect">
              <a:avLst/>
            </a:prstGeom>
            <a:noFill/>
            <a:ln>
              <a:noFill/>
            </a:ln>
          </p:spPr>
        </p:pic>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pic>
        <p:nvPicPr>
          <p:cNvPr id="734" name="Google Shape;734;p79" descr="A white pillow on a bed&#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735" name="Google Shape;735;p79"/>
          <p:cNvSpPr txBox="1"/>
          <p:nvPr/>
        </p:nvSpPr>
        <p:spPr>
          <a:xfrm>
            <a:off x="854378" y="3429000"/>
            <a:ext cx="6515100"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Porque os </a:t>
            </a:r>
            <a:r>
              <a:rPr lang="pt-br" sz="4000" b="1">
                <a:solidFill>
                  <a:srgbClr val="AA2D5C"/>
                </a:solidFill>
                <a:latin typeface="Arial"/>
                <a:ea typeface="Arial"/>
                <a:cs typeface="Arial"/>
                <a:sym typeface="Arial"/>
              </a:rPr>
              <a:t>homens</a:t>
            </a:r>
            <a:r>
              <a:rPr lang="pt-br" sz="4000" b="1">
                <a:solidFill>
                  <a:schemeClr val="dk1"/>
                </a:solidFill>
                <a:latin typeface="Arial"/>
                <a:ea typeface="Arial"/>
                <a:cs typeface="Arial"/>
                <a:sym typeface="Arial"/>
              </a:rPr>
              <a:t> não denunciam?</a:t>
            </a:r>
            <a:endParaRPr/>
          </a:p>
        </p:txBody>
      </p:sp>
      <p:sp>
        <p:nvSpPr>
          <p:cNvPr id="736" name="Google Shape;736;p79"/>
          <p:cNvSpPr txBox="1"/>
          <p:nvPr/>
        </p:nvSpPr>
        <p:spPr>
          <a:xfrm>
            <a:off x="854378" y="496116"/>
            <a:ext cx="2212095"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pt-br" sz="1600" b="1" dirty="0">
                <a:solidFill>
                  <a:srgbClr val="AA2D5C"/>
                </a:solidFill>
                <a:latin typeface="Arial"/>
                <a:ea typeface="Arial"/>
                <a:cs typeface="Arial"/>
                <a:sym typeface="Arial"/>
              </a:rPr>
              <a:t>Sessão 5 </a:t>
            </a:r>
            <a:r>
              <a:rPr lang="pt-br" sz="1600" dirty="0">
                <a:solidFill>
                  <a:srgbClr val="AA2D5C"/>
                </a:solidFill>
                <a:latin typeface="Arial"/>
                <a:ea typeface="Arial"/>
                <a:cs typeface="Arial"/>
                <a:sym typeface="Arial"/>
              </a:rPr>
              <a:t>// Tópico 3</a:t>
            </a:r>
            <a:endParaRPr sz="1600" dirty="0">
              <a:solidFill>
                <a:srgbClr val="AA2D5C"/>
              </a:solidFill>
              <a:latin typeface="Calibri"/>
              <a:ea typeface="Calibri"/>
              <a:cs typeface="Calibri"/>
              <a:sym typeface="Calibri"/>
            </a:endParaRPr>
          </a:p>
        </p:txBody>
      </p:sp>
      <p:pic>
        <p:nvPicPr>
          <p:cNvPr id="737" name="Google Shape;737;p79"/>
          <p:cNvPicPr preferRelativeResize="0"/>
          <p:nvPr/>
        </p:nvPicPr>
        <p:blipFill rotWithShape="1">
          <a:blip r:embed="rId4">
            <a:alphaModFix/>
          </a:blip>
          <a:srcRect t="6565"/>
          <a:stretch/>
        </p:blipFill>
        <p:spPr>
          <a:xfrm>
            <a:off x="7609114" y="2037226"/>
            <a:ext cx="3410139" cy="4294415"/>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pic>
        <p:nvPicPr>
          <p:cNvPr id="742" name="Google Shape;742;p80" descr="A white pillow on a bed&#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743" name="Google Shape;743;p80"/>
          <p:cNvSpPr txBox="1"/>
          <p:nvPr/>
        </p:nvSpPr>
        <p:spPr>
          <a:xfrm>
            <a:off x="854377" y="3429000"/>
            <a:ext cx="7164207"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Porque as</a:t>
            </a:r>
            <a:r>
              <a:rPr lang="pt-br" sz="4000" b="1">
                <a:solidFill>
                  <a:srgbClr val="AA2D5C"/>
                </a:solidFill>
                <a:latin typeface="Arial"/>
                <a:ea typeface="Arial"/>
                <a:cs typeface="Arial"/>
                <a:sym typeface="Arial"/>
              </a:rPr>
              <a:t> crianças</a:t>
            </a:r>
            <a:r>
              <a:rPr lang="pt-br" sz="4000" b="1">
                <a:solidFill>
                  <a:schemeClr val="dk1"/>
                </a:solidFill>
                <a:latin typeface="Arial"/>
                <a:ea typeface="Arial"/>
                <a:cs typeface="Arial"/>
                <a:sym typeface="Arial"/>
              </a:rPr>
              <a:t> não denunciam?</a:t>
            </a:r>
            <a:endParaRPr/>
          </a:p>
        </p:txBody>
      </p:sp>
      <p:sp>
        <p:nvSpPr>
          <p:cNvPr id="744" name="Google Shape;744;p80"/>
          <p:cNvSpPr txBox="1"/>
          <p:nvPr/>
        </p:nvSpPr>
        <p:spPr>
          <a:xfrm>
            <a:off x="854378" y="496116"/>
            <a:ext cx="2175149"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pt-br" sz="1600" b="1" dirty="0">
                <a:solidFill>
                  <a:srgbClr val="AA2D5C"/>
                </a:solidFill>
                <a:latin typeface="Arial"/>
                <a:ea typeface="Arial"/>
                <a:cs typeface="Arial"/>
                <a:sym typeface="Arial"/>
              </a:rPr>
              <a:t>Sessão 5 </a:t>
            </a:r>
            <a:r>
              <a:rPr lang="pt-br" sz="1600" dirty="0">
                <a:solidFill>
                  <a:srgbClr val="AA2D5C"/>
                </a:solidFill>
                <a:latin typeface="Arial"/>
                <a:ea typeface="Arial"/>
                <a:cs typeface="Arial"/>
                <a:sym typeface="Arial"/>
              </a:rPr>
              <a:t>// Tópico 3</a:t>
            </a:r>
            <a:endParaRPr sz="1600" dirty="0">
              <a:solidFill>
                <a:srgbClr val="AA2D5C"/>
              </a:solidFill>
              <a:latin typeface="Calibri"/>
              <a:ea typeface="Calibri"/>
              <a:cs typeface="Calibri"/>
              <a:sym typeface="Calibri"/>
            </a:endParaRPr>
          </a:p>
        </p:txBody>
      </p:sp>
      <p:pic>
        <p:nvPicPr>
          <p:cNvPr id="745" name="Google Shape;745;p80"/>
          <p:cNvPicPr preferRelativeResize="0"/>
          <p:nvPr/>
        </p:nvPicPr>
        <p:blipFill rotWithShape="1">
          <a:blip r:embed="rId4">
            <a:alphaModFix/>
          </a:blip>
          <a:srcRect l="30696" t="21819" r="37701" b="21212"/>
          <a:stretch/>
        </p:blipFill>
        <p:spPr>
          <a:xfrm>
            <a:off x="7747660" y="2387501"/>
            <a:ext cx="3061855" cy="3906982"/>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pic>
        <p:nvPicPr>
          <p:cNvPr id="750" name="Google Shape;750;p81" descr="A white pillow on a bed&#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751" name="Google Shape;751;p81"/>
          <p:cNvSpPr txBox="1"/>
          <p:nvPr/>
        </p:nvSpPr>
        <p:spPr>
          <a:xfrm>
            <a:off x="854377" y="3429000"/>
            <a:ext cx="5241624" cy="1938992"/>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Porque as</a:t>
            </a:r>
            <a:r>
              <a:rPr lang="pt-br" sz="4000" b="1">
                <a:solidFill>
                  <a:srgbClr val="AA2D5C"/>
                </a:solidFill>
                <a:latin typeface="Arial"/>
                <a:ea typeface="Arial"/>
                <a:cs typeface="Arial"/>
                <a:sym typeface="Arial"/>
              </a:rPr>
              <a:t> pessoas com deficiência</a:t>
            </a:r>
            <a:r>
              <a:rPr lang="pt-br" sz="4000" b="1">
                <a:solidFill>
                  <a:schemeClr val="dk1"/>
                </a:solidFill>
                <a:latin typeface="Arial"/>
                <a:ea typeface="Arial"/>
                <a:cs typeface="Arial"/>
                <a:sym typeface="Arial"/>
              </a:rPr>
              <a:t> não denunciam?</a:t>
            </a:r>
            <a:endParaRPr/>
          </a:p>
        </p:txBody>
      </p:sp>
      <p:sp>
        <p:nvSpPr>
          <p:cNvPr id="752" name="Google Shape;752;p81"/>
          <p:cNvSpPr txBox="1"/>
          <p:nvPr/>
        </p:nvSpPr>
        <p:spPr>
          <a:xfrm>
            <a:off x="854378" y="496116"/>
            <a:ext cx="2239804"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pt-br" sz="1600" b="1" dirty="0">
                <a:solidFill>
                  <a:srgbClr val="AA2D5C"/>
                </a:solidFill>
                <a:latin typeface="Arial"/>
                <a:ea typeface="Arial"/>
                <a:cs typeface="Arial"/>
                <a:sym typeface="Arial"/>
              </a:rPr>
              <a:t>Sessão 5 </a:t>
            </a:r>
            <a:r>
              <a:rPr lang="pt-br" sz="1600" dirty="0">
                <a:solidFill>
                  <a:srgbClr val="AA2D5C"/>
                </a:solidFill>
                <a:latin typeface="Arial"/>
                <a:ea typeface="Arial"/>
                <a:cs typeface="Arial"/>
                <a:sym typeface="Arial"/>
              </a:rPr>
              <a:t>// Tópico 3</a:t>
            </a:r>
            <a:endParaRPr sz="1600" dirty="0">
              <a:solidFill>
                <a:srgbClr val="AA2D5C"/>
              </a:solidFill>
              <a:latin typeface="Calibri"/>
              <a:ea typeface="Calibri"/>
              <a:cs typeface="Calibri"/>
              <a:sym typeface="Calibri"/>
            </a:endParaRPr>
          </a:p>
        </p:txBody>
      </p:sp>
      <p:pic>
        <p:nvPicPr>
          <p:cNvPr id="753" name="Google Shape;753;p81"/>
          <p:cNvPicPr preferRelativeResize="0"/>
          <p:nvPr/>
        </p:nvPicPr>
        <p:blipFill rotWithShape="1">
          <a:blip r:embed="rId4">
            <a:alphaModFix/>
          </a:blip>
          <a:srcRect l="22804" t="4761" r="27211" b="5475"/>
          <a:stretch/>
        </p:blipFill>
        <p:spPr>
          <a:xfrm>
            <a:off x="7654181" y="2139454"/>
            <a:ext cx="3012296" cy="390252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pic>
        <p:nvPicPr>
          <p:cNvPr id="153" name="Google Shape;153;p19" descr="A picture containing diaper, romper&#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54" name="Google Shape;154;p19"/>
          <p:cNvSpPr txBox="1"/>
          <p:nvPr/>
        </p:nvSpPr>
        <p:spPr>
          <a:xfrm>
            <a:off x="838200" y="3003868"/>
            <a:ext cx="9677456" cy="3231614"/>
          </a:xfrm>
          <a:prstGeom prst="rect">
            <a:avLst/>
          </a:prstGeom>
          <a:noFill/>
          <a:ln>
            <a:noFill/>
          </a:ln>
        </p:spPr>
        <p:txBody>
          <a:bodyPr spcFirstLastPara="1" wrap="square" lIns="91425" tIns="45700" rIns="91425" bIns="45700" rtlCol="0" anchor="t" anchorCtr="0">
            <a:spAutoFit/>
          </a:bodyPr>
          <a:lstStyle/>
          <a:p>
            <a:pPr marL="342900" marR="0" lvl="0" indent="-342900" algn="l" rtl="0">
              <a:spcBef>
                <a:spcPts val="0"/>
              </a:spcBef>
              <a:spcAft>
                <a:spcPts val="0"/>
              </a:spcAft>
              <a:buClr>
                <a:srgbClr val="27242B"/>
              </a:buClr>
              <a:buSzPts val="2200"/>
              <a:buFont typeface="Arial"/>
              <a:buChar char="•"/>
            </a:pPr>
            <a:r>
              <a:rPr lang="pt-br" sz="2200">
                <a:solidFill>
                  <a:srgbClr val="27242B"/>
                </a:solidFill>
                <a:latin typeface="Arial"/>
                <a:ea typeface="Arial"/>
                <a:cs typeface="Arial"/>
                <a:sym typeface="Arial"/>
              </a:rPr>
              <a:t>Examinar suas próprias crenças e suposições sobre EAS.</a:t>
            </a:r>
            <a:endParaRPr/>
          </a:p>
          <a:p>
            <a:pPr marL="342900" marR="0" lvl="0" indent="-342900" algn="l" rtl="0">
              <a:spcBef>
                <a:spcPts val="1200"/>
              </a:spcBef>
              <a:spcAft>
                <a:spcPts val="0"/>
              </a:spcAft>
              <a:buClr>
                <a:srgbClr val="27242B"/>
              </a:buClr>
              <a:buSzPts val="2200"/>
              <a:buFont typeface="Arial"/>
              <a:buChar char="•"/>
            </a:pPr>
            <a:r>
              <a:rPr lang="pt-br" sz="2200">
                <a:solidFill>
                  <a:srgbClr val="27242B"/>
                </a:solidFill>
                <a:latin typeface="Arial"/>
                <a:ea typeface="Arial"/>
                <a:cs typeface="Arial"/>
                <a:sym typeface="Arial"/>
              </a:rPr>
              <a:t>Explorar o papel dos desequilíbrios de poder e gênero na EAS.</a:t>
            </a:r>
            <a:endParaRPr/>
          </a:p>
          <a:p>
            <a:pPr marL="342900" marR="0" lvl="0" indent="-342900" algn="l" rtl="0">
              <a:spcBef>
                <a:spcPts val="1200"/>
              </a:spcBef>
              <a:spcAft>
                <a:spcPts val="0"/>
              </a:spcAft>
              <a:buClr>
                <a:srgbClr val="27242B"/>
              </a:buClr>
              <a:buSzPts val="2200"/>
              <a:buFont typeface="Arial"/>
              <a:buChar char="•"/>
            </a:pPr>
            <a:r>
              <a:rPr lang="pt-br" sz="2200">
                <a:solidFill>
                  <a:srgbClr val="27242B"/>
                </a:solidFill>
                <a:latin typeface="Arial"/>
                <a:ea typeface="Arial"/>
                <a:cs typeface="Arial"/>
                <a:sym typeface="Arial"/>
              </a:rPr>
              <a:t>Discutir o impacto que a EAS pode ter sobre indivíduos, organizações e comunidades. </a:t>
            </a:r>
            <a:endParaRPr/>
          </a:p>
          <a:p>
            <a:pPr marL="342900" marR="0" lvl="0" indent="-342900" algn="l" rtl="0">
              <a:spcBef>
                <a:spcPts val="1200"/>
              </a:spcBef>
              <a:spcAft>
                <a:spcPts val="0"/>
              </a:spcAft>
              <a:buClr>
                <a:srgbClr val="27242B"/>
              </a:buClr>
              <a:buSzPts val="2200"/>
              <a:buFont typeface="Arial"/>
              <a:buChar char="•"/>
            </a:pPr>
            <a:r>
              <a:rPr lang="pt-br" sz="2200">
                <a:solidFill>
                  <a:srgbClr val="27242B"/>
                </a:solidFill>
                <a:latin typeface="Arial"/>
                <a:ea typeface="Arial"/>
                <a:cs typeface="Arial"/>
                <a:sym typeface="Arial"/>
              </a:rPr>
              <a:t>Definir os principais termos oficiais e o idioma local relacionados à EAS.</a:t>
            </a:r>
            <a:endParaRPr/>
          </a:p>
          <a:p>
            <a:pPr marL="342900" marR="0" lvl="0" indent="-342900" algn="l" rtl="0">
              <a:spcBef>
                <a:spcPts val="1200"/>
              </a:spcBef>
              <a:spcAft>
                <a:spcPts val="1200"/>
              </a:spcAft>
              <a:buClr>
                <a:srgbClr val="27242B"/>
              </a:buClr>
              <a:buSzPts val="2200"/>
              <a:buFont typeface="Arial"/>
              <a:buChar char="•"/>
            </a:pPr>
            <a:r>
              <a:rPr lang="pt-br" sz="2200">
                <a:solidFill>
                  <a:srgbClr val="27242B"/>
                </a:solidFill>
                <a:latin typeface="Arial"/>
                <a:ea typeface="Arial"/>
                <a:cs typeface="Arial"/>
                <a:sym typeface="Arial"/>
              </a:rPr>
              <a:t>Revisar os cenários de EAS para identificar possíveis más condutas e comportamentos inadequados. </a:t>
            </a:r>
            <a:endParaRPr sz="2200">
              <a:solidFill>
                <a:srgbClr val="27242B"/>
              </a:solidFill>
              <a:latin typeface="Calibri"/>
              <a:ea typeface="Calibri"/>
              <a:cs typeface="Calibri"/>
              <a:sym typeface="Calibri"/>
            </a:endParaRPr>
          </a:p>
        </p:txBody>
      </p:sp>
      <p:sp>
        <p:nvSpPr>
          <p:cNvPr id="155" name="Google Shape;155;p19"/>
          <p:cNvSpPr txBox="1"/>
          <p:nvPr/>
        </p:nvSpPr>
        <p:spPr>
          <a:xfrm>
            <a:off x="838200" y="365125"/>
            <a:ext cx="10515600" cy="1325563"/>
          </a:xfrm>
          <a:prstGeom prst="rect">
            <a:avLst/>
          </a:prstGeom>
          <a:noFill/>
          <a:ln>
            <a:noFill/>
          </a:ln>
        </p:spPr>
        <p:txBody>
          <a:bodyPr spcFirstLastPara="1" wrap="square" lIns="91425" tIns="45700" rIns="91425" bIns="45700" rtlCol="0" anchor="ctr" anchorCtr="0">
            <a:normAutofit/>
          </a:bodyPr>
          <a:lstStyle/>
          <a:p>
            <a:pPr marL="0" marR="0" lvl="0" indent="0" algn="l" rtl="0">
              <a:lnSpc>
                <a:spcPct val="90000"/>
              </a:lnSpc>
              <a:spcBef>
                <a:spcPts val="0"/>
              </a:spcBef>
              <a:spcAft>
                <a:spcPts val="0"/>
              </a:spcAft>
              <a:buClr>
                <a:srgbClr val="27242B"/>
              </a:buClr>
              <a:buSzPts val="4000"/>
              <a:buFont typeface="Arial"/>
              <a:buNone/>
            </a:pPr>
            <a:r>
              <a:rPr lang="pt-br" sz="4000" b="1">
                <a:solidFill>
                  <a:srgbClr val="27242B"/>
                </a:solidFill>
                <a:latin typeface="Arial"/>
                <a:ea typeface="Arial"/>
                <a:cs typeface="Arial"/>
                <a:sym typeface="Arial"/>
              </a:rPr>
              <a:t>Objetivos de Aprendizagem</a:t>
            </a:r>
            <a:endParaRPr sz="4000">
              <a:solidFill>
                <a:schemeClr val="dk1"/>
              </a:solidFill>
              <a:latin typeface="Calibri"/>
              <a:ea typeface="Calibri"/>
              <a:cs typeface="Calibri"/>
              <a:sym typeface="Calibri"/>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pic>
        <p:nvPicPr>
          <p:cNvPr id="758" name="Google Shape;758;p82" descr="A white pillow on a bed&#10;&#10;Description automatically generated with medium confidence"/>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759" name="Google Shape;759;p82"/>
          <p:cNvSpPr txBox="1"/>
          <p:nvPr/>
        </p:nvSpPr>
        <p:spPr>
          <a:xfrm>
            <a:off x="854377" y="3429000"/>
            <a:ext cx="5241623"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Porque os</a:t>
            </a:r>
            <a:r>
              <a:rPr lang="pt-br" sz="4000" b="1">
                <a:solidFill>
                  <a:srgbClr val="AA2D5C"/>
                </a:solidFill>
                <a:latin typeface="Arial"/>
                <a:ea typeface="Arial"/>
                <a:cs typeface="Arial"/>
                <a:sym typeface="Arial"/>
              </a:rPr>
              <a:t> idosos</a:t>
            </a:r>
            <a:r>
              <a:rPr lang="pt-br" sz="4000" b="1">
                <a:solidFill>
                  <a:schemeClr val="dk1"/>
                </a:solidFill>
                <a:latin typeface="Arial"/>
                <a:ea typeface="Arial"/>
                <a:cs typeface="Arial"/>
                <a:sym typeface="Arial"/>
              </a:rPr>
              <a:t> não denunciam?</a:t>
            </a:r>
            <a:endParaRPr/>
          </a:p>
        </p:txBody>
      </p:sp>
      <p:sp>
        <p:nvSpPr>
          <p:cNvPr id="760" name="Google Shape;760;p82"/>
          <p:cNvSpPr txBox="1"/>
          <p:nvPr/>
        </p:nvSpPr>
        <p:spPr>
          <a:xfrm>
            <a:off x="854378" y="496116"/>
            <a:ext cx="2184386"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pt-br" sz="1600" b="1" dirty="0">
                <a:solidFill>
                  <a:srgbClr val="AA2D5C"/>
                </a:solidFill>
                <a:latin typeface="Arial"/>
                <a:ea typeface="Arial"/>
                <a:cs typeface="Arial"/>
                <a:sym typeface="Arial"/>
              </a:rPr>
              <a:t>Sessão 5 </a:t>
            </a:r>
            <a:r>
              <a:rPr lang="pt-br" sz="1600" dirty="0">
                <a:solidFill>
                  <a:srgbClr val="AA2D5C"/>
                </a:solidFill>
                <a:latin typeface="Arial"/>
                <a:ea typeface="Arial"/>
                <a:cs typeface="Arial"/>
                <a:sym typeface="Arial"/>
              </a:rPr>
              <a:t>// Tópico 3</a:t>
            </a:r>
            <a:endParaRPr sz="1600" dirty="0">
              <a:solidFill>
                <a:srgbClr val="AA2D5C"/>
              </a:solidFill>
              <a:latin typeface="Calibri"/>
              <a:ea typeface="Calibri"/>
              <a:cs typeface="Calibri"/>
              <a:sym typeface="Calibri"/>
            </a:endParaRPr>
          </a:p>
        </p:txBody>
      </p:sp>
      <p:pic>
        <p:nvPicPr>
          <p:cNvPr id="761" name="Google Shape;761;p82"/>
          <p:cNvPicPr preferRelativeResize="0"/>
          <p:nvPr/>
        </p:nvPicPr>
        <p:blipFill rotWithShape="1">
          <a:blip r:embed="rId4">
            <a:alphaModFix/>
          </a:blip>
          <a:srcRect l="42864" t="20238" r="28989" b="17381"/>
          <a:stretch/>
        </p:blipFill>
        <p:spPr>
          <a:xfrm>
            <a:off x="8115302" y="1992085"/>
            <a:ext cx="2726872" cy="4278085"/>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765"/>
        <p:cNvGrpSpPr/>
        <p:nvPr/>
      </p:nvGrpSpPr>
      <p:grpSpPr>
        <a:xfrm>
          <a:off x="0" y="0"/>
          <a:ext cx="0" cy="0"/>
          <a:chOff x="0" y="0"/>
          <a:chExt cx="0" cy="0"/>
        </a:xfrm>
      </p:grpSpPr>
      <p:pic>
        <p:nvPicPr>
          <p:cNvPr id="766" name="Google Shape;766;p83"/>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767" name="Google Shape;767;p83" descr="A group of people standing together&#10;&#10;Description automatically generated with medium confidence"/>
          <p:cNvPicPr preferRelativeResize="0"/>
          <p:nvPr/>
        </p:nvPicPr>
        <p:blipFill rotWithShape="1">
          <a:blip r:embed="rId4">
            <a:alphaModFix/>
          </a:blip>
          <a:srcRect/>
          <a:stretch/>
        </p:blipFill>
        <p:spPr>
          <a:xfrm>
            <a:off x="6278244" y="2553300"/>
            <a:ext cx="5745082" cy="3490393"/>
          </a:xfrm>
          <a:prstGeom prst="rect">
            <a:avLst/>
          </a:prstGeom>
          <a:noFill/>
          <a:ln>
            <a:noFill/>
          </a:ln>
        </p:spPr>
      </p:pic>
      <p:sp>
        <p:nvSpPr>
          <p:cNvPr id="768" name="Google Shape;768;p83"/>
          <p:cNvSpPr txBox="1"/>
          <p:nvPr/>
        </p:nvSpPr>
        <p:spPr>
          <a:xfrm>
            <a:off x="881333" y="984789"/>
            <a:ext cx="7796002" cy="1323439"/>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a:solidFill>
                  <a:schemeClr val="dk1"/>
                </a:solidFill>
                <a:latin typeface="Arial"/>
                <a:ea typeface="Arial"/>
                <a:cs typeface="Arial"/>
                <a:sym typeface="Arial"/>
              </a:rPr>
              <a:t>Soluções para </a:t>
            </a:r>
            <a:endParaRPr/>
          </a:p>
          <a:p>
            <a:pPr marL="0" marR="0" lvl="0" indent="0" algn="l" rtl="0">
              <a:spcBef>
                <a:spcPts val="0"/>
              </a:spcBef>
              <a:spcAft>
                <a:spcPts val="0"/>
              </a:spcAft>
              <a:buNone/>
            </a:pPr>
            <a:r>
              <a:rPr lang="pt-br" sz="4000" b="1">
                <a:solidFill>
                  <a:srgbClr val="27242B"/>
                </a:solidFill>
                <a:latin typeface="Arial"/>
                <a:ea typeface="Arial"/>
                <a:cs typeface="Arial"/>
                <a:sym typeface="Arial"/>
              </a:rPr>
              <a:t>Nossa Árvore de Problemas</a:t>
            </a:r>
            <a:endParaRPr sz="4000">
              <a:solidFill>
                <a:srgbClr val="27242B"/>
              </a:solidFill>
              <a:latin typeface="Arial"/>
              <a:ea typeface="Arial"/>
              <a:cs typeface="Arial"/>
              <a:sym typeface="Arial"/>
            </a:endParaRPr>
          </a:p>
        </p:txBody>
      </p:sp>
      <p:sp>
        <p:nvSpPr>
          <p:cNvPr id="769" name="Google Shape;769;p83"/>
          <p:cNvSpPr txBox="1"/>
          <p:nvPr/>
        </p:nvSpPr>
        <p:spPr>
          <a:xfrm>
            <a:off x="898301" y="571685"/>
            <a:ext cx="2283513"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1600"/>
              <a:buFont typeface="Arial"/>
              <a:buNone/>
            </a:pPr>
            <a:r>
              <a:rPr lang="pt-br" sz="1600" b="1" dirty="0">
                <a:solidFill>
                  <a:srgbClr val="AA2D5C"/>
                </a:solidFill>
                <a:latin typeface="Arial"/>
                <a:ea typeface="Arial"/>
                <a:cs typeface="Arial"/>
                <a:sym typeface="Arial"/>
              </a:rPr>
              <a:t>Sessão 5 </a:t>
            </a:r>
            <a:r>
              <a:rPr lang="pt-br" sz="1600" dirty="0">
                <a:solidFill>
                  <a:srgbClr val="AA2D5C"/>
                </a:solidFill>
                <a:latin typeface="Arial"/>
                <a:ea typeface="Arial"/>
                <a:cs typeface="Arial"/>
                <a:sym typeface="Arial"/>
              </a:rPr>
              <a:t>// Tópico 3</a:t>
            </a:r>
            <a:endParaRPr sz="1600" dirty="0">
              <a:solidFill>
                <a:srgbClr val="AA2D5C"/>
              </a:solidFill>
              <a:latin typeface="Calibri"/>
              <a:ea typeface="Calibri"/>
              <a:cs typeface="Calibri"/>
              <a:sym typeface="Calibri"/>
            </a:endParaRPr>
          </a:p>
        </p:txBody>
      </p:sp>
      <p:sp>
        <p:nvSpPr>
          <p:cNvPr id="770" name="Google Shape;770;p83"/>
          <p:cNvSpPr txBox="1"/>
          <p:nvPr/>
        </p:nvSpPr>
        <p:spPr>
          <a:xfrm>
            <a:off x="894904" y="3442128"/>
            <a:ext cx="5214666" cy="135417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400" b="1">
                <a:solidFill>
                  <a:srgbClr val="AA2D5C"/>
                </a:solidFill>
                <a:latin typeface="Arial"/>
                <a:ea typeface="Arial"/>
                <a:cs typeface="Arial"/>
                <a:sym typeface="Arial"/>
              </a:rPr>
              <a:t>Atividade:</a:t>
            </a:r>
            <a:endParaRPr/>
          </a:p>
          <a:p>
            <a:pPr marL="0" marR="0" lvl="0" indent="0" algn="l" rtl="0">
              <a:spcBef>
                <a:spcPts val="600"/>
              </a:spcBef>
              <a:spcAft>
                <a:spcPts val="600"/>
              </a:spcAft>
              <a:buNone/>
            </a:pPr>
            <a:r>
              <a:rPr lang="pt-br" sz="2400">
                <a:solidFill>
                  <a:schemeClr val="dk1"/>
                </a:solidFill>
                <a:latin typeface="Arial"/>
                <a:ea typeface="Arial"/>
                <a:cs typeface="Arial"/>
                <a:sym typeface="Arial"/>
              </a:rPr>
              <a:t>Faça um brainstorming sobre maneiras de superar as barreiras das denúncias. </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774"/>
        <p:cNvGrpSpPr/>
        <p:nvPr/>
      </p:nvGrpSpPr>
      <p:grpSpPr>
        <a:xfrm>
          <a:off x="0" y="0"/>
          <a:ext cx="0" cy="0"/>
          <a:chOff x="0" y="0"/>
          <a:chExt cx="0" cy="0"/>
        </a:xfrm>
      </p:grpSpPr>
      <p:pic>
        <p:nvPicPr>
          <p:cNvPr id="775" name="Google Shape;775;p84" descr="Text&#10;&#10;Description automatically generated"/>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776" name="Google Shape;776;p84"/>
          <p:cNvSpPr txBox="1"/>
          <p:nvPr/>
        </p:nvSpPr>
        <p:spPr>
          <a:xfrm>
            <a:off x="855363" y="2167116"/>
            <a:ext cx="10481273" cy="126188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2200" b="1">
                <a:solidFill>
                  <a:schemeClr val="dk1"/>
                </a:solidFill>
                <a:latin typeface="Arial"/>
                <a:ea typeface="Arial"/>
                <a:cs typeface="Arial"/>
                <a:sym typeface="Arial"/>
              </a:rPr>
              <a:t>Nome </a:t>
            </a:r>
            <a:r>
              <a:rPr lang="pt-br" sz="2200">
                <a:solidFill>
                  <a:schemeClr val="dk1"/>
                </a:solidFill>
                <a:latin typeface="Arial"/>
                <a:ea typeface="Arial"/>
                <a:cs typeface="Arial"/>
                <a:sym typeface="Arial"/>
              </a:rPr>
              <a:t>e </a:t>
            </a:r>
            <a:r>
              <a:rPr lang="pt-br" sz="2200" b="1">
                <a:solidFill>
                  <a:schemeClr val="dk1"/>
                </a:solidFill>
                <a:latin typeface="Arial"/>
                <a:ea typeface="Arial"/>
                <a:cs typeface="Arial"/>
                <a:sym typeface="Arial"/>
              </a:rPr>
              <a:t>Sobrenome </a:t>
            </a:r>
            <a:endParaRPr/>
          </a:p>
          <a:p>
            <a:pPr marL="0" marR="0" lvl="0" indent="0" algn="l" rtl="0">
              <a:spcBef>
                <a:spcPts val="600"/>
              </a:spcBef>
              <a:spcAft>
                <a:spcPts val="0"/>
              </a:spcAft>
              <a:buNone/>
            </a:pPr>
            <a:r>
              <a:rPr lang="pt-br" sz="2200">
                <a:solidFill>
                  <a:schemeClr val="dk1"/>
                </a:solidFill>
                <a:latin typeface="Arial"/>
                <a:ea typeface="Arial"/>
                <a:cs typeface="Arial"/>
                <a:sym typeface="Arial"/>
              </a:rPr>
              <a:t>Título, Organização</a:t>
            </a:r>
            <a:endParaRPr/>
          </a:p>
          <a:p>
            <a:pPr marL="0" marR="0" lvl="0" indent="0" algn="l" rtl="0">
              <a:spcBef>
                <a:spcPts val="600"/>
              </a:spcBef>
              <a:spcAft>
                <a:spcPts val="0"/>
              </a:spcAft>
              <a:buNone/>
            </a:pPr>
            <a:r>
              <a:rPr lang="pt-br" sz="2200" u="sng">
                <a:solidFill>
                  <a:schemeClr val="hlink"/>
                </a:solidFill>
                <a:latin typeface="Arial"/>
                <a:ea typeface="Arial"/>
                <a:cs typeface="Arial"/>
                <a:sym typeface="Arial"/>
                <a:hlinkClick r:id="rId4"/>
              </a:rPr>
              <a:t>SeuEmaill@ONG.org</a:t>
            </a:r>
            <a:endParaRPr sz="2200">
              <a:solidFill>
                <a:schemeClr val="dk1"/>
              </a:solidFill>
              <a:latin typeface="Arial"/>
              <a:ea typeface="Arial"/>
              <a:cs typeface="Arial"/>
              <a:sym typeface="Arial"/>
            </a:endParaRPr>
          </a:p>
        </p:txBody>
      </p:sp>
      <p:sp>
        <p:nvSpPr>
          <p:cNvPr id="777" name="Google Shape;777;p84"/>
          <p:cNvSpPr txBox="1"/>
          <p:nvPr/>
        </p:nvSpPr>
        <p:spPr>
          <a:xfrm>
            <a:off x="855363" y="3429000"/>
            <a:ext cx="4625914" cy="43084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AA2D5C"/>
              </a:buClr>
              <a:buSzPts val="2200"/>
              <a:buFont typeface="Arial"/>
              <a:buNone/>
            </a:pPr>
            <a:r>
              <a:rPr lang="pt-br" sz="2200" b="1">
                <a:solidFill>
                  <a:srgbClr val="AA2D5C"/>
                </a:solidFill>
                <a:latin typeface="Arial"/>
                <a:ea typeface="Arial"/>
                <a:cs typeface="Arial"/>
                <a:sym typeface="Arial"/>
              </a:rPr>
              <a:t>InterAction.org </a:t>
            </a:r>
            <a:r>
              <a:rPr lang="pt-br" sz="2200">
                <a:solidFill>
                  <a:srgbClr val="AA2D5C"/>
                </a:solidFill>
                <a:latin typeface="Arial"/>
                <a:ea typeface="Arial"/>
                <a:cs typeface="Arial"/>
                <a:sym typeface="Arial"/>
              </a:rPr>
              <a:t>// @InterActionorg</a:t>
            </a:r>
            <a:endParaRPr sz="2200">
              <a:solidFill>
                <a:srgbClr val="AA2D5C"/>
              </a:solidFill>
              <a:latin typeface="Calibri"/>
              <a:ea typeface="Calibri"/>
              <a:cs typeface="Calibri"/>
              <a:sym typeface="Calibri"/>
            </a:endParaRPr>
          </a:p>
        </p:txBody>
      </p:sp>
      <p:sp>
        <p:nvSpPr>
          <p:cNvPr id="778" name="Google Shape;778;p84"/>
          <p:cNvSpPr txBox="1"/>
          <p:nvPr/>
        </p:nvSpPr>
        <p:spPr>
          <a:xfrm>
            <a:off x="855363" y="3780335"/>
            <a:ext cx="4759053" cy="246181"/>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55177"/>
              </a:buClr>
              <a:buSzPts val="1000"/>
              <a:buFont typeface="Arial"/>
              <a:buNone/>
            </a:pPr>
            <a:r>
              <a:rPr lang="pt-br" sz="1000" b="1">
                <a:solidFill>
                  <a:srgbClr val="255177"/>
                </a:solidFill>
                <a:latin typeface="Arial"/>
                <a:ea typeface="Arial"/>
                <a:cs typeface="Arial"/>
                <a:sym typeface="Arial"/>
              </a:rPr>
              <a:t>Créditos dos ícones: Freepik, Good Ware, Nhor Phai, Smashicons e Kiranshastry</a:t>
            </a:r>
            <a:endParaRPr sz="1000">
              <a:solidFill>
                <a:srgbClr val="255177"/>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pic>
        <p:nvPicPr>
          <p:cNvPr id="160" name="Google Shape;160;p20"/>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61" name="Google Shape;161;p20"/>
          <p:cNvSpPr txBox="1"/>
          <p:nvPr/>
        </p:nvSpPr>
        <p:spPr>
          <a:xfrm>
            <a:off x="831680" y="3013501"/>
            <a:ext cx="3210300" cy="830997"/>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800" b="1">
                <a:solidFill>
                  <a:srgbClr val="0C94D6"/>
                </a:solidFill>
                <a:latin typeface="Arial"/>
                <a:ea typeface="Arial"/>
                <a:cs typeface="Arial"/>
                <a:sym typeface="Arial"/>
              </a:rPr>
              <a:t>Sessão 1</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166" name="Google Shape;166;p21" descr="A white surface with a blue background&#10;&#10;Description automatically generated with low confidence"/>
          <p:cNvPicPr preferRelativeResize="0"/>
          <p:nvPr/>
        </p:nvPicPr>
        <p:blipFill rotWithShape="1">
          <a:blip r:embed="rId3">
            <a:alphaModFix/>
          </a:blip>
          <a:srcRect/>
          <a:stretch/>
        </p:blipFill>
        <p:spPr>
          <a:xfrm>
            <a:off x="0" y="0"/>
            <a:ext cx="12192000" cy="6858000"/>
          </a:xfrm>
          <a:prstGeom prst="rect">
            <a:avLst/>
          </a:prstGeom>
          <a:noFill/>
          <a:ln>
            <a:noFill/>
          </a:ln>
        </p:spPr>
      </p:pic>
      <p:pic>
        <p:nvPicPr>
          <p:cNvPr id="167" name="Google Shape;167;p21" descr="A picture containing text, computer, computer, monitor&#10;&#10;Description automatically generated"/>
          <p:cNvPicPr preferRelativeResize="0"/>
          <p:nvPr/>
        </p:nvPicPr>
        <p:blipFill rotWithShape="1">
          <a:blip r:embed="rId4">
            <a:alphaModFix/>
          </a:blip>
          <a:srcRect/>
          <a:stretch/>
        </p:blipFill>
        <p:spPr>
          <a:xfrm>
            <a:off x="3270679" y="1958323"/>
            <a:ext cx="7369612" cy="4953432"/>
          </a:xfrm>
          <a:prstGeom prst="rect">
            <a:avLst/>
          </a:prstGeom>
          <a:noFill/>
          <a:ln>
            <a:noFill/>
          </a:ln>
        </p:spPr>
      </p:pic>
      <p:pic>
        <p:nvPicPr>
          <p:cNvPr id="168" name="Google Shape;168;p21"/>
          <p:cNvPicPr preferRelativeResize="0"/>
          <p:nvPr/>
        </p:nvPicPr>
        <p:blipFill rotWithShape="1">
          <a:blip r:embed="rId5">
            <a:alphaModFix/>
          </a:blip>
          <a:srcRect/>
          <a:stretch/>
        </p:blipFill>
        <p:spPr>
          <a:xfrm>
            <a:off x="4508099" y="2749295"/>
            <a:ext cx="4894772" cy="2887007"/>
          </a:xfrm>
          <a:prstGeom prst="rect">
            <a:avLst/>
          </a:prstGeom>
          <a:noFill/>
          <a:ln>
            <a:noFill/>
          </a:ln>
        </p:spPr>
      </p:pic>
      <p:pic>
        <p:nvPicPr>
          <p:cNvPr id="169" name="Google Shape;169;p21"/>
          <p:cNvPicPr preferRelativeResize="0"/>
          <p:nvPr/>
        </p:nvPicPr>
        <p:blipFill rotWithShape="1">
          <a:blip r:embed="rId6">
            <a:alphaModFix/>
          </a:blip>
          <a:srcRect/>
          <a:stretch/>
        </p:blipFill>
        <p:spPr>
          <a:xfrm>
            <a:off x="1011124" y="1733713"/>
            <a:ext cx="707846" cy="707846"/>
          </a:xfrm>
          <a:prstGeom prst="rect">
            <a:avLst/>
          </a:prstGeom>
          <a:noFill/>
          <a:ln>
            <a:noFill/>
          </a:ln>
        </p:spPr>
      </p:pic>
      <p:sp>
        <p:nvSpPr>
          <p:cNvPr id="170" name="Google Shape;170;p21"/>
          <p:cNvSpPr txBox="1"/>
          <p:nvPr/>
        </p:nvSpPr>
        <p:spPr>
          <a:xfrm>
            <a:off x="954618" y="2458184"/>
            <a:ext cx="2686827" cy="30773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27242B"/>
              </a:buClr>
              <a:buSzPts val="1400"/>
              <a:buFont typeface="Arial"/>
              <a:buNone/>
            </a:pPr>
            <a:r>
              <a:rPr lang="pt-br" sz="1400">
                <a:solidFill>
                  <a:srgbClr val="27242B"/>
                </a:solidFill>
                <a:latin typeface="Arial"/>
                <a:ea typeface="Arial"/>
                <a:cs typeface="Arial"/>
                <a:sym typeface="Arial"/>
              </a:rPr>
              <a:t>https://youtu.be/48MCG22FqrE</a:t>
            </a:r>
            <a:endParaRPr sz="1400" dirty="0">
              <a:solidFill>
                <a:srgbClr val="27242B"/>
              </a:solidFill>
              <a:latin typeface="Calibri"/>
              <a:ea typeface="Calibri"/>
              <a:cs typeface="Calibri"/>
              <a:sym typeface="Calibri"/>
            </a:endParaRPr>
          </a:p>
        </p:txBody>
      </p:sp>
      <p:sp>
        <p:nvSpPr>
          <p:cNvPr id="171" name="Google Shape;171;p21"/>
          <p:cNvSpPr txBox="1"/>
          <p:nvPr/>
        </p:nvSpPr>
        <p:spPr>
          <a:xfrm>
            <a:off x="898302" y="571685"/>
            <a:ext cx="1342950" cy="338514"/>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Clr>
                <a:srgbClr val="0C94D6"/>
              </a:buClr>
              <a:buSzPts val="1600"/>
              <a:buFont typeface="Arial"/>
              <a:buNone/>
            </a:pPr>
            <a:r>
              <a:rPr lang="pt-br" sz="1600" b="1">
                <a:solidFill>
                  <a:srgbClr val="0C94D6"/>
                </a:solidFill>
                <a:latin typeface="Arial"/>
                <a:ea typeface="Arial"/>
                <a:cs typeface="Arial"/>
                <a:sym typeface="Arial"/>
              </a:rPr>
              <a:t>Sessão 1 </a:t>
            </a:r>
            <a:r>
              <a:rPr lang="pt-br" sz="1600">
                <a:solidFill>
                  <a:srgbClr val="0C94D6"/>
                </a:solidFill>
                <a:latin typeface="Arial"/>
                <a:ea typeface="Arial"/>
                <a:cs typeface="Arial"/>
                <a:sym typeface="Arial"/>
              </a:rPr>
              <a:t>// </a:t>
            </a:r>
            <a:endParaRPr sz="1600">
              <a:solidFill>
                <a:srgbClr val="0C94D6"/>
              </a:solidFill>
              <a:latin typeface="Calibri"/>
              <a:ea typeface="Calibri"/>
              <a:cs typeface="Calibri"/>
              <a:sym typeface="Calibri"/>
            </a:endParaRPr>
          </a:p>
        </p:txBody>
      </p:sp>
      <p:sp>
        <p:nvSpPr>
          <p:cNvPr id="172" name="Google Shape;172;p21"/>
          <p:cNvSpPr txBox="1"/>
          <p:nvPr/>
        </p:nvSpPr>
        <p:spPr>
          <a:xfrm>
            <a:off x="881333" y="984789"/>
            <a:ext cx="7680775" cy="707886"/>
          </a:xfrm>
          <a:prstGeom prst="rect">
            <a:avLst/>
          </a:prstGeom>
          <a:noFill/>
          <a:ln>
            <a:noFill/>
          </a:ln>
        </p:spPr>
        <p:txBody>
          <a:bodyPr spcFirstLastPara="1" wrap="square" lIns="91425" tIns="45700" rIns="91425" bIns="45700" rtlCol="0" anchor="t" anchorCtr="0">
            <a:spAutoFit/>
          </a:bodyPr>
          <a:lstStyle/>
          <a:p>
            <a:pPr marL="0" marR="0" lvl="0" indent="0" algn="l" rtl="0">
              <a:spcBef>
                <a:spcPts val="0"/>
              </a:spcBef>
              <a:spcAft>
                <a:spcPts val="0"/>
              </a:spcAft>
              <a:buNone/>
            </a:pPr>
            <a:r>
              <a:rPr lang="pt-br" sz="4000" b="1" dirty="0">
                <a:solidFill>
                  <a:srgbClr val="27242B"/>
                </a:solidFill>
                <a:latin typeface="Arial"/>
                <a:ea typeface="Arial"/>
                <a:cs typeface="Arial"/>
                <a:sym typeface="Arial"/>
              </a:rPr>
              <a:t>Sem Desculpas para o Abuso</a:t>
            </a:r>
            <a:endParaRPr sz="3200" b="1" dirty="0">
              <a:solidFill>
                <a:srgbClr val="27242B"/>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TotalTime>
  <Words>3172</Words>
  <Application>Microsoft Office PowerPoint</Application>
  <PresentationFormat>Widescreen</PresentationFormat>
  <Paragraphs>336</Paragraphs>
  <Slides>72</Slides>
  <Notes>72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72</vt:i4>
      </vt:variant>
    </vt:vector>
  </HeadingPairs>
  <TitlesOfParts>
    <vt:vector size="75" baseType="lpstr">
      <vt:lpstr>Arial</vt:lpstr>
      <vt:lpstr>Calibri</vt:lpstr>
      <vt:lpstr>Office Theme</vt:lpstr>
      <vt:lpstr>PowerPoint Presentation</vt:lpstr>
      <vt:lpstr>Visão Geral do Módulo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Julián Picotto</cp:lastModifiedBy>
  <cp:revision>4</cp:revision>
  <dcterms:modified xsi:type="dcterms:W3CDTF">2023-03-17T12:20:58Z</dcterms:modified>
</cp:coreProperties>
</file>