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90" r:id="rId19"/>
    <p:sldId id="273" r:id="rId20"/>
    <p:sldId id="274" r:id="rId21"/>
    <p:sldId id="275" r:id="rId22"/>
    <p:sldId id="276" r:id="rId23"/>
    <p:sldId id="277" r:id="rId24"/>
    <p:sldId id="291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12192000" cy="6858000"/>
  <p:notesSz cx="6858000" cy="9144000"/>
  <p:embeddedFontLst>
    <p:embeddedFont>
      <p:font typeface="Arial Black" panose="020B0A04020102020204" pitchFamily="34" charset="0"/>
      <p:bold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FreightSans Pro Black" panose="02000A03040000020004" charset="0"/>
      <p:regular r:id="rId43"/>
    </p:embeddedFont>
    <p:embeddedFont>
      <p:font typeface="FreightSans Pro Book" panose="02000606030000020004" charset="0"/>
      <p:regular r:id="rId44"/>
    </p:embeddedFont>
    <p:embeddedFont>
      <p:font typeface="Open Sans" panose="020B0606030504020204" pitchFamily="34" charset="0"/>
      <p:regular r:id="rId45"/>
      <p:bold r:id="rId46"/>
      <p:italic r:id="rId47"/>
      <p:boldItalic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  <a:defRPr lang="es-419"/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987353-8A9C-1CB2-E848-CEE290CC06DB}" name="McQuate, Mitchell" initials="MM" userId="S::mmcquate@interaction.org::2fb54357-c8f1-485f-85ae-95861be8a12c" providerId="AD"/>
  <p188:author id="{BD4EF6C8-B0C8-25E6-55EC-A5275C9F6AEF}" name="Malik, Hifzah" initials="MH" userId="S::hmalik@interaction.org::7a926ed7-ed9f-4d09-bd8e-91342b5c94e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8E4"/>
    <a:srgbClr val="FF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621AA4B-4AED-4292-B87F-39A00C4C5883}">
  <a:tblStyle styleId="{2621AA4B-4AED-4292-B87F-39A00C4C588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53" y="7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microsoft.com/office/2018/10/relationships/authors" Target="author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rtl="0"/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rtl="0"/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rtl="0"/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rtl="0"/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8" name="Google Shape;18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7" name="Google Shape;19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8" name="Google Shape;198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1" name="Google Shape;21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4" name="Google Shape;22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2" name="Google Shape;23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3" name="Google Shape;233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2" name="Google Shape;242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3" name="Google Shape;243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AR" noProof="0" dirty="0"/>
          </a:p>
        </p:txBody>
      </p:sp>
      <p:sp>
        <p:nvSpPr>
          <p:cNvPr id="270" name="Google Shape;27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5" name="Google Shape;28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5" name="Google Shape;28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207565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4" name="Google Shape;29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5" name="Google Shape;315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6" name="Google Shape;316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9" name="Google Shape;32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7" name="Google Shape;337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38" name="Google Shape;338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7" name="Google Shape;347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48" name="Google Shape;348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473573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6" name="Google Shape;356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aseline="30000"/>
              <a:t> </a:t>
            </a:r>
            <a:r>
              <a:rPr lang="en-gb"/>
              <a:t>Fuente: Guía de bolsillo sobre violencia de género </a:t>
            </a:r>
            <a:endParaRPr dirty="0"/>
          </a:p>
        </p:txBody>
      </p:sp>
      <p:sp>
        <p:nvSpPr>
          <p:cNvPr id="357" name="Google Shape;357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5" name="Google Shape;365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6" name="Google Shape;366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5" name="Google Shape;375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94" name="Google Shape;394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09" name="Google Shape;409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0" name="Google Shape;10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8" name="Google Shape;418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9" name="Google Shape;419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30</a:t>
            </a:fld>
            <a:endParaRPr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32" name="Google Shape;432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44" name="Google Shape;444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52" name="Google Shape;45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1" name="Google Shape;461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2" name="Google Shape;462;p3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34</a:t>
            </a:fld>
            <a:endParaRPr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470" name="Google Shape;47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" name="Google Shape;10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9" name="Google Shape;109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8" name="Google Shape;11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8" name="Google Shape;12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8" name="Google Shape;14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9" name="Google Shape;15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1" name="Google Shape;17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rtl="0"/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rtl="0"/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pPr rtl="0"/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23" name="Google Shape;23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rtl="0"/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29" name="Google Shape;29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pPr rtl="0"/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35" name="Google Shape;35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36" name="Google Shape;36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rtl="0"/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rtl="0"/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42" name="Google Shape;42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43" name="Google Shape;43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rtl="0"/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rtl="0"/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rtl="0"/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rtl="0"/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51" name="Google Shape;51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52" name="Google Shape;52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pPr rtl="0"/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 rtl="0"/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 rtl="0"/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pPr rtl="0"/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rtl="0"/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rtl="0"/>
            <a:endParaRPr dirty="0"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rtl="0"/>
            <a:endParaRPr dirty="0"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5.jp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YourEmail@NGO.or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 txBox="1"/>
          <p:nvPr/>
        </p:nvSpPr>
        <p:spPr>
          <a:xfrm>
            <a:off x="831680" y="3013501"/>
            <a:ext cx="32103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800" b="1" i="0" u="none" strike="noStrike" cap="none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 6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2"/>
          <p:cNvSpPr txBox="1"/>
          <p:nvPr/>
        </p:nvSpPr>
        <p:spPr>
          <a:xfrm>
            <a:off x="898301" y="571685"/>
            <a:ext cx="244757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22"/>
          <p:cNvSpPr txBox="1"/>
          <p:nvPr/>
        </p:nvSpPr>
        <p:spPr>
          <a:xfrm>
            <a:off x="881333" y="984789"/>
            <a:ext cx="1094236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chemeClr val="dk1"/>
                </a:solidFill>
                <a:latin typeface="FreightSans Pro Black" panose="02000A03040000020004" pitchFamily="50" charset="0"/>
                <a:sym typeface="Arial"/>
              </a:rPr>
              <a:t>Reacción inadecuada frente a una denuncia y victimización secundaria </a:t>
            </a:r>
            <a:endParaRPr sz="4000" b="1" dirty="0">
              <a:solidFill>
                <a:srgbClr val="27242B"/>
              </a:solidFill>
              <a:latin typeface="FreightSans Pro Black" panose="02000A03040000020004" pitchFamily="50" charset="0"/>
              <a:sym typeface="Arial"/>
            </a:endParaRPr>
          </a:p>
        </p:txBody>
      </p:sp>
      <p:sp>
        <p:nvSpPr>
          <p:cNvPr id="193" name="Google Shape;193;p22"/>
          <p:cNvSpPr txBox="1"/>
          <p:nvPr/>
        </p:nvSpPr>
        <p:spPr>
          <a:xfrm>
            <a:off x="1016622" y="2533650"/>
            <a:ext cx="5473078" cy="3325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La victimización secundaria ocurre cuando el sobreviviente sufre más daño debido a los </a:t>
            </a:r>
            <a:r>
              <a:rPr lang="es-419" sz="2400" b="1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comportamientos </a:t>
            </a: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y </a:t>
            </a:r>
            <a:r>
              <a:rPr lang="es-419" sz="2400" b="1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actitudes </a:t>
            </a: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de las personas con las que interactúa. </a:t>
            </a:r>
            <a:endParaRPr dirty="0">
              <a:latin typeface="FreightSans Pro Book" panose="02000606030000020004" pitchFamily="50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  <a:latin typeface="FreightSans Pro Book" panose="02000606030000020004" pitchFamily="50" charset="0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</a:rPr>
              <a:t>Por ejemplo,</a:t>
            </a: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 exponer al sobreviviente al </a:t>
            </a: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</a:rPr>
              <a:t> perpetrador</a:t>
            </a: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, someterlo a un interrogatorio, culparlo, usar un lenguaje inapropiado, hacer comentarios insensibles, entre otros. </a:t>
            </a:r>
            <a:endParaRPr dirty="0">
              <a:latin typeface="FreightSans Pro Book" panose="02000606030000020004" pitchFamily="50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1E8669-3332-DFD4-49B8-86F7EA0F8ACB}"/>
              </a:ext>
            </a:extLst>
          </p:cNvPr>
          <p:cNvSpPr txBox="1"/>
          <p:nvPr/>
        </p:nvSpPr>
        <p:spPr>
          <a:xfrm>
            <a:off x="6299124" y="4398448"/>
            <a:ext cx="1911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419" sz="1800" dirty="0">
                <a:latin typeface="FreightSans Pro Book" panose="02000606030000020004" pitchFamily="50" charset="0"/>
              </a:rPr>
              <a:t>Expresar dudas</a:t>
            </a:r>
          </a:p>
        </p:txBody>
      </p:sp>
      <p:pic>
        <p:nvPicPr>
          <p:cNvPr id="3" name="Picture 2" descr="A picture containing gallery, picture frame, room">
            <a:extLst>
              <a:ext uri="{FF2B5EF4-FFF2-40B4-BE49-F238E27FC236}">
                <a16:creationId xmlns:a16="http://schemas.microsoft.com/office/drawing/2014/main" id="{77400F47-4268-8EFA-8DCF-6D988E160B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1636" y="1887731"/>
            <a:ext cx="4719452" cy="47194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96DA6B2-FF31-2A12-4611-097DF915265A}"/>
              </a:ext>
            </a:extLst>
          </p:cNvPr>
          <p:cNvSpPr txBox="1"/>
          <p:nvPr/>
        </p:nvSpPr>
        <p:spPr>
          <a:xfrm>
            <a:off x="8650292" y="1887730"/>
            <a:ext cx="2065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419" sz="1800" dirty="0">
                <a:latin typeface="FreightSans Pro Book" panose="02000606030000020004" pitchFamily="50" charset="0"/>
              </a:rPr>
              <a:t>Culpar a la víctima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3C8327-1D9E-5F5F-3FCD-4FB5032FAC0A}"/>
              </a:ext>
            </a:extLst>
          </p:cNvPr>
          <p:cNvSpPr txBox="1"/>
          <p:nvPr/>
        </p:nvSpPr>
        <p:spPr>
          <a:xfrm>
            <a:off x="8465704" y="6178594"/>
            <a:ext cx="2351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419" sz="1800">
                <a:latin typeface="FreightSans Pro Book" panose="02000606030000020004" pitchFamily="50" charset="0"/>
              </a:rPr>
              <a:t>Interrogarlo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D71869-E113-213A-5BA5-7281A5BCF1F0}"/>
              </a:ext>
            </a:extLst>
          </p:cNvPr>
          <p:cNvSpPr txBox="1"/>
          <p:nvPr/>
        </p:nvSpPr>
        <p:spPr>
          <a:xfrm>
            <a:off x="10828422" y="4398448"/>
            <a:ext cx="1390319" cy="382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419" sz="1800" dirty="0">
                <a:latin typeface="FreightSans Pro Book" panose="02000606030000020004" pitchFamily="50" charset="0"/>
              </a:rPr>
              <a:t>Desconfianza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3"/>
          <p:cNvSpPr txBox="1"/>
          <p:nvPr/>
        </p:nvSpPr>
        <p:spPr>
          <a:xfrm>
            <a:off x="854376" y="2607795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3"/>
          <p:cNvSpPr txBox="1"/>
          <p:nvPr/>
        </p:nvSpPr>
        <p:spPr>
          <a:xfrm>
            <a:off x="854375" y="3836701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23"/>
          <p:cNvSpPr txBox="1"/>
          <p:nvPr/>
        </p:nvSpPr>
        <p:spPr>
          <a:xfrm>
            <a:off x="854374" y="5105653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23"/>
          <p:cNvSpPr/>
          <p:nvPr/>
        </p:nvSpPr>
        <p:spPr>
          <a:xfrm>
            <a:off x="1545295" y="2658988"/>
            <a:ext cx="9635200" cy="802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Las personas que han sufrido o presenciado un incidente de explotación, abuso o acoso sexuales se enfrentarán a difíciles consecuencias de diferente índole.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23"/>
          <p:cNvSpPr/>
          <p:nvPr/>
        </p:nvSpPr>
        <p:spPr>
          <a:xfrm>
            <a:off x="1545295" y="4163369"/>
            <a:ext cx="9613709" cy="400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Cada persona reaccionará de manera diferente ante el mismo hecho. Las consecuencias perjudiciales no siempre serán visibles para las demás personas. 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23"/>
          <p:cNvSpPr/>
          <p:nvPr/>
        </p:nvSpPr>
        <p:spPr>
          <a:xfrm>
            <a:off x="1545295" y="5439851"/>
            <a:ext cx="8496434" cy="406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Para evitar reforzar estas consecuencias negativas, es esencial considerar las necesidades del sobreviviente. 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23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Recapitulación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23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4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Recapitulación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24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24"/>
          <p:cNvSpPr txBox="1"/>
          <p:nvPr/>
        </p:nvSpPr>
        <p:spPr>
          <a:xfrm>
            <a:off x="854373" y="2532860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24"/>
          <p:cNvSpPr txBox="1"/>
          <p:nvPr/>
        </p:nvSpPr>
        <p:spPr>
          <a:xfrm>
            <a:off x="854372" y="3819256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24"/>
          <p:cNvSpPr txBox="1"/>
          <p:nvPr/>
        </p:nvSpPr>
        <p:spPr>
          <a:xfrm>
            <a:off x="854372" y="5078318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24"/>
          <p:cNvSpPr/>
          <p:nvPr/>
        </p:nvSpPr>
        <p:spPr>
          <a:xfrm>
            <a:off x="1545295" y="2532860"/>
            <a:ext cx="9635200" cy="802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Cada sobreviviente puede tener necesidades diferentes</a:t>
            </a:r>
            <a:r>
              <a:rPr lang="es-419" sz="2200">
                <a:solidFill>
                  <a:srgbClr val="27242B"/>
                </a:solidFill>
              </a:rPr>
              <a:t>, pero</a:t>
            </a:r>
            <a:r>
              <a:rPr lang="es-419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 es fundamental garantizar en todos los casos el respeto, la confidencialidad, la seguridad y la no discriminación.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24"/>
          <p:cNvSpPr/>
          <p:nvPr/>
        </p:nvSpPr>
        <p:spPr>
          <a:xfrm>
            <a:off x="1545295" y="4005709"/>
            <a:ext cx="9613709" cy="780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Un acto de explotación, abuso o acoso sexuales puede destrozar parcialmente el entorno del sobreviviente. La organización y cada miembro del personal desempeñan un papel fundamental en la reconstrucción de ese entorno. 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24"/>
          <p:cNvSpPr/>
          <p:nvPr/>
        </p:nvSpPr>
        <p:spPr>
          <a:xfrm>
            <a:off x="1545295" y="5266425"/>
            <a:ext cx="9635200" cy="7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Cuando se recibe una denuncia de explotación, abuso o acoso sexuales, la prioridad es ayudar al sobreviviente.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5"/>
          <p:cNvSpPr txBox="1"/>
          <p:nvPr/>
        </p:nvSpPr>
        <p:spPr>
          <a:xfrm>
            <a:off x="881333" y="984789"/>
            <a:ext cx="5214667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Su función al recibir denuncias de explotación, abuso y acoso sexuales</a:t>
            </a:r>
            <a:endParaRPr sz="4000" b="1" dirty="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25"/>
          <p:cNvSpPr txBox="1"/>
          <p:nvPr/>
        </p:nvSpPr>
        <p:spPr>
          <a:xfrm>
            <a:off x="898301" y="571685"/>
            <a:ext cx="2283513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 descr="Shape&#10;&#10;Description automatically generated">
            <a:extLst>
              <a:ext uri="{FF2B5EF4-FFF2-40B4-BE49-F238E27FC236}">
                <a16:creationId xmlns:a16="http://schemas.microsoft.com/office/drawing/2014/main" id="{3F3002F3-6D25-1FFF-C9F1-5A753130A8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37" t="1704" r="1212" b="1741"/>
          <a:stretch/>
        </p:blipFill>
        <p:spPr>
          <a:xfrm>
            <a:off x="6299333" y="2173185"/>
            <a:ext cx="5508061" cy="386692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26"/>
          <p:cNvSpPr txBox="1"/>
          <p:nvPr/>
        </p:nvSpPr>
        <p:spPr>
          <a:xfrm>
            <a:off x="854376" y="736684"/>
            <a:ext cx="11104541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6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Funciones y responsabilidades relacionadas con la explotación, el abuso y el acoso sexuales</a:t>
            </a:r>
            <a:endParaRPr sz="28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26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26"/>
          <p:cNvSpPr/>
          <p:nvPr/>
        </p:nvSpPr>
        <p:spPr>
          <a:xfrm>
            <a:off x="561473" y="2445786"/>
            <a:ext cx="5699627" cy="304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En su opinión, entre las acciones propuestas: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-"/>
            </a:pPr>
            <a:r>
              <a:rPr lang="es-419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¿Cuáles deberían ser aplicadas por todo el personal que reciba una denuncia?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-"/>
            </a:pPr>
            <a:r>
              <a:rPr lang="es-419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¿Cuáles deberían ser aplicadas solo por los equipos de explotación, abuso y acoso sexuales? 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-"/>
            </a:pPr>
            <a:r>
              <a:rPr lang="es-419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¿Cuáles no deberían aplicarse en ningún caso? 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472606-BDB3-9D35-1A73-206D849C2F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538" r="33959"/>
          <a:stretch/>
        </p:blipFill>
        <p:spPr>
          <a:xfrm>
            <a:off x="6586570" y="1685138"/>
            <a:ext cx="2802331" cy="466695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27"/>
          <p:cNvSpPr txBox="1"/>
          <p:nvPr/>
        </p:nvSpPr>
        <p:spPr>
          <a:xfrm>
            <a:off x="854376" y="736684"/>
            <a:ext cx="11104541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6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Funciones y responsabilidades de los equipos de explotación, abuso y acoso sexuales</a:t>
            </a:r>
            <a:endParaRPr sz="28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27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27"/>
          <p:cNvSpPr/>
          <p:nvPr/>
        </p:nvSpPr>
        <p:spPr>
          <a:xfrm>
            <a:off x="445169" y="2229848"/>
            <a:ext cx="2526631" cy="4259179"/>
          </a:xfrm>
          <a:prstGeom prst="rect">
            <a:avLst/>
          </a:prstGeom>
          <a:solidFill>
            <a:srgbClr val="CFAFE7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27"/>
          <p:cNvSpPr/>
          <p:nvPr/>
        </p:nvSpPr>
        <p:spPr>
          <a:xfrm>
            <a:off x="3244516" y="2229848"/>
            <a:ext cx="2526631" cy="4259179"/>
          </a:xfrm>
          <a:prstGeom prst="rect">
            <a:avLst/>
          </a:prstGeom>
          <a:solidFill>
            <a:srgbClr val="CFAFE7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27"/>
          <p:cNvSpPr/>
          <p:nvPr/>
        </p:nvSpPr>
        <p:spPr>
          <a:xfrm>
            <a:off x="6043863" y="2229848"/>
            <a:ext cx="2526631" cy="4259179"/>
          </a:xfrm>
          <a:prstGeom prst="rect">
            <a:avLst/>
          </a:prstGeom>
          <a:solidFill>
            <a:srgbClr val="CFAFE7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27"/>
          <p:cNvSpPr/>
          <p:nvPr/>
        </p:nvSpPr>
        <p:spPr>
          <a:xfrm>
            <a:off x="8843210" y="2229847"/>
            <a:ext cx="2526631" cy="4259179"/>
          </a:xfrm>
          <a:prstGeom prst="rect">
            <a:avLst/>
          </a:prstGeom>
          <a:solidFill>
            <a:srgbClr val="CFAFE7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27"/>
          <p:cNvSpPr/>
          <p:nvPr/>
        </p:nvSpPr>
        <p:spPr>
          <a:xfrm>
            <a:off x="561473" y="3087466"/>
            <a:ext cx="2294021" cy="2677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Desarrollar un sistema de PEAS que comprenda la prevención y mecanismos de denuncia formales.</a:t>
            </a:r>
            <a:endParaRPr sz="1200" dirty="0"/>
          </a:p>
        </p:txBody>
      </p:sp>
      <p:sp>
        <p:nvSpPr>
          <p:cNvPr id="253" name="Google Shape;253;p27"/>
          <p:cNvSpPr/>
          <p:nvPr/>
        </p:nvSpPr>
        <p:spPr>
          <a:xfrm>
            <a:off x="3386890" y="3087466"/>
            <a:ext cx="2241884" cy="2677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Difundir información en las comunidades y al personal acerca de los mecanismos existentes.</a:t>
            </a:r>
            <a:endParaRPr sz="1200" dirty="0"/>
          </a:p>
        </p:txBody>
      </p:sp>
      <p:sp>
        <p:nvSpPr>
          <p:cNvPr id="254" name="Google Shape;254;p27"/>
          <p:cNvSpPr/>
          <p:nvPr/>
        </p:nvSpPr>
        <p:spPr>
          <a:xfrm>
            <a:off x="6214012" y="3087466"/>
            <a:ext cx="2279438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Identificar los servicios que los sobrevivientes de explotación, abuso y acoso sexuales necesitan.</a:t>
            </a:r>
            <a:endParaRPr sz="1200" dirty="0"/>
          </a:p>
        </p:txBody>
      </p:sp>
      <p:sp>
        <p:nvSpPr>
          <p:cNvPr id="255" name="Google Shape;255;p27"/>
          <p:cNvSpPr/>
          <p:nvPr/>
        </p:nvSpPr>
        <p:spPr>
          <a:xfrm>
            <a:off x="8953816" y="3087466"/>
            <a:ext cx="2273970" cy="3416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0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Proporcionar una respuesta adecuada y ofrecer derivaciones a los sobrevivientes de explotación, abuso y acoso sexuales.</a:t>
            </a:r>
            <a:endParaRPr sz="1200" dirty="0"/>
          </a:p>
        </p:txBody>
      </p:sp>
      <p:grpSp>
        <p:nvGrpSpPr>
          <p:cNvPr id="256" name="Google Shape;256;p27"/>
          <p:cNvGrpSpPr/>
          <p:nvPr/>
        </p:nvGrpSpPr>
        <p:grpSpPr>
          <a:xfrm>
            <a:off x="1364076" y="2331051"/>
            <a:ext cx="688816" cy="587967"/>
            <a:chOff x="2535654" y="1576139"/>
            <a:chExt cx="688816" cy="587967"/>
          </a:xfrm>
        </p:grpSpPr>
        <p:sp>
          <p:nvSpPr>
            <p:cNvPr id="257" name="Google Shape;257;p27"/>
            <p:cNvSpPr/>
            <p:nvPr/>
          </p:nvSpPr>
          <p:spPr>
            <a:xfrm>
              <a:off x="2535654" y="1576139"/>
              <a:ext cx="589548" cy="587967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791E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rtlCol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27"/>
            <p:cNvSpPr txBox="1"/>
            <p:nvPr/>
          </p:nvSpPr>
          <p:spPr>
            <a:xfrm>
              <a:off x="2634922" y="1620285"/>
              <a:ext cx="589548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rtlCol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419" sz="2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1</a:t>
              </a:r>
              <a:endParaRPr dirty="0"/>
            </a:p>
          </p:txBody>
        </p:sp>
      </p:grpSp>
      <p:grpSp>
        <p:nvGrpSpPr>
          <p:cNvPr id="259" name="Google Shape;259;p27"/>
          <p:cNvGrpSpPr/>
          <p:nvPr/>
        </p:nvGrpSpPr>
        <p:grpSpPr>
          <a:xfrm>
            <a:off x="4163423" y="2375072"/>
            <a:ext cx="688816" cy="587967"/>
            <a:chOff x="2535654" y="1576139"/>
            <a:chExt cx="688816" cy="587967"/>
          </a:xfrm>
        </p:grpSpPr>
        <p:sp>
          <p:nvSpPr>
            <p:cNvPr id="260" name="Google Shape;260;p27"/>
            <p:cNvSpPr/>
            <p:nvPr/>
          </p:nvSpPr>
          <p:spPr>
            <a:xfrm>
              <a:off x="2535654" y="1576139"/>
              <a:ext cx="589548" cy="587967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791E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rtlCol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27"/>
            <p:cNvSpPr txBox="1"/>
            <p:nvPr/>
          </p:nvSpPr>
          <p:spPr>
            <a:xfrm>
              <a:off x="2634922" y="1620285"/>
              <a:ext cx="589548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rtlCol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419" sz="2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2</a:t>
              </a:r>
              <a:endParaRPr dirty="0"/>
            </a:p>
          </p:txBody>
        </p:sp>
      </p:grpSp>
      <p:grpSp>
        <p:nvGrpSpPr>
          <p:cNvPr id="262" name="Google Shape;262;p27"/>
          <p:cNvGrpSpPr/>
          <p:nvPr/>
        </p:nvGrpSpPr>
        <p:grpSpPr>
          <a:xfrm>
            <a:off x="9762117" y="2373215"/>
            <a:ext cx="688816" cy="587967"/>
            <a:chOff x="2535654" y="1576139"/>
            <a:chExt cx="688816" cy="587967"/>
          </a:xfrm>
        </p:grpSpPr>
        <p:sp>
          <p:nvSpPr>
            <p:cNvPr id="263" name="Google Shape;263;p27"/>
            <p:cNvSpPr/>
            <p:nvPr/>
          </p:nvSpPr>
          <p:spPr>
            <a:xfrm>
              <a:off x="2535654" y="1576139"/>
              <a:ext cx="589548" cy="587967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791E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rtlCol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27"/>
            <p:cNvSpPr txBox="1"/>
            <p:nvPr/>
          </p:nvSpPr>
          <p:spPr>
            <a:xfrm>
              <a:off x="2634922" y="1620285"/>
              <a:ext cx="589548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rtlCol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419" sz="2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4</a:t>
              </a:r>
              <a:endParaRPr dirty="0"/>
            </a:p>
          </p:txBody>
        </p:sp>
      </p:grpSp>
      <p:grpSp>
        <p:nvGrpSpPr>
          <p:cNvPr id="265" name="Google Shape;265;p27"/>
          <p:cNvGrpSpPr/>
          <p:nvPr/>
        </p:nvGrpSpPr>
        <p:grpSpPr>
          <a:xfrm>
            <a:off x="6962771" y="2375072"/>
            <a:ext cx="688816" cy="587967"/>
            <a:chOff x="2535654" y="1576139"/>
            <a:chExt cx="688816" cy="587967"/>
          </a:xfrm>
        </p:grpSpPr>
        <p:sp>
          <p:nvSpPr>
            <p:cNvPr id="266" name="Google Shape;266;p27"/>
            <p:cNvSpPr/>
            <p:nvPr/>
          </p:nvSpPr>
          <p:spPr>
            <a:xfrm>
              <a:off x="2535654" y="1576139"/>
              <a:ext cx="589548" cy="587967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791E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rtlCol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27"/>
            <p:cNvSpPr txBox="1"/>
            <p:nvPr/>
          </p:nvSpPr>
          <p:spPr>
            <a:xfrm>
              <a:off x="2634922" y="1620285"/>
              <a:ext cx="589548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rtlCol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419" sz="2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3</a:t>
              </a:r>
              <a:endParaRPr dirty="0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Google Shape;272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28"/>
          <p:cNvSpPr txBox="1"/>
          <p:nvPr/>
        </p:nvSpPr>
        <p:spPr>
          <a:xfrm>
            <a:off x="854376" y="736684"/>
            <a:ext cx="11578256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Funciones y responsabilidades relacionadas con la explotación, el abuso y el acoso sexuales de las personas no especializadas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28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28"/>
          <p:cNvSpPr/>
          <p:nvPr/>
        </p:nvSpPr>
        <p:spPr>
          <a:xfrm>
            <a:off x="5521479" y="2297347"/>
            <a:ext cx="6461971" cy="4125918"/>
          </a:xfrm>
          <a:prstGeom prst="rect">
            <a:avLst/>
          </a:prstGeom>
          <a:solidFill>
            <a:srgbClr val="CFAFE7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28"/>
          <p:cNvSpPr/>
          <p:nvPr/>
        </p:nvSpPr>
        <p:spPr>
          <a:xfrm>
            <a:off x="376997" y="2297347"/>
            <a:ext cx="4892840" cy="4125918"/>
          </a:xfrm>
          <a:prstGeom prst="rect">
            <a:avLst/>
          </a:prstGeom>
          <a:solidFill>
            <a:srgbClr val="CFAFE7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28"/>
          <p:cNvSpPr/>
          <p:nvPr/>
        </p:nvSpPr>
        <p:spPr>
          <a:xfrm>
            <a:off x="656233" y="3207000"/>
            <a:ext cx="4367712" cy="2354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6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REPECTO A LA PROGRAMACIÓN…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b="1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Consultar con mujeres, jóvenes, niñas, niños, personas mayores y otros grupos vulnerables frente a la EAS, para identificar y reducir los riesgos específicos del sector y asegurar que los servicios no causen ningún daño.</a:t>
            </a:r>
            <a:endParaRPr dirty="0"/>
          </a:p>
        </p:txBody>
      </p:sp>
      <p:sp>
        <p:nvSpPr>
          <p:cNvPr id="278" name="Google Shape;278;p28"/>
          <p:cNvSpPr/>
          <p:nvPr/>
        </p:nvSpPr>
        <p:spPr>
          <a:xfrm>
            <a:off x="5571113" y="3126675"/>
            <a:ext cx="6449939" cy="3200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b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PARA TODO EL PERSONAL DE PRIMERA LÍNEA... </a:t>
            </a:r>
            <a:endParaRPr sz="12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6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Si un sobreviviente informa sobre un incidente de explotación, abuso o acoso sexuales, el personal:</a:t>
            </a:r>
            <a:endParaRPr sz="1200" dirty="0"/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/>
              <a:buChar char="o"/>
            </a:pPr>
            <a:r>
              <a:rPr lang="es-419" sz="16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Debe saber como </a:t>
            </a:r>
            <a:r>
              <a:rPr lang="es-419" sz="1600" b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</a:t>
            </a:r>
            <a:r>
              <a:rPr lang="es-419" sz="1600" b="1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poyar de forma ética y segura, así como escuchar </a:t>
            </a:r>
            <a:r>
              <a:rPr lang="es-419" sz="160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al sobreviviente</a:t>
            </a:r>
            <a:r>
              <a:rPr lang="es-419" sz="1600" b="1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sin juzgarlo.</a:t>
            </a:r>
            <a:endParaRPr sz="1200" dirty="0"/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/>
              <a:buChar char="o"/>
            </a:pPr>
            <a:r>
              <a:rPr lang="es-419" sz="1600" b="1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Notificar la situación </a:t>
            </a:r>
            <a:r>
              <a:rPr lang="es-419" sz="16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 través del mecanismo formal de denuncia de explotación, abuso y acoso sexuales.</a:t>
            </a:r>
            <a:endParaRPr sz="1200" dirty="0"/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/>
              <a:buChar char="o"/>
            </a:pPr>
            <a:r>
              <a:rPr lang="es-419" sz="16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Si existen </a:t>
            </a:r>
            <a:r>
              <a:rPr lang="es-419" sz="1600" b="1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vías de derivación para casos de violencia de género</a:t>
            </a:r>
            <a:r>
              <a:rPr lang="es-419" sz="16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</a:t>
            </a:r>
            <a:r>
              <a:rPr lang="en-gb" sz="1600" b="1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gb" sz="16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debe brindar información precisa acerca de los servicios y las opciones de derivación, y saber cómo derivar a los sobrevivientes de forma segura con su consentimiento informado.</a:t>
            </a:r>
            <a:endParaRPr lang="en-US" sz="18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r>
              <a:rPr lang="es-419" sz="1800" b="0" i="1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	</a:t>
            </a:r>
            <a:r>
              <a:rPr lang="es-419" sz="1800" i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	</a:t>
            </a:r>
            <a:r>
              <a:rPr lang="es-419" sz="1600" b="0" i="1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Este es el tema central de este módulo</a:t>
            </a:r>
            <a:endParaRPr sz="1800" b="0" i="1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9" name="Google Shape;279;p28"/>
          <p:cNvSpPr/>
          <p:nvPr/>
        </p:nvSpPr>
        <p:spPr>
          <a:xfrm>
            <a:off x="2529618" y="2448792"/>
            <a:ext cx="589548" cy="587967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rgbClr val="791E7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28"/>
          <p:cNvSpPr txBox="1"/>
          <p:nvPr/>
        </p:nvSpPr>
        <p:spPr>
          <a:xfrm>
            <a:off x="2634922" y="2485877"/>
            <a:ext cx="58954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dirty="0"/>
          </a:p>
        </p:txBody>
      </p:sp>
      <p:sp>
        <p:nvSpPr>
          <p:cNvPr id="281" name="Google Shape;281;p28"/>
          <p:cNvSpPr/>
          <p:nvPr/>
        </p:nvSpPr>
        <p:spPr>
          <a:xfrm>
            <a:off x="8402041" y="2453503"/>
            <a:ext cx="589548" cy="587967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rgbClr val="791E7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28"/>
          <p:cNvSpPr txBox="1"/>
          <p:nvPr/>
        </p:nvSpPr>
        <p:spPr>
          <a:xfrm>
            <a:off x="8501309" y="2481166"/>
            <a:ext cx="58954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Google Shape;287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29"/>
          <p:cNvSpPr txBox="1"/>
          <p:nvPr/>
        </p:nvSpPr>
        <p:spPr>
          <a:xfrm>
            <a:off x="898301" y="571685"/>
            <a:ext cx="244757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29"/>
          <p:cNvSpPr txBox="1"/>
          <p:nvPr/>
        </p:nvSpPr>
        <p:spPr>
          <a:xfrm>
            <a:off x="881333" y="984789"/>
            <a:ext cx="1094236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Obligación de denunciar</a:t>
            </a:r>
            <a:endParaRPr sz="4000" b="1" dirty="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29"/>
          <p:cNvSpPr txBox="1"/>
          <p:nvPr/>
        </p:nvSpPr>
        <p:spPr>
          <a:xfrm>
            <a:off x="1016622" y="2533650"/>
            <a:ext cx="5473078" cy="3325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s-419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Informe al sobreviviente sobre el requisito de denunciar.</a:t>
            </a:r>
            <a:endParaRPr dirty="0"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s-419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Explique </a:t>
            </a:r>
            <a:r>
              <a:rPr lang="es-419" sz="2400">
                <a:solidFill>
                  <a:schemeClr val="dk1"/>
                </a:solidFill>
              </a:rPr>
              <a:t>en</a:t>
            </a:r>
            <a:r>
              <a:rPr lang="es-419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detalle a quién se informará, cuándo y cómo.</a:t>
            </a:r>
            <a:endParaRPr dirty="0"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s-419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Conserve la relación de confianza entre usted y la persona que le ha contado el incidente lo mejor posible.</a:t>
            </a:r>
            <a:endParaRPr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DBB0C83-3332-FC18-DCF3-5B357772D78F}"/>
              </a:ext>
            </a:extLst>
          </p:cNvPr>
          <p:cNvGrpSpPr/>
          <p:nvPr/>
        </p:nvGrpSpPr>
        <p:grpSpPr>
          <a:xfrm>
            <a:off x="7854043" y="2063157"/>
            <a:ext cx="2743200" cy="4294415"/>
            <a:chOff x="7854043" y="2063157"/>
            <a:chExt cx="2743200" cy="429441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B8D0D67-C8B8-DF5D-D887-6ED8CC9E3D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0056" t="20000" r="55787" b="19524"/>
            <a:stretch/>
          </p:blipFill>
          <p:spPr>
            <a:xfrm>
              <a:off x="7854043" y="2063157"/>
              <a:ext cx="1371600" cy="4147457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E43475A-B4AC-92CE-F274-7E2489797E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3876" t="18094" r="41967" b="19287"/>
            <a:stretch/>
          </p:blipFill>
          <p:spPr>
            <a:xfrm>
              <a:off x="9225643" y="2063157"/>
              <a:ext cx="1371600" cy="429441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Google Shape;287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29"/>
          <p:cNvSpPr txBox="1"/>
          <p:nvPr/>
        </p:nvSpPr>
        <p:spPr>
          <a:xfrm>
            <a:off x="898301" y="571685"/>
            <a:ext cx="244757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29"/>
          <p:cNvSpPr txBox="1"/>
          <p:nvPr/>
        </p:nvSpPr>
        <p:spPr>
          <a:xfrm>
            <a:off x="881333" y="984789"/>
            <a:ext cx="1094236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Consentimiento informado</a:t>
            </a:r>
            <a:endParaRPr sz="4000" b="1" dirty="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29"/>
          <p:cNvSpPr txBox="1"/>
          <p:nvPr/>
        </p:nvSpPr>
        <p:spPr>
          <a:xfrm>
            <a:off x="1016622" y="1982913"/>
            <a:ext cx="10807078" cy="4756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419" sz="3200" b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Enfoque</a:t>
            </a:r>
            <a:r>
              <a:rPr lang="es-419" sz="3200" b="1"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 centrado en la persona </a:t>
            </a:r>
          </a:p>
          <a:p>
            <a: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419" sz="3200" b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= </a:t>
            </a:r>
          </a:p>
          <a:p>
            <a: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419" sz="3200" b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Respeto por la </a:t>
            </a:r>
            <a:r>
              <a:rPr lang="es-419" sz="3200" b="1"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autonomía del sobreviviente </a:t>
            </a:r>
          </a:p>
          <a:p>
            <a: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419" sz="3200" b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= </a:t>
            </a:r>
          </a:p>
          <a:p>
            <a: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419" sz="3200" b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Posibilidad de tomar</a:t>
            </a:r>
            <a:r>
              <a:rPr lang="es-419" sz="3200" b="1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s-419" sz="3200" b="1"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decisiones informadas 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endParaRPr lang="en-US" sz="3200" dirty="0">
              <a:effectLst/>
              <a:latin typeface="Arial" panose="020B0604020202020204" pitchFamily="34" charset="0"/>
            </a:endParaRP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419" sz="2400" i="1">
                <a:latin typeface="Arial" panose="020B0604020202020204" pitchFamily="34" charset="0"/>
              </a:rPr>
              <a:t>El consentimiento informado puede incluir lo siguiente: información minuciosa acerca del proceso de denuncia, las posibles consecuencias y los servicios y la asistencia disponibles, así como la posibilidad de que el sobreviviente exprese sus necesidades, elija si accederá a los servicios o no, decida qué información se compartirá y tome decisiones relativas a su propia seguridad, etc.</a:t>
            </a:r>
            <a:endParaRPr sz="1100" i="1" dirty="0"/>
          </a:p>
        </p:txBody>
      </p:sp>
    </p:spTree>
    <p:extLst>
      <p:ext uri="{BB962C8B-B14F-4D97-AF65-F5344CB8AC3E}">
        <p14:creationId xmlns:p14="http://schemas.microsoft.com/office/powerpoint/2010/main" val="21108205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oogle Shape;296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30"/>
          <p:cNvSpPr txBox="1"/>
          <p:nvPr/>
        </p:nvSpPr>
        <p:spPr>
          <a:xfrm>
            <a:off x="898301" y="571685"/>
            <a:ext cx="244757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30"/>
          <p:cNvSpPr txBox="1"/>
          <p:nvPr/>
        </p:nvSpPr>
        <p:spPr>
          <a:xfrm>
            <a:off x="881333" y="984789"/>
            <a:ext cx="1094236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Desafíos que enfrenta el personal al recibir una denuncia de explotación, abuso o acoso sexuales</a:t>
            </a:r>
            <a:endParaRPr sz="4000" b="1" dirty="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30"/>
          <p:cNvSpPr txBox="1"/>
          <p:nvPr/>
        </p:nvSpPr>
        <p:spPr>
          <a:xfrm>
            <a:off x="1016622" y="2819400"/>
            <a:ext cx="4469778" cy="3039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s-419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¿Qué desafíos o problemas enfrentan los trabajadores humanitarios cuando un sobreviviente de explotación, abuso o acoso sexuales les informa de un incidente? 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2C90D7-2F95-AE75-CE7F-D6C588B810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0732" y="2668929"/>
            <a:ext cx="4762800" cy="337129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4"/>
          <p:cNvSpPr txBox="1"/>
          <p:nvPr/>
        </p:nvSpPr>
        <p:spPr>
          <a:xfrm>
            <a:off x="894904" y="3442128"/>
            <a:ext cx="5214666" cy="1261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 b="1">
                <a:solidFill>
                  <a:srgbClr val="786A6E"/>
                </a:solidFill>
                <a:latin typeface="FreightSans Pro Book" panose="02000606030000020004" pitchFamily="50" charset="0"/>
                <a:sym typeface="Arial"/>
              </a:rPr>
              <a:t>Objetivo de la sesión:</a:t>
            </a:r>
            <a:endParaRPr b="1" dirty="0">
              <a:latin typeface="FreightSans Pro Book" panose="02000606030000020004" pitchFamily="50" charset="0"/>
            </a:endParaRPr>
          </a:p>
          <a:p>
            <a:pPr marL="0" marR="0" lvl="0" indent="0" algn="l" rtl="0">
              <a:spcBef>
                <a:spcPts val="600"/>
              </a:spcBef>
              <a:spcAft>
                <a:spcPts val="600"/>
              </a:spcAft>
              <a:buNone/>
            </a:pPr>
            <a:r>
              <a:rPr lang="es-419" sz="22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Responder de manera compasiva y empática a los incidentes de explotación, abuso y acoso sexuales</a:t>
            </a:r>
            <a:endParaRPr dirty="0">
              <a:latin typeface="FreightSans Pro Book" panose="02000606030000020004" pitchFamily="50" charset="0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898301" y="571685"/>
            <a:ext cx="244757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 6 //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/>
          <p:cNvSpPr txBox="1"/>
          <p:nvPr/>
        </p:nvSpPr>
        <p:spPr>
          <a:xfrm>
            <a:off x="881333" y="984789"/>
            <a:ext cx="7829530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 dirty="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Enfoque centrado en el sobreviviente para recibir una denuncia de explotación, abuso o acoso sexuales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31"/>
          <p:cNvSpPr txBox="1"/>
          <p:nvPr/>
        </p:nvSpPr>
        <p:spPr>
          <a:xfrm>
            <a:off x="854376" y="2607795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31"/>
          <p:cNvSpPr txBox="1"/>
          <p:nvPr/>
        </p:nvSpPr>
        <p:spPr>
          <a:xfrm>
            <a:off x="854375" y="4103059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31"/>
          <p:cNvSpPr/>
          <p:nvPr/>
        </p:nvSpPr>
        <p:spPr>
          <a:xfrm>
            <a:off x="1599791" y="2728313"/>
            <a:ext cx="9577195" cy="1136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Es esencial que el personal de primera línea esté preparado para responder de manera segura y apropiada a las denuncias de explotación, abuso o acoso sexuales y que exista un ambiente de confianza para que el sobreviviente se sienta dispuesto a contar su experiencia.</a:t>
            </a:r>
            <a:endParaRPr dirty="0"/>
          </a:p>
        </p:txBody>
      </p:sp>
      <p:sp>
        <p:nvSpPr>
          <p:cNvPr id="310" name="Google Shape;310;p31"/>
          <p:cNvSpPr/>
          <p:nvPr/>
        </p:nvSpPr>
        <p:spPr>
          <a:xfrm>
            <a:off x="1456395" y="4344532"/>
            <a:ext cx="8496434" cy="406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No se espera que el personal no especializado sobrepase sus limitaciones</a:t>
            </a:r>
            <a:r>
              <a:rPr lang="es-419" sz="2200">
                <a:solidFill>
                  <a:srgbClr val="27242B"/>
                </a:solidFill>
              </a:rPr>
              <a:t>. No es su trabajo</a:t>
            </a:r>
            <a:r>
              <a:rPr lang="es-419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 buscar a los sobrevivientes, asesorarlos, realizar entrevistas, comprender todos los detalles, </a:t>
            </a:r>
            <a:r>
              <a:rPr lang="es-419" sz="2200">
                <a:solidFill>
                  <a:srgbClr val="27242B"/>
                </a:solidFill>
              </a:rPr>
              <a:t>ni </a:t>
            </a:r>
            <a:r>
              <a:rPr lang="es-419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decirle a las personas qué hacer.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31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Recapitulación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31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Google Shape;318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32"/>
          <p:cNvSpPr txBox="1"/>
          <p:nvPr/>
        </p:nvSpPr>
        <p:spPr>
          <a:xfrm>
            <a:off x="854376" y="2607795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32"/>
          <p:cNvSpPr txBox="1"/>
          <p:nvPr/>
        </p:nvSpPr>
        <p:spPr>
          <a:xfrm>
            <a:off x="854375" y="4103059"/>
            <a:ext cx="99149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8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dirty="0"/>
          </a:p>
        </p:txBody>
      </p:sp>
      <p:sp>
        <p:nvSpPr>
          <p:cNvPr id="321" name="Google Shape;321;p32"/>
          <p:cNvSpPr txBox="1"/>
          <p:nvPr/>
        </p:nvSpPr>
        <p:spPr>
          <a:xfrm>
            <a:off x="854374" y="5105653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32"/>
          <p:cNvSpPr/>
          <p:nvPr/>
        </p:nvSpPr>
        <p:spPr>
          <a:xfrm>
            <a:off x="1599791" y="2728313"/>
            <a:ext cx="9613709" cy="400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 cuanto trabajador humanitario, su función no es hacer suposiciones ni juzgar, sino respetar y proteger los derechos y las necesidades de todas las personas.</a:t>
            </a:r>
            <a:endParaRPr sz="2200" dirty="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32"/>
          <p:cNvSpPr/>
          <p:nvPr/>
        </p:nvSpPr>
        <p:spPr>
          <a:xfrm>
            <a:off x="1456394" y="4090533"/>
            <a:ext cx="9414806" cy="341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 deber es proveer información precisa y actualizada sobre los servicios disponibles y dejar que los sobrevivientes tomen sus propias decisiones. </a:t>
            </a:r>
            <a:endParaRPr dirty="0"/>
          </a:p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32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Recapitulación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p32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32"/>
          <p:cNvSpPr/>
          <p:nvPr/>
        </p:nvSpPr>
        <p:spPr>
          <a:xfrm>
            <a:off x="1456394" y="5317226"/>
            <a:ext cx="9414806" cy="341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Además, tiene la obligación de informar cualquier incidente de EAS del que tenga conocimiento. Es importante que comunique esta obligación al sobreviviente o al testigo. 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Google Shape;331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33"/>
          <p:cNvSpPr txBox="1"/>
          <p:nvPr/>
        </p:nvSpPr>
        <p:spPr>
          <a:xfrm>
            <a:off x="881333" y="984789"/>
            <a:ext cx="5214667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Recibir denuncias de explotación, abuso y acoso sexuales, aplicando un enfoque centrado en los sobrevivientes</a:t>
            </a:r>
            <a:endParaRPr sz="4000" b="1" dirty="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33"/>
          <p:cNvSpPr txBox="1"/>
          <p:nvPr/>
        </p:nvSpPr>
        <p:spPr>
          <a:xfrm>
            <a:off x="898301" y="571685"/>
            <a:ext cx="2283513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9979C4-9EA5-BB5B-1CDA-64D147AF58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531" t="5775" r="59333" b="53386"/>
          <a:stretch/>
        </p:blipFill>
        <p:spPr>
          <a:xfrm flipH="1">
            <a:off x="7501466" y="2158320"/>
            <a:ext cx="1734484" cy="41263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A79A437-229D-87E3-DDA0-5CDB61E5C6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265" t="5775" r="49860" b="53386"/>
          <a:stretch/>
        </p:blipFill>
        <p:spPr>
          <a:xfrm>
            <a:off x="9336863" y="2327399"/>
            <a:ext cx="1331137" cy="389191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Google Shape;340;p34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34"/>
          <p:cNvSpPr txBox="1"/>
          <p:nvPr/>
        </p:nvSpPr>
        <p:spPr>
          <a:xfrm>
            <a:off x="854376" y="736684"/>
            <a:ext cx="1110454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Actitudes centradas en los sobrevivientes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2" name="Google Shape;342;p34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34"/>
          <p:cNvSpPr txBox="1"/>
          <p:nvPr/>
        </p:nvSpPr>
        <p:spPr>
          <a:xfrm>
            <a:off x="736600" y="2335664"/>
            <a:ext cx="3302100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4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Los sobrevivientes nunca son responsables de la violencia que sufren.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La explotación y el abuso son siempre una elección de los perpetradores. </a:t>
            </a:r>
            <a:endParaRPr dirty="0"/>
          </a:p>
        </p:txBody>
      </p:sp>
      <p:pic>
        <p:nvPicPr>
          <p:cNvPr id="2" name="Picture 1" descr="Shape&#10;&#10;Description automatically generated">
            <a:extLst>
              <a:ext uri="{FF2B5EF4-FFF2-40B4-BE49-F238E27FC236}">
                <a16:creationId xmlns:a16="http://schemas.microsoft.com/office/drawing/2014/main" id="{FFC16DE9-0A5F-ACE3-DDD0-95825437F5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37" t="1704" r="1212" b="1741"/>
          <a:stretch/>
        </p:blipFill>
        <p:spPr>
          <a:xfrm>
            <a:off x="6347201" y="2335664"/>
            <a:ext cx="5207489" cy="365591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" name="Google Shape;350;p35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35"/>
          <p:cNvSpPr txBox="1"/>
          <p:nvPr/>
        </p:nvSpPr>
        <p:spPr>
          <a:xfrm>
            <a:off x="854376" y="736684"/>
            <a:ext cx="1110454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Comportamientos y afirmaciones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35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F0BD09-9027-DEDD-A400-9EA16E6A41E8}"/>
              </a:ext>
            </a:extLst>
          </p:cNvPr>
          <p:cNvSpPr txBox="1"/>
          <p:nvPr/>
        </p:nvSpPr>
        <p:spPr>
          <a:xfrm>
            <a:off x="1874982" y="1459345"/>
            <a:ext cx="399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419"/>
              <a:t> </a:t>
            </a:r>
          </a:p>
          <a:p>
            <a:pPr rtl="0"/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C75928F-A67F-CF36-7B35-1D4CB86AC4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749411"/>
              </p:ext>
            </p:extLst>
          </p:nvPr>
        </p:nvGraphicFramePr>
        <p:xfrm>
          <a:off x="1874982" y="1459345"/>
          <a:ext cx="8442036" cy="4710176"/>
        </p:xfrm>
        <a:graphic>
          <a:graphicData uri="http://schemas.openxmlformats.org/drawingml/2006/table">
            <a:tbl>
              <a:tblPr firstRow="1" bandRow="1">
                <a:tableStyleId>{2621AA4B-4AED-4292-B87F-39A00C4C5883}</a:tableStyleId>
              </a:tblPr>
              <a:tblGrid>
                <a:gridCol w="4221018">
                  <a:extLst>
                    <a:ext uri="{9D8B030D-6E8A-4147-A177-3AD203B41FA5}">
                      <a16:colId xmlns:a16="http://schemas.microsoft.com/office/drawing/2014/main" val="1646772900"/>
                    </a:ext>
                  </a:extLst>
                </a:gridCol>
                <a:gridCol w="4221018">
                  <a:extLst>
                    <a:ext uri="{9D8B030D-6E8A-4147-A177-3AD203B41FA5}">
                      <a16:colId xmlns:a16="http://schemas.microsoft.com/office/drawing/2014/main" val="18227598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s-419" b="1">
                          <a:solidFill>
                            <a:srgbClr val="EEE8E4"/>
                          </a:solidFill>
                          <a:latin typeface="Arial Black" panose="020B0A04020102020204" pitchFamily="34" charset="0"/>
                        </a:rPr>
                        <a:t>Sí</a:t>
                      </a:r>
                      <a:endParaRPr lang="en-US" dirty="0">
                        <a:solidFill>
                          <a:srgbClr val="EEE8E4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75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s-419" b="1">
                          <a:solidFill>
                            <a:srgbClr val="FF5757"/>
                          </a:solidFill>
                          <a:latin typeface="Arial Black" panose="020B0A04020102020204" pitchFamily="34" charset="0"/>
                        </a:rPr>
                        <a:t>No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0456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419" sz="1200" b="1"/>
                        <a:t>Ofrecer privacidad, seguridad, empatía </a:t>
                      </a:r>
                      <a:r>
                        <a:rPr lang="es-419" sz="1200"/>
                        <a:t>y respeto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419" sz="1200" b="1"/>
                        <a:t>No </a:t>
                      </a:r>
                      <a:r>
                        <a:rPr lang="es-419" sz="1200" b="0"/>
                        <a:t>prometer confidencialidad absoluta (en algunos casos, existen leyes que obligan a denunciar estos hechos)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03919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419" sz="1200" b="1"/>
                        <a:t>Mantener una distancia apropiada </a:t>
                      </a:r>
                      <a:r>
                        <a:rPr lang="es-419" sz="1200"/>
                        <a:t>con la victima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419" sz="1200" b="1"/>
                        <a:t>No </a:t>
                      </a:r>
                      <a:r>
                        <a:rPr lang="es-419" sz="1200" b="0"/>
                        <a:t>hacer de detective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77486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419" sz="1200"/>
                        <a:t>Respetar los</a:t>
                      </a:r>
                      <a:r>
                        <a:rPr lang="es-419" sz="1200" b="1"/>
                        <a:t> silencios</a:t>
                      </a:r>
                      <a:endParaRPr lang="en-US" sz="120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0"/>
                      <a:endParaRPr lang="en-US" sz="120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09818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s-419" b="1">
                          <a:solidFill>
                            <a:srgbClr val="EEE8E4"/>
                          </a:solidFill>
                          <a:latin typeface="Arial Black" panose="020B0A04020102020204" pitchFamily="34" charset="0"/>
                        </a:rPr>
                        <a:t>Sí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75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s-419" b="1">
                          <a:solidFill>
                            <a:srgbClr val="FF5757"/>
                          </a:solidFill>
                          <a:latin typeface="Arial Black" panose="020B0A04020102020204" pitchFamily="34" charset="0"/>
                        </a:rPr>
                        <a:t>No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4675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419" sz="1200" b="1"/>
                        <a:t>Tratar con seriedad </a:t>
                      </a:r>
                      <a:r>
                        <a:t>a la víctima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419" sz="1200" b="1"/>
                        <a:t>No </a:t>
                      </a:r>
                      <a:r>
                        <a:rPr lang="es-419" sz="1200" b="0"/>
                        <a:t>cuestionar la victimización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44274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419" sz="1200" b="1"/>
                        <a:t>Decirle </a:t>
                      </a:r>
                      <a:r>
                        <a:rPr lang="es-419" sz="1200" b="0"/>
                        <a:t>a la víctima que no es culpable de la violencia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419" sz="1200" b="1"/>
                        <a:t>No</a:t>
                      </a:r>
                      <a:r>
                        <a:rPr lang="es-419" sz="1200" b="0"/>
                        <a:t> juzgar</a:t>
                      </a:r>
                      <a:r>
                        <a:rPr lang="es-419" sz="1200" b="1"/>
                        <a:t>, no </a:t>
                      </a:r>
                      <a:r>
                        <a:rPr lang="es-419" sz="1200" b="0"/>
                        <a:t>culpar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80408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419" sz="1200" b="1"/>
                        <a:t>Brindar información </a:t>
                      </a:r>
                      <a:r>
                        <a:rPr lang="es-419" sz="1200" b="0"/>
                        <a:t>de formar comprensible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419" sz="1200" b="1"/>
                        <a:t>No </a:t>
                      </a:r>
                      <a:r>
                        <a:rPr lang="es-419" sz="1200" b="0"/>
                        <a:t>hacer falsas promesas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4200893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419" sz="1200" b="1"/>
                        <a:t>Reconocer </a:t>
                      </a:r>
                      <a:r>
                        <a:rPr lang="es-419" sz="1200" b="0"/>
                        <a:t>los sentimientos de la víctima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8649870"/>
                  </a:ext>
                </a:extLst>
              </a:tr>
              <a:tr h="262128">
                <a:tc vMerge="1">
                  <a:txBody>
                    <a:bodyPr/>
                    <a:lstStyle/>
                    <a:p>
                      <a:pPr rtl="0"/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419" sz="1200" b="1"/>
                        <a:t>No </a:t>
                      </a:r>
                      <a:r>
                        <a:rPr lang="es-419" sz="1200" b="0"/>
                        <a:t>presionar a la víctima para que cuente lo sucedido o revele detalles (nunca preguntar ¿por qué?)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31410537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419" sz="1200" b="1"/>
                        <a:t>Reconocer </a:t>
                      </a:r>
                      <a:r>
                        <a:rPr lang="es-419" sz="1200" b="0"/>
                        <a:t>los esfuerzos de la victima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5475768"/>
                  </a:ext>
                </a:extLst>
              </a:tr>
              <a:tr h="219456">
                <a:tc vMerge="1">
                  <a:txBody>
                    <a:bodyPr/>
                    <a:lstStyle/>
                    <a:p>
                      <a:pPr rtl="0"/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419" sz="1200" b="1"/>
                        <a:t>No </a:t>
                      </a:r>
                      <a:r>
                        <a:rPr lang="es-419" sz="1200" b="0"/>
                        <a:t>utilizar términos técnicos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46258530"/>
                  </a:ext>
                </a:extLst>
              </a:tr>
              <a:tr h="128016">
                <a:tc rowSpan="2"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419" sz="1200" b="1"/>
                        <a:t>Parafrasear </a:t>
                      </a:r>
                      <a:r>
                        <a:rPr lang="es-419" sz="1200" b="0"/>
                        <a:t>el relato de la víctima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008069"/>
                  </a:ext>
                </a:extLst>
              </a:tr>
              <a:tr h="176784">
                <a:tc vMerge="1">
                  <a:txBody>
                    <a:bodyPr/>
                    <a:lstStyle/>
                    <a:p>
                      <a:pPr rtl="0"/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419" sz="1200" b="1"/>
                        <a:t>No </a:t>
                      </a:r>
                      <a:r>
                        <a:rPr lang="es-419" sz="1200" b="0"/>
                        <a:t>contarles la historia de otra persona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72539206"/>
                  </a:ext>
                </a:extLst>
              </a:tr>
              <a:tr h="170688">
                <a:tc rowSpan="2"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419" sz="1200" b="0"/>
                        <a:t>Hacer </a:t>
                      </a:r>
                      <a:r>
                        <a:rPr lang="es-419" sz="1200" b="1"/>
                        <a:t>preguntas cerradas</a:t>
                      </a:r>
                      <a:r>
                        <a:rPr lang="es-419" sz="1200" b="0"/>
                        <a:t> para clarificar o confirmar alguna cuestión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7072821"/>
                  </a:ext>
                </a:extLst>
              </a:tr>
              <a:tr h="347472">
                <a:tc vMerge="1">
                  <a:txBody>
                    <a:bodyPr/>
                    <a:lstStyle/>
                    <a:p>
                      <a:pPr rtl="0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s-419" sz="1200" b="1"/>
                        <a:t>No </a:t>
                      </a:r>
                      <a:r>
                        <a:rPr lang="es-419" sz="1200" b="0"/>
                        <a:t>hablar de sus propios problemas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9075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74258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Google Shape;359;p36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36"/>
          <p:cNvSpPr txBox="1"/>
          <p:nvPr/>
        </p:nvSpPr>
        <p:spPr>
          <a:xfrm>
            <a:off x="854376" y="736684"/>
            <a:ext cx="11104541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Comportamientos y afirmaciones: expectativas de los sobrevivientes</a:t>
            </a:r>
            <a:endParaRPr sz="18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36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62" name="Google Shape;362;p36"/>
          <p:cNvGraphicFramePr/>
          <p:nvPr>
            <p:extLst>
              <p:ext uri="{D42A27DB-BD31-4B8C-83A1-F6EECF244321}">
                <p14:modId xmlns:p14="http://schemas.microsoft.com/office/powerpoint/2010/main" val="3365247628"/>
              </p:ext>
            </p:extLst>
          </p:nvPr>
        </p:nvGraphicFramePr>
        <p:xfrm>
          <a:off x="567489" y="1562027"/>
          <a:ext cx="11057025" cy="4606975"/>
        </p:xfrm>
        <a:graphic>
          <a:graphicData uri="http://schemas.openxmlformats.org/drawingml/2006/table">
            <a:tbl>
              <a:tblPr>
                <a:noFill/>
                <a:tableStyleId>{2621AA4B-4AED-4292-B87F-39A00C4C5883}</a:tableStyleId>
              </a:tblPr>
              <a:tblGrid>
                <a:gridCol w="472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1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9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92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1800" b="1" u="none" strike="noStrike" cap="non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Ser tratados con dignidad y respeto.</a:t>
                      </a:r>
                      <a:endParaRPr sz="1800" b="1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Vs.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1800" b="1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Ser objeto de actitudes que los culpan.</a:t>
                      </a:r>
                      <a:endParaRPr sz="1800" b="1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1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Tener el poder de elegir.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Sentirse indefensos y que les digan qué hacer o qué es lo “mejor”.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45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Notar que se respeta su privacidad y confidencialidad.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Sentir vergüenza o estigma y que se cuenten sus experiencias sin su consentimiento.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45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No sentirse discriminados ni juzgados.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Sufrir discriminación debido al género, etnia, edad, estado civil, religión, etc.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1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Tener acceso a información precisa.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Tener información limitada o incompleta sobre las opciones disponibles.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5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Sentirse seguros y protegidos al manifestar sus experiencias.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Sentirse inseguros después de contar sus experiencias.</a:t>
                      </a:r>
                      <a:endParaRPr dirty="0"/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Google Shape;368;p37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37"/>
          <p:cNvSpPr txBox="1"/>
          <p:nvPr/>
        </p:nvSpPr>
        <p:spPr>
          <a:xfrm>
            <a:off x="854376" y="736684"/>
            <a:ext cx="1110454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Primera línea de apoyo: el enfoque LIVES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37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37"/>
          <p:cNvSpPr txBox="1"/>
          <p:nvPr/>
        </p:nvSpPr>
        <p:spPr>
          <a:xfrm>
            <a:off x="736600" y="2335664"/>
            <a:ext cx="6096000" cy="4154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 el servicio más valioso que puede brindar.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Incluso si no es un especialista, habrá brindado un apoyo esencial a la persona.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Recuerde las 5 letras: LIVES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25663E-6973-D3C8-3433-87E8DD672594}"/>
              </a:ext>
            </a:extLst>
          </p:cNvPr>
          <p:cNvSpPr txBox="1"/>
          <p:nvPr/>
        </p:nvSpPr>
        <p:spPr>
          <a:xfrm>
            <a:off x="6832600" y="2136583"/>
            <a:ext cx="999177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419" sz="2800"/>
              <a:t>L</a:t>
            </a:r>
          </a:p>
          <a:p>
            <a:pPr rtl="0"/>
            <a:endParaRPr lang="en-US" sz="2800" dirty="0"/>
          </a:p>
          <a:p>
            <a:pPr rtl="0"/>
            <a:r>
              <a:rPr lang="es-419" sz="2800"/>
              <a:t>I</a:t>
            </a:r>
          </a:p>
          <a:p>
            <a:pPr rtl="0"/>
            <a:endParaRPr lang="en-US" sz="2800" dirty="0"/>
          </a:p>
          <a:p>
            <a:pPr rtl="0"/>
            <a:r>
              <a:rPr lang="es-419" sz="2800"/>
              <a:t>V</a:t>
            </a:r>
          </a:p>
          <a:p>
            <a:pPr rtl="0"/>
            <a:endParaRPr lang="en-US" sz="2800" dirty="0"/>
          </a:p>
          <a:p>
            <a:pPr rtl="0"/>
            <a:r>
              <a:rPr lang="es-419" sz="2800"/>
              <a:t>E</a:t>
            </a:r>
          </a:p>
          <a:p>
            <a:pPr rtl="0"/>
            <a:endParaRPr lang="en-US" sz="2800" dirty="0"/>
          </a:p>
          <a:p>
            <a:pPr rtl="0"/>
            <a:r>
              <a:rPr lang="es-419" sz="2800"/>
              <a:t>S</a:t>
            </a:r>
          </a:p>
          <a:p>
            <a:pPr rtl="0"/>
            <a:endParaRPr lang="en-US" dirty="0"/>
          </a:p>
        </p:txBody>
      </p:sp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427F581-2D84-DB2E-3F41-B55A41B1F8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459" t="17373" r="22121" b="19275"/>
          <a:stretch/>
        </p:blipFill>
        <p:spPr>
          <a:xfrm>
            <a:off x="7277925" y="2058143"/>
            <a:ext cx="553852" cy="6006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D4142E-ACED-A828-A14E-8D03F8BD1DED}"/>
              </a:ext>
            </a:extLst>
          </p:cNvPr>
          <p:cNvSpPr txBox="1"/>
          <p:nvPr/>
        </p:nvSpPr>
        <p:spPr>
          <a:xfrm>
            <a:off x="8051471" y="2136583"/>
            <a:ext cx="2256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419" sz="2800">
                <a:latin typeface="FreightSans Pro Book" panose="02000606030000020004" pitchFamily="50" charset="0"/>
              </a:rPr>
              <a:t>...ESCUCHAR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13852B76-2628-3586-17D3-67D1964909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4535" y="2985283"/>
            <a:ext cx="553853" cy="5538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D36F9D-1AF8-E30A-93D6-8C1D59F656F6}"/>
              </a:ext>
            </a:extLst>
          </p:cNvPr>
          <p:cNvSpPr txBox="1"/>
          <p:nvPr/>
        </p:nvSpPr>
        <p:spPr>
          <a:xfrm>
            <a:off x="8051471" y="2904787"/>
            <a:ext cx="3907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419" sz="2800" dirty="0">
                <a:latin typeface="FreightSans Pro Book" panose="02000606030000020004" pitchFamily="50" charset="0"/>
              </a:rPr>
              <a:t>...PREGUNTAR sobre las necesidades</a:t>
            </a:r>
          </a:p>
        </p:txBody>
      </p:sp>
      <p:pic>
        <p:nvPicPr>
          <p:cNvPr id="7" name="Picture 6" descr="Text, icon&#10;&#10;Description automatically generated">
            <a:extLst>
              <a:ext uri="{FF2B5EF4-FFF2-40B4-BE49-F238E27FC236}">
                <a16:creationId xmlns:a16="http://schemas.microsoft.com/office/drawing/2014/main" id="{322A8048-F950-58D0-310B-6BE10AB60C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93973" y="3768271"/>
            <a:ext cx="642917" cy="6429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4BECF7B-F79F-B18E-F177-B91CC2C50287}"/>
              </a:ext>
            </a:extLst>
          </p:cNvPr>
          <p:cNvSpPr txBox="1"/>
          <p:nvPr/>
        </p:nvSpPr>
        <p:spPr>
          <a:xfrm>
            <a:off x="8051471" y="3825557"/>
            <a:ext cx="4022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419" sz="2800">
                <a:latin typeface="FreightSans Pro Book" panose="02000606030000020004" pitchFamily="50" charset="0"/>
              </a:rPr>
              <a:t>...VALIDAR la experiencia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C75846C4-2926-B465-6560-E3F5EA4219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77925" y="4723848"/>
            <a:ext cx="642917" cy="64291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C32EFEE-45FD-4375-C99F-6891FBC88C8D}"/>
              </a:ext>
            </a:extLst>
          </p:cNvPr>
          <p:cNvSpPr txBox="1"/>
          <p:nvPr/>
        </p:nvSpPr>
        <p:spPr>
          <a:xfrm>
            <a:off x="8051470" y="4843545"/>
            <a:ext cx="4140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419" sz="2800" dirty="0">
                <a:latin typeface="FreightSans Pro Book" panose="02000606030000020004" pitchFamily="50" charset="0"/>
              </a:rPr>
              <a:t>...GARANTIZAR la seguridad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D2C75FB8-FC11-7B86-CBA3-CD7D42343E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32073" y="5436285"/>
            <a:ext cx="726869" cy="72686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E6F3FA4-E879-43E2-3F11-9D90A2BFFB86}"/>
              </a:ext>
            </a:extLst>
          </p:cNvPr>
          <p:cNvSpPr txBox="1"/>
          <p:nvPr/>
        </p:nvSpPr>
        <p:spPr>
          <a:xfrm>
            <a:off x="8062109" y="5686553"/>
            <a:ext cx="284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419" sz="2800">
                <a:latin typeface="FreightSans Pro Book" panose="02000606030000020004" pitchFamily="50" charset="0"/>
              </a:rPr>
              <a:t>...APOYAR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Google Shape;377;p38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38"/>
          <p:cNvSpPr txBox="1"/>
          <p:nvPr/>
        </p:nvSpPr>
        <p:spPr>
          <a:xfrm>
            <a:off x="2291945" y="2639529"/>
            <a:ext cx="8737177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Escuchar con empatía y sin juzgar.</a:t>
            </a:r>
            <a:endParaRPr dirty="0"/>
          </a:p>
        </p:txBody>
      </p:sp>
      <p:sp>
        <p:nvSpPr>
          <p:cNvPr id="379" name="Google Shape;379;p38"/>
          <p:cNvSpPr txBox="1"/>
          <p:nvPr/>
        </p:nvSpPr>
        <p:spPr>
          <a:xfrm>
            <a:off x="2291944" y="3277279"/>
            <a:ext cx="8737177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 investigar ni interrogar, pero asegurarse de tener la información básica: quién, qué, cuándo y dónde. NUNCA preguntar a los sobrevivientes por qué hicieron o no algo, ya que ello puede suponer una opinión.</a:t>
            </a:r>
            <a:endParaRPr dirty="0"/>
          </a:p>
        </p:txBody>
      </p:sp>
      <p:sp>
        <p:nvSpPr>
          <p:cNvPr id="380" name="Google Shape;380;p38"/>
          <p:cNvSpPr txBox="1"/>
          <p:nvPr/>
        </p:nvSpPr>
        <p:spPr>
          <a:xfrm>
            <a:off x="2291944" y="4656149"/>
            <a:ext cx="873034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Preguntar acerca de sus preocupaciones sobre su seguridad personal. </a:t>
            </a:r>
            <a:endParaRPr dirty="0"/>
          </a:p>
        </p:txBody>
      </p:sp>
      <p:sp>
        <p:nvSpPr>
          <p:cNvPr id="381" name="Google Shape;381;p38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Consejos para responder a los casos de explotación, abuso y acoso sexuales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38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38"/>
          <p:cNvSpPr txBox="1"/>
          <p:nvPr/>
        </p:nvSpPr>
        <p:spPr>
          <a:xfrm>
            <a:off x="2298777" y="5614805"/>
            <a:ext cx="873034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Derivar a los servicios disponibles con el consentimiento del sobreviviente.</a:t>
            </a:r>
            <a:endParaRPr dirty="0"/>
          </a:p>
        </p:txBody>
      </p:sp>
      <p:pic>
        <p:nvPicPr>
          <p:cNvPr id="384" name="Google Shape;384;p38" descr="Ic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1306" y="4460460"/>
            <a:ext cx="806557" cy="806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38" descr="Icon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94927" y="5469406"/>
            <a:ext cx="726556" cy="726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38" descr="Logo&#10;&#10;Description automatically generated with medium confidence"/>
          <p:cNvPicPr preferRelativeResize="0"/>
          <p:nvPr/>
        </p:nvPicPr>
        <p:blipFill rotWithShape="1">
          <a:blip r:embed="rId6">
            <a:alphaModFix/>
          </a:blip>
          <a:srcRect l="19459" t="17373" r="22120" b="19275"/>
          <a:stretch/>
        </p:blipFill>
        <p:spPr>
          <a:xfrm>
            <a:off x="1239038" y="2449210"/>
            <a:ext cx="743774" cy="806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38" descr="Icon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l="16406" t="21064" r="16536" b="20416"/>
          <a:stretch/>
        </p:blipFill>
        <p:spPr>
          <a:xfrm>
            <a:off x="860212" y="2747621"/>
            <a:ext cx="410910" cy="35858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88" name="Google Shape;388;p38"/>
          <p:cNvGrpSpPr/>
          <p:nvPr/>
        </p:nvGrpSpPr>
        <p:grpSpPr>
          <a:xfrm>
            <a:off x="913699" y="3414889"/>
            <a:ext cx="885455" cy="873457"/>
            <a:chOff x="1029309" y="3414889"/>
            <a:chExt cx="885455" cy="873457"/>
          </a:xfrm>
        </p:grpSpPr>
        <p:pic>
          <p:nvPicPr>
            <p:cNvPr id="389" name="Google Shape;389;p38" descr="Logo&#10;&#10;Description automatically generated"/>
            <p:cNvPicPr preferRelativeResize="0"/>
            <p:nvPr/>
          </p:nvPicPr>
          <p:blipFill rotWithShape="1">
            <a:blip r:embed="rId8">
              <a:alphaModFix/>
            </a:blip>
            <a:srcRect l="20827" t="21064" r="21583" b="22127"/>
            <a:stretch/>
          </p:blipFill>
          <p:spPr>
            <a:xfrm flipH="1">
              <a:off x="1029309" y="3414889"/>
              <a:ext cx="885455" cy="8734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0" name="Google Shape;390;p38"/>
            <p:cNvSpPr/>
            <p:nvPr/>
          </p:nvSpPr>
          <p:spPr>
            <a:xfrm>
              <a:off x="1323827" y="3644544"/>
              <a:ext cx="319745" cy="320163"/>
            </a:xfrm>
            <a:prstGeom prst="ellipse">
              <a:avLst/>
            </a:prstGeom>
            <a:solidFill>
              <a:schemeClr val="lt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rtlCol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91" name="Google Shape;391;p38" descr="Icon&#10;&#10;Description automatically generated"/>
            <p:cNvPicPr preferRelativeResize="0"/>
            <p:nvPr/>
          </p:nvPicPr>
          <p:blipFill rotWithShape="1">
            <a:blip r:embed="rId9">
              <a:alphaModFix/>
            </a:blip>
            <a:srcRect l="19495" t="20001" r="20353" b="19894"/>
            <a:stretch/>
          </p:blipFill>
          <p:spPr>
            <a:xfrm flipH="1">
              <a:off x="1251684" y="3647411"/>
              <a:ext cx="400976" cy="40067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Google Shape;396;p39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39"/>
          <p:cNvSpPr txBox="1"/>
          <p:nvPr/>
        </p:nvSpPr>
        <p:spPr>
          <a:xfrm>
            <a:off x="2283939" y="2639995"/>
            <a:ext cx="8920102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Reconocer la importancia de su puesto e interacciones. </a:t>
            </a:r>
            <a:endParaRPr dirty="0"/>
          </a:p>
        </p:txBody>
      </p:sp>
      <p:sp>
        <p:nvSpPr>
          <p:cNvPr id="398" name="Google Shape;398;p39"/>
          <p:cNvSpPr txBox="1"/>
          <p:nvPr/>
        </p:nvSpPr>
        <p:spPr>
          <a:xfrm>
            <a:off x="2283938" y="3522944"/>
            <a:ext cx="8920102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Comunicar lo que debe hacer con la información y qué ocurrirá a continuación. </a:t>
            </a:r>
            <a:endParaRPr dirty="0"/>
          </a:p>
        </p:txBody>
      </p:sp>
      <p:sp>
        <p:nvSpPr>
          <p:cNvPr id="399" name="Google Shape;399;p39"/>
          <p:cNvSpPr txBox="1"/>
          <p:nvPr/>
        </p:nvSpPr>
        <p:spPr>
          <a:xfrm>
            <a:off x="2283938" y="4572527"/>
            <a:ext cx="8920101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Tener una actitud libre de prejuicios y la voluntad de cambiar su opinión en virtud de la información nueva que reciba.</a:t>
            </a:r>
            <a:endParaRPr dirty="0"/>
          </a:p>
        </p:txBody>
      </p:sp>
      <p:sp>
        <p:nvSpPr>
          <p:cNvPr id="400" name="Google Shape;400;p39"/>
          <p:cNvSpPr txBox="1"/>
          <p:nvPr/>
        </p:nvSpPr>
        <p:spPr>
          <a:xfrm>
            <a:off x="2283937" y="5677455"/>
            <a:ext cx="8920101" cy="443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Hacer preguntas honestas. </a:t>
            </a:r>
            <a:endParaRPr dirty="0"/>
          </a:p>
        </p:txBody>
      </p:sp>
      <p:sp>
        <p:nvSpPr>
          <p:cNvPr id="401" name="Google Shape;401;p39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Consejos para responder a los casos de explotación, abuso y acoso sexuales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39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3" name="Google Shape;403;p39" descr="Ic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3963" y="5514663"/>
            <a:ext cx="728481" cy="728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39" descr="Icon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70577" y="2348424"/>
            <a:ext cx="928662" cy="928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39" descr="Text, icon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79259" y="3429000"/>
            <a:ext cx="928662" cy="928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39" descr="Icon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29858" y="4517889"/>
            <a:ext cx="878063" cy="878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Google Shape;411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07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40"/>
          <p:cNvSpPr txBox="1"/>
          <p:nvPr/>
        </p:nvSpPr>
        <p:spPr>
          <a:xfrm>
            <a:off x="881332" y="2709715"/>
            <a:ext cx="10156781" cy="152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Opción A:</a:t>
            </a:r>
            <a:endParaRPr dirty="0"/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Cada pareja trabaja en conjunto en el juego de roles, que consiste en informar y recibir una denuncia de explotación, abuso y acoso sexuales, en función de la situación que se les asignó. Primero, el participante A desempeñará el papel del sobreviviente, y el participante B, el del miembro del personal que recibe la denuncia.</a:t>
            </a:r>
            <a:endParaRPr dirty="0"/>
          </a:p>
        </p:txBody>
      </p:sp>
      <p:sp>
        <p:nvSpPr>
          <p:cNvPr id="413" name="Google Shape;413;p40"/>
          <p:cNvSpPr txBox="1"/>
          <p:nvPr/>
        </p:nvSpPr>
        <p:spPr>
          <a:xfrm>
            <a:off x="881332" y="4468783"/>
            <a:ext cx="10156781" cy="152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Opción B:</a:t>
            </a:r>
            <a:endParaRPr dirty="0"/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Elegir una situación y explicar el motivo de su elección. Tenga en cuenta los debates sobre el</a:t>
            </a:r>
            <a:r>
              <a:rPr lang="es-419" sz="2200">
                <a:solidFill>
                  <a:schemeClr val="dk1"/>
                </a:solidFill>
              </a:rPr>
              <a:t> enfoque</a:t>
            </a:r>
            <a:r>
              <a:rPr lang="es-419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centrado en el sobreviviente y utilice la hoja con consejos para recibir denuncias de explotación, abuso y acoso sexuales a fin de fundamentar su decisión.</a:t>
            </a:r>
            <a:endParaRPr dirty="0"/>
          </a:p>
        </p:txBody>
      </p:sp>
      <p:sp>
        <p:nvSpPr>
          <p:cNvPr id="414" name="Google Shape;414;p40"/>
          <p:cNvSpPr txBox="1"/>
          <p:nvPr/>
        </p:nvSpPr>
        <p:spPr>
          <a:xfrm>
            <a:off x="898301" y="571685"/>
            <a:ext cx="244757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40"/>
          <p:cNvSpPr txBox="1"/>
          <p:nvPr/>
        </p:nvSpPr>
        <p:spPr>
          <a:xfrm>
            <a:off x="881333" y="984789"/>
            <a:ext cx="9471535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Juego de roles o ¿cómo actuaría? Ejercicio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5"/>
          <p:cNvSpPr txBox="1"/>
          <p:nvPr/>
        </p:nvSpPr>
        <p:spPr>
          <a:xfrm>
            <a:off x="881333" y="984789"/>
            <a:ext cx="5214667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Comprender las necesidades de los sobrevivientes de explotación, abuso y acoso sexuales</a:t>
            </a:r>
            <a:endParaRPr sz="4000" dirty="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5"/>
          <p:cNvSpPr txBox="1"/>
          <p:nvPr/>
        </p:nvSpPr>
        <p:spPr>
          <a:xfrm>
            <a:off x="898301" y="571685"/>
            <a:ext cx="2283513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5" descr="Picture 15">
            <a:extLst>
              <a:ext uri="{FF2B5EF4-FFF2-40B4-BE49-F238E27FC236}">
                <a16:creationId xmlns:a16="http://schemas.microsoft.com/office/drawing/2014/main" id="{9BF38B41-23E9-6658-BC12-580C160D6AC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8531" t="5775" r="49860" b="53386"/>
          <a:stretch>
            <a:fillRect/>
          </a:stretch>
        </p:blipFill>
        <p:spPr>
          <a:xfrm>
            <a:off x="7344103" y="910199"/>
            <a:ext cx="3599794" cy="4809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Google Shape;421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41"/>
          <p:cNvSpPr txBox="1"/>
          <p:nvPr/>
        </p:nvSpPr>
        <p:spPr>
          <a:xfrm>
            <a:off x="854376" y="2607795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41"/>
          <p:cNvSpPr txBox="1"/>
          <p:nvPr/>
        </p:nvSpPr>
        <p:spPr>
          <a:xfrm>
            <a:off x="854375" y="3836701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41"/>
          <p:cNvSpPr txBox="1"/>
          <p:nvPr/>
        </p:nvSpPr>
        <p:spPr>
          <a:xfrm>
            <a:off x="854374" y="5105653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p41"/>
          <p:cNvSpPr/>
          <p:nvPr/>
        </p:nvSpPr>
        <p:spPr>
          <a:xfrm>
            <a:off x="1545295" y="2658988"/>
            <a:ext cx="9635200" cy="802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Póngase en el lugar del sobreviviente y demuestre empatía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41"/>
          <p:cNvSpPr/>
          <p:nvPr/>
        </p:nvSpPr>
        <p:spPr>
          <a:xfrm>
            <a:off x="1545295" y="4063603"/>
            <a:ext cx="9613709" cy="400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Nunca investigue, busque testigos o intente mediar. Podría así exponer al sobreviviente y a usted mismo a más riesgos.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41"/>
          <p:cNvSpPr/>
          <p:nvPr/>
        </p:nvSpPr>
        <p:spPr>
          <a:xfrm>
            <a:off x="1545295" y="5236615"/>
            <a:ext cx="8496434" cy="406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El sobreviviente debe mantener el control de la situación. Solicite siempre el consentimiento de los sobrevivientes antes de derivarlos y asegúrese que está bien informado sobre su obligación de denunciar.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41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Recapitulación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41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" name="Google Shape;434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p42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Recapitulación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p42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p42"/>
          <p:cNvSpPr txBox="1"/>
          <p:nvPr/>
        </p:nvSpPr>
        <p:spPr>
          <a:xfrm>
            <a:off x="854373" y="2532860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8" name="Google Shape;438;p42"/>
          <p:cNvSpPr txBox="1"/>
          <p:nvPr/>
        </p:nvSpPr>
        <p:spPr>
          <a:xfrm>
            <a:off x="854372" y="3819256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42"/>
          <p:cNvSpPr/>
          <p:nvPr/>
        </p:nvSpPr>
        <p:spPr>
          <a:xfrm>
            <a:off x="1545295" y="2532860"/>
            <a:ext cx="9635200" cy="802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Recuerde las 5 letras de </a:t>
            </a:r>
            <a:r>
              <a:rPr lang="es-419" sz="2200" b="1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LIVES.</a:t>
            </a:r>
            <a:r>
              <a:rPr lang="es-419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 La primera línea de apoyo es una parte esencial de la respuesta.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42"/>
          <p:cNvSpPr/>
          <p:nvPr/>
        </p:nvSpPr>
        <p:spPr>
          <a:xfrm>
            <a:off x="1545295" y="4005709"/>
            <a:ext cx="9613709" cy="780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Denunciar es parte de su función en la respuesta y no es opcional. Es fundamental seguir protegiendo a los sobrevivientes, como así también a las comunidades y a la organización.  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42"/>
          <p:cNvSpPr/>
          <p:nvPr/>
        </p:nvSpPr>
        <p:spPr>
          <a:xfrm>
            <a:off x="1545295" y="5266425"/>
            <a:ext cx="9635200" cy="7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6" name="Google Shape;446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7" name="Google Shape;447;p43"/>
          <p:cNvSpPr txBox="1"/>
          <p:nvPr/>
        </p:nvSpPr>
        <p:spPr>
          <a:xfrm>
            <a:off x="881333" y="984789"/>
            <a:ext cx="5214667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Ejercer el autocuidado al recibir denuncias de explotación, abuso y acoso sexuales</a:t>
            </a:r>
            <a:endParaRPr sz="4000" b="1" dirty="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43"/>
          <p:cNvSpPr txBox="1"/>
          <p:nvPr/>
        </p:nvSpPr>
        <p:spPr>
          <a:xfrm>
            <a:off x="898301" y="571685"/>
            <a:ext cx="2283513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4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18AACED0-716D-5784-564B-C5F8364A8C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8289" y="1699743"/>
            <a:ext cx="6114423" cy="425535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Google Shape;454;p44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5" name="Google Shape;455;p44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Prevención del estrés 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p44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4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p44"/>
          <p:cNvSpPr txBox="1"/>
          <p:nvPr/>
        </p:nvSpPr>
        <p:spPr>
          <a:xfrm>
            <a:off x="1191175" y="3039992"/>
            <a:ext cx="5766600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¿Cómo podemos prevenir que el personal se estrese cuando se enfrenta a denuncias de explotación, abuso y acoso sexuales?</a:t>
            </a:r>
            <a:endParaRPr dirty="0"/>
          </a:p>
        </p:txBody>
      </p:sp>
      <p:pic>
        <p:nvPicPr>
          <p:cNvPr id="2" name="Picture 1" descr="A picture containing gallery, picture frame, room&#10;&#10;Description automatically generated">
            <a:extLst>
              <a:ext uri="{FF2B5EF4-FFF2-40B4-BE49-F238E27FC236}">
                <a16:creationId xmlns:a16="http://schemas.microsoft.com/office/drawing/2014/main" id="{0D99D526-B82E-6A42-146E-BD6959BF0A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736" y="1444570"/>
            <a:ext cx="5172862" cy="5172862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4" name="Google Shape;464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2540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45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Recapitulación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45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4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CF5CA7-053E-AD6D-4248-AA1EE697EBE2}"/>
              </a:ext>
            </a:extLst>
          </p:cNvPr>
          <p:cNvSpPr txBox="1"/>
          <p:nvPr/>
        </p:nvSpPr>
        <p:spPr>
          <a:xfrm>
            <a:off x="3543300" y="1919644"/>
            <a:ext cx="444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419" sz="2800"/>
              <a:t>Tipos de autocuidado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C7DB014E-03B1-1D72-6B90-05F810A76A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9567" y="3190631"/>
            <a:ext cx="780403" cy="78040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CB543EB-EF7A-0054-9CCB-5A75868D6C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8415" y="3246866"/>
            <a:ext cx="755485" cy="755485"/>
          </a:xfrm>
          <a:prstGeom prst="rect">
            <a:avLst/>
          </a:prstGeom>
        </p:spPr>
      </p:pic>
      <p:pic>
        <p:nvPicPr>
          <p:cNvPr id="5" name="Picture 4" descr="A picture containing text, plate, tableware, dishware&#10;&#10;Description automatically generated">
            <a:extLst>
              <a:ext uri="{FF2B5EF4-FFF2-40B4-BE49-F238E27FC236}">
                <a16:creationId xmlns:a16="http://schemas.microsoft.com/office/drawing/2014/main" id="{A8C1E965-28B2-8164-381A-9BFEAEE5EF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2673" y="3278480"/>
            <a:ext cx="703297" cy="703297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56A4C894-45FD-BF38-5178-BEBBA19FC05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858" t="12700" r="5336" b="11007"/>
          <a:stretch/>
        </p:blipFill>
        <p:spPr>
          <a:xfrm>
            <a:off x="9576512" y="3190631"/>
            <a:ext cx="833120" cy="7238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F9ACE2-357B-48CC-B10A-691FF4828564}"/>
              </a:ext>
            </a:extLst>
          </p:cNvPr>
          <p:cNvSpPr txBox="1"/>
          <p:nvPr/>
        </p:nvSpPr>
        <p:spPr>
          <a:xfrm>
            <a:off x="502269" y="4402244"/>
            <a:ext cx="2408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419" sz="1600"/>
              <a:t>Físico</a:t>
            </a:r>
          </a:p>
          <a:p>
            <a:pPr algn="ctr" rtl="0"/>
            <a:endParaRPr lang="en-US" sz="1600" dirty="0"/>
          </a:p>
          <a:p>
            <a:pPr rtl="0"/>
            <a:r>
              <a:rPr lang="es-419" sz="1600"/>
              <a:t>Dormir, elongar, caminar, consumir alimentos sanos, descansar.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382813-8FCC-67E0-3983-BAF5C479FD38}"/>
              </a:ext>
            </a:extLst>
          </p:cNvPr>
          <p:cNvSpPr txBox="1"/>
          <p:nvPr/>
        </p:nvSpPr>
        <p:spPr>
          <a:xfrm>
            <a:off x="3243022" y="4415137"/>
            <a:ext cx="2408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419" sz="1600"/>
              <a:t>Emocional </a:t>
            </a:r>
          </a:p>
          <a:p>
            <a:pPr rtl="0"/>
            <a:endParaRPr lang="en-US" sz="1600" dirty="0"/>
          </a:p>
          <a:p>
            <a:pPr rtl="0"/>
            <a:r>
              <a:rPr lang="es-419" sz="1600"/>
              <a:t>Manejo del estrés, compasión, amabilidad, madurez emocional.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69E5B-53A0-B050-C031-0F1BF419F70A}"/>
              </a:ext>
            </a:extLst>
          </p:cNvPr>
          <p:cNvSpPr txBox="1"/>
          <p:nvPr/>
        </p:nvSpPr>
        <p:spPr>
          <a:xfrm>
            <a:off x="5983775" y="4392211"/>
            <a:ext cx="240847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419" sz="1600"/>
              <a:t>Social</a:t>
            </a:r>
          </a:p>
          <a:p>
            <a:pPr algn="ctr" rtl="0"/>
            <a:endParaRPr lang="en-US" sz="1600" dirty="0"/>
          </a:p>
          <a:p>
            <a:pPr rtl="0"/>
            <a:r>
              <a:rPr lang="es-419" sz="1600"/>
              <a:t>Sistemas de apoyo, comunicación, tiempo compartido con otros, pedir ayuda, establecer límites.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E0285C-0FE3-8CCF-8A5F-F84FB40BEA7F}"/>
              </a:ext>
            </a:extLst>
          </p:cNvPr>
          <p:cNvSpPr txBox="1"/>
          <p:nvPr/>
        </p:nvSpPr>
        <p:spPr>
          <a:xfrm>
            <a:off x="8894522" y="4292026"/>
            <a:ext cx="21971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s-419" sz="1600"/>
              <a:t>Espiritual </a:t>
            </a:r>
          </a:p>
          <a:p>
            <a:pPr algn="ctr" rtl="0"/>
            <a:endParaRPr lang="en-US" sz="1600" dirty="0"/>
          </a:p>
          <a:p>
            <a:pPr rtl="0"/>
            <a:r>
              <a:rPr lang="es-419" sz="1600"/>
              <a:t>Tiempo a solas, meditación, naturaleza, conexión, espacio sagrado.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2" name="Google Shape;472;p46" descr="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3" name="Google Shape;473;p46"/>
          <p:cNvSpPr txBox="1"/>
          <p:nvPr/>
        </p:nvSpPr>
        <p:spPr>
          <a:xfrm>
            <a:off x="855363" y="2087604"/>
            <a:ext cx="10481273" cy="1261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s-419" sz="2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Nombre </a:t>
            </a:r>
            <a:r>
              <a:rPr lang="es-419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</a:t>
            </a:r>
            <a:r>
              <a:rPr lang="es-419" sz="2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apellido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es-419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Puesto, organización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ts val="2200"/>
              <a:buFont typeface="Arial"/>
              <a:buNone/>
            </a:pPr>
            <a:r>
              <a:rPr lang="es-419" sz="2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YourEmail@NGO.org</a:t>
            </a:r>
            <a:endParaRPr sz="22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p46"/>
          <p:cNvSpPr txBox="1"/>
          <p:nvPr/>
        </p:nvSpPr>
        <p:spPr>
          <a:xfrm>
            <a:off x="855363" y="3349488"/>
            <a:ext cx="4625914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A2D5C"/>
              </a:buClr>
              <a:buSzPts val="2200"/>
              <a:buFont typeface="Arial"/>
              <a:buNone/>
            </a:pPr>
            <a:r>
              <a:rPr lang="es-419" sz="2200" b="1">
                <a:solidFill>
                  <a:srgbClr val="AA2D5C"/>
                </a:solidFill>
                <a:latin typeface="Arial"/>
                <a:ea typeface="Arial"/>
                <a:cs typeface="Arial"/>
                <a:sym typeface="Arial"/>
              </a:rPr>
              <a:t>InterAction.org </a:t>
            </a:r>
            <a:r>
              <a:rPr lang="es-419" sz="2200">
                <a:solidFill>
                  <a:srgbClr val="AA2D5C"/>
                </a:solidFill>
                <a:latin typeface="Arial"/>
                <a:ea typeface="Arial"/>
                <a:cs typeface="Arial"/>
                <a:sym typeface="Arial"/>
              </a:rPr>
              <a:t>// @InterActionorg</a:t>
            </a:r>
            <a:endParaRPr sz="2200" dirty="0">
              <a:solidFill>
                <a:srgbClr val="AA2D5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46"/>
          <p:cNvSpPr txBox="1"/>
          <p:nvPr/>
        </p:nvSpPr>
        <p:spPr>
          <a:xfrm>
            <a:off x="855363" y="3780335"/>
            <a:ext cx="4759053" cy="24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55177"/>
              </a:buClr>
              <a:buSzPts val="1000"/>
              <a:buFont typeface="Arial"/>
              <a:buNone/>
            </a:pPr>
            <a:r>
              <a:rPr lang="es-419" sz="1000" b="1">
                <a:solidFill>
                  <a:srgbClr val="255177"/>
                </a:solidFill>
                <a:latin typeface="Arial"/>
                <a:ea typeface="Arial"/>
                <a:cs typeface="Arial"/>
                <a:sym typeface="Arial"/>
              </a:rPr>
              <a:t>Créditos de los íconos: Freepik, Good Ware, Nhor Phai y Kiranshastry</a:t>
            </a:r>
            <a:endParaRPr sz="1000" dirty="0">
              <a:solidFill>
                <a:srgbClr val="25517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16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6"/>
          <p:cNvSpPr txBox="1"/>
          <p:nvPr/>
        </p:nvSpPr>
        <p:spPr>
          <a:xfrm>
            <a:off x="854376" y="736684"/>
            <a:ext cx="1110454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Las</a:t>
            </a:r>
            <a:r>
              <a:rPr lang="es-419" sz="3200" b="1">
                <a:solidFill>
                  <a:schemeClr val="dk1"/>
                </a:solidFill>
                <a:sym typeface="Arial"/>
              </a:rPr>
              <a:t> consecuencias </a:t>
            </a:r>
            <a:r>
              <a:rPr lang="es-419" sz="3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 la explotación, el abuso y el acoso sexuales desde la mirada de los </a:t>
            </a:r>
            <a:r>
              <a:rPr lang="es-419" sz="3200" b="1">
                <a:solidFill>
                  <a:schemeClr val="dk1"/>
                </a:solidFill>
              </a:rPr>
              <a:t>sobrevivientes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16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3" descr="Picture 3">
            <a:extLst>
              <a:ext uri="{FF2B5EF4-FFF2-40B4-BE49-F238E27FC236}">
                <a16:creationId xmlns:a16="http://schemas.microsoft.com/office/drawing/2014/main" id="{CE803EAC-FD4A-285D-B39B-16A0CF3EB7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668" t="8646" r="39320" b="53684"/>
          <a:stretch/>
        </p:blipFill>
        <p:spPr>
          <a:xfrm flipH="1">
            <a:off x="4946648" y="4147857"/>
            <a:ext cx="2428723" cy="2397617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11E8A8C-63CD-6D96-705F-BB8D15A72B3A}"/>
              </a:ext>
            </a:extLst>
          </p:cNvPr>
          <p:cNvSpPr txBox="1"/>
          <p:nvPr/>
        </p:nvSpPr>
        <p:spPr>
          <a:xfrm>
            <a:off x="1963123" y="4081602"/>
            <a:ext cx="316701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419" sz="2400">
                <a:latin typeface="FreightSans Pro Book" panose="02000606030000020004" pitchFamily="50" charset="0"/>
              </a:rPr>
              <a:t>Consecuencias físicas:</a:t>
            </a:r>
          </a:p>
          <a:p>
            <a:pPr rtl="0"/>
            <a:r>
              <a:rPr lang="es-419" sz="2000">
                <a:latin typeface="FreightSans Pro Book" panose="02000606030000020004" pitchFamily="50" charset="0"/>
              </a:rPr>
              <a:t>Lesiones, cicatrices, embarazos no deseados, ETS, esterilidad, etc.  </a:t>
            </a: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17F9CBB-5698-FFD6-DA44-4D8D3FE4E8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7109" y="4147857"/>
            <a:ext cx="780403" cy="780403"/>
          </a:xfrm>
          <a:prstGeom prst="rect">
            <a:avLst/>
          </a:prstGeom>
        </p:spPr>
      </p:pic>
      <p:pic>
        <p:nvPicPr>
          <p:cNvPr id="8" name="Picture 7" descr="A picture containing text, plate, tableware, dishware&#10;&#10;Description automatically generated">
            <a:extLst>
              <a:ext uri="{FF2B5EF4-FFF2-40B4-BE49-F238E27FC236}">
                <a16:creationId xmlns:a16="http://schemas.microsoft.com/office/drawing/2014/main" id="{29FC845A-74CA-B3F4-9329-E4E22EC208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3315" y="2391761"/>
            <a:ext cx="703297" cy="7032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BFA410D-469D-3D85-FF2E-1F9EDBEDBCF7}"/>
              </a:ext>
            </a:extLst>
          </p:cNvPr>
          <p:cNvSpPr txBox="1"/>
          <p:nvPr/>
        </p:nvSpPr>
        <p:spPr>
          <a:xfrm>
            <a:off x="5011387" y="2407066"/>
            <a:ext cx="30519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419" sz="2400">
                <a:latin typeface="FreightSans Pro Book" panose="02000606030000020004" pitchFamily="50" charset="0"/>
              </a:rPr>
              <a:t>Consecuencias sociales: </a:t>
            </a:r>
          </a:p>
          <a:p>
            <a:pPr rtl="0"/>
            <a:r>
              <a:rPr lang="es-419" sz="2000">
                <a:latin typeface="FreightSans Pro Book" panose="02000606030000020004" pitchFamily="50" charset="0"/>
              </a:rPr>
              <a:t>Pérdida del empleo, aislamiento, estigma, rechazo de social, etc. 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4BE3C8F4-3228-D9A2-833B-8A5FCF1A77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48689" y="4078388"/>
            <a:ext cx="755485" cy="75548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54DB9DB-2787-F24F-F54D-33D97371F2FE}"/>
              </a:ext>
            </a:extLst>
          </p:cNvPr>
          <p:cNvSpPr txBox="1"/>
          <p:nvPr/>
        </p:nvSpPr>
        <p:spPr>
          <a:xfrm>
            <a:off x="8333217" y="4059213"/>
            <a:ext cx="33453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419" sz="2400">
                <a:latin typeface="FreightSans Pro Book" panose="02000606030000020004" pitchFamily="50" charset="0"/>
              </a:rPr>
              <a:t>Consecuencias psicológicas y emocionales:</a:t>
            </a:r>
          </a:p>
          <a:p>
            <a:pPr rtl="0"/>
            <a:r>
              <a:rPr lang="es-419" sz="2000">
                <a:latin typeface="FreightSans Pro Book" panose="02000606030000020004" pitchFamily="50" charset="0"/>
              </a:rPr>
              <a:t>Sentimientos de vergüenza, culpa, aislamiento, temor, ansiedad, enojo, desconfianza, etc.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17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7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Generar empatía con los sobrevivientes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7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3" descr="Picture 13">
            <a:extLst>
              <a:ext uri="{FF2B5EF4-FFF2-40B4-BE49-F238E27FC236}">
                <a16:creationId xmlns:a16="http://schemas.microsoft.com/office/drawing/2014/main" id="{6E0EF80C-94D3-F495-F540-1F792933C4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1" y="1221165"/>
            <a:ext cx="7893256" cy="496748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C92FFB3-B1FA-7FF1-BC1E-81E6F7FF8361}"/>
              </a:ext>
            </a:extLst>
          </p:cNvPr>
          <p:cNvSpPr txBox="1"/>
          <p:nvPr/>
        </p:nvSpPr>
        <p:spPr>
          <a:xfrm>
            <a:off x="368135" y="3075709"/>
            <a:ext cx="42038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419" sz="4000">
                <a:latin typeface="FreightSans Pro Book" panose="02000606030000020004" pitchFamily="50" charset="0"/>
              </a:rPr>
              <a:t>¿Cómo te sentirías si fueras el sobreviviente?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18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8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Entorno del sobreviviente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18"/>
          <p:cNvSpPr txBox="1"/>
          <p:nvPr/>
        </p:nvSpPr>
        <p:spPr>
          <a:xfrm>
            <a:off x="854378" y="496116"/>
            <a:ext cx="2026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6AA03D-0269-286D-209E-D60EE24240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8" t="56120" r="-29" b="6085"/>
          <a:stretch/>
        </p:blipFill>
        <p:spPr>
          <a:xfrm>
            <a:off x="1983652" y="3025919"/>
            <a:ext cx="8845988" cy="23747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E61EE94-236C-2C5F-5E80-7DCBA5175630}"/>
              </a:ext>
            </a:extLst>
          </p:cNvPr>
          <p:cNvSpPr txBox="1"/>
          <p:nvPr/>
        </p:nvSpPr>
        <p:spPr>
          <a:xfrm>
            <a:off x="233083" y="3810000"/>
            <a:ext cx="157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419" sz="2000"/>
              <a:t>La comunidad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D0F885-D926-4335-9A70-4AE5B3D5C3FE}"/>
              </a:ext>
            </a:extLst>
          </p:cNvPr>
          <p:cNvSpPr txBox="1"/>
          <p:nvPr/>
        </p:nvSpPr>
        <p:spPr>
          <a:xfrm>
            <a:off x="4800600" y="5664200"/>
            <a:ext cx="20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419" sz="2000"/>
              <a:t>Familia y pares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24C4F6-8E85-7C67-CC2B-29B818522112}"/>
              </a:ext>
            </a:extLst>
          </p:cNvPr>
          <p:cNvSpPr txBox="1"/>
          <p:nvPr/>
        </p:nvSpPr>
        <p:spPr>
          <a:xfrm>
            <a:off x="9855200" y="2762390"/>
            <a:ext cx="2222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s-419" sz="2000"/>
              <a:t>La organización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9"/>
          <p:cNvSpPr txBox="1"/>
          <p:nvPr/>
        </p:nvSpPr>
        <p:spPr>
          <a:xfrm>
            <a:off x="898301" y="571685"/>
            <a:ext cx="244757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19"/>
          <p:cNvSpPr txBox="1"/>
          <p:nvPr/>
        </p:nvSpPr>
        <p:spPr>
          <a:xfrm>
            <a:off x="881333" y="984789"/>
            <a:ext cx="10829404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 dirty="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Enfoque centrado en el sobreviviente</a:t>
            </a:r>
            <a:endParaRPr dirty="0"/>
          </a:p>
        </p:txBody>
      </p:sp>
      <p:sp>
        <p:nvSpPr>
          <p:cNvPr id="153" name="Google Shape;153;p19"/>
          <p:cNvSpPr txBox="1"/>
          <p:nvPr/>
        </p:nvSpPr>
        <p:spPr>
          <a:xfrm>
            <a:off x="2977704" y="2085488"/>
            <a:ext cx="8401500" cy="34901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94615" marR="1778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Crear un entorno de apoyo en el que se respeten los derechos del sobreviviente y </a:t>
            </a: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</a:rPr>
              <a:t>se</a:t>
            </a: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 los trate con dignidad y respeto.</a:t>
            </a:r>
            <a:endParaRPr dirty="0">
              <a:latin typeface="FreightSans Pro Book" panose="02000606030000020004" pitchFamily="50" charset="0"/>
            </a:endParaRPr>
          </a:p>
          <a:p>
            <a:pPr marL="380365" marR="17780" lvl="0" indent="-133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dirty="0">
              <a:solidFill>
                <a:schemeClr val="dk1"/>
              </a:solidFill>
              <a:latin typeface="FreightSans Pro Book" panose="02000606030000020004" pitchFamily="50" charset="0"/>
              <a:sym typeface="Arial"/>
            </a:endParaRPr>
          </a:p>
          <a:p>
            <a:pPr marL="94615" marR="1778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Promover </a:t>
            </a: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</a:rPr>
              <a:t>la</a:t>
            </a: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 recuperación del sobreviviente y </a:t>
            </a: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</a:rPr>
              <a:t>su</a:t>
            </a: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 capacidad para identificar y expresar sus necesidades y deseos</a:t>
            </a: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</a:rPr>
              <a:t>.</a:t>
            </a:r>
            <a:endParaRPr dirty="0">
              <a:latin typeface="FreightSans Pro Book" panose="02000606030000020004" pitchFamily="50" charset="0"/>
            </a:endParaRPr>
          </a:p>
          <a:p>
            <a:pPr marL="380365" marR="17780" lvl="0" indent="-133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dirty="0">
              <a:solidFill>
                <a:schemeClr val="dk1"/>
              </a:solidFill>
              <a:latin typeface="FreightSans Pro Book" panose="02000606030000020004" pitchFamily="50" charset="0"/>
              <a:sym typeface="Arial"/>
            </a:endParaRPr>
          </a:p>
          <a:p>
            <a:pPr marL="94615" marR="1778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Reforzar </a:t>
            </a: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</a:rPr>
              <a:t>su</a:t>
            </a: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 capacidad para tomar decisiones sobre las posibles opciones para recibir asistencia.</a:t>
            </a:r>
            <a:endParaRPr sz="2400" dirty="0">
              <a:solidFill>
                <a:schemeClr val="dk1"/>
              </a:solidFill>
              <a:latin typeface="FreightSans Pro Book" panose="02000606030000020004" pitchFamily="50" charset="0"/>
              <a:sym typeface="Arial"/>
            </a:endParaRPr>
          </a:p>
        </p:txBody>
      </p:sp>
      <p:sp>
        <p:nvSpPr>
          <p:cNvPr id="154" name="Google Shape;154;p19"/>
          <p:cNvSpPr txBox="1"/>
          <p:nvPr/>
        </p:nvSpPr>
        <p:spPr>
          <a:xfrm>
            <a:off x="2354379" y="1894988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030A0"/>
                </a:solidFill>
                <a:latin typeface="FreightSans Pro Book" panose="02000606030000020004" pitchFamily="50" charset="0"/>
                <a:sym typeface="Arial"/>
              </a:rPr>
              <a:t>1</a:t>
            </a:r>
            <a:endParaRPr dirty="0">
              <a:latin typeface="FreightSans Pro Book" panose="02000606030000020004" pitchFamily="50" charset="0"/>
            </a:endParaRPr>
          </a:p>
        </p:txBody>
      </p:sp>
      <p:sp>
        <p:nvSpPr>
          <p:cNvPr id="155" name="Google Shape;155;p19"/>
          <p:cNvSpPr txBox="1"/>
          <p:nvPr/>
        </p:nvSpPr>
        <p:spPr>
          <a:xfrm>
            <a:off x="2354378" y="3259674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030A0"/>
                </a:solidFill>
                <a:latin typeface="FreightSans Pro Book" panose="02000606030000020004" pitchFamily="50" charset="0"/>
                <a:sym typeface="Arial"/>
              </a:rPr>
              <a:t>2</a:t>
            </a:r>
            <a:endParaRPr dirty="0">
              <a:latin typeface="FreightSans Pro Book" panose="02000606030000020004" pitchFamily="50" charset="0"/>
            </a:endParaRPr>
          </a:p>
        </p:txBody>
      </p:sp>
      <p:sp>
        <p:nvSpPr>
          <p:cNvPr id="156" name="Google Shape;156;p19"/>
          <p:cNvSpPr txBox="1"/>
          <p:nvPr/>
        </p:nvSpPr>
        <p:spPr>
          <a:xfrm>
            <a:off x="2354378" y="4449181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 b="1">
                <a:solidFill>
                  <a:srgbClr val="7030A0"/>
                </a:solidFill>
                <a:latin typeface="FreightSans Pro Book" panose="02000606030000020004" pitchFamily="50" charset="0"/>
                <a:sym typeface="Arial"/>
              </a:rPr>
              <a:t>3</a:t>
            </a:r>
            <a:endParaRPr dirty="0">
              <a:latin typeface="FreightSans Pro Book" panose="02000606030000020004" pitchFamily="50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0"/>
          <p:cNvSpPr txBox="1"/>
          <p:nvPr/>
        </p:nvSpPr>
        <p:spPr>
          <a:xfrm>
            <a:off x="898301" y="571685"/>
            <a:ext cx="244757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20"/>
          <p:cNvSpPr txBox="1"/>
          <p:nvPr/>
        </p:nvSpPr>
        <p:spPr>
          <a:xfrm>
            <a:off x="881333" y="984789"/>
            <a:ext cx="1094236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Principios esenciales para aplicar el enfoque centrado en el sobreviviente</a:t>
            </a:r>
            <a:endParaRPr dirty="0"/>
          </a:p>
        </p:txBody>
      </p:sp>
      <p:grpSp>
        <p:nvGrpSpPr>
          <p:cNvPr id="164" name="Google Shape;164;p20"/>
          <p:cNvGrpSpPr/>
          <p:nvPr/>
        </p:nvGrpSpPr>
        <p:grpSpPr>
          <a:xfrm>
            <a:off x="1472905" y="2382818"/>
            <a:ext cx="9246190" cy="3925747"/>
            <a:chOff x="1536031" y="1674674"/>
            <a:chExt cx="9246190" cy="3925747"/>
          </a:xfrm>
        </p:grpSpPr>
        <p:sp>
          <p:nvSpPr>
            <p:cNvPr id="165" name="Google Shape;165;p20"/>
            <p:cNvSpPr txBox="1"/>
            <p:nvPr/>
          </p:nvSpPr>
          <p:spPr>
            <a:xfrm>
              <a:off x="1536031" y="1674674"/>
              <a:ext cx="4559969" cy="1477287"/>
            </a:xfrm>
            <a:prstGeom prst="rect">
              <a:avLst/>
            </a:prstGeom>
            <a:solidFill>
              <a:srgbClr val="FEE599"/>
            </a:solidFill>
            <a:ln>
              <a:noFill/>
            </a:ln>
          </p:spPr>
          <p:txBody>
            <a:bodyPr spcFirstLastPara="1" wrap="square" lIns="91425" tIns="45700" rIns="91425" bIns="45700" rtlCol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419" sz="1800" b="1" dirty="0">
                  <a:solidFill>
                    <a:srgbClr val="791E77"/>
                  </a:solidFill>
                  <a:latin typeface="Open Sans"/>
                  <a:ea typeface="Open Sans"/>
                  <a:cs typeface="Open Sans"/>
                  <a:sym typeface="Open Sans"/>
                </a:rPr>
                <a:t>RESPETO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dirty="0">
                <a:solidFill>
                  <a:srgbClr val="791E77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419" sz="1800" dirty="0">
                  <a:solidFill>
                    <a:srgbClr val="791E77"/>
                  </a:solidFill>
                  <a:latin typeface="Open Sans"/>
                  <a:ea typeface="Open Sans"/>
                  <a:cs typeface="Open Sans"/>
                  <a:sym typeface="Open Sans"/>
                </a:rPr>
                <a:t>Todas las acciones deben respetar las elecciones, capacidad de acción, deseos, derechos y dignidad del sobreviviente.</a:t>
              </a:r>
              <a:endParaRPr sz="18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66" name="Google Shape;166;p20"/>
            <p:cNvSpPr txBox="1"/>
            <p:nvPr/>
          </p:nvSpPr>
          <p:spPr>
            <a:xfrm>
              <a:off x="6222253" y="1674674"/>
              <a:ext cx="4559968" cy="1754286"/>
            </a:xfrm>
            <a:prstGeom prst="rect">
              <a:avLst/>
            </a:prstGeom>
            <a:solidFill>
              <a:srgbClr val="FEE599"/>
            </a:solidFill>
            <a:ln>
              <a:noFill/>
            </a:ln>
          </p:spPr>
          <p:txBody>
            <a:bodyPr spcFirstLastPara="1" wrap="square" lIns="91425" tIns="45700" rIns="91425" bIns="45700" rtlCol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419" sz="1800" b="1">
                  <a:solidFill>
                    <a:srgbClr val="791E77"/>
                  </a:solidFill>
                  <a:latin typeface="Open Sans"/>
                  <a:ea typeface="Open Sans"/>
                  <a:cs typeface="Open Sans"/>
                  <a:sym typeface="Open Sans"/>
                </a:rPr>
                <a:t>SEGURIDAD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dirty="0">
                <a:solidFill>
                  <a:srgbClr val="791E77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419" sz="1800">
                  <a:solidFill>
                    <a:srgbClr val="791E77"/>
                  </a:solidFill>
                  <a:latin typeface="Open Sans"/>
                  <a:ea typeface="Open Sans"/>
                  <a:cs typeface="Open Sans"/>
                  <a:sym typeface="Open Sans"/>
                </a:rPr>
                <a:t>La seguridad del sobreviviente es la prioridad número uno.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791E77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67" name="Google Shape;167;p20"/>
            <p:cNvSpPr txBox="1"/>
            <p:nvPr/>
          </p:nvSpPr>
          <p:spPr>
            <a:xfrm>
              <a:off x="1536031" y="3569096"/>
              <a:ext cx="4559969" cy="1877397"/>
            </a:xfrm>
            <a:prstGeom prst="rect">
              <a:avLst/>
            </a:prstGeom>
            <a:solidFill>
              <a:srgbClr val="FEE599"/>
            </a:solidFill>
            <a:ln>
              <a:noFill/>
            </a:ln>
          </p:spPr>
          <p:txBody>
            <a:bodyPr spcFirstLastPara="1" wrap="square" lIns="91425" tIns="45700" rIns="91425" bIns="45700" rtlCol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419" sz="1800" b="1" dirty="0">
                  <a:solidFill>
                    <a:srgbClr val="791E77"/>
                  </a:solidFill>
                  <a:latin typeface="Open Sans"/>
                  <a:ea typeface="Open Sans"/>
                  <a:cs typeface="Open Sans"/>
                  <a:sym typeface="Open Sans"/>
                </a:rPr>
                <a:t>CONFIDENCIALIDAD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dirty="0">
                <a:solidFill>
                  <a:srgbClr val="791E77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419" sz="1600" dirty="0">
                  <a:solidFill>
                    <a:srgbClr val="791E77"/>
                  </a:solidFill>
                  <a:latin typeface="Open Sans"/>
                  <a:ea typeface="Open Sans"/>
                  <a:cs typeface="Open Sans"/>
                  <a:sym typeface="Open Sans"/>
                </a:rPr>
                <a:t>Respetar el derecho del sobreviviente de elegir a quienes desea contar su historia. Mantener la confidencialidad significa que la información se compartirá únicamente con el consentimiento del sobreviviente.</a:t>
              </a:r>
              <a:endParaRPr sz="16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68" name="Google Shape;168;p20"/>
            <p:cNvSpPr txBox="1"/>
            <p:nvPr/>
          </p:nvSpPr>
          <p:spPr>
            <a:xfrm>
              <a:off x="6222252" y="3569096"/>
              <a:ext cx="4559969" cy="2031325"/>
            </a:xfrm>
            <a:prstGeom prst="rect">
              <a:avLst/>
            </a:prstGeom>
            <a:solidFill>
              <a:srgbClr val="FEE599"/>
            </a:solidFill>
            <a:ln>
              <a:noFill/>
            </a:ln>
          </p:spPr>
          <p:txBody>
            <a:bodyPr spcFirstLastPara="1" wrap="square" lIns="91425" tIns="45700" rIns="91425" bIns="45700" rtlCol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419" sz="1800" b="1" dirty="0">
                  <a:solidFill>
                    <a:srgbClr val="791E77"/>
                  </a:solidFill>
                  <a:latin typeface="Open Sans"/>
                  <a:ea typeface="Open Sans"/>
                  <a:cs typeface="Open Sans"/>
                  <a:sym typeface="Open Sans"/>
                </a:rPr>
                <a:t>NO DISCRIMINACIÓN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dirty="0">
                <a:solidFill>
                  <a:srgbClr val="791E77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dirty="0">
                <a:solidFill>
                  <a:srgbClr val="791E77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419" sz="1800" dirty="0">
                  <a:solidFill>
                    <a:srgbClr val="791E77"/>
                  </a:solidFill>
                  <a:latin typeface="Open Sans"/>
                  <a:ea typeface="Open Sans"/>
                  <a:cs typeface="Open Sans"/>
                  <a:sym typeface="Open Sans"/>
                </a:rPr>
                <a:t>Brindar un tratamiento justo y que sea igual para todas las personas que necesiten ayuda.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791E77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791E77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1"/>
          <p:cNvSpPr txBox="1"/>
          <p:nvPr/>
        </p:nvSpPr>
        <p:spPr>
          <a:xfrm>
            <a:off x="898301" y="571685"/>
            <a:ext cx="244757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es-419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Sesión 6 </a:t>
            </a:r>
            <a:r>
              <a:rPr lang="es-419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Tema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21"/>
          <p:cNvSpPr txBox="1"/>
          <p:nvPr/>
        </p:nvSpPr>
        <p:spPr>
          <a:xfrm>
            <a:off x="881333" y="984789"/>
            <a:ext cx="1094236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000" b="1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Poner en práctica los principios rectores</a:t>
            </a:r>
            <a:endParaRPr dirty="0"/>
          </a:p>
        </p:txBody>
      </p:sp>
      <p:sp>
        <p:nvSpPr>
          <p:cNvPr id="176" name="Google Shape;176;p21"/>
          <p:cNvSpPr txBox="1"/>
          <p:nvPr/>
        </p:nvSpPr>
        <p:spPr>
          <a:xfrm>
            <a:off x="1016622" y="2533650"/>
            <a:ext cx="5473078" cy="3325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-"/>
            </a:pP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Analicen de nuevo una de las situaciones previas y piensen de qué manera se podrían haber aplicado los 4 principios rectores. ¿Cuál podría haber sido la respuesta adecuada si se hubieran aplicado estos principios? </a:t>
            </a:r>
            <a:endParaRPr dirty="0">
              <a:latin typeface="FreightSans Pro Book" panose="02000606030000020004" pitchFamily="50" charset="0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-"/>
            </a:pP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¿Cuáles podrían haber sido las consecuencias si no se hubieran respetado los principios? ¿Cuáles podrían haber sido los beneficios</a:t>
            </a:r>
            <a:r>
              <a:rPr lang="es-419" sz="2400">
                <a:solidFill>
                  <a:schemeClr val="dk1"/>
                </a:solidFill>
                <a:latin typeface="FreightSans Pro Book" panose="02000606030000020004" pitchFamily="50" charset="0"/>
              </a:rPr>
              <a:t> si se hubieran respetado?</a:t>
            </a:r>
            <a:endParaRPr dirty="0">
              <a:latin typeface="FreightSans Pro Book" panose="02000606030000020004" pitchFamily="50" charset="0"/>
            </a:endParaRPr>
          </a:p>
        </p:txBody>
      </p:sp>
      <p:grpSp>
        <p:nvGrpSpPr>
          <p:cNvPr id="177" name="Google Shape;177;p21"/>
          <p:cNvGrpSpPr/>
          <p:nvPr/>
        </p:nvGrpSpPr>
        <p:grpSpPr>
          <a:xfrm>
            <a:off x="7239702" y="2546698"/>
            <a:ext cx="4583437" cy="2837366"/>
            <a:chOff x="559" y="243957"/>
            <a:chExt cx="4583437" cy="2837366"/>
          </a:xfrm>
        </p:grpSpPr>
        <p:sp>
          <p:nvSpPr>
            <p:cNvPr id="178" name="Google Shape;178;p21"/>
            <p:cNvSpPr/>
            <p:nvPr/>
          </p:nvSpPr>
          <p:spPr>
            <a:xfrm>
              <a:off x="559" y="243957"/>
              <a:ext cx="2182589" cy="1309553"/>
            </a:xfrm>
            <a:prstGeom prst="rect">
              <a:avLst/>
            </a:prstGeom>
            <a:solidFill>
              <a:schemeClr val="accent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rtlCol="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9" name="Google Shape;179;p21"/>
            <p:cNvSpPr txBox="1"/>
            <p:nvPr/>
          </p:nvSpPr>
          <p:spPr>
            <a:xfrm>
              <a:off x="559" y="243957"/>
              <a:ext cx="2182589" cy="13095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050" tIns="99050" rIns="99050" bIns="99050" rtlCol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600"/>
                <a:buFont typeface="Calibri"/>
                <a:buNone/>
              </a:pPr>
              <a:r>
                <a:rPr lang="es-419" sz="2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Respeto</a:t>
              </a:r>
              <a:endParaRPr dirty="0"/>
            </a:p>
          </p:txBody>
        </p:sp>
        <p:sp>
          <p:nvSpPr>
            <p:cNvPr id="180" name="Google Shape;180;p21"/>
            <p:cNvSpPr/>
            <p:nvPr/>
          </p:nvSpPr>
          <p:spPr>
            <a:xfrm>
              <a:off x="2401407" y="243957"/>
              <a:ext cx="2182589" cy="1309553"/>
            </a:xfrm>
            <a:prstGeom prst="rect">
              <a:avLst/>
            </a:prstGeom>
            <a:solidFill>
              <a:schemeClr val="accent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rtlCol="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1" name="Google Shape;181;p21"/>
            <p:cNvSpPr txBox="1"/>
            <p:nvPr/>
          </p:nvSpPr>
          <p:spPr>
            <a:xfrm>
              <a:off x="2401407" y="243957"/>
              <a:ext cx="2182589" cy="13095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050" tIns="99050" rIns="99050" bIns="99050" rtlCol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600"/>
                <a:buFont typeface="Calibri"/>
                <a:buNone/>
              </a:pPr>
              <a:r>
                <a:rPr lang="es-419" sz="20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Confidencialidad </a:t>
              </a:r>
              <a:endParaRPr sz="1100" dirty="0"/>
            </a:p>
          </p:txBody>
        </p:sp>
        <p:sp>
          <p:nvSpPr>
            <p:cNvPr id="182" name="Google Shape;182;p21"/>
            <p:cNvSpPr/>
            <p:nvPr/>
          </p:nvSpPr>
          <p:spPr>
            <a:xfrm>
              <a:off x="559" y="1771770"/>
              <a:ext cx="2182589" cy="1309553"/>
            </a:xfrm>
            <a:prstGeom prst="rect">
              <a:avLst/>
            </a:prstGeom>
            <a:solidFill>
              <a:schemeClr val="accent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rtlCol="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3" name="Google Shape;183;p21"/>
            <p:cNvSpPr txBox="1"/>
            <p:nvPr/>
          </p:nvSpPr>
          <p:spPr>
            <a:xfrm>
              <a:off x="559" y="1771770"/>
              <a:ext cx="2182589" cy="13095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050" tIns="99050" rIns="99050" bIns="99050" rtlCol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600"/>
                <a:buFont typeface="Calibri"/>
                <a:buNone/>
              </a:pPr>
              <a:r>
                <a:rPr lang="es-419" sz="2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Seguridad</a:t>
              </a:r>
              <a:endParaRPr sz="26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21"/>
            <p:cNvSpPr/>
            <p:nvPr/>
          </p:nvSpPr>
          <p:spPr>
            <a:xfrm>
              <a:off x="2401407" y="1771770"/>
              <a:ext cx="2182589" cy="1309553"/>
            </a:xfrm>
            <a:prstGeom prst="rect">
              <a:avLst/>
            </a:prstGeom>
            <a:solidFill>
              <a:schemeClr val="accent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rtlCol="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5" name="Google Shape;185;p21"/>
            <p:cNvSpPr txBox="1"/>
            <p:nvPr/>
          </p:nvSpPr>
          <p:spPr>
            <a:xfrm>
              <a:off x="2401407" y="1771770"/>
              <a:ext cx="2182589" cy="13095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050" tIns="99050" rIns="99050" bIns="99050" rtlCol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600"/>
                <a:buFont typeface="Calibri"/>
                <a:buNone/>
              </a:pPr>
              <a:r>
                <a:rPr lang="es-419" sz="2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No discriminación</a:t>
              </a:r>
              <a:endParaRPr sz="26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2360</Words>
  <Application>Microsoft Office PowerPoint</Application>
  <PresentationFormat>Widescreen</PresentationFormat>
  <Paragraphs>292</Paragraphs>
  <Slides>35</Slides>
  <Notes>35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Malik, Hifzah</dc:creator>
  <cp:lastModifiedBy>Julián Picotto</cp:lastModifiedBy>
  <cp:revision>11</cp:revision>
  <dcterms:modified xsi:type="dcterms:W3CDTF">2023-04-10T15:42:31Z</dcterms:modified>
</cp:coreProperties>
</file>