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12192000" cy="6858000"/>
  <p:notesSz cx="6858000" cy="9144000"/>
  <p:defaultTextStyle>
    <a:defPPr marR="0" lvl="0" algn="l" rtl="0">
      <a:lnSpc>
        <a:spcPct val="100000"/>
      </a:lnSpc>
      <a:spcBef>
        <a:spcPts val="0"/>
      </a:spcBef>
      <a:spcAft>
        <a:spcPts val="0"/>
      </a:spcAft>
      <a:defRPr lang="es-419"/>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3" y="7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rtlCol="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pPr rtl="0"/>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rtlCol="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75" name="Google Shape;17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81" name="Google Shape;18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89" name="Google Shape;18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01" name="Google Shape;2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10" name="Google Shape;2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18" name="Google Shape;21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26" name="Google Shape;2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36" name="Google Shape;2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48" name="Google Shape;24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59" name="Google Shape;25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72" name="Google Shape;27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09" name="Google Shape;3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22" name="Google Shape;32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31" name="Google Shape;33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41" name="Google Shape;34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50" name="Google Shape;35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59" name="Google Shape;35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71" name="Google Shape;37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80" name="Google Shape;38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89" name="Google Shape;38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99" name="Google Shape;39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09" name="Google Shape;40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21" name="Google Shape;42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30" name="Google Shape;43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39" name="Google Shape;43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48" name="Google Shape;44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57" name="Google Shape;45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63" name="Google Shape;46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71" name="Google Shape;47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83" name="Google Shape;483;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96" name="Google Shape;49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09" name="Google Shape;50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24" name="Google Shape;52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32" name="Google Shape;53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40" name="Google Shape;54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48" name="Google Shape;54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56" name="Google Shape;556;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71" name="Google Shape;57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77" name="Google Shape;577;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85" name="Google Shape;58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96" name="Google Shape;596;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04" name="Google Shape;604;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12" name="Google Shape;61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20" name="Google Shape;620;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28" name="Google Shape;628;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36" name="Google Shape;63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44" name="Google Shape;644;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52" name="Google Shape;652;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60" name="Google Shape;660;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32" name="Google Shape;13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66" name="Google Shape;666;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74" name="Google Shape;674;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82" name="Google Shape;682;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91" name="Google Shape;691;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99" name="Google Shape;69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08" name="Google Shape;708;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22" name="Google Shape;722;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32" name="Google Shape;732;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40" name="Google Shape;740;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48" name="Google Shape;748;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51" name="Google Shape;1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56" name="Google Shape;756;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64" name="Google Shape;764;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73" name="Google Shape;773;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58" name="Google Shape;15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rtlCol="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rtlCol="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pPr rtl="0"/>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pPr rtl="0"/>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rtlCol="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rtl="0"/>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rtlCol="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rtl="0"/>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rtlCol="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rtl="0"/>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rtl="0"/>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rtl="0"/>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pPr rtl="0"/>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rtl="0"/>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6.jp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jp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68.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hyperlink" Target="mailto:YourEmail@NGO.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89" name="Google Shape;89;p13"/>
          <p:cNvSpPr txBox="1"/>
          <p:nvPr/>
        </p:nvSpPr>
        <p:spPr>
          <a:xfrm>
            <a:off x="885134" y="2105561"/>
            <a:ext cx="9144000"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i="0" u="none" strike="noStrike" cap="none">
                <a:solidFill>
                  <a:srgbClr val="27242B"/>
                </a:solidFill>
                <a:latin typeface="Arial"/>
                <a:ea typeface="Arial"/>
                <a:cs typeface="Arial"/>
                <a:sym typeface="Arial"/>
              </a:rPr>
              <a:t>Prevención de la explotación y</a:t>
            </a:r>
            <a:r>
              <a:rPr lang="es-419" sz="4000" b="1">
                <a:solidFill>
                  <a:srgbClr val="27242B"/>
                </a:solidFill>
                <a:latin typeface="Arial"/>
                <a:ea typeface="Arial"/>
                <a:cs typeface="Arial"/>
                <a:sym typeface="Arial"/>
              </a:rPr>
              <a:t> el abuso sexuales (PEAS)</a:t>
            </a:r>
            <a:endParaRPr dirty="0"/>
          </a:p>
        </p:txBody>
      </p:sp>
      <p:sp>
        <p:nvSpPr>
          <p:cNvPr id="90" name="Google Shape;90;p13"/>
          <p:cNvSpPr txBox="1"/>
          <p:nvPr/>
        </p:nvSpPr>
        <p:spPr>
          <a:xfrm>
            <a:off x="885134" y="3429000"/>
            <a:ext cx="8258866"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chemeClr val="dk1"/>
                </a:solidFill>
                <a:latin typeface="Arial"/>
                <a:ea typeface="Arial"/>
                <a:cs typeface="Arial"/>
                <a:sym typeface="Arial"/>
              </a:rPr>
              <a:t>Módulo 1: Normas de PEAS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78" name="Google Shape;178;p22"/>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800" b="1">
                <a:solidFill>
                  <a:srgbClr val="4EA827"/>
                </a:solidFill>
                <a:latin typeface="Arial"/>
                <a:ea typeface="Arial"/>
                <a:cs typeface="Arial"/>
                <a:sym typeface="Arial"/>
              </a:rPr>
              <a:t>Sesión 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3"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84" name="Google Shape;184;p23"/>
          <p:cNvSpPr txBox="1"/>
          <p:nvPr/>
        </p:nvSpPr>
        <p:spPr>
          <a:xfrm>
            <a:off x="894904" y="3442128"/>
            <a:ext cx="5214666" cy="227750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2200"/>
              <a:buFont typeface="Arial"/>
              <a:buNone/>
            </a:pPr>
            <a:r>
              <a:rPr lang="es-419" sz="2200" b="1" dirty="0">
                <a:solidFill>
                  <a:srgbClr val="4EA827"/>
                </a:solidFill>
                <a:latin typeface="Arial"/>
                <a:ea typeface="Arial"/>
                <a:cs typeface="Arial"/>
                <a:sym typeface="Arial"/>
              </a:rPr>
              <a:t>Objetivo de la sesión:</a:t>
            </a:r>
            <a:endParaRPr dirty="0"/>
          </a:p>
          <a:p>
            <a:pPr marL="0" marR="0" lvl="0" indent="0" algn="l" rtl="0">
              <a:spcBef>
                <a:spcPts val="600"/>
              </a:spcBef>
              <a:spcAft>
                <a:spcPts val="600"/>
              </a:spcAft>
              <a:buClr>
                <a:srgbClr val="27242B"/>
              </a:buClr>
              <a:buSzPts val="2200"/>
              <a:buFont typeface="Arial"/>
              <a:buNone/>
            </a:pPr>
            <a:r>
              <a:rPr sz="2200" dirty="0" err="1"/>
              <a:t>Reconocer</a:t>
            </a:r>
            <a:r>
              <a:rPr sz="2200" dirty="0"/>
              <a:t> la </a:t>
            </a:r>
            <a:r>
              <a:rPr sz="2200" dirty="0" err="1"/>
              <a:t>manera</a:t>
            </a:r>
            <a:r>
              <a:rPr sz="2200" dirty="0"/>
              <a:t> en que </a:t>
            </a:r>
            <a:r>
              <a:rPr sz="2200" dirty="0" err="1"/>
              <a:t>el</a:t>
            </a:r>
            <a:r>
              <a:rPr sz="2200" dirty="0"/>
              <a:t> </a:t>
            </a:r>
            <a:r>
              <a:rPr lang="es-419" sz="2200" i="1" dirty="0">
                <a:solidFill>
                  <a:srgbClr val="27242B"/>
                </a:solidFill>
                <a:latin typeface="Arial"/>
                <a:ea typeface="Arial"/>
                <a:cs typeface="Arial"/>
                <a:sym typeface="Arial"/>
              </a:rPr>
              <a:t>respeto </a:t>
            </a:r>
            <a:r>
              <a:rPr sz="2200" dirty="0"/>
              <a:t>y </a:t>
            </a:r>
            <a:r>
              <a:rPr sz="2200" dirty="0" err="1"/>
              <a:t>el</a:t>
            </a:r>
            <a:r>
              <a:rPr sz="2200" dirty="0"/>
              <a:t> </a:t>
            </a:r>
            <a:r>
              <a:rPr lang="es-419" sz="2200" i="1" dirty="0">
                <a:solidFill>
                  <a:srgbClr val="27242B"/>
                </a:solidFill>
                <a:latin typeface="Arial"/>
                <a:ea typeface="Arial"/>
                <a:cs typeface="Arial"/>
                <a:sym typeface="Arial"/>
              </a:rPr>
              <a:t>uso apropiado del poder </a:t>
            </a:r>
            <a:r>
              <a:rPr sz="2200" dirty="0" err="1"/>
              <a:t>están</a:t>
            </a:r>
            <a:r>
              <a:rPr sz="2200" dirty="0"/>
              <a:t> </a:t>
            </a:r>
            <a:r>
              <a:rPr sz="2200" dirty="0" err="1"/>
              <a:t>profundamente</a:t>
            </a:r>
            <a:r>
              <a:rPr sz="2200" dirty="0"/>
              <a:t> </a:t>
            </a:r>
            <a:r>
              <a:rPr sz="2200" dirty="0" err="1"/>
              <a:t>vinculados</a:t>
            </a:r>
            <a:r>
              <a:rPr sz="2200" dirty="0"/>
              <a:t> a la </a:t>
            </a:r>
            <a:r>
              <a:rPr sz="2200" dirty="0" err="1"/>
              <a:t>prevención</a:t>
            </a:r>
            <a:r>
              <a:rPr sz="2200" dirty="0"/>
              <a:t> de la </a:t>
            </a:r>
            <a:r>
              <a:rPr sz="2200" dirty="0" err="1"/>
              <a:t>explotación</a:t>
            </a:r>
            <a:r>
              <a:rPr sz="2200" dirty="0"/>
              <a:t> y </a:t>
            </a:r>
            <a:r>
              <a:rPr sz="2200" dirty="0" err="1"/>
              <a:t>el</a:t>
            </a:r>
            <a:r>
              <a:rPr sz="2200" dirty="0"/>
              <a:t> </a:t>
            </a:r>
            <a:r>
              <a:rPr sz="2200" dirty="0" err="1"/>
              <a:t>abuso</a:t>
            </a:r>
            <a:r>
              <a:rPr sz="2200" dirty="0"/>
              <a:t> </a:t>
            </a:r>
            <a:r>
              <a:rPr sz="2200" dirty="0" err="1"/>
              <a:t>sexuales</a:t>
            </a:r>
            <a:r>
              <a:rPr sz="2200" dirty="0"/>
              <a:t>.</a:t>
            </a:r>
            <a:endParaRPr sz="2200" dirty="0">
              <a:solidFill>
                <a:srgbClr val="27242B"/>
              </a:solidFill>
              <a:latin typeface="Calibri"/>
              <a:ea typeface="Calibri"/>
              <a:cs typeface="Calibri"/>
              <a:sym typeface="Calibri"/>
            </a:endParaRPr>
          </a:p>
        </p:txBody>
      </p:sp>
      <p:sp>
        <p:nvSpPr>
          <p:cNvPr id="185" name="Google Shape;185;p23"/>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a:t>
            </a:r>
            <a:r>
              <a:rPr lang="es-419" sz="1600">
                <a:solidFill>
                  <a:srgbClr val="4EA827"/>
                </a:solidFill>
                <a:latin typeface="Arial"/>
                <a:ea typeface="Arial"/>
                <a:cs typeface="Arial"/>
                <a:sym typeface="Arial"/>
              </a:rPr>
              <a:t>// </a:t>
            </a:r>
            <a:endParaRPr sz="1600">
              <a:solidFill>
                <a:srgbClr val="4EA827"/>
              </a:solidFill>
              <a:latin typeface="Calibri"/>
              <a:ea typeface="Calibri"/>
              <a:cs typeface="Calibri"/>
              <a:sym typeface="Calibri"/>
            </a:endParaRPr>
          </a:p>
        </p:txBody>
      </p:sp>
      <p:sp>
        <p:nvSpPr>
          <p:cNvPr id="186" name="Google Shape;186;p23"/>
          <p:cNvSpPr txBox="1"/>
          <p:nvPr/>
        </p:nvSpPr>
        <p:spPr>
          <a:xfrm>
            <a:off x="881334" y="984789"/>
            <a:ext cx="7685150"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Tratar a las personas con respeto y usar el poder responsablemente</a:t>
            </a:r>
            <a:endParaRPr sz="3200" b="1" dirty="0">
              <a:solidFill>
                <a:srgbClr val="27242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92" name="Google Shape;192;p24"/>
          <p:cNvSpPr txBox="1"/>
          <p:nvPr/>
        </p:nvSpPr>
        <p:spPr>
          <a:xfrm>
            <a:off x="881334" y="984789"/>
            <a:ext cx="6015855"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Identificar acciones que demuestran respeto</a:t>
            </a:r>
            <a:endParaRPr sz="3200" b="1">
              <a:solidFill>
                <a:srgbClr val="27242B"/>
              </a:solidFill>
              <a:latin typeface="Arial"/>
              <a:ea typeface="Arial"/>
              <a:cs typeface="Arial"/>
              <a:sym typeface="Arial"/>
            </a:endParaRPr>
          </a:p>
        </p:txBody>
      </p:sp>
      <p:sp>
        <p:nvSpPr>
          <p:cNvPr id="193" name="Google Shape;193;p24"/>
          <p:cNvSpPr txBox="1"/>
          <p:nvPr/>
        </p:nvSpPr>
        <p:spPr>
          <a:xfrm>
            <a:off x="881333" y="2319767"/>
            <a:ext cx="6015856" cy="110799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¿Cómo esperan que se manifieste el trato respetuoso de sus compañeros en el lugar de trabajo?</a:t>
            </a:r>
            <a:endParaRPr/>
          </a:p>
          <a:p>
            <a:pPr marL="0" marR="0" lvl="0" indent="0" algn="l" rtl="0">
              <a:spcBef>
                <a:spcPts val="0"/>
              </a:spcBef>
              <a:spcAft>
                <a:spcPts val="0"/>
              </a:spcAft>
              <a:buNone/>
            </a:pPr>
            <a:r>
              <a:rPr lang="es-419" sz="2200" i="1">
                <a:solidFill>
                  <a:srgbClr val="27242B"/>
                </a:solidFill>
                <a:latin typeface="Arial"/>
                <a:ea typeface="Arial"/>
                <a:cs typeface="Arial"/>
                <a:sym typeface="Arial"/>
              </a:rPr>
              <a:t>Elaboren dos listas:</a:t>
            </a:r>
            <a:endParaRPr sz="1800" i="1">
              <a:solidFill>
                <a:srgbClr val="27242B"/>
              </a:solidFill>
              <a:latin typeface="Arial"/>
              <a:ea typeface="Arial"/>
              <a:cs typeface="Arial"/>
              <a:sym typeface="Arial"/>
            </a:endParaRPr>
          </a:p>
        </p:txBody>
      </p:sp>
      <p:sp>
        <p:nvSpPr>
          <p:cNvPr id="194" name="Google Shape;194;p24"/>
          <p:cNvSpPr txBox="1"/>
          <p:nvPr/>
        </p:nvSpPr>
        <p:spPr>
          <a:xfrm>
            <a:off x="881334" y="3670551"/>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195" name="Google Shape;195;p24"/>
          <p:cNvSpPr txBox="1"/>
          <p:nvPr/>
        </p:nvSpPr>
        <p:spPr>
          <a:xfrm>
            <a:off x="881334" y="4833178"/>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196" name="Google Shape;196;p24"/>
          <p:cNvSpPr txBox="1"/>
          <p:nvPr/>
        </p:nvSpPr>
        <p:spPr>
          <a:xfrm>
            <a:off x="1958222" y="4028217"/>
            <a:ext cx="379395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Acciones que </a:t>
            </a:r>
            <a:r>
              <a:rPr lang="es-419" sz="2200" b="1">
                <a:solidFill>
                  <a:srgbClr val="27242B"/>
                </a:solidFill>
                <a:latin typeface="Arial"/>
                <a:ea typeface="Arial"/>
                <a:cs typeface="Arial"/>
                <a:sym typeface="Arial"/>
              </a:rPr>
              <a:t>demuestran respeto </a:t>
            </a:r>
            <a:r>
              <a:rPr lang="es-419" sz="2200">
                <a:solidFill>
                  <a:srgbClr val="27242B"/>
                </a:solidFill>
                <a:latin typeface="Arial"/>
                <a:ea typeface="Arial"/>
                <a:cs typeface="Arial"/>
                <a:sym typeface="Arial"/>
              </a:rPr>
              <a:t>=</a:t>
            </a:r>
            <a:endParaRPr sz="1800" i="1">
              <a:solidFill>
                <a:schemeClr val="dk1"/>
              </a:solidFill>
              <a:latin typeface="Arial"/>
              <a:ea typeface="Arial"/>
              <a:cs typeface="Arial"/>
              <a:sym typeface="Arial"/>
            </a:endParaRPr>
          </a:p>
        </p:txBody>
      </p:sp>
      <p:sp>
        <p:nvSpPr>
          <p:cNvPr id="197" name="Google Shape;197;p24"/>
          <p:cNvSpPr txBox="1"/>
          <p:nvPr/>
        </p:nvSpPr>
        <p:spPr>
          <a:xfrm>
            <a:off x="1958222" y="5261120"/>
            <a:ext cx="493896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Acciones que </a:t>
            </a:r>
            <a:r>
              <a:rPr lang="es-419" sz="2200" b="1">
                <a:solidFill>
                  <a:srgbClr val="27242B"/>
                </a:solidFill>
                <a:latin typeface="Arial"/>
                <a:ea typeface="Arial"/>
                <a:cs typeface="Arial"/>
                <a:sym typeface="Arial"/>
              </a:rPr>
              <a:t>no demuestran respeto</a:t>
            </a:r>
            <a:r>
              <a:rPr lang="es-419" sz="2200">
                <a:solidFill>
                  <a:srgbClr val="27242B"/>
                </a:solidFill>
                <a:latin typeface="Arial"/>
                <a:ea typeface="Arial"/>
                <a:cs typeface="Arial"/>
                <a:sym typeface="Arial"/>
              </a:rPr>
              <a:t> =</a:t>
            </a:r>
            <a:endParaRPr sz="1800" i="1">
              <a:solidFill>
                <a:schemeClr val="dk1"/>
              </a:solidFill>
              <a:latin typeface="Arial"/>
              <a:ea typeface="Arial"/>
              <a:cs typeface="Arial"/>
              <a:sym typeface="Arial"/>
            </a:endParaRPr>
          </a:p>
        </p:txBody>
      </p:sp>
      <p:sp>
        <p:nvSpPr>
          <p:cNvPr id="198" name="Google Shape;198;p24"/>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1</a:t>
            </a:r>
            <a:endParaRPr sz="1600">
              <a:solidFill>
                <a:srgbClr val="4EA827"/>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25"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04" name="Google Shape;204;p25"/>
          <p:cNvPicPr preferRelativeResize="0"/>
          <p:nvPr/>
        </p:nvPicPr>
        <p:blipFill rotWithShape="1">
          <a:blip r:embed="rId4">
            <a:alphaModFix/>
          </a:blip>
          <a:srcRect l="497" t="56119" r="-28" b="6085"/>
          <a:stretch/>
        </p:blipFill>
        <p:spPr>
          <a:xfrm>
            <a:off x="933559" y="3837593"/>
            <a:ext cx="8845988" cy="2374752"/>
          </a:xfrm>
          <a:prstGeom prst="rect">
            <a:avLst/>
          </a:prstGeom>
          <a:noFill/>
          <a:ln>
            <a:noFill/>
          </a:ln>
        </p:spPr>
      </p:pic>
      <p:sp>
        <p:nvSpPr>
          <p:cNvPr id="205" name="Google Shape;205;p25"/>
          <p:cNvSpPr txBox="1"/>
          <p:nvPr/>
        </p:nvSpPr>
        <p:spPr>
          <a:xfrm>
            <a:off x="854378" y="736684"/>
            <a:ext cx="1085739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Identificar acciones que demuestran respeto</a:t>
            </a:r>
            <a:endParaRPr sz="3200" b="1">
              <a:solidFill>
                <a:schemeClr val="dk1"/>
              </a:solidFill>
              <a:latin typeface="Arial"/>
              <a:ea typeface="Arial"/>
              <a:cs typeface="Arial"/>
              <a:sym typeface="Arial"/>
            </a:endParaRPr>
          </a:p>
        </p:txBody>
      </p:sp>
      <p:sp>
        <p:nvSpPr>
          <p:cNvPr id="206" name="Google Shape;206;p25"/>
          <p:cNvSpPr txBox="1"/>
          <p:nvPr/>
        </p:nvSpPr>
        <p:spPr>
          <a:xfrm>
            <a:off x="854377" y="2659559"/>
            <a:ext cx="982747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¿Cómo tratamos con </a:t>
            </a:r>
            <a:r>
              <a:rPr lang="es-419" sz="2200">
                <a:solidFill>
                  <a:srgbClr val="4EA827"/>
                </a:solidFill>
                <a:latin typeface="Arial"/>
                <a:ea typeface="Arial"/>
                <a:cs typeface="Arial"/>
                <a:sym typeface="Arial"/>
              </a:rPr>
              <a:t>respeto</a:t>
            </a:r>
            <a:r>
              <a:rPr lang="es-419" sz="2200">
                <a:solidFill>
                  <a:srgbClr val="27242B"/>
                </a:solidFill>
                <a:latin typeface="Arial"/>
                <a:ea typeface="Arial"/>
                <a:cs typeface="Arial"/>
                <a:sym typeface="Arial"/>
              </a:rPr>
              <a:t> a los participantes del programa y a los miembros de la comunidad?</a:t>
            </a:r>
            <a:endParaRPr sz="1800" i="1">
              <a:solidFill>
                <a:schemeClr val="dk1"/>
              </a:solidFill>
              <a:latin typeface="Arial"/>
              <a:ea typeface="Arial"/>
              <a:cs typeface="Arial"/>
              <a:sym typeface="Arial"/>
            </a:endParaRPr>
          </a:p>
        </p:txBody>
      </p:sp>
      <p:sp>
        <p:nvSpPr>
          <p:cNvPr id="207" name="Google Shape;207;p25"/>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1</a:t>
            </a:r>
            <a:endParaRPr sz="1600">
              <a:solidFill>
                <a:srgbClr val="4EA827"/>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6"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13" name="Google Shape;213;p26"/>
          <p:cNvSpPr txBox="1"/>
          <p:nvPr/>
        </p:nvSpPr>
        <p:spPr>
          <a:xfrm>
            <a:off x="894904" y="3442128"/>
            <a:ext cx="5201096" cy="1862008"/>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600"/>
              </a:spcAft>
              <a:buNone/>
            </a:pPr>
            <a:r>
              <a:rPr lang="es-419" sz="2200">
                <a:solidFill>
                  <a:srgbClr val="27242B"/>
                </a:solidFill>
                <a:latin typeface="Arial"/>
                <a:ea typeface="Arial"/>
                <a:cs typeface="Arial"/>
                <a:sym typeface="Arial"/>
              </a:rPr>
              <a:t>¿Qué acciones de </a:t>
            </a:r>
            <a:r>
              <a:rPr lang="es-419" sz="2200" i="1">
                <a:solidFill>
                  <a:srgbClr val="27242B"/>
                </a:solidFill>
                <a:latin typeface="Arial"/>
                <a:ea typeface="Arial"/>
                <a:cs typeface="Arial"/>
                <a:sym typeface="Arial"/>
              </a:rPr>
              <a:t>respeto</a:t>
            </a:r>
            <a:r>
              <a:rPr lang="es-419" sz="2200">
                <a:solidFill>
                  <a:srgbClr val="27242B"/>
                </a:solidFill>
                <a:latin typeface="Arial"/>
                <a:ea typeface="Arial"/>
                <a:cs typeface="Arial"/>
                <a:sym typeface="Arial"/>
              </a:rPr>
              <a:t> o </a:t>
            </a:r>
            <a:r>
              <a:rPr lang="es-419" sz="2200" i="1">
                <a:solidFill>
                  <a:srgbClr val="27242B"/>
                </a:solidFill>
                <a:latin typeface="Arial"/>
                <a:ea typeface="Arial"/>
                <a:cs typeface="Arial"/>
                <a:sym typeface="Arial"/>
              </a:rPr>
              <a:t>falta de respeto</a:t>
            </a:r>
            <a:r>
              <a:rPr lang="es-419" sz="2200">
                <a:solidFill>
                  <a:srgbClr val="27242B"/>
                </a:solidFill>
                <a:latin typeface="Arial"/>
                <a:ea typeface="Arial"/>
                <a:cs typeface="Arial"/>
                <a:sym typeface="Arial"/>
              </a:rPr>
              <a:t> de esta lista consideran más importantes en relación con los ejemplos de explotación y abuso sexuales que vimos en el video?</a:t>
            </a:r>
            <a:endParaRPr sz="2200">
              <a:solidFill>
                <a:srgbClr val="27242B"/>
              </a:solidFill>
              <a:latin typeface="Calibri"/>
              <a:ea typeface="Calibri"/>
              <a:cs typeface="Calibri"/>
              <a:sym typeface="Calibri"/>
            </a:endParaRPr>
          </a:p>
        </p:txBody>
      </p:sp>
      <p:sp>
        <p:nvSpPr>
          <p:cNvPr id="214" name="Google Shape;214;p2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1</a:t>
            </a:r>
            <a:endParaRPr sz="1600">
              <a:solidFill>
                <a:srgbClr val="4EA827"/>
              </a:solidFill>
              <a:latin typeface="Calibri"/>
              <a:ea typeface="Calibri"/>
              <a:cs typeface="Calibri"/>
              <a:sym typeface="Calibri"/>
            </a:endParaRPr>
          </a:p>
        </p:txBody>
      </p:sp>
      <p:sp>
        <p:nvSpPr>
          <p:cNvPr id="215" name="Google Shape;215;p26"/>
          <p:cNvSpPr txBox="1"/>
          <p:nvPr/>
        </p:nvSpPr>
        <p:spPr>
          <a:xfrm>
            <a:off x="881333" y="984789"/>
            <a:ext cx="6449909"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Identificar acciones que demuestran respeto</a:t>
            </a:r>
            <a:endParaRPr sz="3200" b="1" dirty="0">
              <a:solidFill>
                <a:srgbClr val="27242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21" name="Google Shape;221;p27"/>
          <p:cNvSpPr txBox="1"/>
          <p:nvPr/>
        </p:nvSpPr>
        <p:spPr>
          <a:xfrm>
            <a:off x="881334" y="984789"/>
            <a:ext cx="521466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Identificar posiciones de poder</a:t>
            </a:r>
            <a:endParaRPr sz="3200" b="1">
              <a:solidFill>
                <a:srgbClr val="27242B"/>
              </a:solidFill>
              <a:latin typeface="Arial"/>
              <a:ea typeface="Arial"/>
              <a:cs typeface="Arial"/>
              <a:sym typeface="Arial"/>
            </a:endParaRPr>
          </a:p>
        </p:txBody>
      </p:sp>
      <p:sp>
        <p:nvSpPr>
          <p:cNvPr id="222" name="Google Shape;222;p27"/>
          <p:cNvSpPr txBox="1"/>
          <p:nvPr/>
        </p:nvSpPr>
        <p:spPr>
          <a:xfrm>
            <a:off x="881334" y="3444025"/>
            <a:ext cx="5214666" cy="152349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Objetivo de aprendizaje:</a:t>
            </a:r>
            <a:endParaRPr/>
          </a:p>
          <a:p>
            <a:pPr marL="0" marR="0" lvl="0" indent="0" algn="l" rtl="0">
              <a:spcBef>
                <a:spcPts val="600"/>
              </a:spcBef>
              <a:spcAft>
                <a:spcPts val="0"/>
              </a:spcAft>
              <a:buNone/>
            </a:pPr>
            <a:r>
              <a:rPr lang="es-419" sz="2200">
                <a:solidFill>
                  <a:srgbClr val="27242B"/>
                </a:solidFill>
                <a:latin typeface="Arial"/>
                <a:ea typeface="Arial"/>
                <a:cs typeface="Arial"/>
                <a:sym typeface="Arial"/>
              </a:rPr>
              <a:t>Identificar las diferentes formas de detentar, ejercer y, a veces, abusar del poder en las comunidades y en las organizaciones.</a:t>
            </a:r>
            <a:endParaRPr sz="2200">
              <a:solidFill>
                <a:srgbClr val="27242B"/>
              </a:solidFill>
              <a:latin typeface="Calibri"/>
              <a:ea typeface="Calibri"/>
              <a:cs typeface="Calibri"/>
              <a:sym typeface="Calibri"/>
            </a:endParaRPr>
          </a:p>
        </p:txBody>
      </p:sp>
      <p:sp>
        <p:nvSpPr>
          <p:cNvPr id="223" name="Google Shape;223;p2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28"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29" name="Google Shape;229;p28"/>
          <p:cNvPicPr preferRelativeResize="0"/>
          <p:nvPr/>
        </p:nvPicPr>
        <p:blipFill rotWithShape="1">
          <a:blip r:embed="rId4">
            <a:alphaModFix/>
          </a:blip>
          <a:srcRect l="40264" t="5774" r="49860" b="53386"/>
          <a:stretch/>
        </p:blipFill>
        <p:spPr>
          <a:xfrm>
            <a:off x="9336863" y="2327399"/>
            <a:ext cx="1331137" cy="3891918"/>
          </a:xfrm>
          <a:prstGeom prst="rect">
            <a:avLst/>
          </a:prstGeom>
          <a:noFill/>
          <a:ln>
            <a:noFill/>
          </a:ln>
        </p:spPr>
      </p:pic>
      <p:pic>
        <p:nvPicPr>
          <p:cNvPr id="230" name="Google Shape;230;p28"/>
          <p:cNvPicPr preferRelativeResize="0"/>
          <p:nvPr/>
        </p:nvPicPr>
        <p:blipFill rotWithShape="1">
          <a:blip r:embed="rId4">
            <a:alphaModFix/>
          </a:blip>
          <a:srcRect l="28530" t="5774" r="59333" b="53386"/>
          <a:stretch/>
        </p:blipFill>
        <p:spPr>
          <a:xfrm flipH="1">
            <a:off x="7501466" y="2158320"/>
            <a:ext cx="1734484" cy="4126363"/>
          </a:xfrm>
          <a:prstGeom prst="rect">
            <a:avLst/>
          </a:prstGeom>
          <a:noFill/>
          <a:ln>
            <a:noFill/>
          </a:ln>
        </p:spPr>
      </p:pic>
      <p:sp>
        <p:nvSpPr>
          <p:cNvPr id="231" name="Google Shape;231;p28"/>
          <p:cNvSpPr txBox="1"/>
          <p:nvPr/>
        </p:nvSpPr>
        <p:spPr>
          <a:xfrm>
            <a:off x="854378" y="736684"/>
            <a:ext cx="8610464"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32" name="Google Shape;232;p28"/>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
        <p:nvSpPr>
          <p:cNvPr id="233" name="Google Shape;233;p28"/>
          <p:cNvSpPr txBox="1"/>
          <p:nvPr/>
        </p:nvSpPr>
        <p:spPr>
          <a:xfrm>
            <a:off x="854377" y="2714606"/>
            <a:ext cx="5241622" cy="1862048"/>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a:solidFill>
                  <a:srgbClr val="4EA827"/>
                </a:solidFill>
                <a:latin typeface="Arial"/>
                <a:ea typeface="Arial"/>
                <a:cs typeface="Arial"/>
                <a:sym typeface="Arial"/>
              </a:rPr>
              <a:t>Recapitulación de la situación A</a:t>
            </a:r>
            <a:endParaRPr/>
          </a:p>
          <a:p>
            <a:pPr marL="0" marR="0" lvl="0" indent="0" algn="l" rtl="0">
              <a:spcBef>
                <a:spcPts val="600"/>
              </a:spcBef>
              <a:spcAft>
                <a:spcPts val="0"/>
              </a:spcAft>
              <a:buNone/>
            </a:pPr>
            <a:r>
              <a:rPr lang="es-419" sz="2200" i="1">
                <a:solidFill>
                  <a:srgbClr val="27242B"/>
                </a:solidFill>
                <a:latin typeface="Arial"/>
                <a:ea typeface="Arial"/>
                <a:cs typeface="Arial"/>
                <a:sym typeface="Arial"/>
              </a:rPr>
              <a:t>Una funcionaria </a:t>
            </a:r>
            <a:r>
              <a:rPr lang="es-419" sz="2200">
                <a:solidFill>
                  <a:srgbClr val="27242B"/>
                </a:solidFill>
                <a:latin typeface="Arial"/>
                <a:ea typeface="Arial"/>
                <a:cs typeface="Arial"/>
                <a:sym typeface="Arial"/>
              </a:rPr>
              <a:t>internacional de las Naciones Unidas está discutiendo un proyecto financiado por las Naciones Unidas con un trabajador de una ONG local durante una visita a la oficina de esa ONG. </a:t>
            </a:r>
            <a:endParaRPr sz="2400" i="1">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29"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39" name="Google Shape;239;p29"/>
          <p:cNvGrpSpPr/>
          <p:nvPr/>
        </p:nvGrpSpPr>
        <p:grpSpPr>
          <a:xfrm>
            <a:off x="7764517" y="2405285"/>
            <a:ext cx="2758965" cy="3492000"/>
            <a:chOff x="7204841" y="2535951"/>
            <a:chExt cx="2758965" cy="3495461"/>
          </a:xfrm>
        </p:grpSpPr>
        <p:pic>
          <p:nvPicPr>
            <p:cNvPr id="240" name="Google Shape;240;p29"/>
            <p:cNvPicPr preferRelativeResize="0"/>
            <p:nvPr/>
          </p:nvPicPr>
          <p:blipFill rotWithShape="1">
            <a:blip r:embed="rId4">
              <a:alphaModFix/>
            </a:blip>
            <a:srcRect l="59539" t="8069" r="28578" b="54784"/>
            <a:stretch/>
          </p:blipFill>
          <p:spPr>
            <a:xfrm>
              <a:off x="7204841" y="2535951"/>
              <a:ext cx="1557081" cy="3441407"/>
            </a:xfrm>
            <a:prstGeom prst="rect">
              <a:avLst/>
            </a:prstGeom>
            <a:noFill/>
            <a:ln>
              <a:noFill/>
            </a:ln>
          </p:spPr>
        </p:pic>
        <p:pic>
          <p:nvPicPr>
            <p:cNvPr id="241" name="Google Shape;241;p29"/>
            <p:cNvPicPr preferRelativeResize="0"/>
            <p:nvPr/>
          </p:nvPicPr>
          <p:blipFill rotWithShape="1">
            <a:blip r:embed="rId4">
              <a:alphaModFix/>
            </a:blip>
            <a:srcRect l="50000" t="6667" r="39879" b="53332"/>
            <a:stretch/>
          </p:blipFill>
          <p:spPr>
            <a:xfrm>
              <a:off x="8761489" y="2672045"/>
              <a:ext cx="1202317" cy="3359367"/>
            </a:xfrm>
            <a:prstGeom prst="rect">
              <a:avLst/>
            </a:prstGeom>
            <a:noFill/>
            <a:ln>
              <a:noFill/>
            </a:ln>
          </p:spPr>
        </p:pic>
      </p:grpSp>
      <p:sp>
        <p:nvSpPr>
          <p:cNvPr id="242" name="Google Shape;242;p29"/>
          <p:cNvSpPr txBox="1"/>
          <p:nvPr/>
        </p:nvSpPr>
        <p:spPr>
          <a:xfrm>
            <a:off x="854378" y="736684"/>
            <a:ext cx="8337748"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43" name="Google Shape;243;p29"/>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
        <p:nvSpPr>
          <p:cNvPr id="244" name="Google Shape;244;p29"/>
          <p:cNvSpPr txBox="1"/>
          <p:nvPr/>
        </p:nvSpPr>
        <p:spPr>
          <a:xfrm>
            <a:off x="854377" y="2714606"/>
            <a:ext cx="5241622" cy="220060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a:solidFill>
                  <a:srgbClr val="4EA827"/>
                </a:solidFill>
                <a:latin typeface="Arial"/>
                <a:ea typeface="Arial"/>
                <a:cs typeface="Arial"/>
                <a:sym typeface="Arial"/>
              </a:rPr>
              <a:t>Recapitulación de la situación B</a:t>
            </a:r>
            <a:endParaRPr/>
          </a:p>
          <a:p>
            <a:pPr marL="0" marR="0" lvl="0" indent="0" algn="l" rtl="0">
              <a:spcBef>
                <a:spcPts val="600"/>
              </a:spcBef>
              <a:spcAft>
                <a:spcPts val="0"/>
              </a:spcAft>
              <a:buNone/>
            </a:pPr>
            <a:r>
              <a:rPr lang="es-419" sz="2200">
                <a:solidFill>
                  <a:srgbClr val="27242B"/>
                </a:solidFill>
                <a:latin typeface="Arial"/>
                <a:ea typeface="Arial"/>
                <a:cs typeface="Arial"/>
                <a:sym typeface="Arial"/>
              </a:rPr>
              <a:t>Un hombre mayor trabaja como conductor en una ONG y una mujer joven es oficial de programas. Ambos están presentes en la comunidad mientras un equipo evalúa a los posibles beneficiarios. </a:t>
            </a:r>
            <a:endParaRPr sz="24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0"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51" name="Google Shape;251;p30"/>
          <p:cNvGrpSpPr/>
          <p:nvPr/>
        </p:nvGrpSpPr>
        <p:grpSpPr>
          <a:xfrm>
            <a:off x="7784698" y="2576758"/>
            <a:ext cx="2718603" cy="3567492"/>
            <a:chOff x="7739778" y="2672044"/>
            <a:chExt cx="2718603" cy="3567492"/>
          </a:xfrm>
        </p:grpSpPr>
        <p:pic>
          <p:nvPicPr>
            <p:cNvPr id="252" name="Google Shape;252;p30"/>
            <p:cNvPicPr preferRelativeResize="0"/>
            <p:nvPr/>
          </p:nvPicPr>
          <p:blipFill rotWithShape="1">
            <a:blip r:embed="rId4">
              <a:alphaModFix/>
            </a:blip>
            <a:srcRect/>
            <a:stretch/>
          </p:blipFill>
          <p:spPr>
            <a:xfrm>
              <a:off x="7739778" y="2672044"/>
              <a:ext cx="2718603" cy="3401005"/>
            </a:xfrm>
            <a:prstGeom prst="rect">
              <a:avLst/>
            </a:prstGeom>
            <a:noFill/>
            <a:ln>
              <a:noFill/>
            </a:ln>
          </p:spPr>
        </p:pic>
        <p:pic>
          <p:nvPicPr>
            <p:cNvPr id="253" name="Google Shape;253;p30"/>
            <p:cNvPicPr preferRelativeResize="0"/>
            <p:nvPr/>
          </p:nvPicPr>
          <p:blipFill rotWithShape="1">
            <a:blip r:embed="rId5">
              <a:alphaModFix/>
            </a:blip>
            <a:srcRect/>
            <a:stretch/>
          </p:blipFill>
          <p:spPr>
            <a:xfrm flipH="1">
              <a:off x="7853207" y="4372546"/>
              <a:ext cx="417461" cy="1866990"/>
            </a:xfrm>
            <a:prstGeom prst="rect">
              <a:avLst/>
            </a:prstGeom>
            <a:noFill/>
            <a:ln>
              <a:noFill/>
            </a:ln>
          </p:spPr>
        </p:pic>
      </p:grpSp>
      <p:sp>
        <p:nvSpPr>
          <p:cNvPr id="254" name="Google Shape;254;p30"/>
          <p:cNvSpPr txBox="1"/>
          <p:nvPr/>
        </p:nvSpPr>
        <p:spPr>
          <a:xfrm>
            <a:off x="854378" y="736684"/>
            <a:ext cx="832170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55" name="Google Shape;255;p30"/>
          <p:cNvSpPr txBox="1"/>
          <p:nvPr/>
        </p:nvSpPr>
        <p:spPr>
          <a:xfrm>
            <a:off x="854376" y="2714606"/>
            <a:ext cx="6492907" cy="3554779"/>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dirty="0">
                <a:solidFill>
                  <a:srgbClr val="4EA827"/>
                </a:solidFill>
                <a:latin typeface="Arial"/>
                <a:ea typeface="Arial"/>
                <a:cs typeface="Arial"/>
                <a:sym typeface="Arial"/>
              </a:rPr>
              <a:t>Recapitulación de la situación C</a:t>
            </a:r>
            <a:endParaRPr dirty="0"/>
          </a:p>
          <a:p>
            <a:pPr marL="0" marR="0" lvl="0" indent="0" algn="l" rtl="0">
              <a:spcBef>
                <a:spcPts val="600"/>
              </a:spcBef>
              <a:spcAft>
                <a:spcPts val="0"/>
              </a:spcAft>
              <a:buNone/>
            </a:pPr>
            <a:r>
              <a:rPr lang="es-419" sz="2200" dirty="0">
                <a:solidFill>
                  <a:srgbClr val="27242B"/>
                </a:solidFill>
                <a:latin typeface="Arial"/>
                <a:ea typeface="Arial"/>
                <a:cs typeface="Arial"/>
                <a:sym typeface="Arial"/>
              </a:rPr>
              <a:t>El líder de un pueblo se reúne con un agricultor con discapacidad, que camina con un bastón, para hablar sobre los posibles beneficios disponibles de un programa de una ONG. El agricultor con discapacidad tiene dos hijas adolescentes, una de 15 y otra de 16 años, que en este pueblo se consideran en edad de casarse, aunque la edad para contraer matrimonio según la ley es de 18 años.</a:t>
            </a:r>
            <a:endParaRPr sz="2200" dirty="0">
              <a:solidFill>
                <a:schemeClr val="dk1"/>
              </a:solidFill>
              <a:latin typeface="Arial"/>
              <a:ea typeface="Arial"/>
              <a:cs typeface="Arial"/>
              <a:sym typeface="Arial"/>
            </a:endParaRPr>
          </a:p>
        </p:txBody>
      </p:sp>
      <p:sp>
        <p:nvSpPr>
          <p:cNvPr id="256" name="Google Shape;256;p30"/>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31"/>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62" name="Google Shape;262;p31"/>
          <p:cNvGrpSpPr/>
          <p:nvPr/>
        </p:nvGrpSpPr>
        <p:grpSpPr>
          <a:xfrm>
            <a:off x="6592824" y="3429000"/>
            <a:ext cx="5102351" cy="2647137"/>
            <a:chOff x="5998063" y="3554948"/>
            <a:chExt cx="5102351" cy="2647137"/>
          </a:xfrm>
        </p:grpSpPr>
        <p:grpSp>
          <p:nvGrpSpPr>
            <p:cNvPr id="263" name="Google Shape;263;p31"/>
            <p:cNvGrpSpPr/>
            <p:nvPr/>
          </p:nvGrpSpPr>
          <p:grpSpPr>
            <a:xfrm>
              <a:off x="7326003" y="3685271"/>
              <a:ext cx="3774411" cy="2374752"/>
              <a:chOff x="6294037" y="3621024"/>
              <a:chExt cx="3774411" cy="2374752"/>
            </a:xfrm>
          </p:grpSpPr>
          <p:pic>
            <p:nvPicPr>
              <p:cNvPr id="264" name="Google Shape;264;p31"/>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65" name="Google Shape;265;p31"/>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66" name="Google Shape;266;p31"/>
            <p:cNvPicPr preferRelativeResize="0"/>
            <p:nvPr/>
          </p:nvPicPr>
          <p:blipFill rotWithShape="1">
            <a:blip r:embed="rId4">
              <a:alphaModFix/>
            </a:blip>
            <a:srcRect l="28531" t="5774" r="60146" b="53386"/>
            <a:stretch/>
          </p:blipFill>
          <p:spPr>
            <a:xfrm flipH="1">
              <a:off x="5998063" y="3554948"/>
              <a:ext cx="1038061" cy="2647137"/>
            </a:xfrm>
            <a:prstGeom prst="rect">
              <a:avLst/>
            </a:prstGeom>
            <a:noFill/>
            <a:ln>
              <a:noFill/>
            </a:ln>
          </p:spPr>
        </p:pic>
      </p:grpSp>
      <p:sp>
        <p:nvSpPr>
          <p:cNvPr id="267" name="Google Shape;267;p31"/>
          <p:cNvSpPr txBox="1"/>
          <p:nvPr/>
        </p:nvSpPr>
        <p:spPr>
          <a:xfrm>
            <a:off x="854377" y="736684"/>
            <a:ext cx="809711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68" name="Google Shape;268;p31"/>
          <p:cNvSpPr txBox="1"/>
          <p:nvPr/>
        </p:nvSpPr>
        <p:spPr>
          <a:xfrm>
            <a:off x="854377" y="2714606"/>
            <a:ext cx="5241622" cy="220060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a:solidFill>
                  <a:srgbClr val="4EA827"/>
                </a:solidFill>
                <a:latin typeface="Arial"/>
                <a:ea typeface="Arial"/>
                <a:cs typeface="Arial"/>
                <a:sym typeface="Arial"/>
              </a:rPr>
              <a:t>Recapitulación de la situación D</a:t>
            </a:r>
            <a:endParaRPr/>
          </a:p>
          <a:p>
            <a:pPr marL="0" marR="0" lvl="0" indent="0" algn="l" rtl="0">
              <a:spcBef>
                <a:spcPts val="600"/>
              </a:spcBef>
              <a:spcAft>
                <a:spcPts val="0"/>
              </a:spcAft>
              <a:buNone/>
            </a:pPr>
            <a:r>
              <a:rPr lang="es-419" sz="2200">
                <a:solidFill>
                  <a:srgbClr val="27242B"/>
                </a:solidFill>
                <a:latin typeface="Arial"/>
                <a:ea typeface="Arial"/>
                <a:cs typeface="Arial"/>
                <a:sym typeface="Arial"/>
              </a:rPr>
              <a:t>Un trabajador de una ONG con un contrato por un periodo corto se encarga de recolectar en la comunidad las respuestas a una encuesta sobre la satisfacción de los beneficiarios respecto a las actividades del programa. </a:t>
            </a:r>
            <a:endParaRPr sz="2200">
              <a:solidFill>
                <a:schemeClr val="dk1"/>
              </a:solidFill>
              <a:latin typeface="Arial"/>
              <a:ea typeface="Arial"/>
              <a:cs typeface="Arial"/>
              <a:sym typeface="Arial"/>
            </a:endParaRPr>
          </a:p>
        </p:txBody>
      </p:sp>
      <p:sp>
        <p:nvSpPr>
          <p:cNvPr id="269" name="Google Shape;269;p31"/>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96" name="Google Shape;9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Descripción del módulo</a:t>
            </a:r>
            <a:endParaRPr sz="4000">
              <a:solidFill>
                <a:srgbClr val="27242B"/>
              </a:solidFill>
            </a:endParaRPr>
          </a:p>
        </p:txBody>
      </p:sp>
      <p:sp>
        <p:nvSpPr>
          <p:cNvPr id="97" name="Google Shape;97;p14"/>
          <p:cNvSpPr txBox="1">
            <a:spLocks noGrp="1"/>
          </p:cNvSpPr>
          <p:nvPr>
            <p:ph type="body" idx="1"/>
          </p:nvPr>
        </p:nvSpPr>
        <p:spPr>
          <a:xfrm>
            <a:off x="838199" y="1552576"/>
            <a:ext cx="10716491" cy="4351338"/>
          </a:xfrm>
          <a:prstGeom prst="rect">
            <a:avLst/>
          </a:prstGeom>
          <a:noFill/>
          <a:ln>
            <a:noFill/>
          </a:ln>
        </p:spPr>
        <p:txBody>
          <a:bodyPr spcFirstLastPara="1" wrap="square" lIns="91425" tIns="45700" rIns="91425" bIns="45700" rtlCol="0" anchor="t" anchorCtr="0">
            <a:normAutofit/>
          </a:bodyPr>
          <a:lstStyle/>
          <a:p>
            <a:pPr marL="0" lvl="0" indent="0" algn="l" rtl="0">
              <a:lnSpc>
                <a:spcPct val="150000"/>
              </a:lnSpc>
              <a:spcBef>
                <a:spcPts val="0"/>
              </a:spcBef>
              <a:spcAft>
                <a:spcPts val="0"/>
              </a:spcAft>
              <a:buClr>
                <a:srgbClr val="27242B"/>
              </a:buClr>
              <a:buSzPts val="2200"/>
              <a:buNone/>
            </a:pPr>
            <a:r>
              <a:rPr lang="es-419" sz="2200" b="1">
                <a:solidFill>
                  <a:srgbClr val="27242B"/>
                </a:solidFill>
                <a:latin typeface="Arial"/>
                <a:ea typeface="Arial"/>
                <a:cs typeface="Arial"/>
                <a:sym typeface="Arial"/>
              </a:rPr>
              <a:t>Sesión 1: </a:t>
            </a:r>
            <a:r>
              <a:rPr lang="es-419" sz="2200">
                <a:solidFill>
                  <a:srgbClr val="27242B"/>
                </a:solidFill>
                <a:latin typeface="Arial"/>
                <a:ea typeface="Arial"/>
                <a:cs typeface="Arial"/>
                <a:sym typeface="Arial"/>
              </a:rPr>
              <a:t>Introducción y video</a:t>
            </a:r>
            <a:endParaRPr dirty="0"/>
          </a:p>
          <a:p>
            <a:pPr marL="0" lvl="0" indent="0" algn="l" rtl="0">
              <a:lnSpc>
                <a:spcPct val="150000"/>
              </a:lnSpc>
              <a:spcBef>
                <a:spcPts val="1000"/>
              </a:spcBef>
              <a:spcAft>
                <a:spcPts val="0"/>
              </a:spcAft>
              <a:buClr>
                <a:srgbClr val="27242B"/>
              </a:buClr>
              <a:buSzPts val="2200"/>
              <a:buNone/>
            </a:pPr>
            <a:r>
              <a:rPr lang="es-419" sz="2200" b="1">
                <a:solidFill>
                  <a:srgbClr val="27242B"/>
                </a:solidFill>
                <a:latin typeface="Arial"/>
                <a:ea typeface="Arial"/>
                <a:cs typeface="Arial"/>
                <a:sym typeface="Arial"/>
              </a:rPr>
              <a:t>Sesión 2: </a:t>
            </a:r>
            <a:r>
              <a:rPr lang="es-419" sz="2200">
                <a:solidFill>
                  <a:srgbClr val="27242B"/>
                </a:solidFill>
                <a:latin typeface="Arial"/>
                <a:ea typeface="Arial"/>
                <a:cs typeface="Arial"/>
                <a:sym typeface="Arial"/>
              </a:rPr>
              <a:t>Tratar a las personas con respeto y utilizar las posiciones de poder responsablemente</a:t>
            </a:r>
            <a:endParaRPr dirty="0"/>
          </a:p>
          <a:p>
            <a:pPr marL="0" lvl="0" indent="0" algn="l" rtl="0">
              <a:lnSpc>
                <a:spcPct val="150000"/>
              </a:lnSpc>
              <a:spcBef>
                <a:spcPts val="1000"/>
              </a:spcBef>
              <a:spcAft>
                <a:spcPts val="0"/>
              </a:spcAft>
              <a:buClr>
                <a:srgbClr val="27242B"/>
              </a:buClr>
              <a:buSzPts val="2200"/>
              <a:buNone/>
            </a:pPr>
            <a:r>
              <a:rPr lang="es-419" sz="2200" b="1">
                <a:solidFill>
                  <a:srgbClr val="27242B"/>
                </a:solidFill>
                <a:latin typeface="Arial"/>
                <a:ea typeface="Arial"/>
                <a:cs typeface="Arial"/>
                <a:sym typeface="Arial"/>
              </a:rPr>
              <a:t>Sesión 3: </a:t>
            </a:r>
            <a:r>
              <a:rPr lang="es-419" sz="2200">
                <a:solidFill>
                  <a:srgbClr val="27242B"/>
                </a:solidFill>
                <a:latin typeface="Arial"/>
                <a:ea typeface="Arial"/>
                <a:cs typeface="Arial"/>
                <a:sym typeface="Arial"/>
              </a:rPr>
              <a:t>Los seis principios básicos</a:t>
            </a:r>
            <a:endParaRPr dirty="0"/>
          </a:p>
          <a:p>
            <a:pPr marL="0" lvl="0" indent="0" algn="l" rtl="0">
              <a:lnSpc>
                <a:spcPct val="150000"/>
              </a:lnSpc>
              <a:spcBef>
                <a:spcPts val="1000"/>
              </a:spcBef>
              <a:spcAft>
                <a:spcPts val="0"/>
              </a:spcAft>
              <a:buClr>
                <a:srgbClr val="27242B"/>
              </a:buClr>
              <a:buSzPts val="2200"/>
              <a:buNone/>
            </a:pPr>
            <a:r>
              <a:rPr lang="es-419" sz="2200" b="1">
                <a:solidFill>
                  <a:srgbClr val="27242B"/>
                </a:solidFill>
                <a:latin typeface="Arial"/>
                <a:ea typeface="Arial"/>
                <a:cs typeface="Arial"/>
                <a:sym typeface="Arial"/>
              </a:rPr>
              <a:t>Sesión 4: </a:t>
            </a:r>
            <a:r>
              <a:rPr lang="es-419" sz="2200">
                <a:solidFill>
                  <a:srgbClr val="27242B"/>
                </a:solidFill>
                <a:latin typeface="Arial"/>
                <a:ea typeface="Arial"/>
                <a:cs typeface="Arial"/>
                <a:sym typeface="Arial"/>
              </a:rPr>
              <a:t>Reconocer las conductas prohibidas y los comportamientos sospechosos</a:t>
            </a:r>
            <a:endParaRPr dirty="0"/>
          </a:p>
          <a:p>
            <a:pPr marL="0" lvl="0" indent="0" algn="l" rtl="0">
              <a:lnSpc>
                <a:spcPct val="150000"/>
              </a:lnSpc>
              <a:spcBef>
                <a:spcPts val="1000"/>
              </a:spcBef>
              <a:spcAft>
                <a:spcPts val="0"/>
              </a:spcAft>
              <a:buClr>
                <a:srgbClr val="27242B"/>
              </a:buClr>
              <a:buSzPts val="2200"/>
              <a:buNone/>
            </a:pPr>
            <a:r>
              <a:rPr lang="es-419" sz="2200" b="1">
                <a:solidFill>
                  <a:srgbClr val="27242B"/>
                </a:solidFill>
                <a:latin typeface="Arial"/>
                <a:ea typeface="Arial"/>
                <a:cs typeface="Arial"/>
                <a:sym typeface="Arial"/>
              </a:rPr>
              <a:t>Sesión 5: </a:t>
            </a:r>
            <a:r>
              <a:rPr lang="es-419" sz="2200">
                <a:solidFill>
                  <a:srgbClr val="27242B"/>
                </a:solidFill>
                <a:latin typeface="Arial"/>
                <a:ea typeface="Arial"/>
                <a:cs typeface="Arial"/>
                <a:sym typeface="Arial"/>
              </a:rPr>
              <a:t>El proceso de denuncia</a:t>
            </a:r>
            <a:endParaRPr dirty="0"/>
          </a:p>
          <a:p>
            <a:pPr marL="0" lvl="0" indent="0" algn="l" rtl="0">
              <a:lnSpc>
                <a:spcPct val="90000"/>
              </a:lnSpc>
              <a:spcBef>
                <a:spcPts val="1000"/>
              </a:spcBef>
              <a:spcAft>
                <a:spcPts val="0"/>
              </a:spcAft>
              <a:buClr>
                <a:schemeClr val="dk1"/>
              </a:buClr>
              <a:buSzPts val="2800"/>
              <a:buNone/>
            </a:pPr>
            <a:endParaRPr dirty="0">
              <a:latin typeface="Arial"/>
              <a:ea typeface="Arial"/>
              <a:cs typeface="Arial"/>
              <a:sym typeface="Arial"/>
            </a:endParaRPr>
          </a:p>
          <a:p>
            <a:pPr marL="0" lvl="0" indent="0" algn="l"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32"/>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75" name="Google Shape;275;p32"/>
          <p:cNvGrpSpPr/>
          <p:nvPr/>
        </p:nvGrpSpPr>
        <p:grpSpPr>
          <a:xfrm>
            <a:off x="6351253" y="3475892"/>
            <a:ext cx="5585493" cy="2773863"/>
            <a:chOff x="5795212" y="2926278"/>
            <a:chExt cx="5636603" cy="2872388"/>
          </a:xfrm>
        </p:grpSpPr>
        <p:grpSp>
          <p:nvGrpSpPr>
            <p:cNvPr id="276" name="Google Shape;276;p32"/>
            <p:cNvGrpSpPr/>
            <p:nvPr/>
          </p:nvGrpSpPr>
          <p:grpSpPr>
            <a:xfrm>
              <a:off x="7290147" y="2926278"/>
              <a:ext cx="4141668" cy="2576945"/>
              <a:chOff x="6294037" y="3621024"/>
              <a:chExt cx="3774411" cy="2374752"/>
            </a:xfrm>
          </p:grpSpPr>
          <p:pic>
            <p:nvPicPr>
              <p:cNvPr id="277" name="Google Shape;277;p32"/>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78" name="Google Shape;278;p32"/>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79" name="Google Shape;279;p32"/>
            <p:cNvPicPr preferRelativeResize="0"/>
            <p:nvPr/>
          </p:nvPicPr>
          <p:blipFill rotWithShape="1">
            <a:blip r:embed="rId4">
              <a:alphaModFix/>
            </a:blip>
            <a:srcRect l="59539" t="8069" r="28578" b="54784"/>
            <a:stretch/>
          </p:blipFill>
          <p:spPr>
            <a:xfrm flipH="1">
              <a:off x="5795212" y="2926278"/>
              <a:ext cx="1300914" cy="2872388"/>
            </a:xfrm>
            <a:prstGeom prst="rect">
              <a:avLst/>
            </a:prstGeom>
            <a:noFill/>
            <a:ln>
              <a:noFill/>
            </a:ln>
          </p:spPr>
        </p:pic>
      </p:grpSp>
      <p:sp>
        <p:nvSpPr>
          <p:cNvPr id="280" name="Google Shape;280;p32"/>
          <p:cNvSpPr txBox="1"/>
          <p:nvPr/>
        </p:nvSpPr>
        <p:spPr>
          <a:xfrm>
            <a:off x="854377" y="736684"/>
            <a:ext cx="820941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81" name="Google Shape;281;p32"/>
          <p:cNvSpPr txBox="1"/>
          <p:nvPr/>
        </p:nvSpPr>
        <p:spPr>
          <a:xfrm>
            <a:off x="854377" y="2714606"/>
            <a:ext cx="5241622" cy="2539157"/>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a:solidFill>
                  <a:srgbClr val="4EA827"/>
                </a:solidFill>
                <a:latin typeface="Arial"/>
                <a:ea typeface="Arial"/>
                <a:cs typeface="Arial"/>
                <a:sym typeface="Arial"/>
              </a:rPr>
              <a:t>Recapitulación de la situación E</a:t>
            </a:r>
            <a:endParaRPr/>
          </a:p>
          <a:p>
            <a:pPr marL="0" marR="0" lvl="0" indent="0" algn="l" rtl="0">
              <a:spcBef>
                <a:spcPts val="600"/>
              </a:spcBef>
              <a:spcAft>
                <a:spcPts val="0"/>
              </a:spcAft>
              <a:buNone/>
            </a:pPr>
            <a:r>
              <a:rPr lang="es-419" sz="2200">
                <a:solidFill>
                  <a:srgbClr val="27242B"/>
                </a:solidFill>
                <a:latin typeface="Arial"/>
                <a:ea typeface="Arial"/>
                <a:cs typeface="Arial"/>
                <a:sym typeface="Arial"/>
              </a:rPr>
              <a:t>Un oficial de programas de una ONG se presenta en una reunión comunitaria e informa que la ONG desea contratar personal para puestos por plazos cortos. Comenta que pretenden contratar principalmente a mujeres que trabajarán con otras mujeres de la comunidad. </a:t>
            </a:r>
            <a:endParaRPr sz="2400">
              <a:solidFill>
                <a:schemeClr val="dk1"/>
              </a:solidFill>
              <a:latin typeface="Arial"/>
              <a:ea typeface="Arial"/>
              <a:cs typeface="Arial"/>
              <a:sym typeface="Arial"/>
            </a:endParaRPr>
          </a:p>
        </p:txBody>
      </p:sp>
      <p:sp>
        <p:nvSpPr>
          <p:cNvPr id="282" name="Google Shape;282;p32"/>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33"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88" name="Google Shape;288;p33"/>
          <p:cNvSpPr txBox="1"/>
          <p:nvPr/>
        </p:nvSpPr>
        <p:spPr>
          <a:xfrm>
            <a:off x="1842412" y="3175524"/>
            <a:ext cx="1183193"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dirty="0">
                <a:solidFill>
                  <a:srgbClr val="27242B"/>
                </a:solidFill>
                <a:latin typeface="Arial"/>
                <a:ea typeface="Arial"/>
                <a:cs typeface="Arial"/>
                <a:sym typeface="Arial"/>
              </a:rPr>
              <a:t>Edad</a:t>
            </a:r>
            <a:endParaRPr sz="2200" dirty="0">
              <a:solidFill>
                <a:srgbClr val="27242B"/>
              </a:solidFill>
              <a:latin typeface="Calibri"/>
              <a:ea typeface="Calibri"/>
              <a:cs typeface="Calibri"/>
              <a:sym typeface="Calibri"/>
            </a:endParaRPr>
          </a:p>
        </p:txBody>
      </p:sp>
      <p:sp>
        <p:nvSpPr>
          <p:cNvPr id="289" name="Google Shape;289;p33"/>
          <p:cNvSpPr txBox="1"/>
          <p:nvPr/>
        </p:nvSpPr>
        <p:spPr>
          <a:xfrm>
            <a:off x="1842412" y="3986797"/>
            <a:ext cx="1183193"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Género </a:t>
            </a:r>
            <a:endParaRPr sz="2200">
              <a:solidFill>
                <a:srgbClr val="27242B"/>
              </a:solidFill>
              <a:latin typeface="Calibri"/>
              <a:ea typeface="Calibri"/>
              <a:cs typeface="Calibri"/>
              <a:sym typeface="Calibri"/>
            </a:endParaRPr>
          </a:p>
        </p:txBody>
      </p:sp>
      <p:sp>
        <p:nvSpPr>
          <p:cNvPr id="290" name="Google Shape;290;p33"/>
          <p:cNvSpPr txBox="1"/>
          <p:nvPr/>
        </p:nvSpPr>
        <p:spPr>
          <a:xfrm>
            <a:off x="1907572" y="4798071"/>
            <a:ext cx="2209671"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dirty="0">
                <a:solidFill>
                  <a:srgbClr val="27242B"/>
                </a:solidFill>
                <a:latin typeface="Arial"/>
                <a:ea typeface="Arial"/>
                <a:cs typeface="Arial"/>
                <a:sym typeface="Arial"/>
              </a:rPr>
              <a:t>Situación social </a:t>
            </a:r>
            <a:endParaRPr sz="2200" dirty="0">
              <a:solidFill>
                <a:srgbClr val="27242B"/>
              </a:solidFill>
              <a:latin typeface="Calibri"/>
              <a:ea typeface="Calibri"/>
              <a:cs typeface="Calibri"/>
              <a:sym typeface="Calibri"/>
            </a:endParaRPr>
          </a:p>
        </p:txBody>
      </p:sp>
      <p:sp>
        <p:nvSpPr>
          <p:cNvPr id="291" name="Google Shape;291;p33"/>
          <p:cNvSpPr txBox="1"/>
          <p:nvPr/>
        </p:nvSpPr>
        <p:spPr>
          <a:xfrm>
            <a:off x="1842412" y="5604390"/>
            <a:ext cx="2274831"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dirty="0">
                <a:solidFill>
                  <a:srgbClr val="27242B"/>
                </a:solidFill>
                <a:latin typeface="Arial"/>
                <a:ea typeface="Arial"/>
                <a:cs typeface="Arial"/>
                <a:sym typeface="Arial"/>
              </a:rPr>
              <a:t>Situación laboral</a:t>
            </a:r>
            <a:endParaRPr sz="2200" dirty="0">
              <a:solidFill>
                <a:srgbClr val="27242B"/>
              </a:solidFill>
              <a:latin typeface="Calibri"/>
              <a:ea typeface="Calibri"/>
              <a:cs typeface="Calibri"/>
              <a:sym typeface="Calibri"/>
            </a:endParaRPr>
          </a:p>
        </p:txBody>
      </p:sp>
      <p:sp>
        <p:nvSpPr>
          <p:cNvPr id="292" name="Google Shape;292;p33"/>
          <p:cNvSpPr txBox="1"/>
          <p:nvPr/>
        </p:nvSpPr>
        <p:spPr>
          <a:xfrm>
            <a:off x="6432234" y="3164486"/>
            <a:ext cx="3450435"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Condición económica o riqueza</a:t>
            </a:r>
            <a:endParaRPr sz="2200">
              <a:solidFill>
                <a:srgbClr val="27242B"/>
              </a:solidFill>
              <a:latin typeface="Calibri"/>
              <a:ea typeface="Calibri"/>
              <a:cs typeface="Calibri"/>
              <a:sym typeface="Calibri"/>
            </a:endParaRPr>
          </a:p>
        </p:txBody>
      </p:sp>
      <p:sp>
        <p:nvSpPr>
          <p:cNvPr id="293" name="Google Shape;293;p33"/>
          <p:cNvSpPr txBox="1"/>
          <p:nvPr/>
        </p:nvSpPr>
        <p:spPr>
          <a:xfrm>
            <a:off x="6432903" y="3985579"/>
            <a:ext cx="3393534"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Raza/nacionalidad/etnia/afiliación tribal</a:t>
            </a:r>
            <a:endParaRPr sz="2200">
              <a:solidFill>
                <a:srgbClr val="27242B"/>
              </a:solidFill>
              <a:latin typeface="Calibri"/>
              <a:ea typeface="Calibri"/>
              <a:cs typeface="Calibri"/>
              <a:sym typeface="Calibri"/>
            </a:endParaRPr>
          </a:p>
        </p:txBody>
      </p:sp>
      <p:sp>
        <p:nvSpPr>
          <p:cNvPr id="294" name="Google Shape;294;p33"/>
          <p:cNvSpPr txBox="1"/>
          <p:nvPr/>
        </p:nvSpPr>
        <p:spPr>
          <a:xfrm>
            <a:off x="6429404" y="4917697"/>
            <a:ext cx="3450435"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Discapacidad</a:t>
            </a:r>
            <a:endParaRPr sz="2200">
              <a:solidFill>
                <a:srgbClr val="27242B"/>
              </a:solidFill>
              <a:latin typeface="Calibri"/>
              <a:ea typeface="Calibri"/>
              <a:cs typeface="Calibri"/>
              <a:sym typeface="Calibri"/>
            </a:endParaRPr>
          </a:p>
        </p:txBody>
      </p:sp>
      <p:sp>
        <p:nvSpPr>
          <p:cNvPr id="295" name="Google Shape;295;p33"/>
          <p:cNvSpPr txBox="1"/>
          <p:nvPr/>
        </p:nvSpPr>
        <p:spPr>
          <a:xfrm>
            <a:off x="6419148" y="5768366"/>
            <a:ext cx="3450435"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Religión</a:t>
            </a:r>
            <a:endParaRPr sz="2200">
              <a:solidFill>
                <a:srgbClr val="27242B"/>
              </a:solidFill>
              <a:latin typeface="Calibri"/>
              <a:ea typeface="Calibri"/>
              <a:cs typeface="Calibri"/>
              <a:sym typeface="Calibri"/>
            </a:endParaRPr>
          </a:p>
        </p:txBody>
      </p:sp>
      <p:sp>
        <p:nvSpPr>
          <p:cNvPr id="296" name="Google Shape;296;p33"/>
          <p:cNvSpPr txBox="1"/>
          <p:nvPr/>
        </p:nvSpPr>
        <p:spPr>
          <a:xfrm>
            <a:off x="854377" y="736684"/>
            <a:ext cx="790461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Identificar posiciones de poder</a:t>
            </a:r>
            <a:endParaRPr sz="3200" b="1" dirty="0">
              <a:solidFill>
                <a:schemeClr val="dk1"/>
              </a:solidFill>
              <a:latin typeface="Arial"/>
              <a:ea typeface="Arial"/>
              <a:cs typeface="Arial"/>
              <a:sym typeface="Arial"/>
            </a:endParaRPr>
          </a:p>
        </p:txBody>
      </p:sp>
      <p:sp>
        <p:nvSpPr>
          <p:cNvPr id="297" name="Google Shape;297;p33"/>
          <p:cNvSpPr txBox="1"/>
          <p:nvPr/>
        </p:nvSpPr>
        <p:spPr>
          <a:xfrm>
            <a:off x="854377" y="2483021"/>
            <a:ext cx="5241622"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Factores relacionados con el poder:</a:t>
            </a:r>
            <a:endParaRPr/>
          </a:p>
        </p:txBody>
      </p:sp>
      <p:sp>
        <p:nvSpPr>
          <p:cNvPr id="298" name="Google Shape;298;p33"/>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 // </a:t>
            </a:r>
            <a:r>
              <a:rPr lang="es-419" sz="1600">
                <a:solidFill>
                  <a:srgbClr val="4EA827"/>
                </a:solidFill>
                <a:latin typeface="Arial"/>
                <a:ea typeface="Arial"/>
                <a:cs typeface="Arial"/>
                <a:sym typeface="Arial"/>
              </a:rPr>
              <a:t>Tema 2</a:t>
            </a:r>
            <a:endParaRPr sz="1600">
              <a:solidFill>
                <a:srgbClr val="4EA827"/>
              </a:solidFill>
              <a:latin typeface="Calibri"/>
              <a:ea typeface="Calibri"/>
              <a:cs typeface="Calibri"/>
              <a:sym typeface="Calibri"/>
            </a:endParaRPr>
          </a:p>
        </p:txBody>
      </p:sp>
      <p:pic>
        <p:nvPicPr>
          <p:cNvPr id="299" name="Google Shape;299;p33" descr="Icon&#10;&#10;Description automatically generated"/>
          <p:cNvPicPr preferRelativeResize="0"/>
          <p:nvPr/>
        </p:nvPicPr>
        <p:blipFill rotWithShape="1">
          <a:blip r:embed="rId4">
            <a:alphaModFix/>
          </a:blip>
          <a:srcRect/>
          <a:stretch/>
        </p:blipFill>
        <p:spPr>
          <a:xfrm>
            <a:off x="5370367" y="3032617"/>
            <a:ext cx="683905" cy="683905"/>
          </a:xfrm>
          <a:prstGeom prst="rect">
            <a:avLst/>
          </a:prstGeom>
          <a:noFill/>
          <a:ln>
            <a:noFill/>
          </a:ln>
        </p:spPr>
      </p:pic>
      <p:pic>
        <p:nvPicPr>
          <p:cNvPr id="300" name="Google Shape;300;p33" descr="A picture containing text, plate, tableware, dishware&#10;&#10;Description automatically generated"/>
          <p:cNvPicPr preferRelativeResize="0"/>
          <p:nvPr/>
        </p:nvPicPr>
        <p:blipFill rotWithShape="1">
          <a:blip r:embed="rId5">
            <a:alphaModFix/>
          </a:blip>
          <a:srcRect/>
          <a:stretch/>
        </p:blipFill>
        <p:spPr>
          <a:xfrm>
            <a:off x="5350852" y="3904671"/>
            <a:ext cx="703297" cy="703297"/>
          </a:xfrm>
          <a:prstGeom prst="rect">
            <a:avLst/>
          </a:prstGeom>
          <a:noFill/>
          <a:ln>
            <a:noFill/>
          </a:ln>
        </p:spPr>
      </p:pic>
      <p:pic>
        <p:nvPicPr>
          <p:cNvPr id="301" name="Google Shape;301;p33" descr="Icon&#10;&#10;Description automatically generated"/>
          <p:cNvPicPr preferRelativeResize="0"/>
          <p:nvPr/>
        </p:nvPicPr>
        <p:blipFill rotWithShape="1">
          <a:blip r:embed="rId6">
            <a:alphaModFix/>
          </a:blip>
          <a:srcRect/>
          <a:stretch/>
        </p:blipFill>
        <p:spPr>
          <a:xfrm>
            <a:off x="865318" y="2972408"/>
            <a:ext cx="844317" cy="844317"/>
          </a:xfrm>
          <a:prstGeom prst="rect">
            <a:avLst/>
          </a:prstGeom>
          <a:noFill/>
          <a:ln>
            <a:noFill/>
          </a:ln>
        </p:spPr>
      </p:pic>
      <p:pic>
        <p:nvPicPr>
          <p:cNvPr id="302" name="Google Shape;302;p33" descr="Icon&#10;&#10;Description automatically generated"/>
          <p:cNvPicPr preferRelativeResize="0"/>
          <p:nvPr/>
        </p:nvPicPr>
        <p:blipFill rotWithShape="1">
          <a:blip r:embed="rId7">
            <a:alphaModFix/>
          </a:blip>
          <a:srcRect/>
          <a:stretch/>
        </p:blipFill>
        <p:spPr>
          <a:xfrm>
            <a:off x="928901" y="4755067"/>
            <a:ext cx="703297" cy="703297"/>
          </a:xfrm>
          <a:prstGeom prst="rect">
            <a:avLst/>
          </a:prstGeom>
          <a:noFill/>
          <a:ln>
            <a:noFill/>
          </a:ln>
        </p:spPr>
      </p:pic>
      <p:pic>
        <p:nvPicPr>
          <p:cNvPr id="303" name="Google Shape;303;p33" descr="Icon&#10;&#10;Description automatically generated"/>
          <p:cNvPicPr preferRelativeResize="0"/>
          <p:nvPr/>
        </p:nvPicPr>
        <p:blipFill rotWithShape="1">
          <a:blip r:embed="rId8">
            <a:alphaModFix/>
          </a:blip>
          <a:srcRect/>
          <a:stretch/>
        </p:blipFill>
        <p:spPr>
          <a:xfrm>
            <a:off x="5322573" y="4755067"/>
            <a:ext cx="780403" cy="780403"/>
          </a:xfrm>
          <a:prstGeom prst="rect">
            <a:avLst/>
          </a:prstGeom>
          <a:noFill/>
          <a:ln>
            <a:noFill/>
          </a:ln>
        </p:spPr>
      </p:pic>
      <p:pic>
        <p:nvPicPr>
          <p:cNvPr id="304" name="Google Shape;304;p33" descr="Icon&#10;&#10;Description automatically generated"/>
          <p:cNvPicPr preferRelativeResize="0"/>
          <p:nvPr/>
        </p:nvPicPr>
        <p:blipFill rotWithShape="1">
          <a:blip r:embed="rId9">
            <a:alphaModFix/>
          </a:blip>
          <a:srcRect/>
          <a:stretch/>
        </p:blipFill>
        <p:spPr>
          <a:xfrm>
            <a:off x="921181" y="5576692"/>
            <a:ext cx="723870" cy="723870"/>
          </a:xfrm>
          <a:prstGeom prst="rect">
            <a:avLst/>
          </a:prstGeom>
          <a:noFill/>
          <a:ln>
            <a:noFill/>
          </a:ln>
        </p:spPr>
      </p:pic>
      <p:pic>
        <p:nvPicPr>
          <p:cNvPr id="305" name="Google Shape;305;p33" descr="Icon&#10;&#10;Description automatically generated"/>
          <p:cNvPicPr preferRelativeResize="0"/>
          <p:nvPr/>
        </p:nvPicPr>
        <p:blipFill rotWithShape="1">
          <a:blip r:embed="rId10">
            <a:alphaModFix/>
          </a:blip>
          <a:srcRect/>
          <a:stretch/>
        </p:blipFill>
        <p:spPr>
          <a:xfrm>
            <a:off x="925898" y="3918770"/>
            <a:ext cx="717970" cy="717970"/>
          </a:xfrm>
          <a:prstGeom prst="rect">
            <a:avLst/>
          </a:prstGeom>
          <a:noFill/>
          <a:ln>
            <a:noFill/>
          </a:ln>
        </p:spPr>
      </p:pic>
      <p:pic>
        <p:nvPicPr>
          <p:cNvPr id="306" name="Google Shape;306;p33" descr="Icon&#10;&#10;Description automatically generated"/>
          <p:cNvPicPr preferRelativeResize="0"/>
          <p:nvPr/>
        </p:nvPicPr>
        <p:blipFill rotWithShape="1">
          <a:blip r:embed="rId11">
            <a:alphaModFix/>
          </a:blip>
          <a:srcRect l="6857" t="12700" r="5336" b="11006"/>
          <a:stretch/>
        </p:blipFill>
        <p:spPr>
          <a:xfrm>
            <a:off x="5284043" y="5604389"/>
            <a:ext cx="833120" cy="72387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4"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312" name="Google Shape;312;p34"/>
          <p:cNvGrpSpPr/>
          <p:nvPr/>
        </p:nvGrpSpPr>
        <p:grpSpPr>
          <a:xfrm>
            <a:off x="1676400" y="2170478"/>
            <a:ext cx="6595730" cy="4433273"/>
            <a:chOff x="1467331" y="2506568"/>
            <a:chExt cx="6595730" cy="4433273"/>
          </a:xfrm>
        </p:grpSpPr>
        <p:pic>
          <p:nvPicPr>
            <p:cNvPr id="313" name="Google Shape;313;p34"/>
            <p:cNvPicPr preferRelativeResize="0"/>
            <p:nvPr/>
          </p:nvPicPr>
          <p:blipFill rotWithShape="1">
            <a:blip r:embed="rId4">
              <a:alphaModFix/>
            </a:blip>
            <a:srcRect/>
            <a:stretch/>
          </p:blipFill>
          <p:spPr>
            <a:xfrm>
              <a:off x="1467331" y="2506568"/>
              <a:ext cx="6595730" cy="4433273"/>
            </a:xfrm>
            <a:prstGeom prst="rect">
              <a:avLst/>
            </a:prstGeom>
            <a:noFill/>
            <a:ln>
              <a:noFill/>
            </a:ln>
          </p:spPr>
        </p:pic>
        <p:pic>
          <p:nvPicPr>
            <p:cNvPr id="314" name="Google Shape;314;p34"/>
            <p:cNvPicPr preferRelativeResize="0"/>
            <p:nvPr/>
          </p:nvPicPr>
          <p:blipFill rotWithShape="1">
            <a:blip r:embed="rId5">
              <a:alphaModFix/>
            </a:blip>
            <a:srcRect t="10352"/>
            <a:stretch/>
          </p:blipFill>
          <p:spPr>
            <a:xfrm>
              <a:off x="2590258" y="3222362"/>
              <a:ext cx="4375750" cy="2572384"/>
            </a:xfrm>
            <a:prstGeom prst="rect">
              <a:avLst/>
            </a:prstGeom>
            <a:noFill/>
            <a:ln>
              <a:noFill/>
            </a:ln>
          </p:spPr>
        </p:pic>
      </p:grpSp>
      <p:sp>
        <p:nvSpPr>
          <p:cNvPr id="315" name="Google Shape;315;p34"/>
          <p:cNvSpPr txBox="1"/>
          <p:nvPr/>
        </p:nvSpPr>
        <p:spPr>
          <a:xfrm>
            <a:off x="16033" y="-2448618"/>
            <a:ext cx="226823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 </a:t>
            </a:r>
            <a:endParaRPr sz="1600">
              <a:solidFill>
                <a:srgbClr val="4EA827"/>
              </a:solidFill>
              <a:latin typeface="Calibri"/>
              <a:ea typeface="Calibri"/>
              <a:cs typeface="Calibri"/>
              <a:sym typeface="Calibri"/>
            </a:endParaRPr>
          </a:p>
        </p:txBody>
      </p:sp>
      <p:sp>
        <p:nvSpPr>
          <p:cNvPr id="316" name="Google Shape;316;p34"/>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17" name="Google Shape;317;p34"/>
          <p:cNvSpPr txBox="1"/>
          <p:nvPr/>
        </p:nvSpPr>
        <p:spPr>
          <a:xfrm>
            <a:off x="881333" y="984789"/>
            <a:ext cx="685096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Identificar acciones que demuestran respeto</a:t>
            </a:r>
            <a:endParaRPr sz="3200" b="1" dirty="0">
              <a:solidFill>
                <a:srgbClr val="27242B"/>
              </a:solidFill>
              <a:latin typeface="Arial"/>
              <a:ea typeface="Arial"/>
              <a:cs typeface="Arial"/>
              <a:sym typeface="Arial"/>
            </a:endParaRPr>
          </a:p>
        </p:txBody>
      </p:sp>
      <p:sp>
        <p:nvSpPr>
          <p:cNvPr id="318" name="Google Shape;318;p34"/>
          <p:cNvSpPr txBox="1"/>
          <p:nvPr/>
        </p:nvSpPr>
        <p:spPr>
          <a:xfrm>
            <a:off x="1646114" y="3429000"/>
            <a:ext cx="919008"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Maya</a:t>
            </a:r>
            <a:endParaRPr sz="2200">
              <a:solidFill>
                <a:srgbClr val="27242B"/>
              </a:solidFill>
              <a:latin typeface="Calibri"/>
              <a:ea typeface="Calibri"/>
              <a:cs typeface="Calibri"/>
              <a:sym typeface="Calibri"/>
            </a:endParaRPr>
          </a:p>
        </p:txBody>
      </p:sp>
      <p:sp>
        <p:nvSpPr>
          <p:cNvPr id="319" name="Google Shape;319;p34"/>
          <p:cNvSpPr txBox="1"/>
          <p:nvPr/>
        </p:nvSpPr>
        <p:spPr>
          <a:xfrm>
            <a:off x="7409642" y="3428999"/>
            <a:ext cx="919008"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John</a:t>
            </a:r>
            <a:endParaRPr sz="2200">
              <a:solidFill>
                <a:srgbClr val="27242B"/>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5"/>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25" name="Google Shape;325;p35" descr="A group of people standing together&#10;&#10;Description automatically generated with medium confidence"/>
          <p:cNvPicPr preferRelativeResize="0"/>
          <p:nvPr/>
        </p:nvPicPr>
        <p:blipFill rotWithShape="1">
          <a:blip r:embed="rId4">
            <a:alphaModFix/>
          </a:blip>
          <a:srcRect/>
          <a:stretch/>
        </p:blipFill>
        <p:spPr>
          <a:xfrm>
            <a:off x="6865047" y="2308228"/>
            <a:ext cx="4762800" cy="3371293"/>
          </a:xfrm>
          <a:prstGeom prst="rect">
            <a:avLst/>
          </a:prstGeom>
          <a:noFill/>
          <a:ln>
            <a:noFill/>
          </a:ln>
        </p:spPr>
      </p:pic>
      <p:sp>
        <p:nvSpPr>
          <p:cNvPr id="326" name="Google Shape;326;p35"/>
          <p:cNvSpPr txBox="1"/>
          <p:nvPr/>
        </p:nvSpPr>
        <p:spPr>
          <a:xfrm>
            <a:off x="898302" y="3429000"/>
            <a:ext cx="5201096" cy="193895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b="1">
                <a:solidFill>
                  <a:srgbClr val="4EA827"/>
                </a:solidFill>
                <a:latin typeface="Arial"/>
                <a:ea typeface="Arial"/>
                <a:cs typeface="Arial"/>
                <a:sym typeface="Arial"/>
              </a:rPr>
              <a:t>Aplicación de la situación</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Un trabajador de una ONG con un contrato de corta duración se encarga de recolectar en la comunidad las respuestas a una encuesta sobre la satisfacción de los beneficiarios respecto a las actividades del programa. </a:t>
            </a:r>
            <a:endParaRPr/>
          </a:p>
        </p:txBody>
      </p:sp>
      <p:sp>
        <p:nvSpPr>
          <p:cNvPr id="327" name="Google Shape;327;p35"/>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28" name="Google Shape;328;p35"/>
          <p:cNvSpPr txBox="1"/>
          <p:nvPr/>
        </p:nvSpPr>
        <p:spPr>
          <a:xfrm>
            <a:off x="881333" y="984789"/>
            <a:ext cx="7797446" cy="70784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Identificar posiciones de poder</a:t>
            </a:r>
            <a:endParaRPr sz="3200" b="1" dirty="0">
              <a:solidFill>
                <a:srgbClr val="27242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3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35" name="Google Shape;335;p36"/>
          <p:cNvSpPr txBox="1"/>
          <p:nvPr/>
        </p:nvSpPr>
        <p:spPr>
          <a:xfrm>
            <a:off x="898302" y="3429000"/>
            <a:ext cx="5201096" cy="1954341"/>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800" b="1">
                <a:solidFill>
                  <a:srgbClr val="4EA827"/>
                </a:solidFill>
                <a:latin typeface="Arial"/>
                <a:ea typeface="Arial"/>
                <a:cs typeface="Arial"/>
                <a:sym typeface="Arial"/>
              </a:rPr>
              <a:t>Maya</a:t>
            </a:r>
            <a:endParaRPr/>
          </a:p>
          <a:p>
            <a:pPr marL="342900" marR="0" lvl="0" indent="-342900" algn="just" rtl="0">
              <a:spcBef>
                <a:spcPts val="600"/>
              </a:spcBef>
              <a:spcAft>
                <a:spcPts val="0"/>
              </a:spcAft>
              <a:buClr>
                <a:srgbClr val="4EA827"/>
              </a:buClr>
              <a:buSzPts val="2200"/>
              <a:buFont typeface="Arial"/>
              <a:buChar char="•"/>
            </a:pPr>
            <a:r>
              <a:rPr lang="es-419" sz="2200">
                <a:solidFill>
                  <a:schemeClr val="dk1"/>
                </a:solidFill>
                <a:latin typeface="Arial"/>
                <a:ea typeface="Arial"/>
                <a:cs typeface="Arial"/>
                <a:sym typeface="Arial"/>
              </a:rPr>
              <a:t>Viuda, con hijos pequeños</a:t>
            </a:r>
            <a:endParaRPr/>
          </a:p>
          <a:p>
            <a:pPr marL="342900" marR="0" lvl="0" indent="-342900" algn="just"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Sin ingresos</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Casada a los 14 años, poca educación o formación</a:t>
            </a:r>
            <a:endParaRPr/>
          </a:p>
          <a:p>
            <a:pPr marL="342900" marR="0" lvl="0" indent="-342900" algn="just"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Los beneficios de la ONG son útiles, pero no suficientes</a:t>
            </a:r>
            <a:endParaRPr/>
          </a:p>
        </p:txBody>
      </p:sp>
      <p:sp>
        <p:nvSpPr>
          <p:cNvPr id="336" name="Google Shape;336;p3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37" name="Google Shape;337;p36"/>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Usar el poder de manera responsable para tratar a las personas con respeto</a:t>
            </a:r>
            <a:endParaRPr sz="3200" b="1">
              <a:solidFill>
                <a:srgbClr val="27242B"/>
              </a:solidFill>
              <a:latin typeface="Arial"/>
              <a:ea typeface="Arial"/>
              <a:cs typeface="Arial"/>
              <a:sym typeface="Arial"/>
            </a:endParaRPr>
          </a:p>
        </p:txBody>
      </p:sp>
      <p:pic>
        <p:nvPicPr>
          <p:cNvPr id="338" name="Google Shape;338;p36"/>
          <p:cNvPicPr preferRelativeResize="0"/>
          <p:nvPr/>
        </p:nvPicPr>
        <p:blipFill rotWithShape="1">
          <a:blip r:embed="rId4">
            <a:alphaModFix/>
          </a:blip>
          <a:srcRect l="33404" t="8831" r="39584" b="5631"/>
          <a:stretch/>
        </p:blipFill>
        <p:spPr>
          <a:xfrm flipH="1">
            <a:off x="8056510" y="1411905"/>
            <a:ext cx="2178377" cy="488304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37"/>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344" name="Google Shape;344;p37" descr="A picture containing toy&#10;&#10;Description automatically generated"/>
          <p:cNvPicPr preferRelativeResize="0"/>
          <p:nvPr/>
        </p:nvPicPr>
        <p:blipFill rotWithShape="1">
          <a:blip r:embed="rId4">
            <a:alphaModFix/>
          </a:blip>
          <a:srcRect/>
          <a:stretch/>
        </p:blipFill>
        <p:spPr>
          <a:xfrm>
            <a:off x="6591000" y="2693155"/>
            <a:ext cx="4762800" cy="3371293"/>
          </a:xfrm>
          <a:prstGeom prst="rect">
            <a:avLst/>
          </a:prstGeom>
          <a:noFill/>
          <a:ln>
            <a:noFill/>
          </a:ln>
        </p:spPr>
      </p:pic>
      <p:sp>
        <p:nvSpPr>
          <p:cNvPr id="345" name="Google Shape;345;p37"/>
          <p:cNvSpPr txBox="1"/>
          <p:nvPr/>
        </p:nvSpPr>
        <p:spPr>
          <a:xfrm>
            <a:off x="898302" y="2599174"/>
            <a:ext cx="5197698" cy="313928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chemeClr val="dk1"/>
                </a:solidFill>
                <a:latin typeface="Arial"/>
                <a:ea typeface="Arial"/>
                <a:cs typeface="Arial"/>
                <a:sym typeface="Arial"/>
              </a:rPr>
              <a:t>John entrevista a Maya sobre los beneficios y es muy amable con ella. Ella dice que no tiene suficientes alimentos para sus hijos y que no sabe qué hacer.</a:t>
            </a:r>
            <a:endParaRPr/>
          </a:p>
          <a:p>
            <a:pPr marL="0" marR="0" lvl="0" indent="0" algn="just" rtl="0">
              <a:spcBef>
                <a:spcPts val="0"/>
              </a:spcBef>
              <a:spcAft>
                <a:spcPts val="0"/>
              </a:spcAft>
              <a:buNone/>
            </a:pPr>
            <a:endParaRPr sz="2200">
              <a:solidFill>
                <a:schemeClr val="dk1"/>
              </a:solidFill>
              <a:latin typeface="Arial"/>
              <a:ea typeface="Arial"/>
              <a:cs typeface="Arial"/>
              <a:sym typeface="Arial"/>
            </a:endParaRPr>
          </a:p>
          <a:p>
            <a:pPr marL="0" marR="0" lvl="0" indent="0" algn="l" rtl="0">
              <a:spcBef>
                <a:spcPts val="0"/>
              </a:spcBef>
              <a:spcAft>
                <a:spcPts val="0"/>
              </a:spcAft>
              <a:buNone/>
            </a:pPr>
            <a:r>
              <a:rPr lang="es-419" sz="2200">
                <a:solidFill>
                  <a:schemeClr val="dk1"/>
                </a:solidFill>
                <a:latin typeface="Arial"/>
                <a:ea typeface="Arial"/>
                <a:cs typeface="Arial"/>
                <a:sym typeface="Arial"/>
              </a:rPr>
              <a:t>John sabe que otras ONG de la zona también ofrecen ayuda a hogares encabezados por mujeres. </a:t>
            </a:r>
            <a:endParaRPr/>
          </a:p>
        </p:txBody>
      </p:sp>
      <p:sp>
        <p:nvSpPr>
          <p:cNvPr id="346" name="Google Shape;346;p37"/>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47" name="Google Shape;347;p37"/>
          <p:cNvSpPr txBox="1"/>
          <p:nvPr/>
        </p:nvSpPr>
        <p:spPr>
          <a:xfrm>
            <a:off x="881333" y="984789"/>
            <a:ext cx="9818751"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38"/>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53" name="Google Shape;353;p38" descr="A picture containing toy&#10;&#10;Description automatically generated"/>
          <p:cNvPicPr preferRelativeResize="0"/>
          <p:nvPr/>
        </p:nvPicPr>
        <p:blipFill rotWithShape="1">
          <a:blip r:embed="rId4">
            <a:alphaModFix/>
          </a:blip>
          <a:srcRect/>
          <a:stretch/>
        </p:blipFill>
        <p:spPr>
          <a:xfrm>
            <a:off x="6591000" y="2529120"/>
            <a:ext cx="4762800" cy="3371293"/>
          </a:xfrm>
          <a:prstGeom prst="rect">
            <a:avLst/>
          </a:prstGeom>
          <a:noFill/>
          <a:ln>
            <a:noFill/>
          </a:ln>
        </p:spPr>
      </p:pic>
      <p:sp>
        <p:nvSpPr>
          <p:cNvPr id="354" name="Google Shape;354;p38"/>
          <p:cNvSpPr txBox="1"/>
          <p:nvPr/>
        </p:nvSpPr>
        <p:spPr>
          <a:xfrm>
            <a:off x="898302" y="2416631"/>
            <a:ext cx="5201096" cy="3816389"/>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200">
                <a:solidFill>
                  <a:schemeClr val="dk1"/>
                </a:solidFill>
                <a:latin typeface="Arial"/>
                <a:ea typeface="Arial"/>
                <a:cs typeface="Arial"/>
                <a:sym typeface="Arial"/>
              </a:rPr>
              <a:t>Supongamos ahora que John le responde: “Puedo ayudarte. Solemos tener cestas de alimentos adicionales y puedo traerte todas las que pueda. Esto lo hago para mis ‘amigos especiales’. ¿Serías mi amiga especial? Puedo venir a la hora del almuerzo o después del trabajo y podemos estar juntos”. </a:t>
            </a:r>
            <a:endParaRPr/>
          </a:p>
          <a:p>
            <a:pPr marL="0" marR="0" lvl="0" indent="0" algn="just" rtl="0">
              <a:spcBef>
                <a:spcPts val="0"/>
              </a:spcBef>
              <a:spcAft>
                <a:spcPts val="0"/>
              </a:spcAft>
              <a:buNone/>
            </a:pPr>
            <a:endParaRPr sz="2200">
              <a:solidFill>
                <a:schemeClr val="dk1"/>
              </a:solidFill>
              <a:latin typeface="Arial"/>
              <a:ea typeface="Arial"/>
              <a:cs typeface="Arial"/>
              <a:sym typeface="Arial"/>
            </a:endParaRPr>
          </a:p>
          <a:p>
            <a:pPr marL="0" marR="0" lvl="0" indent="0" algn="just" rtl="0">
              <a:spcBef>
                <a:spcPts val="0"/>
              </a:spcBef>
              <a:spcAft>
                <a:spcPts val="0"/>
              </a:spcAft>
              <a:buNone/>
            </a:pPr>
            <a:r>
              <a:rPr lang="es-419" sz="2200">
                <a:solidFill>
                  <a:schemeClr val="dk1"/>
                </a:solidFill>
                <a:latin typeface="Arial"/>
                <a:ea typeface="Arial"/>
                <a:cs typeface="Arial"/>
                <a:sym typeface="Arial"/>
              </a:rPr>
              <a:t>Maya entiende que John quiere tener una relación sexual con ella y que así recibirá bienes extra. </a:t>
            </a:r>
            <a:endParaRPr/>
          </a:p>
        </p:txBody>
      </p:sp>
      <p:sp>
        <p:nvSpPr>
          <p:cNvPr id="355" name="Google Shape;355;p38"/>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56" name="Google Shape;356;p38"/>
          <p:cNvSpPr txBox="1"/>
          <p:nvPr/>
        </p:nvSpPr>
        <p:spPr>
          <a:xfrm>
            <a:off x="881333" y="984789"/>
            <a:ext cx="9866878"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39"/>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362" name="Google Shape;362;p39"/>
          <p:cNvPicPr preferRelativeResize="0"/>
          <p:nvPr/>
        </p:nvPicPr>
        <p:blipFill rotWithShape="1">
          <a:blip r:embed="rId4">
            <a:alphaModFix/>
          </a:blip>
          <a:srcRect l="23537" r="33959"/>
          <a:stretch/>
        </p:blipFill>
        <p:spPr>
          <a:xfrm>
            <a:off x="7547858" y="837796"/>
            <a:ext cx="3135009" cy="5220996"/>
          </a:xfrm>
          <a:prstGeom prst="rect">
            <a:avLst/>
          </a:prstGeom>
          <a:noFill/>
          <a:ln>
            <a:noFill/>
          </a:ln>
        </p:spPr>
      </p:pic>
      <p:sp>
        <p:nvSpPr>
          <p:cNvPr id="363" name="Google Shape;363;p39"/>
          <p:cNvSpPr txBox="1"/>
          <p:nvPr/>
        </p:nvSpPr>
        <p:spPr>
          <a:xfrm>
            <a:off x="881334" y="984789"/>
            <a:ext cx="7732298"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Usar el poder de manera responsable para tratar a las personas con respeto</a:t>
            </a:r>
            <a:endParaRPr sz="3200" b="1">
              <a:solidFill>
                <a:srgbClr val="27242B"/>
              </a:solidFill>
              <a:latin typeface="Arial"/>
              <a:ea typeface="Arial"/>
              <a:cs typeface="Arial"/>
              <a:sym typeface="Arial"/>
            </a:endParaRPr>
          </a:p>
        </p:txBody>
      </p:sp>
      <p:sp>
        <p:nvSpPr>
          <p:cNvPr id="364" name="Google Shape;364;p39"/>
          <p:cNvSpPr txBox="1"/>
          <p:nvPr/>
        </p:nvSpPr>
        <p:spPr>
          <a:xfrm>
            <a:off x="898301" y="3166196"/>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365" name="Google Shape;365;p39"/>
          <p:cNvSpPr txBox="1"/>
          <p:nvPr/>
        </p:nvSpPr>
        <p:spPr>
          <a:xfrm>
            <a:off x="898301" y="4328823"/>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366" name="Google Shape;366;p39"/>
          <p:cNvSpPr txBox="1"/>
          <p:nvPr/>
        </p:nvSpPr>
        <p:spPr>
          <a:xfrm>
            <a:off x="1909220" y="3429000"/>
            <a:ext cx="5341811"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rgbClr val="27242B"/>
                </a:solidFill>
                <a:latin typeface="Arial"/>
                <a:ea typeface="Arial"/>
                <a:cs typeface="Arial"/>
                <a:sym typeface="Arial"/>
              </a:rPr>
              <a:t>John, ¿se está aprovechando de Maya? </a:t>
            </a:r>
            <a:endParaRPr dirty="0"/>
          </a:p>
          <a:p>
            <a:pPr marL="0" marR="0" lvl="0" indent="0" algn="l" rtl="0">
              <a:spcBef>
                <a:spcPts val="0"/>
              </a:spcBef>
              <a:spcAft>
                <a:spcPts val="0"/>
              </a:spcAft>
              <a:buNone/>
            </a:pPr>
            <a:r>
              <a:rPr lang="es-419" sz="2200" b="1" dirty="0">
                <a:solidFill>
                  <a:srgbClr val="27242B"/>
                </a:solidFill>
                <a:latin typeface="Arial"/>
                <a:ea typeface="Arial"/>
                <a:cs typeface="Arial"/>
                <a:sym typeface="Arial"/>
              </a:rPr>
              <a:t>¿Sí o no? ¿Por qué sí o por qué no?</a:t>
            </a:r>
            <a:endParaRPr sz="2400" b="1" dirty="0">
              <a:solidFill>
                <a:schemeClr val="dk1"/>
              </a:solidFill>
              <a:latin typeface="Arial"/>
              <a:ea typeface="Arial"/>
              <a:cs typeface="Arial"/>
              <a:sym typeface="Arial"/>
            </a:endParaRPr>
          </a:p>
        </p:txBody>
      </p:sp>
      <p:sp>
        <p:nvSpPr>
          <p:cNvPr id="367" name="Google Shape;367;p39"/>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68" name="Google Shape;368;p39"/>
          <p:cNvSpPr txBox="1"/>
          <p:nvPr/>
        </p:nvSpPr>
        <p:spPr>
          <a:xfrm>
            <a:off x="1922533" y="4628688"/>
            <a:ext cx="532849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rgbClr val="27242B"/>
                </a:solidFill>
                <a:latin typeface="Arial"/>
                <a:ea typeface="Arial"/>
                <a:cs typeface="Arial"/>
                <a:sym typeface="Arial"/>
              </a:rPr>
              <a:t>John, ¿se está aprovechando de Maya? </a:t>
            </a:r>
            <a:endParaRPr dirty="0"/>
          </a:p>
          <a:p>
            <a:pPr marL="0" marR="0" lvl="0" indent="0" algn="l" rtl="0">
              <a:spcBef>
                <a:spcPts val="0"/>
              </a:spcBef>
              <a:spcAft>
                <a:spcPts val="0"/>
              </a:spcAft>
              <a:buNone/>
            </a:pPr>
            <a:r>
              <a:rPr lang="es-419" sz="2200" b="1" dirty="0">
                <a:solidFill>
                  <a:srgbClr val="27242B"/>
                </a:solidFill>
                <a:latin typeface="Arial"/>
                <a:ea typeface="Arial"/>
                <a:cs typeface="Arial"/>
                <a:sym typeface="Arial"/>
              </a:rPr>
              <a:t>¿Sí o no? ¿Por qué sí o por qué no?</a:t>
            </a:r>
            <a:endParaRPr sz="2400" b="1" dirty="0">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p40"/>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74" name="Google Shape;374;p40"/>
          <p:cNvPicPr preferRelativeResize="0"/>
          <p:nvPr/>
        </p:nvPicPr>
        <p:blipFill rotWithShape="1">
          <a:blip r:embed="rId4">
            <a:alphaModFix/>
          </a:blip>
          <a:srcRect l="35585" t="8829" r="35795" b="6307"/>
          <a:stretch/>
        </p:blipFill>
        <p:spPr>
          <a:xfrm flipH="1">
            <a:off x="8242571" y="928253"/>
            <a:ext cx="2619017" cy="5497261"/>
          </a:xfrm>
          <a:prstGeom prst="rect">
            <a:avLst/>
          </a:prstGeom>
          <a:noFill/>
          <a:ln>
            <a:noFill/>
          </a:ln>
        </p:spPr>
      </p:pic>
      <p:sp>
        <p:nvSpPr>
          <p:cNvPr id="375" name="Google Shape;375;p40"/>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76" name="Google Shape;376;p40"/>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Usar el poder de manera responsable para tratar a las personas con respeto</a:t>
            </a:r>
            <a:endParaRPr sz="3200" b="1">
              <a:solidFill>
                <a:srgbClr val="27242B"/>
              </a:solidFill>
              <a:latin typeface="Arial"/>
              <a:ea typeface="Arial"/>
              <a:cs typeface="Arial"/>
              <a:sym typeface="Arial"/>
            </a:endParaRPr>
          </a:p>
        </p:txBody>
      </p:sp>
      <p:sp>
        <p:nvSpPr>
          <p:cNvPr id="377" name="Google Shape;377;p40"/>
          <p:cNvSpPr txBox="1"/>
          <p:nvPr/>
        </p:nvSpPr>
        <p:spPr>
          <a:xfrm>
            <a:off x="898302" y="2805724"/>
            <a:ext cx="6112098" cy="3216225"/>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John, ¿se está aprovechando de Maya?</a:t>
            </a:r>
            <a:endParaRPr/>
          </a:p>
          <a:p>
            <a:pPr marL="0" marR="0" lvl="0" indent="0" algn="l" rtl="0">
              <a:spcBef>
                <a:spcPts val="0"/>
              </a:spcBef>
              <a:spcAft>
                <a:spcPts val="0"/>
              </a:spcAft>
              <a:buNone/>
            </a:pPr>
            <a:endParaRPr sz="2200" b="1">
              <a:solidFill>
                <a:srgbClr val="4EA827"/>
              </a:solidFill>
              <a:latin typeface="Arial"/>
              <a:ea typeface="Arial"/>
              <a:cs typeface="Arial"/>
              <a:sym typeface="Arial"/>
            </a:endParaRPr>
          </a:p>
          <a:p>
            <a:pPr marL="0" marR="0" lvl="0" indent="0" algn="l" rtl="0">
              <a:spcBef>
                <a:spcPts val="0"/>
              </a:spcBef>
              <a:spcAft>
                <a:spcPts val="0"/>
              </a:spcAft>
              <a:buNone/>
            </a:pPr>
            <a:r>
              <a:rPr lang="es-419" sz="2200" b="1">
                <a:solidFill>
                  <a:srgbClr val="27242B"/>
                </a:solidFill>
                <a:latin typeface="Arial"/>
                <a:ea typeface="Arial"/>
                <a:cs typeface="Arial"/>
                <a:sym typeface="Arial"/>
              </a:rPr>
              <a:t>Condiciones por las que Maya tiene menos ventajas que John</a:t>
            </a:r>
            <a:endParaRPr/>
          </a:p>
          <a:p>
            <a:pPr marL="342900" marR="0" lvl="0" indent="-342900" algn="l" rtl="0">
              <a:spcBef>
                <a:spcPts val="60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tiene recursos (ingresos o un empleo)</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tiene competencias o educación</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sabe dónde conseguir más ayuda</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Hogar encabezado por una mujer</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tiene hijos pequeños que cuidar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p41"/>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83" name="Google Shape;383;p41"/>
          <p:cNvPicPr preferRelativeResize="0"/>
          <p:nvPr/>
        </p:nvPicPr>
        <p:blipFill rotWithShape="1">
          <a:blip r:embed="rId4">
            <a:alphaModFix/>
          </a:blip>
          <a:srcRect/>
          <a:stretch/>
        </p:blipFill>
        <p:spPr>
          <a:xfrm>
            <a:off x="6690732" y="2668929"/>
            <a:ext cx="4762800" cy="3371293"/>
          </a:xfrm>
          <a:prstGeom prst="rect">
            <a:avLst/>
          </a:prstGeom>
          <a:noFill/>
          <a:ln>
            <a:noFill/>
          </a:ln>
        </p:spPr>
      </p:pic>
      <p:sp>
        <p:nvSpPr>
          <p:cNvPr id="384" name="Google Shape;384;p41"/>
          <p:cNvSpPr txBox="1"/>
          <p:nvPr/>
        </p:nvSpPr>
        <p:spPr>
          <a:xfrm>
            <a:off x="898302" y="2805724"/>
            <a:ext cx="5201096" cy="324700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John, ¿está usando su poder de forma responsable?</a:t>
            </a:r>
            <a:endParaRPr dirty="0"/>
          </a:p>
          <a:p>
            <a:pPr marL="0" marR="0" lvl="0" indent="0" algn="l" rtl="0">
              <a:spcBef>
                <a:spcPts val="0"/>
              </a:spcBef>
              <a:spcAft>
                <a:spcPts val="0"/>
              </a:spcAft>
              <a:buNone/>
            </a:pPr>
            <a:endParaRPr sz="2000" b="1" dirty="0">
              <a:solidFill>
                <a:srgbClr val="4EA827"/>
              </a:solidFill>
              <a:latin typeface="Arial"/>
              <a:ea typeface="Arial"/>
              <a:cs typeface="Arial"/>
              <a:sym typeface="Arial"/>
            </a:endParaRPr>
          </a:p>
          <a:p>
            <a:pPr marL="0" marR="0" lvl="0" indent="0" algn="l" rtl="0">
              <a:spcBef>
                <a:spcPts val="0"/>
              </a:spcBef>
              <a:spcAft>
                <a:spcPts val="0"/>
              </a:spcAft>
              <a:buNone/>
            </a:pPr>
            <a:r>
              <a:rPr lang="es-419" sz="2000" b="1">
                <a:solidFill>
                  <a:srgbClr val="27242B"/>
                </a:solidFill>
                <a:latin typeface="Arial"/>
                <a:ea typeface="Arial"/>
                <a:cs typeface="Arial"/>
                <a:sym typeface="Arial"/>
              </a:rPr>
              <a:t>No utiliza su poder de manera responsable</a:t>
            </a:r>
            <a:endParaRPr dirty="0"/>
          </a:p>
          <a:p>
            <a:pPr marL="342900" marR="0" lvl="0" indent="-342900" algn="l" rtl="0">
              <a:spcBef>
                <a:spcPts val="600"/>
              </a:spcBef>
              <a:spcAft>
                <a:spcPts val="0"/>
              </a:spcAft>
              <a:buClr>
                <a:srgbClr val="4EA827"/>
              </a:buClr>
              <a:buSzPts val="2000"/>
              <a:buFont typeface="Arial"/>
              <a:buChar char="•"/>
            </a:pPr>
            <a:r>
              <a:rPr lang="es-419" sz="2000">
                <a:solidFill>
                  <a:schemeClr val="dk1"/>
                </a:solidFill>
                <a:latin typeface="Arial"/>
                <a:ea typeface="Arial"/>
                <a:cs typeface="Arial"/>
                <a:sym typeface="Arial"/>
              </a:rPr>
              <a:t>John tiene acceso a bienes</a:t>
            </a:r>
            <a:endParaRPr dirty="0"/>
          </a:p>
          <a:p>
            <a:pPr marL="342900" marR="0" lvl="0" indent="-342900" algn="l" rtl="0">
              <a:spcBef>
                <a:spcPts val="0"/>
              </a:spcBef>
              <a:spcAft>
                <a:spcPts val="0"/>
              </a:spcAft>
              <a:buClr>
                <a:srgbClr val="4EA827"/>
              </a:buClr>
              <a:buSzPts val="2000"/>
              <a:buFont typeface="Arial"/>
              <a:buChar char="•"/>
            </a:pPr>
            <a:r>
              <a:rPr lang="es-419" sz="2000">
                <a:solidFill>
                  <a:schemeClr val="dk1"/>
                </a:solidFill>
                <a:latin typeface="Arial"/>
                <a:ea typeface="Arial"/>
                <a:cs typeface="Arial"/>
                <a:sym typeface="Arial"/>
              </a:rPr>
              <a:t>Aunque sean “extras”, no le pertenecen y, por lo tanto, está robando </a:t>
            </a:r>
            <a:endParaRPr dirty="0"/>
          </a:p>
          <a:p>
            <a:pPr marL="342900" marR="0" lvl="0" indent="-342900" algn="l" rtl="0">
              <a:spcBef>
                <a:spcPts val="0"/>
              </a:spcBef>
              <a:spcAft>
                <a:spcPts val="0"/>
              </a:spcAft>
              <a:buClr>
                <a:srgbClr val="4EA827"/>
              </a:buClr>
              <a:buSzPts val="2000"/>
              <a:buFont typeface="Arial"/>
              <a:buChar char="•"/>
            </a:pPr>
            <a:r>
              <a:rPr lang="es-419" sz="2000">
                <a:solidFill>
                  <a:schemeClr val="dk1"/>
                </a:solidFill>
                <a:latin typeface="Arial"/>
                <a:ea typeface="Arial"/>
                <a:cs typeface="Arial"/>
                <a:sym typeface="Arial"/>
              </a:rPr>
              <a:t>John tiene acceso a información sobre otros servicios, pero NO comparte esa información</a:t>
            </a:r>
            <a:endParaRPr dirty="0"/>
          </a:p>
          <a:p>
            <a:pPr marL="0" marR="0" lvl="0" indent="0" algn="l" rtl="0">
              <a:spcBef>
                <a:spcPts val="0"/>
              </a:spcBef>
              <a:spcAft>
                <a:spcPts val="0"/>
              </a:spcAft>
              <a:buNone/>
            </a:pPr>
            <a:endParaRPr sz="2000" b="1" dirty="0">
              <a:solidFill>
                <a:srgbClr val="4EA827"/>
              </a:solidFill>
              <a:latin typeface="Arial"/>
              <a:ea typeface="Arial"/>
              <a:cs typeface="Arial"/>
              <a:sym typeface="Arial"/>
            </a:endParaRPr>
          </a:p>
        </p:txBody>
      </p:sp>
      <p:sp>
        <p:nvSpPr>
          <p:cNvPr id="385" name="Google Shape;385;p41"/>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86" name="Google Shape;386;p41"/>
          <p:cNvSpPr txBox="1"/>
          <p:nvPr/>
        </p:nvSpPr>
        <p:spPr>
          <a:xfrm>
            <a:off x="881333" y="984789"/>
            <a:ext cx="104443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5" descr="A close-up of a white x-ray&#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3" name="Google Shape;103;p15"/>
          <p:cNvSpPr txBox="1"/>
          <p:nvPr/>
        </p:nvSpPr>
        <p:spPr>
          <a:xfrm>
            <a:off x="843644" y="1705451"/>
            <a:ext cx="5252356" cy="172354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Por favor, compartan su nombre, su función en la organización y la última foto que tomaron con su teléfono o la última foto que prefieran compartir. </a:t>
            </a:r>
            <a:endParaRPr sz="2200">
              <a:solidFill>
                <a:srgbClr val="27242B"/>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4" name="Google Shape;104;p15"/>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Actividad para romper el hielo</a:t>
            </a:r>
            <a:endParaRPr sz="4000">
              <a:solidFill>
                <a:schemeClr val="dk1"/>
              </a:solidFill>
              <a:latin typeface="Calibri"/>
              <a:ea typeface="Calibri"/>
              <a:cs typeface="Calibri"/>
              <a:sym typeface="Calibri"/>
            </a:endParaRPr>
          </a:p>
        </p:txBody>
      </p:sp>
      <p:pic>
        <p:nvPicPr>
          <p:cNvPr id="105" name="Google Shape;105;p15" descr="Icon&#10;&#10;Description automatically generated"/>
          <p:cNvPicPr preferRelativeResize="0"/>
          <p:nvPr/>
        </p:nvPicPr>
        <p:blipFill rotWithShape="1">
          <a:blip r:embed="rId4">
            <a:alphaModFix/>
          </a:blip>
          <a:srcRect/>
          <a:stretch/>
        </p:blipFill>
        <p:spPr>
          <a:xfrm>
            <a:off x="5772872" y="0"/>
            <a:ext cx="6172200" cy="6172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Google Shape;391;p42"/>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92" name="Google Shape;392;p42"/>
          <p:cNvPicPr preferRelativeResize="0"/>
          <p:nvPr/>
        </p:nvPicPr>
        <p:blipFill rotWithShape="1">
          <a:blip r:embed="rId4">
            <a:alphaModFix/>
          </a:blip>
          <a:srcRect l="35585" t="8829" r="35795" b="6307"/>
          <a:stretch/>
        </p:blipFill>
        <p:spPr>
          <a:xfrm flipH="1">
            <a:off x="7433035" y="2095764"/>
            <a:ext cx="1986679" cy="4169996"/>
          </a:xfrm>
          <a:prstGeom prst="rect">
            <a:avLst/>
          </a:prstGeom>
          <a:noFill/>
          <a:ln>
            <a:noFill/>
          </a:ln>
        </p:spPr>
      </p:pic>
      <p:pic>
        <p:nvPicPr>
          <p:cNvPr id="393" name="Google Shape;393;p42"/>
          <p:cNvPicPr preferRelativeResize="0"/>
          <p:nvPr/>
        </p:nvPicPr>
        <p:blipFill rotWithShape="1">
          <a:blip r:embed="rId5">
            <a:alphaModFix/>
          </a:blip>
          <a:srcRect l="23537" r="33959"/>
          <a:stretch/>
        </p:blipFill>
        <p:spPr>
          <a:xfrm>
            <a:off x="8792907" y="1799631"/>
            <a:ext cx="2802331" cy="4666959"/>
          </a:xfrm>
          <a:prstGeom prst="rect">
            <a:avLst/>
          </a:prstGeom>
          <a:noFill/>
          <a:ln>
            <a:noFill/>
          </a:ln>
        </p:spPr>
      </p:pic>
      <p:sp>
        <p:nvSpPr>
          <p:cNvPr id="394" name="Google Shape;394;p42"/>
          <p:cNvSpPr txBox="1"/>
          <p:nvPr/>
        </p:nvSpPr>
        <p:spPr>
          <a:xfrm>
            <a:off x="898301" y="2393443"/>
            <a:ext cx="6203539" cy="389333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John, ¿está tratando a Maya con respeto?</a:t>
            </a:r>
            <a:endParaRPr dirty="0"/>
          </a:p>
          <a:p>
            <a:pPr marL="0" marR="0" lvl="0" indent="0" algn="l" rtl="0">
              <a:spcBef>
                <a:spcPts val="0"/>
              </a:spcBef>
              <a:spcAft>
                <a:spcPts val="0"/>
              </a:spcAft>
              <a:buNone/>
            </a:pPr>
            <a:r>
              <a:rPr lang="es-419" sz="2200" b="1">
                <a:solidFill>
                  <a:srgbClr val="27242B"/>
                </a:solidFill>
                <a:latin typeface="Arial"/>
                <a:ea typeface="Arial"/>
                <a:cs typeface="Arial"/>
                <a:sym typeface="Arial"/>
              </a:rPr>
              <a:t>No es respetuoso</a:t>
            </a:r>
            <a:endParaRPr dirty="0"/>
          </a:p>
          <a:p>
            <a:pPr marL="342900" marR="0" lvl="0" indent="-342900" algn="l" rtl="0">
              <a:spcBef>
                <a:spcPts val="600"/>
              </a:spcBef>
              <a:spcAft>
                <a:spcPts val="0"/>
              </a:spcAft>
              <a:buClr>
                <a:srgbClr val="4EA827"/>
              </a:buClr>
              <a:buSzPts val="2200"/>
              <a:buFont typeface="Arial"/>
              <a:buChar char="•"/>
            </a:pPr>
            <a:r>
              <a:rPr lang="es-419" sz="2200">
                <a:solidFill>
                  <a:schemeClr val="dk1"/>
                </a:solidFill>
                <a:latin typeface="Arial"/>
                <a:ea typeface="Arial"/>
                <a:cs typeface="Arial"/>
                <a:sym typeface="Arial"/>
              </a:rPr>
              <a:t>El hecho de que John oculte información sobre otros servicios que pueden ayudar a Maya; ella tiene otras opciones.</a:t>
            </a:r>
            <a:endParaRPr dirty="0"/>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Pedir a Maya que mantenga relaciones sexuales con él, aprovechándose así de sus circunstancias y de sus necesidades de supervivencia.</a:t>
            </a:r>
            <a:endParaRPr dirty="0"/>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(Nota: tampoco es respetuoso que John intercambie algo que no le pertenece a él, sino a la ONG)</a:t>
            </a:r>
            <a:endParaRPr dirty="0"/>
          </a:p>
        </p:txBody>
      </p:sp>
      <p:sp>
        <p:nvSpPr>
          <p:cNvPr id="395" name="Google Shape;395;p42"/>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396" name="Google Shape;396;p42"/>
          <p:cNvSpPr txBox="1"/>
          <p:nvPr/>
        </p:nvSpPr>
        <p:spPr>
          <a:xfrm>
            <a:off x="881333" y="984789"/>
            <a:ext cx="10203762" cy="132339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43"/>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02" name="Google Shape;402;p43"/>
          <p:cNvPicPr preferRelativeResize="0"/>
          <p:nvPr/>
        </p:nvPicPr>
        <p:blipFill rotWithShape="1">
          <a:blip r:embed="rId4">
            <a:alphaModFix/>
          </a:blip>
          <a:srcRect l="35585" t="8829" r="35795" b="6307"/>
          <a:stretch/>
        </p:blipFill>
        <p:spPr>
          <a:xfrm>
            <a:off x="8154927" y="2159932"/>
            <a:ext cx="1986679" cy="4169996"/>
          </a:xfrm>
          <a:prstGeom prst="rect">
            <a:avLst/>
          </a:prstGeom>
          <a:noFill/>
          <a:ln>
            <a:noFill/>
          </a:ln>
        </p:spPr>
      </p:pic>
      <p:pic>
        <p:nvPicPr>
          <p:cNvPr id="403" name="Google Shape;403;p43"/>
          <p:cNvPicPr preferRelativeResize="0"/>
          <p:nvPr/>
        </p:nvPicPr>
        <p:blipFill rotWithShape="1">
          <a:blip r:embed="rId5">
            <a:alphaModFix/>
          </a:blip>
          <a:srcRect l="23537" r="33959"/>
          <a:stretch/>
        </p:blipFill>
        <p:spPr>
          <a:xfrm>
            <a:off x="9514799" y="1863799"/>
            <a:ext cx="2802331" cy="4666959"/>
          </a:xfrm>
          <a:prstGeom prst="rect">
            <a:avLst/>
          </a:prstGeom>
          <a:noFill/>
          <a:ln>
            <a:noFill/>
          </a:ln>
        </p:spPr>
      </p:pic>
      <p:sp>
        <p:nvSpPr>
          <p:cNvPr id="404" name="Google Shape;404;p43"/>
          <p:cNvSpPr txBox="1"/>
          <p:nvPr/>
        </p:nvSpPr>
        <p:spPr>
          <a:xfrm>
            <a:off x="898302" y="2348527"/>
            <a:ext cx="7523803" cy="432422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000" dirty="0">
                <a:solidFill>
                  <a:schemeClr val="dk1"/>
                </a:solidFill>
                <a:latin typeface="Arial"/>
                <a:ea typeface="Arial"/>
                <a:cs typeface="Arial"/>
                <a:sym typeface="Arial"/>
              </a:rPr>
              <a:t>Supongamos ahora que en la misma situación se produce una acción ligeramente diferente: “Maya ha escuchado que si se ofrece sexo a los trabajadores de las ONG, ellos otorgan beneficios adicionales. Así que, durante la entrevista, Maya pregunta sin rodeos si podría tener cestas de comida adicionales si tiene relaciones sexuales con John. John sabe que no puede conseguir cestas adicionales porque son contadas minuciosamente por sus supervisores. También sabe que otras ONG ofrecen programas para ayudar a hogares encabezados por mujeres mediante formación e inserción laboral y cuidado de niños.</a:t>
            </a:r>
            <a:endParaRPr dirty="0"/>
          </a:p>
          <a:p>
            <a:pPr marL="0" marR="0" lvl="0" indent="0" algn="l" rtl="0">
              <a:spcBef>
                <a:spcPts val="1200"/>
              </a:spcBef>
              <a:spcAft>
                <a:spcPts val="600"/>
              </a:spcAft>
              <a:buNone/>
            </a:pPr>
            <a:r>
              <a:rPr lang="es-419" sz="2000" dirty="0">
                <a:solidFill>
                  <a:schemeClr val="dk1"/>
                </a:solidFill>
                <a:latin typeface="Arial"/>
                <a:ea typeface="Arial"/>
                <a:cs typeface="Arial"/>
                <a:sym typeface="Arial"/>
              </a:rPr>
              <a:t>En vez de decirle estas cosas, accede a tener relaciones sexuales con ella a cambio de más cestas de alimentos. </a:t>
            </a:r>
            <a:endParaRPr dirty="0"/>
          </a:p>
        </p:txBody>
      </p:sp>
      <p:sp>
        <p:nvSpPr>
          <p:cNvPr id="405" name="Google Shape;405;p43"/>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06" name="Google Shape;406;p43"/>
          <p:cNvSpPr txBox="1"/>
          <p:nvPr/>
        </p:nvSpPr>
        <p:spPr>
          <a:xfrm>
            <a:off x="881333" y="984789"/>
            <a:ext cx="962624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44"/>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412" name="Google Shape;412;p44"/>
          <p:cNvPicPr preferRelativeResize="0"/>
          <p:nvPr/>
        </p:nvPicPr>
        <p:blipFill rotWithShape="1">
          <a:blip r:embed="rId4">
            <a:alphaModFix/>
          </a:blip>
          <a:srcRect/>
          <a:stretch/>
        </p:blipFill>
        <p:spPr>
          <a:xfrm>
            <a:off x="6690732" y="2668929"/>
            <a:ext cx="4762800" cy="3371293"/>
          </a:xfrm>
          <a:prstGeom prst="rect">
            <a:avLst/>
          </a:prstGeom>
          <a:noFill/>
          <a:ln>
            <a:noFill/>
          </a:ln>
        </p:spPr>
      </p:pic>
      <p:sp>
        <p:nvSpPr>
          <p:cNvPr id="413" name="Google Shape;413;p44"/>
          <p:cNvSpPr txBox="1"/>
          <p:nvPr/>
        </p:nvSpPr>
        <p:spPr>
          <a:xfrm>
            <a:off x="881333" y="984789"/>
            <a:ext cx="991500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
        <p:nvSpPr>
          <p:cNvPr id="414" name="Google Shape;414;p44"/>
          <p:cNvSpPr txBox="1"/>
          <p:nvPr/>
        </p:nvSpPr>
        <p:spPr>
          <a:xfrm>
            <a:off x="898301" y="3166196"/>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415" name="Google Shape;415;p44"/>
          <p:cNvSpPr txBox="1"/>
          <p:nvPr/>
        </p:nvSpPr>
        <p:spPr>
          <a:xfrm>
            <a:off x="898301" y="4328823"/>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416" name="Google Shape;416;p44"/>
          <p:cNvSpPr txBox="1"/>
          <p:nvPr/>
        </p:nvSpPr>
        <p:spPr>
          <a:xfrm>
            <a:off x="1909221" y="3429000"/>
            <a:ext cx="4867880"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John, ¿se está aprovechando de Maya? </a:t>
            </a:r>
            <a:endParaRPr/>
          </a:p>
          <a:p>
            <a:pPr marL="0" marR="0" lvl="0" indent="0" algn="l" rtl="0">
              <a:spcBef>
                <a:spcPts val="0"/>
              </a:spcBef>
              <a:spcAft>
                <a:spcPts val="0"/>
              </a:spcAft>
              <a:buNone/>
            </a:pPr>
            <a:r>
              <a:rPr lang="es-419" sz="2200" b="1">
                <a:solidFill>
                  <a:srgbClr val="27242B"/>
                </a:solidFill>
                <a:latin typeface="Arial"/>
                <a:ea typeface="Arial"/>
                <a:cs typeface="Arial"/>
                <a:sym typeface="Arial"/>
              </a:rPr>
              <a:t>¿Sí o no? ¿Por qué sí o por qué no?</a:t>
            </a:r>
            <a:endParaRPr sz="2400" b="1">
              <a:solidFill>
                <a:schemeClr val="dk1"/>
              </a:solidFill>
              <a:latin typeface="Arial"/>
              <a:ea typeface="Arial"/>
              <a:cs typeface="Arial"/>
              <a:sym typeface="Arial"/>
            </a:endParaRPr>
          </a:p>
        </p:txBody>
      </p:sp>
      <p:sp>
        <p:nvSpPr>
          <p:cNvPr id="417" name="Google Shape;417;p44"/>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18" name="Google Shape;418;p44"/>
          <p:cNvSpPr txBox="1"/>
          <p:nvPr/>
        </p:nvSpPr>
        <p:spPr>
          <a:xfrm>
            <a:off x="1922533" y="4628688"/>
            <a:ext cx="4867880"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John, ¿se está aprovechando de Maya? </a:t>
            </a:r>
            <a:endParaRPr/>
          </a:p>
          <a:p>
            <a:pPr marL="0" marR="0" lvl="0" indent="0" algn="l" rtl="0">
              <a:spcBef>
                <a:spcPts val="0"/>
              </a:spcBef>
              <a:spcAft>
                <a:spcPts val="0"/>
              </a:spcAft>
              <a:buNone/>
            </a:pPr>
            <a:r>
              <a:rPr lang="es-419" sz="2200" b="1">
                <a:solidFill>
                  <a:srgbClr val="27242B"/>
                </a:solidFill>
                <a:latin typeface="Arial"/>
                <a:ea typeface="Arial"/>
                <a:cs typeface="Arial"/>
                <a:sym typeface="Arial"/>
              </a:rPr>
              <a:t>¿Sí o no? ¿Por qué sí o por qué no?</a:t>
            </a:r>
            <a:endParaRPr sz="2400" b="1">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Google Shape;423;p45"/>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24" name="Google Shape;424;p45"/>
          <p:cNvPicPr preferRelativeResize="0"/>
          <p:nvPr/>
        </p:nvPicPr>
        <p:blipFill rotWithShape="1">
          <a:blip r:embed="rId4">
            <a:alphaModFix/>
          </a:blip>
          <a:srcRect l="35585" t="8829" r="35795" b="6307"/>
          <a:stretch/>
        </p:blipFill>
        <p:spPr>
          <a:xfrm flipH="1">
            <a:off x="8242571" y="928253"/>
            <a:ext cx="2619017" cy="5497261"/>
          </a:xfrm>
          <a:prstGeom prst="rect">
            <a:avLst/>
          </a:prstGeom>
          <a:noFill/>
          <a:ln>
            <a:noFill/>
          </a:ln>
        </p:spPr>
      </p:pic>
      <p:sp>
        <p:nvSpPr>
          <p:cNvPr id="425" name="Google Shape;425;p45"/>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26" name="Google Shape;426;p45"/>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Usar el poder de manera responsable para tratar a las personas con respeto</a:t>
            </a:r>
            <a:endParaRPr sz="3200" b="1">
              <a:solidFill>
                <a:srgbClr val="27242B"/>
              </a:solidFill>
              <a:latin typeface="Arial"/>
              <a:ea typeface="Arial"/>
              <a:cs typeface="Arial"/>
              <a:sym typeface="Arial"/>
            </a:endParaRPr>
          </a:p>
        </p:txBody>
      </p:sp>
      <p:sp>
        <p:nvSpPr>
          <p:cNvPr id="427" name="Google Shape;427;p45"/>
          <p:cNvSpPr txBox="1"/>
          <p:nvPr/>
        </p:nvSpPr>
        <p:spPr>
          <a:xfrm>
            <a:off x="898302" y="2950102"/>
            <a:ext cx="6296582" cy="2954615"/>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John, ¿se está aprovechando de Maya?</a:t>
            </a:r>
            <a:endParaRPr/>
          </a:p>
          <a:p>
            <a:pPr marL="0" marR="0" lvl="0" indent="0" algn="l" rtl="0">
              <a:spcBef>
                <a:spcPts val="600"/>
              </a:spcBef>
              <a:spcAft>
                <a:spcPts val="0"/>
              </a:spcAft>
              <a:buNone/>
            </a:pPr>
            <a:r>
              <a:rPr lang="es-419" sz="2200" b="1">
                <a:solidFill>
                  <a:srgbClr val="27242B"/>
                </a:solidFill>
                <a:latin typeface="Arial"/>
                <a:ea typeface="Arial"/>
                <a:cs typeface="Arial"/>
                <a:sym typeface="Arial"/>
              </a:rPr>
              <a:t>Condiciones por las que Maya tiene menos ventajas que John</a:t>
            </a:r>
            <a:endParaRPr/>
          </a:p>
          <a:p>
            <a:pPr marL="342900" marR="0" lvl="0" indent="-342900" algn="l" rtl="0">
              <a:spcBef>
                <a:spcPts val="60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tiene recursos (ingresos o un empleo)</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tiene competencias o educación</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no sabe dónde conseguir más ayuda</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Hogar encabezado por una mujer</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Maya tiene hijos pequeños que cuidar</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6"/>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33" name="Google Shape;433;p46"/>
          <p:cNvPicPr preferRelativeResize="0"/>
          <p:nvPr/>
        </p:nvPicPr>
        <p:blipFill rotWithShape="1">
          <a:blip r:embed="rId4">
            <a:alphaModFix/>
          </a:blip>
          <a:srcRect l="23537" r="33959"/>
          <a:stretch/>
        </p:blipFill>
        <p:spPr>
          <a:xfrm>
            <a:off x="7916607" y="1607127"/>
            <a:ext cx="2802331" cy="4666959"/>
          </a:xfrm>
          <a:prstGeom prst="rect">
            <a:avLst/>
          </a:prstGeom>
          <a:noFill/>
          <a:ln>
            <a:noFill/>
          </a:ln>
        </p:spPr>
      </p:pic>
      <p:sp>
        <p:nvSpPr>
          <p:cNvPr id="434" name="Google Shape;434;p4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35" name="Google Shape;435;p46"/>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Usar el poder de manera responsable para tratar a las personas con respeto</a:t>
            </a:r>
            <a:endParaRPr sz="3200" b="1">
              <a:solidFill>
                <a:srgbClr val="27242B"/>
              </a:solidFill>
              <a:latin typeface="Arial"/>
              <a:ea typeface="Arial"/>
              <a:cs typeface="Arial"/>
              <a:sym typeface="Arial"/>
            </a:endParaRPr>
          </a:p>
        </p:txBody>
      </p:sp>
      <p:sp>
        <p:nvSpPr>
          <p:cNvPr id="436" name="Google Shape;436;p46"/>
          <p:cNvSpPr txBox="1"/>
          <p:nvPr/>
        </p:nvSpPr>
        <p:spPr>
          <a:xfrm>
            <a:off x="898302" y="2950102"/>
            <a:ext cx="6296582" cy="261606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4EA827"/>
                </a:solidFill>
                <a:latin typeface="Arial"/>
                <a:ea typeface="Arial"/>
                <a:cs typeface="Arial"/>
                <a:sym typeface="Arial"/>
              </a:rPr>
              <a:t>John, ¿está usando su poder de forma responsable?</a:t>
            </a:r>
            <a:endParaRPr/>
          </a:p>
          <a:p>
            <a:pPr marL="0" marR="0" lvl="0" indent="0" algn="l" rtl="0">
              <a:spcBef>
                <a:spcPts val="600"/>
              </a:spcBef>
              <a:spcAft>
                <a:spcPts val="0"/>
              </a:spcAft>
              <a:buNone/>
            </a:pPr>
            <a:r>
              <a:rPr lang="es-419" sz="2200" b="1">
                <a:solidFill>
                  <a:srgbClr val="27242B"/>
                </a:solidFill>
                <a:latin typeface="Arial"/>
                <a:ea typeface="Arial"/>
                <a:cs typeface="Arial"/>
                <a:sym typeface="Arial"/>
              </a:rPr>
              <a:t>No utiliza su poder de manera responsable</a:t>
            </a:r>
            <a:endParaRPr/>
          </a:p>
          <a:p>
            <a:pPr marL="342900" marR="0" lvl="0" indent="-342900" algn="l" rtl="0">
              <a:spcBef>
                <a:spcPts val="600"/>
              </a:spcBef>
              <a:spcAft>
                <a:spcPts val="0"/>
              </a:spcAft>
              <a:buClr>
                <a:srgbClr val="4EA827"/>
              </a:buClr>
              <a:buSzPts val="2200"/>
              <a:buFont typeface="Arial"/>
              <a:buChar char="•"/>
            </a:pPr>
            <a:r>
              <a:rPr lang="es-419" sz="2200">
                <a:solidFill>
                  <a:schemeClr val="dk1"/>
                </a:solidFill>
                <a:latin typeface="Arial"/>
                <a:ea typeface="Arial"/>
                <a:cs typeface="Arial"/>
                <a:sym typeface="Arial"/>
              </a:rPr>
              <a:t>Engañar a la mujer haciéndole creer que a través de su acceso a los recursos de la ONG puede conseguirle bienes adicionales</a:t>
            </a:r>
            <a:endParaRPr/>
          </a:p>
          <a:p>
            <a:pPr marL="342900" marR="0" lvl="0" indent="-342900" algn="l" rtl="0">
              <a:spcBef>
                <a:spcPts val="0"/>
              </a:spcBef>
              <a:spcAft>
                <a:spcPts val="0"/>
              </a:spcAft>
              <a:buClr>
                <a:srgbClr val="4EA827"/>
              </a:buClr>
              <a:buSzPts val="2200"/>
              <a:buFont typeface="Arial"/>
              <a:buChar char="•"/>
            </a:pPr>
            <a:r>
              <a:rPr lang="es-419" sz="2200">
                <a:solidFill>
                  <a:schemeClr val="dk1"/>
                </a:solidFill>
                <a:latin typeface="Arial"/>
                <a:ea typeface="Arial"/>
                <a:cs typeface="Arial"/>
                <a:sym typeface="Arial"/>
              </a:rPr>
              <a:t>Manifestar que está dispuesto a robarle a la organización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pic>
        <p:nvPicPr>
          <p:cNvPr id="441" name="Google Shape;441;p47"/>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42" name="Google Shape;442;p47" descr="Shape&#10;&#10;Description automatically generated"/>
          <p:cNvPicPr preferRelativeResize="0"/>
          <p:nvPr/>
        </p:nvPicPr>
        <p:blipFill rotWithShape="1">
          <a:blip r:embed="rId4">
            <a:alphaModFix/>
          </a:blip>
          <a:srcRect l="1437" t="1704" r="1212" b="1740"/>
          <a:stretch/>
        </p:blipFill>
        <p:spPr>
          <a:xfrm>
            <a:off x="6952843" y="2774197"/>
            <a:ext cx="4415164" cy="3099661"/>
          </a:xfrm>
          <a:prstGeom prst="rect">
            <a:avLst/>
          </a:prstGeom>
          <a:noFill/>
          <a:ln>
            <a:noFill/>
          </a:ln>
        </p:spPr>
      </p:pic>
      <p:sp>
        <p:nvSpPr>
          <p:cNvPr id="443" name="Google Shape;443;p47"/>
          <p:cNvSpPr txBox="1"/>
          <p:nvPr/>
        </p:nvSpPr>
        <p:spPr>
          <a:xfrm>
            <a:off x="898302" y="2396653"/>
            <a:ext cx="5549390" cy="412416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dirty="0">
                <a:solidFill>
                  <a:srgbClr val="4EA827"/>
                </a:solidFill>
                <a:latin typeface="Arial"/>
                <a:ea typeface="Arial"/>
                <a:cs typeface="Arial"/>
                <a:sym typeface="Arial"/>
              </a:rPr>
              <a:t>John, ¿está tratando a Maya con respeto?</a:t>
            </a:r>
            <a:endParaRPr dirty="0"/>
          </a:p>
          <a:p>
            <a:pPr marL="0" marR="0" lvl="0" indent="0" algn="l" rtl="0">
              <a:spcBef>
                <a:spcPts val="600"/>
              </a:spcBef>
              <a:spcAft>
                <a:spcPts val="0"/>
              </a:spcAft>
              <a:buNone/>
            </a:pPr>
            <a:r>
              <a:rPr lang="es-419" sz="2200" b="1" dirty="0">
                <a:solidFill>
                  <a:srgbClr val="27242B"/>
                </a:solidFill>
                <a:latin typeface="Arial"/>
                <a:ea typeface="Arial"/>
                <a:cs typeface="Arial"/>
                <a:sym typeface="Arial"/>
              </a:rPr>
              <a:t>No es respetuoso</a:t>
            </a:r>
            <a:endParaRPr dirty="0"/>
          </a:p>
          <a:p>
            <a:pPr marL="342900" marR="0" lvl="0" indent="-342900" algn="l" rtl="0">
              <a:spcBef>
                <a:spcPts val="600"/>
              </a:spcBef>
              <a:spcAft>
                <a:spcPts val="0"/>
              </a:spcAft>
              <a:buClr>
                <a:srgbClr val="4EA827"/>
              </a:buClr>
              <a:buSzPts val="2200"/>
              <a:buFont typeface="Arial"/>
              <a:buChar char="•"/>
            </a:pPr>
            <a:r>
              <a:rPr lang="es-419" sz="1800" dirty="0">
                <a:solidFill>
                  <a:schemeClr val="dk1"/>
                </a:solidFill>
                <a:latin typeface="Arial"/>
                <a:ea typeface="Arial"/>
                <a:cs typeface="Arial"/>
                <a:sym typeface="Arial"/>
              </a:rPr>
              <a:t>El hecho de que John oculte información sobre otros servicios que pueden ayudar a Maya; ella tiene otras opciones.</a:t>
            </a:r>
            <a:endParaRPr sz="1100" dirty="0"/>
          </a:p>
          <a:p>
            <a:pPr marL="342900" marR="0" lvl="0" indent="-342900" algn="l" rtl="0">
              <a:spcBef>
                <a:spcPts val="0"/>
              </a:spcBef>
              <a:spcAft>
                <a:spcPts val="0"/>
              </a:spcAft>
              <a:buClr>
                <a:srgbClr val="4EA827"/>
              </a:buClr>
              <a:buSzPts val="2200"/>
              <a:buFont typeface="Arial"/>
              <a:buChar char="•"/>
            </a:pPr>
            <a:r>
              <a:rPr lang="es-419" sz="1800" dirty="0">
                <a:solidFill>
                  <a:schemeClr val="dk1"/>
                </a:solidFill>
                <a:latin typeface="Arial"/>
                <a:ea typeface="Arial"/>
                <a:cs typeface="Arial"/>
                <a:sym typeface="Arial"/>
              </a:rPr>
              <a:t>Pedir a Maya que mantenga relaciones sexuales con él, aprovechándose así de sus circunstancias y de sus necesidades de supervivencia.</a:t>
            </a:r>
            <a:endParaRPr sz="1100" dirty="0"/>
          </a:p>
          <a:p>
            <a:pPr marL="342900" marR="0" lvl="0" indent="-342900" algn="l" rtl="0">
              <a:spcBef>
                <a:spcPts val="0"/>
              </a:spcBef>
              <a:spcAft>
                <a:spcPts val="0"/>
              </a:spcAft>
              <a:buClr>
                <a:srgbClr val="4EA827"/>
              </a:buClr>
              <a:buSzPts val="2200"/>
              <a:buFont typeface="Arial"/>
              <a:buChar char="•"/>
            </a:pPr>
            <a:r>
              <a:rPr lang="es-419" sz="1800" dirty="0">
                <a:solidFill>
                  <a:schemeClr val="dk1"/>
                </a:solidFill>
                <a:latin typeface="Arial"/>
                <a:ea typeface="Arial"/>
                <a:cs typeface="Arial"/>
                <a:sym typeface="Arial"/>
              </a:rPr>
              <a:t>(Nota: tampoco es respetuoso que John intercambie algo que no le pertenece a él, sino a la ONG)</a:t>
            </a:r>
            <a:endParaRPr sz="1100" dirty="0"/>
          </a:p>
        </p:txBody>
      </p:sp>
      <p:sp>
        <p:nvSpPr>
          <p:cNvPr id="444" name="Google Shape;444;p47"/>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45" name="Google Shape;445;p47"/>
          <p:cNvSpPr txBox="1"/>
          <p:nvPr/>
        </p:nvSpPr>
        <p:spPr>
          <a:xfrm>
            <a:off x="881333" y="984789"/>
            <a:ext cx="95299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4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51" name="Google Shape;451;p48"/>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es-419" sz="1600" b="1">
                <a:solidFill>
                  <a:srgbClr val="4EA827"/>
                </a:solidFill>
                <a:latin typeface="Arial"/>
                <a:ea typeface="Arial"/>
                <a:cs typeface="Arial"/>
                <a:sym typeface="Arial"/>
              </a:rPr>
              <a:t>Sesión 2</a:t>
            </a:r>
            <a:r>
              <a:rPr lang="es-419" sz="1600">
                <a:solidFill>
                  <a:srgbClr val="4EA827"/>
                </a:solidFill>
                <a:latin typeface="Arial"/>
                <a:ea typeface="Arial"/>
                <a:cs typeface="Arial"/>
                <a:sym typeface="Arial"/>
              </a:rPr>
              <a:t> // Tema 3</a:t>
            </a:r>
            <a:endParaRPr sz="1600">
              <a:solidFill>
                <a:srgbClr val="4EA827"/>
              </a:solidFill>
              <a:latin typeface="Calibri"/>
              <a:ea typeface="Calibri"/>
              <a:cs typeface="Calibri"/>
              <a:sym typeface="Calibri"/>
            </a:endParaRPr>
          </a:p>
        </p:txBody>
      </p:sp>
      <p:sp>
        <p:nvSpPr>
          <p:cNvPr id="452" name="Google Shape;452;p48"/>
          <p:cNvSpPr txBox="1"/>
          <p:nvPr/>
        </p:nvSpPr>
        <p:spPr>
          <a:xfrm>
            <a:off x="881333" y="984789"/>
            <a:ext cx="9722499"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Usar el poder de manera responsable para tratar a las personas con respeto</a:t>
            </a:r>
            <a:endParaRPr sz="3200" b="1" dirty="0">
              <a:solidFill>
                <a:srgbClr val="27242B"/>
              </a:solidFill>
              <a:latin typeface="Arial"/>
              <a:ea typeface="Arial"/>
              <a:cs typeface="Arial"/>
              <a:sym typeface="Arial"/>
            </a:endParaRPr>
          </a:p>
        </p:txBody>
      </p:sp>
      <p:sp>
        <p:nvSpPr>
          <p:cNvPr id="453" name="Google Shape;453;p48"/>
          <p:cNvSpPr txBox="1"/>
          <p:nvPr/>
        </p:nvSpPr>
        <p:spPr>
          <a:xfrm>
            <a:off x="881333" y="2909452"/>
            <a:ext cx="5197698" cy="260067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400" b="1">
                <a:solidFill>
                  <a:srgbClr val="4EA827"/>
                </a:solidFill>
                <a:latin typeface="Arial"/>
                <a:ea typeface="Arial"/>
                <a:cs typeface="Arial"/>
                <a:sym typeface="Arial"/>
              </a:rPr>
              <a:t>Recuerden:</a:t>
            </a:r>
            <a:endParaRPr/>
          </a:p>
          <a:p>
            <a:pPr marL="0" marR="0" lvl="0" indent="0" algn="l" rtl="0">
              <a:spcBef>
                <a:spcPts val="600"/>
              </a:spcBef>
              <a:spcAft>
                <a:spcPts val="0"/>
              </a:spcAft>
              <a:buNone/>
            </a:pPr>
            <a:r>
              <a:rPr lang="es-419" sz="2200">
                <a:solidFill>
                  <a:schemeClr val="dk1"/>
                </a:solidFill>
                <a:latin typeface="Arial"/>
                <a:ea typeface="Arial"/>
                <a:cs typeface="Arial"/>
                <a:sym typeface="Arial"/>
              </a:rPr>
              <a:t>No debemos centrarnos en si alguien de la comunidad debería haberse comportado de cierta forma. Debemos centrarnos en la persona que tiene poder y preguntarnos si lo está usando de manera responsable y si trata a las personas con respeto</a:t>
            </a:r>
            <a:r>
              <a:rPr lang="es-419" sz="2400">
                <a:solidFill>
                  <a:schemeClr val="dk1"/>
                </a:solidFill>
                <a:latin typeface="Arial"/>
                <a:ea typeface="Arial"/>
                <a:cs typeface="Arial"/>
                <a:sym typeface="Arial"/>
              </a:rPr>
              <a:t>.</a:t>
            </a:r>
            <a:endParaRPr/>
          </a:p>
        </p:txBody>
      </p:sp>
      <p:pic>
        <p:nvPicPr>
          <p:cNvPr id="454" name="Google Shape;454;p48" descr="A group of people standing together&#10;&#10;Description automatically generated with medium confidence"/>
          <p:cNvPicPr preferRelativeResize="0"/>
          <p:nvPr/>
        </p:nvPicPr>
        <p:blipFill rotWithShape="1">
          <a:blip r:embed="rId4">
            <a:alphaModFix/>
          </a:blip>
          <a:srcRect/>
          <a:stretch/>
        </p:blipFill>
        <p:spPr>
          <a:xfrm>
            <a:off x="6262974" y="2573081"/>
            <a:ext cx="5745082" cy="361556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4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60" name="Google Shape;460;p49"/>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800" b="1">
                <a:solidFill>
                  <a:srgbClr val="EEA30C"/>
                </a:solidFill>
                <a:latin typeface="Arial"/>
                <a:ea typeface="Arial"/>
                <a:cs typeface="Arial"/>
                <a:sym typeface="Arial"/>
              </a:rPr>
              <a:t>Sesión 3</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5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66" name="Google Shape;466;p50"/>
          <p:cNvSpPr txBox="1"/>
          <p:nvPr/>
        </p:nvSpPr>
        <p:spPr>
          <a:xfrm>
            <a:off x="894904" y="3442128"/>
            <a:ext cx="5214666" cy="227750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2200"/>
              <a:buFont typeface="Arial"/>
              <a:buNone/>
            </a:pPr>
            <a:r>
              <a:rPr lang="es-419" sz="2200" b="1">
                <a:solidFill>
                  <a:srgbClr val="EEA30C"/>
                </a:solidFill>
                <a:latin typeface="Arial"/>
                <a:ea typeface="Arial"/>
                <a:cs typeface="Arial"/>
                <a:sym typeface="Arial"/>
              </a:rPr>
              <a:t>Objetivo de la sesión:</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Definir los términos clave de explotación, abuso y acoso sexuales y discutir sobre los términos locales afines, para comprender con mayor profundidad las conductas de explotación, abuso y acoso sexuales en un contexto cultural específico.</a:t>
            </a:r>
            <a:endParaRPr/>
          </a:p>
        </p:txBody>
      </p:sp>
      <p:sp>
        <p:nvSpPr>
          <p:cNvPr id="467" name="Google Shape;467;p50"/>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a:t>
            </a:r>
            <a:endParaRPr sz="1600">
              <a:solidFill>
                <a:srgbClr val="EEA30C"/>
              </a:solidFill>
              <a:latin typeface="Calibri"/>
              <a:ea typeface="Calibri"/>
              <a:cs typeface="Calibri"/>
              <a:sym typeface="Calibri"/>
            </a:endParaRPr>
          </a:p>
        </p:txBody>
      </p:sp>
      <p:sp>
        <p:nvSpPr>
          <p:cNvPr id="468" name="Google Shape;468;p50"/>
          <p:cNvSpPr txBox="1"/>
          <p:nvPr/>
        </p:nvSpPr>
        <p:spPr>
          <a:xfrm>
            <a:off x="881334" y="984789"/>
            <a:ext cx="5214666"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Los seis principios basicos/Codigo de Conducta</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5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74" name="Google Shape;474;p51"/>
          <p:cNvSpPr txBox="1"/>
          <p:nvPr/>
        </p:nvSpPr>
        <p:spPr>
          <a:xfrm>
            <a:off x="2022470" y="3518543"/>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Comprender los seis principios fundamentales (o el Código de Conducta de la organización).</a:t>
            </a:r>
            <a:endParaRPr/>
          </a:p>
        </p:txBody>
      </p:sp>
      <p:sp>
        <p:nvSpPr>
          <p:cNvPr id="475" name="Google Shape;475;p51"/>
          <p:cNvSpPr txBox="1"/>
          <p:nvPr/>
        </p:nvSpPr>
        <p:spPr>
          <a:xfrm>
            <a:off x="2022470" y="4555723"/>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Comprender las consecuencias de quebrantar los principios o el Código de Conducta.</a:t>
            </a:r>
            <a:endParaRPr/>
          </a:p>
        </p:txBody>
      </p:sp>
      <p:sp>
        <p:nvSpPr>
          <p:cNvPr id="476" name="Google Shape;476;p51"/>
          <p:cNvSpPr txBox="1"/>
          <p:nvPr/>
        </p:nvSpPr>
        <p:spPr>
          <a:xfrm>
            <a:off x="881334" y="984789"/>
            <a:ext cx="521466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Comprender los principios</a:t>
            </a:r>
            <a:endParaRPr sz="4000">
              <a:solidFill>
                <a:schemeClr val="dk1"/>
              </a:solidFill>
              <a:latin typeface="Calibri"/>
              <a:ea typeface="Calibri"/>
              <a:cs typeface="Calibri"/>
              <a:sym typeface="Calibri"/>
            </a:endParaRPr>
          </a:p>
        </p:txBody>
      </p:sp>
      <p:sp>
        <p:nvSpPr>
          <p:cNvPr id="477" name="Google Shape;477;p51"/>
          <p:cNvSpPr txBox="1"/>
          <p:nvPr/>
        </p:nvSpPr>
        <p:spPr>
          <a:xfrm>
            <a:off x="874266" y="2697942"/>
            <a:ext cx="5214666"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EEA30C"/>
                </a:solidFill>
                <a:latin typeface="Arial"/>
                <a:ea typeface="Arial"/>
                <a:cs typeface="Arial"/>
                <a:sym typeface="Arial"/>
              </a:rPr>
              <a:t>Objetivo de aprendizaje:</a:t>
            </a:r>
            <a:endParaRPr/>
          </a:p>
        </p:txBody>
      </p:sp>
      <p:sp>
        <p:nvSpPr>
          <p:cNvPr id="478" name="Google Shape;478;p51"/>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1</a:t>
            </a:r>
            <a:endParaRPr sz="1600">
              <a:solidFill>
                <a:srgbClr val="EEA30C"/>
              </a:solidFill>
              <a:latin typeface="Calibri"/>
              <a:ea typeface="Calibri"/>
              <a:cs typeface="Calibri"/>
              <a:sym typeface="Calibri"/>
            </a:endParaRPr>
          </a:p>
        </p:txBody>
      </p:sp>
      <p:pic>
        <p:nvPicPr>
          <p:cNvPr id="479" name="Google Shape;479;p51" descr="Icon&#10;&#10;Description automatically generated"/>
          <p:cNvPicPr preferRelativeResize="0"/>
          <p:nvPr/>
        </p:nvPicPr>
        <p:blipFill rotWithShape="1">
          <a:blip r:embed="rId4">
            <a:alphaModFix/>
          </a:blip>
          <a:srcRect l="10978" t="13272" r="12983" b="14358"/>
          <a:stretch/>
        </p:blipFill>
        <p:spPr>
          <a:xfrm>
            <a:off x="970569" y="3393957"/>
            <a:ext cx="980930" cy="933592"/>
          </a:xfrm>
          <a:prstGeom prst="rect">
            <a:avLst/>
          </a:prstGeom>
          <a:noFill/>
          <a:ln>
            <a:noFill/>
          </a:ln>
        </p:spPr>
      </p:pic>
      <p:pic>
        <p:nvPicPr>
          <p:cNvPr id="480" name="Google Shape;480;p51" descr="Icon&#10;&#10;Description automatically generated"/>
          <p:cNvPicPr preferRelativeResize="0"/>
          <p:nvPr/>
        </p:nvPicPr>
        <p:blipFill rotWithShape="1">
          <a:blip r:embed="rId5">
            <a:alphaModFix/>
          </a:blip>
          <a:srcRect/>
          <a:stretch/>
        </p:blipFill>
        <p:spPr>
          <a:xfrm>
            <a:off x="969276" y="4493556"/>
            <a:ext cx="933592" cy="93359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6" descr="A picture containing 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11" name="Google Shape;111;p16"/>
          <p:cNvSpPr txBox="1"/>
          <p:nvPr/>
        </p:nvSpPr>
        <p:spPr>
          <a:xfrm>
            <a:off x="851979" y="2306012"/>
            <a:ext cx="5197698" cy="280072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Dada la naturaleza delicada del tema de hoy, les sugerimos participar en la medida en que se sientan cómodos y que se tomen un descanso si lo necesitan.  Si durante la sesión les surgen cosas de las que deseen hablar, busquen el apoyo de un familiar, amigo o compañero de trabajo de confianza. </a:t>
            </a:r>
            <a:endParaRPr sz="2200">
              <a:solidFill>
                <a:srgbClr val="27242B"/>
              </a:solidFill>
              <a:latin typeface="Calibri"/>
              <a:ea typeface="Calibri"/>
              <a:cs typeface="Calibri"/>
              <a:sym typeface="Calibri"/>
            </a:endParaRPr>
          </a:p>
        </p:txBody>
      </p:sp>
      <p:pic>
        <p:nvPicPr>
          <p:cNvPr id="112" name="Google Shape;112;p16"/>
          <p:cNvPicPr preferRelativeResize="0"/>
          <p:nvPr/>
        </p:nvPicPr>
        <p:blipFill rotWithShape="1">
          <a:blip r:embed="rId4">
            <a:alphaModFix/>
          </a:blip>
          <a:srcRect l="28531" t="5774" r="49860" b="53386"/>
          <a:stretch/>
        </p:blipFill>
        <p:spPr>
          <a:xfrm>
            <a:off x="7780455" y="1244031"/>
            <a:ext cx="3599793" cy="4809600"/>
          </a:xfrm>
          <a:prstGeom prst="rect">
            <a:avLst/>
          </a:prstGeom>
          <a:noFill/>
          <a:ln>
            <a:noFill/>
          </a:ln>
        </p:spPr>
      </p:pic>
      <p:grpSp>
        <p:nvGrpSpPr>
          <p:cNvPr id="113" name="Google Shape;113;p16"/>
          <p:cNvGrpSpPr/>
          <p:nvPr/>
        </p:nvGrpSpPr>
        <p:grpSpPr>
          <a:xfrm>
            <a:off x="838200" y="365125"/>
            <a:ext cx="10515600" cy="1889120"/>
            <a:chOff x="838200" y="365125"/>
            <a:chExt cx="10515600" cy="1889120"/>
          </a:xfrm>
        </p:grpSpPr>
        <p:sp>
          <p:nvSpPr>
            <p:cNvPr id="114" name="Google Shape;114;p16"/>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Recomendaciones de autocuidado</a:t>
              </a:r>
              <a:endParaRPr sz="4000">
                <a:solidFill>
                  <a:schemeClr val="dk1"/>
                </a:solidFill>
                <a:latin typeface="Calibri"/>
                <a:ea typeface="Calibri"/>
                <a:cs typeface="Calibri"/>
                <a:sym typeface="Calibri"/>
              </a:endParaRPr>
            </a:p>
          </p:txBody>
        </p:sp>
        <p:sp>
          <p:nvSpPr>
            <p:cNvPr id="115" name="Google Shape;115;p16"/>
            <p:cNvSpPr txBox="1"/>
            <p:nvPr/>
          </p:nvSpPr>
          <p:spPr>
            <a:xfrm>
              <a:off x="838200" y="928682"/>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Mensaje</a:t>
              </a:r>
              <a:endParaRPr sz="4000">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Google Shape;485;p52"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86" name="Google Shape;486;p52"/>
          <p:cNvSpPr txBox="1"/>
          <p:nvPr/>
        </p:nvSpPr>
        <p:spPr>
          <a:xfrm>
            <a:off x="854379" y="2607795"/>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1</a:t>
            </a:r>
            <a:endParaRPr sz="4800" b="1">
              <a:solidFill>
                <a:srgbClr val="EEA30C"/>
              </a:solidFill>
              <a:latin typeface="Arial"/>
              <a:ea typeface="Arial"/>
              <a:cs typeface="Arial"/>
              <a:sym typeface="Arial"/>
            </a:endParaRPr>
          </a:p>
        </p:txBody>
      </p:sp>
      <p:sp>
        <p:nvSpPr>
          <p:cNvPr id="487" name="Google Shape;487;p52"/>
          <p:cNvSpPr txBox="1"/>
          <p:nvPr/>
        </p:nvSpPr>
        <p:spPr>
          <a:xfrm>
            <a:off x="854378" y="3836701"/>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2</a:t>
            </a:r>
            <a:endParaRPr sz="4800" b="1">
              <a:solidFill>
                <a:srgbClr val="EEA30C"/>
              </a:solidFill>
              <a:latin typeface="Arial"/>
              <a:ea typeface="Arial"/>
              <a:cs typeface="Arial"/>
              <a:sym typeface="Arial"/>
            </a:endParaRPr>
          </a:p>
        </p:txBody>
      </p:sp>
      <p:sp>
        <p:nvSpPr>
          <p:cNvPr id="488" name="Google Shape;488;p52"/>
          <p:cNvSpPr txBox="1"/>
          <p:nvPr/>
        </p:nvSpPr>
        <p:spPr>
          <a:xfrm>
            <a:off x="854377" y="5105653"/>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3</a:t>
            </a:r>
            <a:endParaRPr sz="4800" b="1">
              <a:solidFill>
                <a:srgbClr val="EEA30C"/>
              </a:solidFill>
              <a:latin typeface="Arial"/>
              <a:ea typeface="Arial"/>
              <a:cs typeface="Arial"/>
              <a:sym typeface="Arial"/>
            </a:endParaRPr>
          </a:p>
        </p:txBody>
      </p:sp>
      <p:sp>
        <p:nvSpPr>
          <p:cNvPr id="489" name="Google Shape;489;p52"/>
          <p:cNvSpPr/>
          <p:nvPr/>
        </p:nvSpPr>
        <p:spPr>
          <a:xfrm>
            <a:off x="1658578" y="2717905"/>
            <a:ext cx="9635200" cy="802445"/>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es-419" sz="1800">
                <a:solidFill>
                  <a:srgbClr val="27242B"/>
                </a:solidFill>
                <a:latin typeface="Arial"/>
                <a:ea typeface="Arial"/>
                <a:cs typeface="Arial"/>
                <a:sym typeface="Arial"/>
              </a:rPr>
              <a:t>La explotación y el abuso sexuales por parte de los trabajadores humanitarios constituyen faltas graves y, por lo tanto, son motivo de despido.</a:t>
            </a:r>
            <a:endParaRPr sz="1800">
              <a:solidFill>
                <a:srgbClr val="27242B"/>
              </a:solidFill>
              <a:latin typeface="Calibri"/>
              <a:ea typeface="Calibri"/>
              <a:cs typeface="Calibri"/>
              <a:sym typeface="Calibri"/>
            </a:endParaRPr>
          </a:p>
        </p:txBody>
      </p:sp>
      <p:sp>
        <p:nvSpPr>
          <p:cNvPr id="490" name="Google Shape;490;p52"/>
          <p:cNvSpPr/>
          <p:nvPr/>
        </p:nvSpPr>
        <p:spPr>
          <a:xfrm>
            <a:off x="1680068" y="3746366"/>
            <a:ext cx="9613709" cy="1015662"/>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es-419" sz="1800">
                <a:solidFill>
                  <a:srgbClr val="27242B"/>
                </a:solidFill>
                <a:latin typeface="Arial"/>
                <a:ea typeface="Arial"/>
                <a:cs typeface="Arial"/>
                <a:sym typeface="Arial"/>
              </a:rPr>
              <a:t>La actividad sexual con niños o niñas (personas menores de 18 años) está prohibida, independientemente de la mayoría de edad o de la edad de consentimiento locales. La confusión respecto de la edad del niño o la niña no se acepta como defensa.</a:t>
            </a:r>
            <a:endParaRPr sz="1800">
              <a:solidFill>
                <a:srgbClr val="27242B"/>
              </a:solidFill>
              <a:latin typeface="Calibri"/>
              <a:ea typeface="Calibri"/>
              <a:cs typeface="Calibri"/>
              <a:sym typeface="Calibri"/>
            </a:endParaRPr>
          </a:p>
        </p:txBody>
      </p:sp>
      <p:sp>
        <p:nvSpPr>
          <p:cNvPr id="491" name="Google Shape;491;p52"/>
          <p:cNvSpPr/>
          <p:nvPr/>
        </p:nvSpPr>
        <p:spPr>
          <a:xfrm>
            <a:off x="1658578" y="5051106"/>
            <a:ext cx="9635199" cy="1038679"/>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es-419" sz="1800">
                <a:solidFill>
                  <a:srgbClr val="27242B"/>
                </a:solidFill>
                <a:latin typeface="Arial"/>
                <a:ea typeface="Arial"/>
                <a:cs typeface="Arial"/>
                <a:sym typeface="Arial"/>
              </a:rPr>
              <a:t>El intercambio de dinero, trabajo, bienes o servicios por sexo, incluidos los favores sexuales u otras formas de comportamiento humillante, degradante o explotación, están prohibidos. Esto incluye el intercambio de ayuda que corresponde a los beneficiarios.</a:t>
            </a:r>
            <a:endParaRPr sz="1800">
              <a:solidFill>
                <a:srgbClr val="27242B"/>
              </a:solidFill>
              <a:latin typeface="Calibri"/>
              <a:ea typeface="Calibri"/>
              <a:cs typeface="Calibri"/>
              <a:sym typeface="Calibri"/>
            </a:endParaRPr>
          </a:p>
        </p:txBody>
      </p:sp>
      <p:sp>
        <p:nvSpPr>
          <p:cNvPr id="492" name="Google Shape;492;p52"/>
          <p:cNvSpPr txBox="1"/>
          <p:nvPr/>
        </p:nvSpPr>
        <p:spPr>
          <a:xfrm>
            <a:off x="854378" y="736684"/>
            <a:ext cx="7609138"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Los seis principios básicos</a:t>
            </a:r>
            <a:endParaRPr sz="3200" b="1">
              <a:solidFill>
                <a:schemeClr val="dk1"/>
              </a:solidFill>
              <a:latin typeface="Arial"/>
              <a:ea typeface="Arial"/>
              <a:cs typeface="Arial"/>
              <a:sym typeface="Arial"/>
            </a:endParaRPr>
          </a:p>
        </p:txBody>
      </p:sp>
      <p:sp>
        <p:nvSpPr>
          <p:cNvPr id="493" name="Google Shape;493;p52"/>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1</a:t>
            </a:r>
            <a:endParaRPr sz="1600">
              <a:solidFill>
                <a:srgbClr val="EEA30C"/>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3"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99" name="Google Shape;499;p53"/>
          <p:cNvSpPr txBox="1"/>
          <p:nvPr/>
        </p:nvSpPr>
        <p:spPr>
          <a:xfrm>
            <a:off x="854379" y="2323707"/>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4</a:t>
            </a:r>
            <a:endParaRPr sz="4800" b="1">
              <a:solidFill>
                <a:srgbClr val="EEA30C"/>
              </a:solidFill>
              <a:latin typeface="Arial"/>
              <a:ea typeface="Arial"/>
              <a:cs typeface="Arial"/>
              <a:sym typeface="Arial"/>
            </a:endParaRPr>
          </a:p>
        </p:txBody>
      </p:sp>
      <p:sp>
        <p:nvSpPr>
          <p:cNvPr id="500" name="Google Shape;500;p53"/>
          <p:cNvSpPr txBox="1"/>
          <p:nvPr/>
        </p:nvSpPr>
        <p:spPr>
          <a:xfrm>
            <a:off x="854378" y="3836701"/>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5</a:t>
            </a:r>
            <a:endParaRPr sz="4800" b="1">
              <a:solidFill>
                <a:srgbClr val="EEA30C"/>
              </a:solidFill>
              <a:latin typeface="Arial"/>
              <a:ea typeface="Arial"/>
              <a:cs typeface="Arial"/>
              <a:sym typeface="Arial"/>
            </a:endParaRPr>
          </a:p>
        </p:txBody>
      </p:sp>
      <p:sp>
        <p:nvSpPr>
          <p:cNvPr id="501" name="Google Shape;501;p53"/>
          <p:cNvSpPr txBox="1"/>
          <p:nvPr/>
        </p:nvSpPr>
        <p:spPr>
          <a:xfrm>
            <a:off x="854377" y="5132155"/>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6000" b="1">
                <a:solidFill>
                  <a:srgbClr val="EEA30C"/>
                </a:solidFill>
                <a:latin typeface="Arial"/>
                <a:ea typeface="Arial"/>
                <a:cs typeface="Arial"/>
                <a:sym typeface="Arial"/>
              </a:rPr>
              <a:t>6</a:t>
            </a:r>
            <a:endParaRPr sz="4800" b="1">
              <a:solidFill>
                <a:srgbClr val="EEA30C"/>
              </a:solidFill>
              <a:latin typeface="Arial"/>
              <a:ea typeface="Arial"/>
              <a:cs typeface="Arial"/>
              <a:sym typeface="Arial"/>
            </a:endParaRPr>
          </a:p>
        </p:txBody>
      </p:sp>
      <p:sp>
        <p:nvSpPr>
          <p:cNvPr id="502" name="Google Shape;502;p53"/>
          <p:cNvSpPr/>
          <p:nvPr/>
        </p:nvSpPr>
        <p:spPr>
          <a:xfrm>
            <a:off x="1781161" y="2190357"/>
            <a:ext cx="9374098" cy="1447668"/>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es-419" sz="1800">
                <a:solidFill>
                  <a:srgbClr val="27242B"/>
                </a:solidFill>
                <a:latin typeface="Arial"/>
                <a:ea typeface="Arial"/>
                <a:cs typeface="Arial"/>
                <a:sym typeface="Arial"/>
              </a:rPr>
              <a:t>Cualquier relación sexual entre las personas que proporcionan asistencia y protección humanitaria y una persona que se beneficia de esa asistencia y protección humanitaria, que involucre el uso inapropiado de su puesto o posición, está prohibida. Tales relaciones socavan la credibilidad y la integridad del trabajo de ayuda humanitaria.</a:t>
            </a:r>
            <a:endParaRPr sz="1800">
              <a:solidFill>
                <a:srgbClr val="27242B"/>
              </a:solidFill>
              <a:latin typeface="Calibri"/>
              <a:ea typeface="Calibri"/>
              <a:cs typeface="Calibri"/>
              <a:sym typeface="Calibri"/>
            </a:endParaRPr>
          </a:p>
        </p:txBody>
      </p:sp>
      <p:sp>
        <p:nvSpPr>
          <p:cNvPr id="503" name="Google Shape;503;p53"/>
          <p:cNvSpPr/>
          <p:nvPr/>
        </p:nvSpPr>
        <p:spPr>
          <a:xfrm>
            <a:off x="1781162" y="3815158"/>
            <a:ext cx="9374098" cy="1015662"/>
          </a:xfrm>
          <a:prstGeom prst="rect">
            <a:avLst/>
          </a:prstGeom>
          <a:noFill/>
          <a:ln>
            <a:noFill/>
          </a:ln>
        </p:spPr>
        <p:txBody>
          <a:bodyPr spcFirstLastPara="1" wrap="square" lIns="91425" tIns="45700" rIns="91425" bIns="45700" rtlCol="0" anchor="t" anchorCtr="0">
            <a:noAutofit/>
          </a:bodyPr>
          <a:lstStyle/>
          <a:p>
            <a:pPr marL="28575" marR="0" lvl="0" indent="-28575" algn="l" rtl="0">
              <a:lnSpc>
                <a:spcPct val="115000"/>
              </a:lnSpc>
              <a:spcBef>
                <a:spcPts val="0"/>
              </a:spcBef>
              <a:spcAft>
                <a:spcPts val="0"/>
              </a:spcAft>
              <a:buNone/>
            </a:pPr>
            <a:r>
              <a:rPr lang="es-419" sz="1800">
                <a:solidFill>
                  <a:srgbClr val="27242B"/>
                </a:solidFill>
                <a:latin typeface="Arial"/>
                <a:ea typeface="Arial"/>
                <a:cs typeface="Arial"/>
                <a:sym typeface="Arial"/>
              </a:rPr>
              <a:t>Si un trabajador humanitario tiene</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inquietudes o sospechas</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de que un</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compañero de trabajo, ya sea que pertenezca a la misma organización o no,</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está involucrado en un hecho de abuso o explotación sexual, debe informar de ello mediante los mecanismos</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de denuncia establecidos por la</a:t>
            </a:r>
            <a:r>
              <a:rPr lang="es-419" sz="1800">
                <a:solidFill>
                  <a:srgbClr val="27242B"/>
                </a:solidFill>
                <a:latin typeface="Calibri"/>
                <a:ea typeface="Calibri"/>
                <a:cs typeface="Calibri"/>
                <a:sym typeface="Calibri"/>
              </a:rPr>
              <a:t> </a:t>
            </a:r>
            <a:r>
              <a:rPr lang="es-419" sz="1800">
                <a:solidFill>
                  <a:srgbClr val="27242B"/>
                </a:solidFill>
                <a:latin typeface="Arial"/>
                <a:ea typeface="Arial"/>
                <a:cs typeface="Arial"/>
                <a:sym typeface="Arial"/>
              </a:rPr>
              <a:t>organización.</a:t>
            </a:r>
            <a:endParaRPr sz="1800">
              <a:solidFill>
                <a:srgbClr val="27242B"/>
              </a:solidFill>
              <a:latin typeface="Calibri"/>
              <a:ea typeface="Calibri"/>
              <a:cs typeface="Calibri"/>
              <a:sym typeface="Calibri"/>
            </a:endParaRPr>
          </a:p>
        </p:txBody>
      </p:sp>
      <p:sp>
        <p:nvSpPr>
          <p:cNvPr id="504" name="Google Shape;504;p53"/>
          <p:cNvSpPr/>
          <p:nvPr/>
        </p:nvSpPr>
        <p:spPr>
          <a:xfrm>
            <a:off x="1781161" y="5064822"/>
            <a:ext cx="9395152" cy="1186952"/>
          </a:xfrm>
          <a:prstGeom prst="rect">
            <a:avLst/>
          </a:prstGeom>
          <a:noFill/>
          <a:ln>
            <a:noFill/>
          </a:ln>
        </p:spPr>
        <p:txBody>
          <a:bodyPr spcFirstLastPara="1" wrap="square" lIns="91425" tIns="45700" rIns="91425" bIns="45700" rtlCol="0" anchor="t" anchorCtr="0">
            <a:noAutofit/>
          </a:bodyPr>
          <a:lstStyle/>
          <a:p>
            <a:pPr marL="0" marR="0" lvl="0" indent="0" algn="l" rtl="0">
              <a:spcBef>
                <a:spcPts val="0"/>
              </a:spcBef>
              <a:spcAft>
                <a:spcPts val="0"/>
              </a:spcAft>
              <a:buNone/>
            </a:pPr>
            <a:r>
              <a:rPr lang="es-419" sz="1800">
                <a:solidFill>
                  <a:srgbClr val="27242B"/>
                </a:solidFill>
                <a:latin typeface="Arial"/>
                <a:ea typeface="Arial"/>
                <a:cs typeface="Arial"/>
                <a:sym typeface="Arial"/>
              </a:rPr>
              <a:t>Los trabajadores humanitarios tienen la obligación de generar o mantener un entorno que prevenga el abuso y la explotación sexuales, y que promueva la implementación del Código de Conducta. Los gerentes de todos los niveles tienen responsabilidades específicas para apoyar y desarrollar sistemas que mantengan este entorno.</a:t>
            </a:r>
            <a:endParaRPr sz="1800">
              <a:solidFill>
                <a:srgbClr val="27242B"/>
              </a:solidFill>
              <a:latin typeface="Calibri"/>
              <a:ea typeface="Calibri"/>
              <a:cs typeface="Calibri"/>
              <a:sym typeface="Calibri"/>
            </a:endParaRPr>
          </a:p>
        </p:txBody>
      </p:sp>
      <p:sp>
        <p:nvSpPr>
          <p:cNvPr id="505" name="Google Shape;505;p53"/>
          <p:cNvSpPr txBox="1"/>
          <p:nvPr/>
        </p:nvSpPr>
        <p:spPr>
          <a:xfrm>
            <a:off x="854378" y="736684"/>
            <a:ext cx="7609138"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Los seis principios básicos</a:t>
            </a:r>
            <a:endParaRPr sz="3200" b="1">
              <a:solidFill>
                <a:schemeClr val="dk1"/>
              </a:solidFill>
              <a:latin typeface="Arial"/>
              <a:ea typeface="Arial"/>
              <a:cs typeface="Arial"/>
              <a:sym typeface="Arial"/>
            </a:endParaRPr>
          </a:p>
        </p:txBody>
      </p:sp>
      <p:sp>
        <p:nvSpPr>
          <p:cNvPr id="506" name="Google Shape;506;p53"/>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1</a:t>
            </a:r>
            <a:endParaRPr sz="1600">
              <a:solidFill>
                <a:srgbClr val="EEA30C"/>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pic>
        <p:nvPicPr>
          <p:cNvPr id="511" name="Google Shape;511;p54"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12" name="Google Shape;512;p54"/>
          <p:cNvSpPr txBox="1"/>
          <p:nvPr/>
        </p:nvSpPr>
        <p:spPr>
          <a:xfrm>
            <a:off x="2151118" y="3385860"/>
            <a:ext cx="2415849"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rgbClr val="27242B"/>
                </a:solidFill>
                <a:latin typeface="Arial"/>
                <a:ea typeface="Arial"/>
                <a:cs typeface="Arial"/>
                <a:sym typeface="Arial"/>
              </a:rPr>
              <a:t>Sobrevivientes</a:t>
            </a:r>
            <a:endParaRPr dirty="0"/>
          </a:p>
        </p:txBody>
      </p:sp>
      <p:sp>
        <p:nvSpPr>
          <p:cNvPr id="513" name="Google Shape;513;p54"/>
          <p:cNvSpPr txBox="1"/>
          <p:nvPr/>
        </p:nvSpPr>
        <p:spPr>
          <a:xfrm>
            <a:off x="2151118" y="4627506"/>
            <a:ext cx="2408700" cy="430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rgbClr val="27242B"/>
                </a:solidFill>
                <a:latin typeface="Arial"/>
                <a:ea typeface="Arial"/>
                <a:cs typeface="Arial"/>
                <a:sym typeface="Arial"/>
              </a:rPr>
              <a:t>Perpetradores</a:t>
            </a:r>
            <a:endParaRPr dirty="0"/>
          </a:p>
        </p:txBody>
      </p:sp>
      <p:sp>
        <p:nvSpPr>
          <p:cNvPr id="514" name="Google Shape;514;p54"/>
          <p:cNvSpPr txBox="1"/>
          <p:nvPr/>
        </p:nvSpPr>
        <p:spPr>
          <a:xfrm>
            <a:off x="7433012" y="3398142"/>
            <a:ext cx="1892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Organización</a:t>
            </a:r>
            <a:endParaRPr/>
          </a:p>
        </p:txBody>
      </p:sp>
      <p:sp>
        <p:nvSpPr>
          <p:cNvPr id="515" name="Google Shape;515;p54"/>
          <p:cNvSpPr txBox="1"/>
          <p:nvPr/>
        </p:nvSpPr>
        <p:spPr>
          <a:xfrm>
            <a:off x="7429437" y="4627504"/>
            <a:ext cx="1892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Comunidad</a:t>
            </a:r>
            <a:endParaRPr/>
          </a:p>
        </p:txBody>
      </p:sp>
      <p:sp>
        <p:nvSpPr>
          <p:cNvPr id="516" name="Google Shape;516;p54"/>
          <p:cNvSpPr txBox="1"/>
          <p:nvPr/>
        </p:nvSpPr>
        <p:spPr>
          <a:xfrm>
            <a:off x="854378" y="736683"/>
            <a:ext cx="9460696" cy="132339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Las consecuencias de la explotación y el abuso sexuales</a:t>
            </a:r>
            <a:endParaRPr sz="3200" b="1" dirty="0">
              <a:solidFill>
                <a:schemeClr val="dk1"/>
              </a:solidFill>
              <a:latin typeface="Arial"/>
              <a:ea typeface="Arial"/>
              <a:cs typeface="Arial"/>
              <a:sym typeface="Arial"/>
            </a:endParaRPr>
          </a:p>
        </p:txBody>
      </p:sp>
      <p:sp>
        <p:nvSpPr>
          <p:cNvPr id="517" name="Google Shape;517;p54"/>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pic>
        <p:nvPicPr>
          <p:cNvPr id="518" name="Google Shape;518;p54" descr="Icon&#10;&#10;Description automatically generated"/>
          <p:cNvPicPr preferRelativeResize="0"/>
          <p:nvPr/>
        </p:nvPicPr>
        <p:blipFill rotWithShape="1">
          <a:blip r:embed="rId4">
            <a:alphaModFix/>
          </a:blip>
          <a:srcRect/>
          <a:stretch/>
        </p:blipFill>
        <p:spPr>
          <a:xfrm flipH="1">
            <a:off x="952038" y="2960170"/>
            <a:ext cx="987816" cy="987816"/>
          </a:xfrm>
          <a:prstGeom prst="rect">
            <a:avLst/>
          </a:prstGeom>
          <a:noFill/>
          <a:ln>
            <a:noFill/>
          </a:ln>
        </p:spPr>
      </p:pic>
      <p:pic>
        <p:nvPicPr>
          <p:cNvPr id="519" name="Google Shape;519;p54" descr="Icon&#10;&#10;Description automatically generated"/>
          <p:cNvPicPr preferRelativeResize="0"/>
          <p:nvPr/>
        </p:nvPicPr>
        <p:blipFill rotWithShape="1">
          <a:blip r:embed="rId5">
            <a:alphaModFix/>
          </a:blip>
          <a:srcRect/>
          <a:stretch/>
        </p:blipFill>
        <p:spPr>
          <a:xfrm>
            <a:off x="6102334" y="2962107"/>
            <a:ext cx="994012" cy="994012"/>
          </a:xfrm>
          <a:prstGeom prst="rect">
            <a:avLst/>
          </a:prstGeom>
          <a:noFill/>
          <a:ln>
            <a:noFill/>
          </a:ln>
        </p:spPr>
      </p:pic>
      <p:pic>
        <p:nvPicPr>
          <p:cNvPr id="520" name="Google Shape;520;p54" descr="Icon&#10;&#10;Description automatically generated"/>
          <p:cNvPicPr preferRelativeResize="0"/>
          <p:nvPr/>
        </p:nvPicPr>
        <p:blipFill rotWithShape="1">
          <a:blip r:embed="rId6">
            <a:alphaModFix/>
          </a:blip>
          <a:srcRect/>
          <a:stretch/>
        </p:blipFill>
        <p:spPr>
          <a:xfrm>
            <a:off x="6104749" y="4163290"/>
            <a:ext cx="1051142" cy="1051142"/>
          </a:xfrm>
          <a:prstGeom prst="rect">
            <a:avLst/>
          </a:prstGeom>
          <a:noFill/>
          <a:ln>
            <a:noFill/>
          </a:ln>
        </p:spPr>
      </p:pic>
      <p:pic>
        <p:nvPicPr>
          <p:cNvPr id="521" name="Google Shape;521;p54" descr="Icon&#10;&#10;Description automatically generated"/>
          <p:cNvPicPr preferRelativeResize="0"/>
          <p:nvPr/>
        </p:nvPicPr>
        <p:blipFill rotWithShape="1">
          <a:blip r:embed="rId7">
            <a:alphaModFix/>
          </a:blip>
          <a:srcRect l="23595" t="21062" r="25216" b="21897"/>
          <a:stretch/>
        </p:blipFill>
        <p:spPr>
          <a:xfrm>
            <a:off x="927936" y="4118298"/>
            <a:ext cx="1025278" cy="114247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pic>
        <p:nvPicPr>
          <p:cNvPr id="526" name="Google Shape;526;p5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27" name="Google Shape;527;p55"/>
          <p:cNvSpPr/>
          <p:nvPr/>
        </p:nvSpPr>
        <p:spPr>
          <a:xfrm>
            <a:off x="898301" y="3440768"/>
            <a:ext cx="5214666" cy="1421820"/>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es-419" sz="2200" b="1">
                <a:solidFill>
                  <a:srgbClr val="EEA30C"/>
                </a:solidFill>
                <a:latin typeface="Arial"/>
                <a:ea typeface="Arial"/>
                <a:cs typeface="Arial"/>
                <a:sym typeface="Arial"/>
              </a:rPr>
              <a:t>Objetivos de aprendizaje:</a:t>
            </a:r>
            <a:endParaRPr dirty="0"/>
          </a:p>
          <a:p>
            <a:pPr marL="0" marR="0" lvl="0" indent="0" algn="l" rtl="0">
              <a:lnSpc>
                <a:spcPct val="120909"/>
              </a:lnSpc>
              <a:spcBef>
                <a:spcPts val="600"/>
              </a:spcBef>
              <a:spcAft>
                <a:spcPts val="0"/>
              </a:spcAft>
              <a:buNone/>
            </a:pPr>
            <a:r>
              <a:rPr lang="es-419" sz="2200">
                <a:solidFill>
                  <a:srgbClr val="27242B"/>
                </a:solidFill>
                <a:latin typeface="Arial"/>
                <a:ea typeface="Arial"/>
                <a:cs typeface="Arial"/>
                <a:sym typeface="Arial"/>
              </a:rPr>
              <a:t>Conseguir que los participantes se expresen sobre los conceptos de </a:t>
            </a:r>
            <a:r>
              <a:rPr lang="es-419" sz="2200" i="1">
                <a:solidFill>
                  <a:srgbClr val="27242B"/>
                </a:solidFill>
                <a:latin typeface="Arial"/>
                <a:ea typeface="Arial"/>
                <a:cs typeface="Arial"/>
                <a:sym typeface="Arial"/>
              </a:rPr>
              <a:t>explotación, abuso y acoso sexuales</a:t>
            </a:r>
            <a:r>
              <a:rPr lang="es-419" sz="2200">
                <a:solidFill>
                  <a:srgbClr val="27242B"/>
                </a:solidFill>
                <a:latin typeface="Arial"/>
                <a:ea typeface="Arial"/>
                <a:cs typeface="Arial"/>
                <a:sym typeface="Arial"/>
              </a:rPr>
              <a:t>, usando sus propias palabras.</a:t>
            </a:r>
            <a:endParaRPr sz="2200" dirty="0">
              <a:solidFill>
                <a:srgbClr val="27242B"/>
              </a:solidFill>
              <a:latin typeface="Calibri"/>
              <a:ea typeface="Calibri"/>
              <a:cs typeface="Calibri"/>
              <a:sym typeface="Calibri"/>
            </a:endParaRPr>
          </a:p>
        </p:txBody>
      </p:sp>
      <p:sp>
        <p:nvSpPr>
          <p:cNvPr id="528" name="Google Shape;528;p55"/>
          <p:cNvSpPr txBox="1"/>
          <p:nvPr/>
        </p:nvSpPr>
        <p:spPr>
          <a:xfrm>
            <a:off x="881334" y="984789"/>
            <a:ext cx="521466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Entender los términos</a:t>
            </a:r>
            <a:endParaRPr sz="4000">
              <a:solidFill>
                <a:schemeClr val="dk1"/>
              </a:solidFill>
              <a:latin typeface="Calibri"/>
              <a:ea typeface="Calibri"/>
              <a:cs typeface="Calibri"/>
              <a:sym typeface="Calibri"/>
            </a:endParaRPr>
          </a:p>
        </p:txBody>
      </p:sp>
      <p:sp>
        <p:nvSpPr>
          <p:cNvPr id="529" name="Google Shape;529;p55"/>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p5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35" name="Google Shape;535;p56"/>
          <p:cNvSpPr/>
          <p:nvPr/>
        </p:nvSpPr>
        <p:spPr>
          <a:xfrm>
            <a:off x="898301" y="2463389"/>
            <a:ext cx="8973062" cy="1796884"/>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es-419" sz="2200">
                <a:solidFill>
                  <a:srgbClr val="27242B"/>
                </a:solidFill>
                <a:latin typeface="Arial"/>
                <a:ea typeface="Arial"/>
                <a:cs typeface="Arial"/>
                <a:sym typeface="Arial"/>
              </a:rPr>
              <a:t>Cualquier </a:t>
            </a:r>
            <a:r>
              <a:rPr lang="es-419" sz="2200">
                <a:solidFill>
                  <a:srgbClr val="EEA30C"/>
                </a:solidFill>
                <a:latin typeface="Arial"/>
                <a:ea typeface="Arial"/>
                <a:cs typeface="Arial"/>
                <a:sym typeface="Arial"/>
              </a:rPr>
              <a:t>abuso o intento de abuso de una posición </a:t>
            </a:r>
            <a:r>
              <a:rPr lang="es-419" sz="2200">
                <a:solidFill>
                  <a:srgbClr val="27242B"/>
                </a:solidFill>
                <a:latin typeface="Arial"/>
                <a:ea typeface="Arial"/>
                <a:cs typeface="Arial"/>
                <a:sym typeface="Arial"/>
              </a:rPr>
              <a:t>de vulnerabilidad, desigualdad de poder o confianza con fines sexuales, que supone, entre otros, un beneficio monetario, social o político a partir de la explotación sexual de las personas. </a:t>
            </a:r>
            <a:endParaRPr sz="2200">
              <a:solidFill>
                <a:srgbClr val="27242B"/>
              </a:solidFill>
              <a:latin typeface="Calibri"/>
              <a:ea typeface="Calibri"/>
              <a:cs typeface="Calibri"/>
              <a:sym typeface="Calibri"/>
            </a:endParaRPr>
          </a:p>
        </p:txBody>
      </p:sp>
      <p:sp>
        <p:nvSpPr>
          <p:cNvPr id="536" name="Google Shape;536;p56"/>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Explotación sexual</a:t>
            </a:r>
            <a:endParaRPr sz="4000">
              <a:solidFill>
                <a:schemeClr val="dk1"/>
              </a:solidFill>
              <a:latin typeface="Calibri"/>
              <a:ea typeface="Calibri"/>
              <a:cs typeface="Calibri"/>
              <a:sym typeface="Calibri"/>
            </a:endParaRPr>
          </a:p>
        </p:txBody>
      </p:sp>
      <p:sp>
        <p:nvSpPr>
          <p:cNvPr id="537" name="Google Shape;537;p56"/>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5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43" name="Google Shape;543;p57"/>
          <p:cNvSpPr/>
          <p:nvPr/>
        </p:nvSpPr>
        <p:spPr>
          <a:xfrm>
            <a:off x="898300" y="2463389"/>
            <a:ext cx="8973063" cy="965611"/>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None/>
            </a:pPr>
            <a:r>
              <a:rPr lang="es-419" sz="2200">
                <a:solidFill>
                  <a:srgbClr val="27242B"/>
                </a:solidFill>
                <a:latin typeface="Arial"/>
                <a:ea typeface="Arial"/>
                <a:cs typeface="Arial"/>
                <a:sym typeface="Arial"/>
              </a:rPr>
              <a:t>El </a:t>
            </a:r>
            <a:r>
              <a:rPr lang="es-419" sz="2200">
                <a:solidFill>
                  <a:srgbClr val="EEA30C"/>
                </a:solidFill>
                <a:latin typeface="Arial"/>
                <a:ea typeface="Arial"/>
                <a:cs typeface="Arial"/>
                <a:sym typeface="Arial"/>
              </a:rPr>
              <a:t>acto concreto o la amenaza de agresión física</a:t>
            </a:r>
            <a:r>
              <a:rPr lang="es-419" sz="2200">
                <a:solidFill>
                  <a:srgbClr val="27242B"/>
                </a:solidFill>
                <a:latin typeface="Arial"/>
                <a:ea typeface="Arial"/>
                <a:cs typeface="Arial"/>
                <a:sym typeface="Arial"/>
              </a:rPr>
              <a:t> de naturaleza sexual, ya sea por la fuerza o en condiciones de desigualdad o coercitivas.</a:t>
            </a:r>
            <a:endParaRPr sz="2200">
              <a:solidFill>
                <a:srgbClr val="27242B"/>
              </a:solidFill>
              <a:latin typeface="Calibri"/>
              <a:ea typeface="Calibri"/>
              <a:cs typeface="Calibri"/>
              <a:sym typeface="Calibri"/>
            </a:endParaRPr>
          </a:p>
        </p:txBody>
      </p:sp>
      <p:sp>
        <p:nvSpPr>
          <p:cNvPr id="544" name="Google Shape;544;p57"/>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Abuso sexual</a:t>
            </a:r>
            <a:endParaRPr sz="4000">
              <a:solidFill>
                <a:schemeClr val="dk1"/>
              </a:solidFill>
              <a:latin typeface="Calibri"/>
              <a:ea typeface="Calibri"/>
              <a:cs typeface="Calibri"/>
              <a:sym typeface="Calibri"/>
            </a:endParaRPr>
          </a:p>
        </p:txBody>
      </p:sp>
      <p:sp>
        <p:nvSpPr>
          <p:cNvPr id="545" name="Google Shape;545;p5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5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51" name="Google Shape;551;p58"/>
          <p:cNvSpPr/>
          <p:nvPr/>
        </p:nvSpPr>
        <p:spPr>
          <a:xfrm>
            <a:off x="898301" y="2267440"/>
            <a:ext cx="8973062" cy="2886451"/>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es-419" sz="2200">
                <a:solidFill>
                  <a:srgbClr val="27242B"/>
                </a:solidFill>
                <a:latin typeface="Arial"/>
                <a:ea typeface="Arial"/>
                <a:cs typeface="Arial"/>
                <a:sym typeface="Arial"/>
              </a:rPr>
              <a:t>Insinuación sexual no deseada, solicitud de favores sexuales, conductas verbales o físicas o gestos de naturaleza sexual que razonablemente pueda esperarse que constituyan o se perciban como una ofensa o humillación por otra persona.</a:t>
            </a:r>
            <a:endParaRPr/>
          </a:p>
          <a:p>
            <a:pPr marL="0" marR="0" lvl="0" indent="0" algn="l" rtl="0">
              <a:lnSpc>
                <a:spcPct val="120909"/>
              </a:lnSpc>
              <a:spcBef>
                <a:spcPts val="1200"/>
              </a:spcBef>
              <a:spcAft>
                <a:spcPts val="0"/>
              </a:spcAft>
              <a:buNone/>
            </a:pPr>
            <a:r>
              <a:rPr lang="es-419" sz="2200">
                <a:solidFill>
                  <a:srgbClr val="EEA30C"/>
                </a:solidFill>
                <a:latin typeface="Arial"/>
                <a:ea typeface="Arial"/>
                <a:cs typeface="Arial"/>
                <a:sym typeface="Arial"/>
              </a:rPr>
              <a:t>El acoso sexual </a:t>
            </a:r>
            <a:r>
              <a:rPr lang="es-419" sz="2200">
                <a:solidFill>
                  <a:srgbClr val="27242B"/>
                </a:solidFill>
                <a:latin typeface="Arial"/>
                <a:ea typeface="Arial"/>
                <a:cs typeface="Arial"/>
                <a:sym typeface="Arial"/>
              </a:rPr>
              <a:t>es particularmente grave cuando interfiere, se convierte en una condición de empleo o crea un ambiente intimidatorio, hostil u ofensivo.</a:t>
            </a:r>
            <a:endParaRPr/>
          </a:p>
        </p:txBody>
      </p:sp>
      <p:sp>
        <p:nvSpPr>
          <p:cNvPr id="552" name="Google Shape;552;p58"/>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Acoso sexual</a:t>
            </a:r>
            <a:endParaRPr sz="4000">
              <a:solidFill>
                <a:schemeClr val="dk1"/>
              </a:solidFill>
              <a:latin typeface="Calibri"/>
              <a:ea typeface="Calibri"/>
              <a:cs typeface="Calibri"/>
              <a:sym typeface="Calibri"/>
            </a:endParaRPr>
          </a:p>
        </p:txBody>
      </p:sp>
      <p:sp>
        <p:nvSpPr>
          <p:cNvPr id="553" name="Google Shape;553;p58"/>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p5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59" name="Google Shape;559;p59"/>
          <p:cNvSpPr txBox="1"/>
          <p:nvPr/>
        </p:nvSpPr>
        <p:spPr>
          <a:xfrm>
            <a:off x="2323561" y="2556496"/>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Discutir el término en grupos pequeños.</a:t>
            </a:r>
            <a:endParaRPr/>
          </a:p>
        </p:txBody>
      </p:sp>
      <p:sp>
        <p:nvSpPr>
          <p:cNvPr id="560" name="Google Shape;560;p59"/>
          <p:cNvSpPr txBox="1"/>
          <p:nvPr/>
        </p:nvSpPr>
        <p:spPr>
          <a:xfrm>
            <a:off x="2323561" y="3494695"/>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Definir el término en sus propias palabras para que sea más fácil de comprender. Utilizar ejemplos.</a:t>
            </a:r>
            <a:endParaRPr/>
          </a:p>
        </p:txBody>
      </p:sp>
      <p:sp>
        <p:nvSpPr>
          <p:cNvPr id="561" name="Google Shape;561;p59"/>
          <p:cNvSpPr txBox="1"/>
          <p:nvPr/>
        </p:nvSpPr>
        <p:spPr>
          <a:xfrm>
            <a:off x="2323561" y="4704842"/>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Designar a una persona del grupo para que presente la definición.</a:t>
            </a:r>
            <a:endParaRPr/>
          </a:p>
        </p:txBody>
      </p:sp>
      <p:sp>
        <p:nvSpPr>
          <p:cNvPr id="562" name="Google Shape;562;p59"/>
          <p:cNvSpPr txBox="1"/>
          <p:nvPr/>
        </p:nvSpPr>
        <p:spPr>
          <a:xfrm>
            <a:off x="2323561" y="5598741"/>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Tienen 10 minutos para esta actividad.</a:t>
            </a:r>
            <a:endParaRPr/>
          </a:p>
        </p:txBody>
      </p:sp>
      <p:sp>
        <p:nvSpPr>
          <p:cNvPr id="563" name="Google Shape;563;p59"/>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Actividad: Comprender los términos </a:t>
            </a:r>
            <a:endParaRPr sz="3200" b="1">
              <a:solidFill>
                <a:schemeClr val="dk1"/>
              </a:solidFill>
              <a:latin typeface="Arial"/>
              <a:ea typeface="Arial"/>
              <a:cs typeface="Arial"/>
              <a:sym typeface="Arial"/>
            </a:endParaRPr>
          </a:p>
        </p:txBody>
      </p:sp>
      <p:sp>
        <p:nvSpPr>
          <p:cNvPr id="564" name="Google Shape;564;p59"/>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es-419" sz="1600" b="1">
                <a:solidFill>
                  <a:srgbClr val="EEA30C"/>
                </a:solidFill>
                <a:latin typeface="Arial"/>
                <a:ea typeface="Arial"/>
                <a:cs typeface="Arial"/>
                <a:sym typeface="Arial"/>
              </a:rPr>
              <a:t>Sesión 3 </a:t>
            </a:r>
            <a:r>
              <a:rPr lang="es-419" sz="1600">
                <a:solidFill>
                  <a:srgbClr val="EEA30C"/>
                </a:solidFill>
                <a:latin typeface="Arial"/>
                <a:ea typeface="Arial"/>
                <a:cs typeface="Arial"/>
                <a:sym typeface="Arial"/>
              </a:rPr>
              <a:t>// Tema 2</a:t>
            </a:r>
            <a:endParaRPr sz="1600">
              <a:solidFill>
                <a:srgbClr val="EEA30C"/>
              </a:solidFill>
              <a:latin typeface="Calibri"/>
              <a:ea typeface="Calibri"/>
              <a:cs typeface="Calibri"/>
              <a:sym typeface="Calibri"/>
            </a:endParaRPr>
          </a:p>
        </p:txBody>
      </p:sp>
      <p:pic>
        <p:nvPicPr>
          <p:cNvPr id="565" name="Google Shape;565;p59" descr="Icon&#10;&#10;Description automatically generated"/>
          <p:cNvPicPr preferRelativeResize="0"/>
          <p:nvPr/>
        </p:nvPicPr>
        <p:blipFill rotWithShape="1">
          <a:blip r:embed="rId4">
            <a:alphaModFix/>
          </a:blip>
          <a:srcRect/>
          <a:stretch/>
        </p:blipFill>
        <p:spPr>
          <a:xfrm>
            <a:off x="1095494" y="5509280"/>
            <a:ext cx="711255" cy="711255"/>
          </a:xfrm>
          <a:prstGeom prst="rect">
            <a:avLst/>
          </a:prstGeom>
          <a:noFill/>
          <a:ln>
            <a:noFill/>
          </a:ln>
        </p:spPr>
      </p:pic>
      <p:pic>
        <p:nvPicPr>
          <p:cNvPr id="566" name="Google Shape;566;p59" descr="Icon&#10;&#10;Description automatically generated"/>
          <p:cNvPicPr preferRelativeResize="0"/>
          <p:nvPr/>
        </p:nvPicPr>
        <p:blipFill rotWithShape="1">
          <a:blip r:embed="rId5">
            <a:alphaModFix/>
          </a:blip>
          <a:srcRect/>
          <a:stretch/>
        </p:blipFill>
        <p:spPr>
          <a:xfrm>
            <a:off x="912933" y="4356937"/>
            <a:ext cx="952372" cy="952372"/>
          </a:xfrm>
          <a:prstGeom prst="rect">
            <a:avLst/>
          </a:prstGeom>
          <a:noFill/>
          <a:ln>
            <a:noFill/>
          </a:ln>
        </p:spPr>
      </p:pic>
      <p:pic>
        <p:nvPicPr>
          <p:cNvPr id="567" name="Google Shape;567;p59" descr="Icon&#10;&#10;Description automatically generated"/>
          <p:cNvPicPr preferRelativeResize="0"/>
          <p:nvPr/>
        </p:nvPicPr>
        <p:blipFill rotWithShape="1">
          <a:blip r:embed="rId6">
            <a:alphaModFix/>
          </a:blip>
          <a:srcRect/>
          <a:stretch/>
        </p:blipFill>
        <p:spPr>
          <a:xfrm>
            <a:off x="920961" y="2364437"/>
            <a:ext cx="957969" cy="957969"/>
          </a:xfrm>
          <a:prstGeom prst="rect">
            <a:avLst/>
          </a:prstGeom>
          <a:noFill/>
          <a:ln>
            <a:noFill/>
          </a:ln>
        </p:spPr>
      </p:pic>
      <p:pic>
        <p:nvPicPr>
          <p:cNvPr id="568" name="Google Shape;568;p59" descr="Icon&#10;&#10;Description automatically generated"/>
          <p:cNvPicPr preferRelativeResize="0"/>
          <p:nvPr/>
        </p:nvPicPr>
        <p:blipFill rotWithShape="1">
          <a:blip r:embed="rId7">
            <a:alphaModFix/>
          </a:blip>
          <a:srcRect/>
          <a:stretch/>
        </p:blipFill>
        <p:spPr>
          <a:xfrm>
            <a:off x="920961" y="3432847"/>
            <a:ext cx="885788" cy="88578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6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74" name="Google Shape;574;p60"/>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800" b="1">
                <a:solidFill>
                  <a:srgbClr val="255177"/>
                </a:solidFill>
                <a:latin typeface="Arial"/>
                <a:ea typeface="Arial"/>
                <a:cs typeface="Arial"/>
                <a:sym typeface="Arial"/>
              </a:rPr>
              <a:t>Sesión 4</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pic>
        <p:nvPicPr>
          <p:cNvPr id="579" name="Google Shape;579;p61"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80" name="Google Shape;580;p61"/>
          <p:cNvSpPr txBox="1"/>
          <p:nvPr/>
        </p:nvSpPr>
        <p:spPr>
          <a:xfrm>
            <a:off x="894904" y="3442128"/>
            <a:ext cx="5214666" cy="1631175"/>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es-419" sz="2400" b="1">
                <a:solidFill>
                  <a:srgbClr val="255177"/>
                </a:solidFill>
                <a:latin typeface="Arial"/>
                <a:ea typeface="Arial"/>
                <a:cs typeface="Arial"/>
                <a:sym typeface="Arial"/>
              </a:rPr>
              <a:t>Objetivo de la sesión:</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Definir las distintas formas de explotación y abuso sexuales, reconocer sus consecuencias e identificar los comportamientos prohibidos.</a:t>
            </a:r>
            <a:endParaRPr/>
          </a:p>
        </p:txBody>
      </p:sp>
      <p:sp>
        <p:nvSpPr>
          <p:cNvPr id="581" name="Google Shape;581;p61"/>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 </a:t>
            </a:r>
            <a:endParaRPr sz="1600">
              <a:solidFill>
                <a:srgbClr val="255177"/>
              </a:solidFill>
              <a:latin typeface="Calibri"/>
              <a:ea typeface="Calibri"/>
              <a:cs typeface="Calibri"/>
              <a:sym typeface="Calibri"/>
            </a:endParaRPr>
          </a:p>
        </p:txBody>
      </p:sp>
      <p:sp>
        <p:nvSpPr>
          <p:cNvPr id="582" name="Google Shape;582;p61"/>
          <p:cNvSpPr txBox="1"/>
          <p:nvPr/>
        </p:nvSpPr>
        <p:spPr>
          <a:xfrm>
            <a:off x="881333" y="984789"/>
            <a:ext cx="8326835"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Reconocer las conductas prohibidas y los comportamientos sospechosos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21" name="Google Shape;121;p17"/>
          <p:cNvSpPr txBox="1"/>
          <p:nvPr/>
        </p:nvSpPr>
        <p:spPr>
          <a:xfrm>
            <a:off x="2120594" y="2189833"/>
            <a:ext cx="6975280"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No compartir datos de casos específicos, que permitan identificar a las personas involucradas.</a:t>
            </a:r>
            <a:endParaRPr sz="2200" dirty="0">
              <a:solidFill>
                <a:srgbClr val="27242B"/>
              </a:solidFill>
              <a:latin typeface="Calibri"/>
              <a:ea typeface="Calibri"/>
              <a:cs typeface="Calibri"/>
              <a:sym typeface="Calibri"/>
            </a:endParaRPr>
          </a:p>
        </p:txBody>
      </p:sp>
      <p:sp>
        <p:nvSpPr>
          <p:cNvPr id="122" name="Google Shape;122;p17"/>
          <p:cNvSpPr txBox="1"/>
          <p:nvPr/>
        </p:nvSpPr>
        <p:spPr>
          <a:xfrm>
            <a:off x="2120593" y="3460614"/>
            <a:ext cx="8274689"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Mantener la confidencialidad de lo que se discuta en esta capacitación.</a:t>
            </a:r>
            <a:endParaRPr sz="2200">
              <a:solidFill>
                <a:srgbClr val="27242B"/>
              </a:solidFill>
              <a:latin typeface="Calibri"/>
              <a:ea typeface="Calibri"/>
              <a:cs typeface="Calibri"/>
              <a:sym typeface="Calibri"/>
            </a:endParaRPr>
          </a:p>
        </p:txBody>
      </p:sp>
      <p:sp>
        <p:nvSpPr>
          <p:cNvPr id="123" name="Google Shape;123;p17"/>
          <p:cNvSpPr txBox="1"/>
          <p:nvPr/>
        </p:nvSpPr>
        <p:spPr>
          <a:xfrm>
            <a:off x="2120593" y="4402825"/>
            <a:ext cx="5988691"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Informar sobre la obligación de denunciar determinados tipos de conductas indebidas. </a:t>
            </a:r>
            <a:endParaRPr sz="2200">
              <a:solidFill>
                <a:srgbClr val="27242B"/>
              </a:solidFill>
              <a:latin typeface="Calibri"/>
              <a:ea typeface="Calibri"/>
              <a:cs typeface="Calibri"/>
              <a:sym typeface="Calibri"/>
            </a:endParaRPr>
          </a:p>
        </p:txBody>
      </p:sp>
      <p:pic>
        <p:nvPicPr>
          <p:cNvPr id="124" name="Google Shape;124;p17" descr="A picture containing application&#10;&#10;Description automatically generated"/>
          <p:cNvPicPr preferRelativeResize="0"/>
          <p:nvPr/>
        </p:nvPicPr>
        <p:blipFill rotWithShape="1">
          <a:blip r:embed="rId4">
            <a:alphaModFix/>
          </a:blip>
          <a:srcRect l="22817" t="36898" r="19717" b="39211"/>
          <a:stretch/>
        </p:blipFill>
        <p:spPr>
          <a:xfrm>
            <a:off x="851433" y="3200399"/>
            <a:ext cx="1057378" cy="960121"/>
          </a:xfrm>
          <a:prstGeom prst="rect">
            <a:avLst/>
          </a:prstGeom>
          <a:noFill/>
          <a:ln>
            <a:noFill/>
          </a:ln>
        </p:spPr>
      </p:pic>
      <p:grpSp>
        <p:nvGrpSpPr>
          <p:cNvPr id="125" name="Google Shape;125;p17"/>
          <p:cNvGrpSpPr/>
          <p:nvPr/>
        </p:nvGrpSpPr>
        <p:grpSpPr>
          <a:xfrm>
            <a:off x="838200" y="365125"/>
            <a:ext cx="10515600" cy="1889120"/>
            <a:chOff x="838200" y="365125"/>
            <a:chExt cx="10515600" cy="1889120"/>
          </a:xfrm>
        </p:grpSpPr>
        <p:sp>
          <p:nvSpPr>
            <p:cNvPr id="126" name="Google Shape;126;p17"/>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Respetar la privacidad y </a:t>
              </a:r>
              <a:endParaRPr sz="4000">
                <a:solidFill>
                  <a:schemeClr val="dk1"/>
                </a:solidFill>
                <a:latin typeface="Calibri"/>
                <a:ea typeface="Calibri"/>
                <a:cs typeface="Calibri"/>
                <a:sym typeface="Calibri"/>
              </a:endParaRPr>
            </a:p>
          </p:txBody>
        </p:sp>
        <p:sp>
          <p:nvSpPr>
            <p:cNvPr id="127" name="Google Shape;127;p17"/>
            <p:cNvSpPr txBox="1"/>
            <p:nvPr/>
          </p:nvSpPr>
          <p:spPr>
            <a:xfrm>
              <a:off x="838200" y="928682"/>
              <a:ext cx="9557084"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comunicar la obligación de denunciar</a:t>
              </a:r>
              <a:endParaRPr sz="4000" dirty="0">
                <a:solidFill>
                  <a:schemeClr val="dk1"/>
                </a:solidFill>
                <a:latin typeface="Calibri"/>
                <a:ea typeface="Calibri"/>
                <a:cs typeface="Calibri"/>
                <a:sym typeface="Calibri"/>
              </a:endParaRPr>
            </a:p>
          </p:txBody>
        </p:sp>
      </p:grpSp>
      <p:pic>
        <p:nvPicPr>
          <p:cNvPr id="128" name="Google Shape;128;p17" descr="Logo, icon&#10;&#10;Description automatically generated"/>
          <p:cNvPicPr preferRelativeResize="0"/>
          <p:nvPr/>
        </p:nvPicPr>
        <p:blipFill rotWithShape="1">
          <a:blip r:embed="rId5">
            <a:alphaModFix/>
          </a:blip>
          <a:srcRect/>
          <a:stretch/>
        </p:blipFill>
        <p:spPr>
          <a:xfrm flipH="1">
            <a:off x="950097" y="2192808"/>
            <a:ext cx="846619" cy="846619"/>
          </a:xfrm>
          <a:prstGeom prst="rect">
            <a:avLst/>
          </a:prstGeom>
          <a:noFill/>
          <a:ln>
            <a:noFill/>
          </a:ln>
        </p:spPr>
      </p:pic>
      <p:pic>
        <p:nvPicPr>
          <p:cNvPr id="129" name="Google Shape;129;p17" descr="Icon&#10;&#10;Description automatically generated"/>
          <p:cNvPicPr preferRelativeResize="0"/>
          <p:nvPr/>
        </p:nvPicPr>
        <p:blipFill rotWithShape="1">
          <a:blip r:embed="rId6">
            <a:alphaModFix/>
          </a:blip>
          <a:srcRect/>
          <a:stretch/>
        </p:blipFill>
        <p:spPr>
          <a:xfrm>
            <a:off x="963377" y="4326698"/>
            <a:ext cx="954712" cy="954712"/>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pic>
        <p:nvPicPr>
          <p:cNvPr id="587" name="Google Shape;587;p6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88" name="Google Shape;588;p62"/>
          <p:cNvSpPr/>
          <p:nvPr/>
        </p:nvSpPr>
        <p:spPr>
          <a:xfrm>
            <a:off x="1937598" y="3587223"/>
            <a:ext cx="5911002" cy="548854"/>
          </a:xfrm>
          <a:prstGeom prst="rect">
            <a:avLst/>
          </a:prstGeom>
          <a:noFill/>
          <a:ln>
            <a:noFill/>
          </a:ln>
        </p:spPr>
        <p:txBody>
          <a:bodyPr spcFirstLastPara="1" wrap="square" lIns="91425" tIns="45700" rIns="91425" bIns="45700" rtlCol="0" anchor="t" anchorCtr="0">
            <a:noAutofit/>
          </a:bodyPr>
          <a:lstStyle/>
          <a:p>
            <a:pPr marL="95250" marR="0" lvl="0" indent="0" algn="just" rtl="0">
              <a:lnSpc>
                <a:spcPct val="120909"/>
              </a:lnSpc>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En grupo, lean las situaciones asignadas.</a:t>
            </a:r>
            <a:endParaRPr sz="2200">
              <a:solidFill>
                <a:srgbClr val="27242B"/>
              </a:solidFill>
              <a:latin typeface="Arial"/>
              <a:ea typeface="Arial"/>
              <a:cs typeface="Arial"/>
              <a:sym typeface="Arial"/>
            </a:endParaRPr>
          </a:p>
        </p:txBody>
      </p:sp>
      <p:sp>
        <p:nvSpPr>
          <p:cNvPr id="589" name="Google Shape;589;p62"/>
          <p:cNvSpPr/>
          <p:nvPr/>
        </p:nvSpPr>
        <p:spPr>
          <a:xfrm>
            <a:off x="1937598" y="4445105"/>
            <a:ext cx="5911002" cy="1678786"/>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55177"/>
              </a:buClr>
              <a:buSzPts val="2200"/>
              <a:buFont typeface="Arial"/>
              <a:buNone/>
            </a:pPr>
            <a:r>
              <a:rPr lang="es-419" sz="2200" b="1">
                <a:solidFill>
                  <a:srgbClr val="255177"/>
                </a:solidFill>
                <a:latin typeface="Arial"/>
                <a:ea typeface="Arial"/>
                <a:cs typeface="Arial"/>
                <a:sym typeface="Arial"/>
              </a:rPr>
              <a:t>Respondan las siguientes preguntas:</a:t>
            </a:r>
            <a:endParaRPr/>
          </a:p>
          <a:p>
            <a:pPr marL="438150" marR="0" lvl="0" indent="-342900" algn="l" rtl="0">
              <a:spcBef>
                <a:spcPts val="0"/>
              </a:spcBef>
              <a:spcAft>
                <a:spcPts val="0"/>
              </a:spcAft>
              <a:buClr>
                <a:srgbClr val="255177"/>
              </a:buClr>
              <a:buSzPts val="2200"/>
              <a:buFont typeface="Arial"/>
              <a:buChar char="•"/>
            </a:pPr>
            <a:r>
              <a:rPr lang="es-419" sz="2200">
                <a:solidFill>
                  <a:srgbClr val="27242B"/>
                </a:solidFill>
                <a:latin typeface="Arial"/>
                <a:ea typeface="Arial"/>
                <a:cs typeface="Arial"/>
                <a:sym typeface="Arial"/>
              </a:rPr>
              <a:t>¿Cuál es el comportamiento prohibido?</a:t>
            </a:r>
            <a:endParaRPr/>
          </a:p>
          <a:p>
            <a:pPr marL="438150" marR="0" lvl="0" indent="-342900" algn="l" rtl="0">
              <a:spcBef>
                <a:spcPts val="600"/>
              </a:spcBef>
              <a:spcAft>
                <a:spcPts val="600"/>
              </a:spcAft>
              <a:buClr>
                <a:srgbClr val="255177"/>
              </a:buClr>
              <a:buSzPts val="2200"/>
              <a:buFont typeface="Arial"/>
              <a:buChar char="•"/>
            </a:pPr>
            <a:r>
              <a:rPr lang="es-419" sz="2200">
                <a:solidFill>
                  <a:srgbClr val="27242B"/>
                </a:solidFill>
                <a:latin typeface="Arial"/>
                <a:ea typeface="Arial"/>
                <a:cs typeface="Arial"/>
                <a:sym typeface="Arial"/>
              </a:rPr>
              <a:t>¿Qué principios básicos (o disposiciones del Código de Conducta) se han violado?</a:t>
            </a:r>
            <a:endParaRPr/>
          </a:p>
        </p:txBody>
      </p:sp>
      <p:sp>
        <p:nvSpPr>
          <p:cNvPr id="590" name="Google Shape;590;p62"/>
          <p:cNvSpPr txBox="1"/>
          <p:nvPr/>
        </p:nvSpPr>
        <p:spPr>
          <a:xfrm>
            <a:off x="881332" y="984789"/>
            <a:ext cx="9546035"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Actividad:</a:t>
            </a:r>
            <a:endParaRPr dirty="0"/>
          </a:p>
          <a:p>
            <a:pPr marL="0" marR="0" lvl="0" indent="0" algn="l" rtl="0">
              <a:spcBef>
                <a:spcPts val="0"/>
              </a:spcBef>
              <a:spcAft>
                <a:spcPts val="0"/>
              </a:spcAft>
              <a:buNone/>
            </a:pPr>
            <a:r>
              <a:rPr lang="es-419" sz="4000" dirty="0">
                <a:solidFill>
                  <a:srgbClr val="27242B"/>
                </a:solidFill>
                <a:latin typeface="Arial"/>
                <a:ea typeface="Arial"/>
                <a:cs typeface="Arial"/>
                <a:sym typeface="Arial"/>
              </a:rPr>
              <a:t>Reconocer las conductas prohibidas y los comportamientos sospechosos</a:t>
            </a:r>
            <a:endParaRPr dirty="0"/>
          </a:p>
        </p:txBody>
      </p:sp>
      <p:sp>
        <p:nvSpPr>
          <p:cNvPr id="591" name="Google Shape;591;p62"/>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pic>
        <p:nvPicPr>
          <p:cNvPr id="592" name="Google Shape;592;p62" descr="Icon&#10;&#10;Description automatically generated"/>
          <p:cNvPicPr preferRelativeResize="0"/>
          <p:nvPr/>
        </p:nvPicPr>
        <p:blipFill rotWithShape="1">
          <a:blip r:embed="rId4">
            <a:alphaModFix/>
          </a:blip>
          <a:srcRect/>
          <a:stretch/>
        </p:blipFill>
        <p:spPr>
          <a:xfrm>
            <a:off x="966263" y="4445105"/>
            <a:ext cx="742122" cy="742122"/>
          </a:xfrm>
          <a:prstGeom prst="rect">
            <a:avLst/>
          </a:prstGeom>
          <a:noFill/>
          <a:ln>
            <a:noFill/>
          </a:ln>
        </p:spPr>
      </p:pic>
      <p:pic>
        <p:nvPicPr>
          <p:cNvPr id="593" name="Google Shape;593;p62" descr="A picture containing text, sign, clipart&#10;&#10;Description automatically generated"/>
          <p:cNvPicPr preferRelativeResize="0"/>
          <p:nvPr/>
        </p:nvPicPr>
        <p:blipFill rotWithShape="1">
          <a:blip r:embed="rId5">
            <a:alphaModFix/>
          </a:blip>
          <a:srcRect/>
          <a:stretch/>
        </p:blipFill>
        <p:spPr>
          <a:xfrm>
            <a:off x="921747" y="3456608"/>
            <a:ext cx="810084" cy="81008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pic>
        <p:nvPicPr>
          <p:cNvPr id="598" name="Google Shape;598;p63"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99" name="Google Shape;599;p63"/>
          <p:cNvSpPr txBox="1"/>
          <p:nvPr/>
        </p:nvSpPr>
        <p:spPr>
          <a:xfrm>
            <a:off x="854376" y="2750901"/>
            <a:ext cx="7146623" cy="313932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Sara, trabajadora de una ONG, ha observado que muchas adolescentes que parecen muy jóvenes, menores de 18 años, acuden por la noche a la habitación de su compañero de trabajo en la pensión. Además, reconoció a una de las adolescentes, que vive en una comunidad cercana donde su ONG presta servicios. Sara confrontó a su compañero y él le dijo que no se preocupara. Y añadió que solo les enseña inglés por las tardes. Sara le creyó y decidió no informar su preocupación.</a:t>
            </a:r>
            <a:endParaRPr sz="2200">
              <a:solidFill>
                <a:srgbClr val="27242B"/>
              </a:solidFill>
              <a:latin typeface="Calibri"/>
              <a:ea typeface="Calibri"/>
              <a:cs typeface="Calibri"/>
              <a:sym typeface="Calibri"/>
            </a:endParaRPr>
          </a:p>
        </p:txBody>
      </p:sp>
      <p:sp>
        <p:nvSpPr>
          <p:cNvPr id="600" name="Google Shape;600;p63"/>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1: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01" name="Google Shape;601;p63"/>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pic>
        <p:nvPicPr>
          <p:cNvPr id="606" name="Google Shape;606;p64"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07" name="Google Shape;607;p64"/>
          <p:cNvSpPr txBox="1"/>
          <p:nvPr/>
        </p:nvSpPr>
        <p:spPr>
          <a:xfrm>
            <a:off x="854376" y="2750901"/>
            <a:ext cx="7146623" cy="280076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Una beneficiaria contó a Ana, trabajadora de una ONG, durante una de sus formaciones de sensibilización comunitaria, que trabajadores de otra ONG explotan sexualmente a las mujeres en el centro de distribución de alimentos. Le dijo que las mujeres reciben raciones de alimentos adicionales si mantienen relaciones sexuales con los trabajadores. Ana le indicó a la beneficiaria que debía informar sobre el problema a la otra ONG. Ana se alegra de que este comportamiento no tenga lugar en su ONG.</a:t>
            </a:r>
            <a:endParaRPr sz="2200">
              <a:solidFill>
                <a:srgbClr val="27242B"/>
              </a:solidFill>
              <a:latin typeface="Calibri"/>
              <a:ea typeface="Calibri"/>
              <a:cs typeface="Calibri"/>
              <a:sym typeface="Calibri"/>
            </a:endParaRPr>
          </a:p>
        </p:txBody>
      </p:sp>
      <p:sp>
        <p:nvSpPr>
          <p:cNvPr id="608" name="Google Shape;608;p64"/>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2: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09" name="Google Shape;609;p64"/>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Google Shape;614;p65"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15" name="Google Shape;615;p65"/>
          <p:cNvSpPr txBox="1"/>
          <p:nvPr/>
        </p:nvSpPr>
        <p:spPr>
          <a:xfrm>
            <a:off x="854376" y="2750901"/>
            <a:ext cx="7146623" cy="1311128"/>
          </a:xfrm>
          <a:prstGeom prst="rect">
            <a:avLst/>
          </a:prstGeom>
          <a:noFill/>
          <a:ln>
            <a:noFill/>
          </a:ln>
        </p:spPr>
        <p:txBody>
          <a:bodyPr spcFirstLastPara="1" wrap="square" lIns="91425" tIns="45700" rIns="91425" bIns="45700" rtlCol="0" anchor="t" anchorCtr="0">
            <a:spAutoFit/>
          </a:bodyPr>
          <a:lstStyle/>
          <a:p>
            <a:pPr marL="0" marR="0" lvl="0" indent="0" algn="l" rtl="0">
              <a:lnSpc>
                <a:spcPct val="90000"/>
              </a:lnSpc>
              <a:spcBef>
                <a:spcPts val="0"/>
              </a:spcBef>
              <a:spcAft>
                <a:spcPts val="0"/>
              </a:spcAft>
              <a:buNone/>
            </a:pPr>
            <a:r>
              <a:rPr lang="es-419" sz="2200">
                <a:solidFill>
                  <a:srgbClr val="27242B"/>
                </a:solidFill>
                <a:latin typeface="Arial"/>
                <a:ea typeface="Arial"/>
                <a:cs typeface="Arial"/>
                <a:sym typeface="Arial"/>
              </a:rPr>
              <a:t>Abid, que trabaja en una ONG, recibe correos electrónicos personales de su compañera de trabajo, aunque él no quiere recibirlos. Por eso, no responde a los mensajes y espera que ella deje hacerlo.</a:t>
            </a:r>
            <a:endParaRPr sz="2200">
              <a:solidFill>
                <a:srgbClr val="27242B"/>
              </a:solidFill>
              <a:latin typeface="Calibri"/>
              <a:ea typeface="Calibri"/>
              <a:cs typeface="Calibri"/>
              <a:sym typeface="Calibri"/>
            </a:endParaRPr>
          </a:p>
        </p:txBody>
      </p:sp>
      <p:sp>
        <p:nvSpPr>
          <p:cNvPr id="616" name="Google Shape;616;p65"/>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3: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17" name="Google Shape;617;p65"/>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pic>
        <p:nvPicPr>
          <p:cNvPr id="622" name="Google Shape;622;p66"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23" name="Google Shape;623;p66"/>
          <p:cNvSpPr txBox="1"/>
          <p:nvPr/>
        </p:nvSpPr>
        <p:spPr>
          <a:xfrm>
            <a:off x="854376" y="2750901"/>
            <a:ext cx="7146623" cy="110799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Arafa es una joven de 16 años que vive en un campamento de refugiados. Ha iniciado una relación sexual con un trabajador de una ONG, que prometió pagarle la matrícula escolar.  </a:t>
            </a:r>
            <a:endParaRPr sz="2200">
              <a:solidFill>
                <a:srgbClr val="27242B"/>
              </a:solidFill>
              <a:latin typeface="Calibri"/>
              <a:ea typeface="Calibri"/>
              <a:cs typeface="Calibri"/>
              <a:sym typeface="Calibri"/>
            </a:endParaRPr>
          </a:p>
        </p:txBody>
      </p:sp>
      <p:sp>
        <p:nvSpPr>
          <p:cNvPr id="624" name="Google Shape;624;p66"/>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4: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25" name="Google Shape;625;p66"/>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pic>
        <p:nvPicPr>
          <p:cNvPr id="630" name="Google Shape;630;p67"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31" name="Google Shape;631;p67"/>
          <p:cNvSpPr txBox="1"/>
          <p:nvPr/>
        </p:nvSpPr>
        <p:spPr>
          <a:xfrm>
            <a:off x="854376" y="2750901"/>
            <a:ext cx="7146623" cy="144655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Paul, empleado de RR. HH. en una ONG, utiliza la base de datos de los solicitantes para llamar repetidamente a las mujeres y proponerles una cita, presumiendo de trabajar en la oficina de RR. HH. de la organización.</a:t>
            </a:r>
            <a:endParaRPr sz="2200">
              <a:solidFill>
                <a:srgbClr val="27242B"/>
              </a:solidFill>
              <a:latin typeface="Calibri"/>
              <a:ea typeface="Calibri"/>
              <a:cs typeface="Calibri"/>
              <a:sym typeface="Calibri"/>
            </a:endParaRPr>
          </a:p>
        </p:txBody>
      </p:sp>
      <p:sp>
        <p:nvSpPr>
          <p:cNvPr id="632" name="Google Shape;632;p67"/>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5: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33" name="Google Shape;633;p67"/>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pic>
        <p:nvPicPr>
          <p:cNvPr id="638" name="Google Shape;638;p68"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39" name="Google Shape;639;p68"/>
          <p:cNvSpPr txBox="1"/>
          <p:nvPr/>
        </p:nvSpPr>
        <p:spPr>
          <a:xfrm>
            <a:off x="854376" y="2750901"/>
            <a:ext cx="7146623" cy="178510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Jorge tiene la costumbre de hablar sobre su vida sexual en la oficina y le gusta contar chistes al respecto. Muchos empleados piensan que es divertido y entretenido y no se molestan por ello. Algunas de las mujeres se sienten incómodas con el comportamiento de Jorge, así que lo ignoran.</a:t>
            </a:r>
            <a:endParaRPr sz="2200">
              <a:solidFill>
                <a:srgbClr val="27242B"/>
              </a:solidFill>
              <a:latin typeface="Calibri"/>
              <a:ea typeface="Calibri"/>
              <a:cs typeface="Calibri"/>
              <a:sym typeface="Calibri"/>
            </a:endParaRPr>
          </a:p>
        </p:txBody>
      </p:sp>
      <p:sp>
        <p:nvSpPr>
          <p:cNvPr id="640" name="Google Shape;640;p68"/>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6: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41" name="Google Shape;641;p68"/>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69"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47" name="Google Shape;647;p69"/>
          <p:cNvSpPr txBox="1"/>
          <p:nvPr/>
        </p:nvSpPr>
        <p:spPr>
          <a:xfrm>
            <a:off x="854376" y="2750901"/>
            <a:ext cx="7146623" cy="178510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rgbClr val="27242B"/>
                </a:solidFill>
                <a:latin typeface="Arial"/>
                <a:ea typeface="Arial"/>
                <a:cs typeface="Arial"/>
                <a:sym typeface="Arial"/>
              </a:rPr>
              <a:t>Una beneficiaria informó a Oury, trabajadora de una ONG, que un hombre de la comunidad violó a su vecina la noche anterior. La beneficiaria le dijo a su vecino que notificaría a Oury sobre lo ocurrido porque ella trabaja en una ONG que investiga las denuncias de abuso sexual.</a:t>
            </a:r>
            <a:endParaRPr sz="2200">
              <a:solidFill>
                <a:srgbClr val="27242B"/>
              </a:solidFill>
              <a:latin typeface="Calibri"/>
              <a:ea typeface="Calibri"/>
              <a:cs typeface="Calibri"/>
              <a:sym typeface="Calibri"/>
            </a:endParaRPr>
          </a:p>
        </p:txBody>
      </p:sp>
      <p:sp>
        <p:nvSpPr>
          <p:cNvPr id="648" name="Google Shape;648;p69"/>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Situación 7: </a:t>
            </a:r>
            <a:r>
              <a:rPr lang="es-419" sz="4000">
                <a:solidFill>
                  <a:schemeClr val="dk1"/>
                </a:solidFill>
                <a:latin typeface="Arial"/>
                <a:ea typeface="Arial"/>
                <a:cs typeface="Arial"/>
                <a:sym typeface="Arial"/>
              </a:rPr>
              <a:t>Recapitulación</a:t>
            </a:r>
            <a:endParaRPr sz="3200" b="1">
              <a:solidFill>
                <a:schemeClr val="dk1"/>
              </a:solidFill>
              <a:latin typeface="Arial"/>
              <a:ea typeface="Arial"/>
              <a:cs typeface="Arial"/>
              <a:sym typeface="Arial"/>
            </a:endParaRPr>
          </a:p>
        </p:txBody>
      </p:sp>
      <p:sp>
        <p:nvSpPr>
          <p:cNvPr id="649" name="Google Shape;649;p69"/>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654" name="Google Shape;654;p70"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55" name="Google Shape;655;p70"/>
          <p:cNvSpPr txBox="1"/>
          <p:nvPr/>
        </p:nvSpPr>
        <p:spPr>
          <a:xfrm>
            <a:off x="894904" y="3442128"/>
            <a:ext cx="5214666"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255177"/>
                </a:solidFill>
                <a:latin typeface="Arial"/>
                <a:ea typeface="Arial"/>
                <a:cs typeface="Arial"/>
                <a:sym typeface="Arial"/>
              </a:rPr>
              <a:t>Reconocer las conductas prohibidas y los comportamientos sospechosos:</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Nuestro deber es cumplir con las normas de conducta más rigurosas y tratar a todas las personas con respeto. </a:t>
            </a:r>
            <a:endParaRPr/>
          </a:p>
        </p:txBody>
      </p:sp>
      <p:sp>
        <p:nvSpPr>
          <p:cNvPr id="656" name="Google Shape;656;p70"/>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es-419" sz="1600" b="1">
                <a:solidFill>
                  <a:srgbClr val="255177"/>
                </a:solidFill>
                <a:latin typeface="Arial"/>
                <a:ea typeface="Arial"/>
                <a:cs typeface="Arial"/>
                <a:sym typeface="Arial"/>
              </a:rPr>
              <a:t>Sesión 4</a:t>
            </a:r>
            <a:r>
              <a:rPr lang="es-419" sz="1600">
                <a:solidFill>
                  <a:srgbClr val="255177"/>
                </a:solidFill>
                <a:latin typeface="Arial"/>
                <a:ea typeface="Arial"/>
                <a:cs typeface="Arial"/>
                <a:sym typeface="Arial"/>
              </a:rPr>
              <a:t> // </a:t>
            </a:r>
            <a:endParaRPr sz="1600">
              <a:solidFill>
                <a:srgbClr val="255177"/>
              </a:solidFill>
              <a:latin typeface="Calibri"/>
              <a:ea typeface="Calibri"/>
              <a:cs typeface="Calibri"/>
              <a:sym typeface="Calibri"/>
            </a:endParaRPr>
          </a:p>
        </p:txBody>
      </p:sp>
      <p:sp>
        <p:nvSpPr>
          <p:cNvPr id="657" name="Google Shape;657;p70"/>
          <p:cNvSpPr txBox="1"/>
          <p:nvPr/>
        </p:nvSpPr>
        <p:spPr>
          <a:xfrm>
            <a:off x="881333" y="984789"/>
            <a:ext cx="598170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Cierre</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pic>
        <p:nvPicPr>
          <p:cNvPr id="662" name="Google Shape;662;p71" descr="Background patter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63" name="Google Shape;663;p71"/>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800" b="1">
                <a:solidFill>
                  <a:srgbClr val="AA2D5C"/>
                </a:solidFill>
                <a:latin typeface="Arial"/>
                <a:ea typeface="Arial"/>
                <a:cs typeface="Arial"/>
                <a:sym typeface="Arial"/>
              </a:rPr>
              <a:t>Sesión 5</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18" descr="A close-up of a white x-ray&#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35" name="Google Shape;135;p18"/>
          <p:cNvSpPr txBox="1"/>
          <p:nvPr/>
        </p:nvSpPr>
        <p:spPr>
          <a:xfrm>
            <a:off x="826847" y="2627136"/>
            <a:ext cx="6516553"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Expectativas de la sesión</a:t>
            </a:r>
            <a:endParaRPr dirty="0"/>
          </a:p>
        </p:txBody>
      </p:sp>
      <p:sp>
        <p:nvSpPr>
          <p:cNvPr id="136" name="Google Shape;136;p18"/>
          <p:cNvSpPr txBox="1"/>
          <p:nvPr/>
        </p:nvSpPr>
        <p:spPr>
          <a:xfrm>
            <a:off x="826848" y="3439384"/>
            <a:ext cx="4343463"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Considere los siguientes temas para establecer las expectativas de la sesión.</a:t>
            </a:r>
            <a:endParaRPr sz="2200" dirty="0">
              <a:solidFill>
                <a:srgbClr val="27242B"/>
              </a:solidFill>
              <a:latin typeface="Calibri"/>
              <a:ea typeface="Calibri"/>
              <a:cs typeface="Calibri"/>
              <a:sym typeface="Calibri"/>
            </a:endParaRPr>
          </a:p>
        </p:txBody>
      </p:sp>
      <p:sp>
        <p:nvSpPr>
          <p:cNvPr id="137" name="Google Shape;137;p18"/>
          <p:cNvSpPr txBox="1"/>
          <p:nvPr/>
        </p:nvSpPr>
        <p:spPr>
          <a:xfrm>
            <a:off x="8856767" y="1273719"/>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Escucha activa</a:t>
            </a:r>
            <a:endParaRPr sz="2200">
              <a:solidFill>
                <a:srgbClr val="27242B"/>
              </a:solidFill>
              <a:latin typeface="Calibri"/>
              <a:ea typeface="Calibri"/>
              <a:cs typeface="Calibri"/>
              <a:sym typeface="Calibri"/>
            </a:endParaRPr>
          </a:p>
        </p:txBody>
      </p:sp>
      <p:sp>
        <p:nvSpPr>
          <p:cNvPr id="138" name="Google Shape;138;p18"/>
          <p:cNvSpPr txBox="1"/>
          <p:nvPr/>
        </p:nvSpPr>
        <p:spPr>
          <a:xfrm>
            <a:off x="8847363" y="2179957"/>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Respeto</a:t>
            </a:r>
            <a:endParaRPr sz="2200" dirty="0">
              <a:solidFill>
                <a:srgbClr val="27242B"/>
              </a:solidFill>
              <a:latin typeface="Calibri"/>
              <a:ea typeface="Calibri"/>
              <a:cs typeface="Calibri"/>
              <a:sym typeface="Calibri"/>
            </a:endParaRPr>
          </a:p>
        </p:txBody>
      </p:sp>
      <p:sp>
        <p:nvSpPr>
          <p:cNvPr id="139" name="Google Shape;139;p18"/>
          <p:cNvSpPr txBox="1"/>
          <p:nvPr/>
        </p:nvSpPr>
        <p:spPr>
          <a:xfrm>
            <a:off x="8853216" y="3158450"/>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Integridad</a:t>
            </a:r>
            <a:endParaRPr sz="2200">
              <a:solidFill>
                <a:srgbClr val="27242B"/>
              </a:solidFill>
              <a:latin typeface="Calibri"/>
              <a:ea typeface="Calibri"/>
              <a:cs typeface="Calibri"/>
              <a:sym typeface="Calibri"/>
            </a:endParaRPr>
          </a:p>
        </p:txBody>
      </p:sp>
      <p:sp>
        <p:nvSpPr>
          <p:cNvPr id="140" name="Google Shape;140;p18"/>
          <p:cNvSpPr txBox="1"/>
          <p:nvPr/>
        </p:nvSpPr>
        <p:spPr>
          <a:xfrm>
            <a:off x="8856767" y="4252230"/>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Privacidad</a:t>
            </a:r>
            <a:endParaRPr sz="2200">
              <a:solidFill>
                <a:srgbClr val="27242B"/>
              </a:solidFill>
              <a:latin typeface="Calibri"/>
              <a:ea typeface="Calibri"/>
              <a:cs typeface="Calibri"/>
              <a:sym typeface="Calibri"/>
            </a:endParaRPr>
          </a:p>
        </p:txBody>
      </p:sp>
      <p:sp>
        <p:nvSpPr>
          <p:cNvPr id="141" name="Google Shape;141;p18"/>
          <p:cNvSpPr txBox="1"/>
          <p:nvPr/>
        </p:nvSpPr>
        <p:spPr>
          <a:xfrm>
            <a:off x="8847363" y="5316102"/>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es-419" sz="2200">
                <a:solidFill>
                  <a:srgbClr val="27242B"/>
                </a:solidFill>
                <a:latin typeface="Arial"/>
                <a:ea typeface="Arial"/>
                <a:cs typeface="Arial"/>
                <a:sym typeface="Arial"/>
              </a:rPr>
              <a:t>Cuidado</a:t>
            </a:r>
            <a:endParaRPr sz="2200">
              <a:solidFill>
                <a:srgbClr val="27242B"/>
              </a:solidFill>
              <a:latin typeface="Calibri"/>
              <a:ea typeface="Calibri"/>
              <a:cs typeface="Calibri"/>
              <a:sym typeface="Calibri"/>
            </a:endParaRPr>
          </a:p>
        </p:txBody>
      </p:sp>
      <p:pic>
        <p:nvPicPr>
          <p:cNvPr id="142" name="Google Shape;142;p18" descr="Icon&#10;&#10;Description automatically generated"/>
          <p:cNvPicPr preferRelativeResize="0"/>
          <p:nvPr/>
        </p:nvPicPr>
        <p:blipFill rotWithShape="1">
          <a:blip r:embed="rId4">
            <a:alphaModFix/>
          </a:blip>
          <a:srcRect/>
          <a:stretch/>
        </p:blipFill>
        <p:spPr>
          <a:xfrm>
            <a:off x="7815618" y="2050881"/>
            <a:ext cx="828854" cy="828854"/>
          </a:xfrm>
          <a:prstGeom prst="rect">
            <a:avLst/>
          </a:prstGeom>
          <a:noFill/>
          <a:ln>
            <a:noFill/>
          </a:ln>
        </p:spPr>
      </p:pic>
      <p:pic>
        <p:nvPicPr>
          <p:cNvPr id="143" name="Google Shape;143;p18" descr="Icon&#10;&#10;Description automatically generated"/>
          <p:cNvPicPr preferRelativeResize="0"/>
          <p:nvPr/>
        </p:nvPicPr>
        <p:blipFill rotWithShape="1">
          <a:blip r:embed="rId5">
            <a:alphaModFix/>
          </a:blip>
          <a:srcRect/>
          <a:stretch/>
        </p:blipFill>
        <p:spPr>
          <a:xfrm>
            <a:off x="7875070" y="4095533"/>
            <a:ext cx="769401" cy="769401"/>
          </a:xfrm>
          <a:prstGeom prst="rect">
            <a:avLst/>
          </a:prstGeom>
          <a:noFill/>
          <a:ln>
            <a:noFill/>
          </a:ln>
        </p:spPr>
      </p:pic>
      <p:pic>
        <p:nvPicPr>
          <p:cNvPr id="144" name="Google Shape;144;p18" descr="Icon&#10;&#10;Description automatically generated"/>
          <p:cNvPicPr preferRelativeResize="0"/>
          <p:nvPr/>
        </p:nvPicPr>
        <p:blipFill rotWithShape="1">
          <a:blip r:embed="rId6">
            <a:alphaModFix/>
          </a:blip>
          <a:srcRect/>
          <a:stretch/>
        </p:blipFill>
        <p:spPr>
          <a:xfrm>
            <a:off x="7581268" y="2759918"/>
            <a:ext cx="1301071" cy="1301071"/>
          </a:xfrm>
          <a:prstGeom prst="rect">
            <a:avLst/>
          </a:prstGeom>
          <a:noFill/>
          <a:ln>
            <a:noFill/>
          </a:ln>
        </p:spPr>
      </p:pic>
      <p:pic>
        <p:nvPicPr>
          <p:cNvPr id="145" name="Google Shape;145;p18" descr="Icon&#10;&#10;Description automatically generated"/>
          <p:cNvPicPr preferRelativeResize="0"/>
          <p:nvPr/>
        </p:nvPicPr>
        <p:blipFill rotWithShape="1">
          <a:blip r:embed="rId7">
            <a:alphaModFix/>
          </a:blip>
          <a:srcRect/>
          <a:stretch/>
        </p:blipFill>
        <p:spPr>
          <a:xfrm>
            <a:off x="7847894" y="5030766"/>
            <a:ext cx="874733" cy="874733"/>
          </a:xfrm>
          <a:prstGeom prst="rect">
            <a:avLst/>
          </a:prstGeom>
          <a:noFill/>
          <a:ln>
            <a:noFill/>
          </a:ln>
        </p:spPr>
      </p:pic>
      <p:grpSp>
        <p:nvGrpSpPr>
          <p:cNvPr id="146" name="Google Shape;146;p18"/>
          <p:cNvGrpSpPr/>
          <p:nvPr/>
        </p:nvGrpSpPr>
        <p:grpSpPr>
          <a:xfrm>
            <a:off x="7604534" y="1085005"/>
            <a:ext cx="1219876" cy="864803"/>
            <a:chOff x="7623584" y="1085005"/>
            <a:chExt cx="1219876" cy="864803"/>
          </a:xfrm>
        </p:grpSpPr>
        <p:pic>
          <p:nvPicPr>
            <p:cNvPr id="147" name="Google Shape;147;p18" descr="Logo&#10;&#10;Description automatically generated with medium confidence"/>
            <p:cNvPicPr preferRelativeResize="0"/>
            <p:nvPr/>
          </p:nvPicPr>
          <p:blipFill rotWithShape="1">
            <a:blip r:embed="rId8">
              <a:alphaModFix/>
            </a:blip>
            <a:srcRect l="19699" t="18572" r="19673" b="18169"/>
            <a:stretch/>
          </p:blipFill>
          <p:spPr>
            <a:xfrm>
              <a:off x="8014606" y="1085005"/>
              <a:ext cx="828854" cy="864803"/>
            </a:xfrm>
            <a:prstGeom prst="rect">
              <a:avLst/>
            </a:prstGeom>
            <a:noFill/>
            <a:ln>
              <a:noFill/>
            </a:ln>
          </p:spPr>
        </p:pic>
        <p:pic>
          <p:nvPicPr>
            <p:cNvPr id="148" name="Google Shape;148;p18" descr="Icon&#10;&#10;Description automatically generated"/>
            <p:cNvPicPr preferRelativeResize="0"/>
            <p:nvPr/>
          </p:nvPicPr>
          <p:blipFill rotWithShape="1">
            <a:blip r:embed="rId9">
              <a:alphaModFix/>
            </a:blip>
            <a:srcRect l="16070" t="19828" r="13953" b="20741"/>
            <a:stretch/>
          </p:blipFill>
          <p:spPr>
            <a:xfrm>
              <a:off x="7623584" y="1379684"/>
              <a:ext cx="447385" cy="379952"/>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Google Shape;668;p7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69" name="Google Shape;669;p72"/>
          <p:cNvSpPr txBox="1"/>
          <p:nvPr/>
        </p:nvSpPr>
        <p:spPr>
          <a:xfrm>
            <a:off x="894904" y="3442128"/>
            <a:ext cx="5214666" cy="196973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400" b="1">
                <a:solidFill>
                  <a:srgbClr val="AA2D5C"/>
                </a:solidFill>
                <a:latin typeface="Arial"/>
                <a:ea typeface="Arial"/>
                <a:cs typeface="Arial"/>
                <a:sym typeface="Arial"/>
              </a:rPr>
              <a:t>Objetivo de la sesión:</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Definir los principios y los elementos fundamentales de un buen sistema de denuncia interno de EAS y describir el sistema de denuncia de su propia organización.</a:t>
            </a:r>
            <a:endParaRPr/>
          </a:p>
        </p:txBody>
      </p:sp>
      <p:sp>
        <p:nvSpPr>
          <p:cNvPr id="670" name="Google Shape;670;p72"/>
          <p:cNvSpPr txBox="1"/>
          <p:nvPr/>
        </p:nvSpPr>
        <p:spPr>
          <a:xfrm>
            <a:off x="898301" y="571685"/>
            <a:ext cx="244757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1</a:t>
            </a:r>
            <a:endParaRPr sz="1600">
              <a:solidFill>
                <a:srgbClr val="AA2D5C"/>
              </a:solidFill>
              <a:latin typeface="Calibri"/>
              <a:ea typeface="Calibri"/>
              <a:cs typeface="Calibri"/>
              <a:sym typeface="Calibri"/>
            </a:endParaRPr>
          </a:p>
        </p:txBody>
      </p:sp>
      <p:sp>
        <p:nvSpPr>
          <p:cNvPr id="671" name="Google Shape;671;p72"/>
          <p:cNvSpPr txBox="1"/>
          <p:nvPr/>
        </p:nvSpPr>
        <p:spPr>
          <a:xfrm>
            <a:off x="881333" y="984789"/>
            <a:ext cx="5981701" cy="70784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rgbClr val="27242B"/>
                </a:solidFill>
                <a:latin typeface="Arial"/>
                <a:ea typeface="Arial"/>
                <a:cs typeface="Arial"/>
                <a:sym typeface="Arial"/>
              </a:rPr>
              <a:t>El proceso de denuncia</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p7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77" name="Google Shape;677;p73"/>
          <p:cNvSpPr txBox="1"/>
          <p:nvPr/>
        </p:nvSpPr>
        <p:spPr>
          <a:xfrm>
            <a:off x="881333" y="984789"/>
            <a:ext cx="7796002"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Cuáles son los principios </a:t>
            </a:r>
            <a:endParaRPr/>
          </a:p>
          <a:p>
            <a:pPr marL="0" marR="0" lvl="0" indent="0" algn="l" rtl="0">
              <a:spcBef>
                <a:spcPts val="0"/>
              </a:spcBef>
              <a:spcAft>
                <a:spcPts val="0"/>
              </a:spcAft>
              <a:buNone/>
            </a:pPr>
            <a:r>
              <a:rPr lang="es-419" sz="4000" b="1">
                <a:solidFill>
                  <a:srgbClr val="27242B"/>
                </a:solidFill>
                <a:latin typeface="Arial"/>
                <a:ea typeface="Arial"/>
                <a:cs typeface="Arial"/>
                <a:sym typeface="Arial"/>
              </a:rPr>
              <a:t>esenciales de un buen sistema de gestión de denuncias</a:t>
            </a:r>
            <a:endParaRPr sz="4000">
              <a:solidFill>
                <a:srgbClr val="27242B"/>
              </a:solidFill>
              <a:latin typeface="Arial"/>
              <a:ea typeface="Arial"/>
              <a:cs typeface="Arial"/>
              <a:sym typeface="Arial"/>
            </a:endParaRPr>
          </a:p>
        </p:txBody>
      </p:sp>
      <p:sp>
        <p:nvSpPr>
          <p:cNvPr id="678" name="Google Shape;678;p73"/>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1</a:t>
            </a:r>
            <a:endParaRPr sz="1600">
              <a:solidFill>
                <a:srgbClr val="AA2D5C"/>
              </a:solidFill>
              <a:latin typeface="Calibri"/>
              <a:ea typeface="Calibri"/>
              <a:cs typeface="Calibri"/>
              <a:sym typeface="Calibri"/>
            </a:endParaRPr>
          </a:p>
        </p:txBody>
      </p:sp>
      <p:sp>
        <p:nvSpPr>
          <p:cNvPr id="679" name="Google Shape;679;p73"/>
          <p:cNvSpPr txBox="1"/>
          <p:nvPr/>
        </p:nvSpPr>
        <p:spPr>
          <a:xfrm>
            <a:off x="894904" y="3442128"/>
            <a:ext cx="5214666" cy="95406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400" b="1">
                <a:solidFill>
                  <a:srgbClr val="AA2D5C"/>
                </a:solidFill>
                <a:latin typeface="Arial"/>
                <a:ea typeface="Arial"/>
                <a:cs typeface="Arial"/>
                <a:sym typeface="Arial"/>
              </a:rPr>
              <a:t>Actividad:</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Intercambiar ideas y anotar las respuestas.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pic>
        <p:nvPicPr>
          <p:cNvPr id="684" name="Google Shape;684;p74"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85" name="Google Shape;685;p74"/>
          <p:cNvSpPr txBox="1"/>
          <p:nvPr/>
        </p:nvSpPr>
        <p:spPr>
          <a:xfrm>
            <a:off x="854376" y="2536937"/>
            <a:ext cx="2888553" cy="3076548"/>
          </a:xfrm>
          <a:prstGeom prst="rect">
            <a:avLst/>
          </a:prstGeom>
          <a:noFill/>
          <a:ln>
            <a:noFill/>
          </a:ln>
        </p:spPr>
        <p:txBody>
          <a:bodyPr spcFirstLastPara="1" wrap="square" lIns="91425" tIns="45700" rIns="91425" bIns="45700" rtlCol="0" anchor="t" anchorCtr="0">
            <a:spAutoFit/>
          </a:bodyPr>
          <a:lstStyle/>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Confidencialidad</a:t>
            </a:r>
            <a:endParaRPr/>
          </a:p>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Transparencia</a:t>
            </a:r>
            <a:endParaRPr/>
          </a:p>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Accesibilidad</a:t>
            </a:r>
            <a:endParaRPr/>
          </a:p>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Independencia</a:t>
            </a:r>
            <a:endParaRPr/>
          </a:p>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Imparcialidad</a:t>
            </a:r>
            <a:endParaRPr/>
          </a:p>
          <a:p>
            <a:pPr marL="342900" marR="0" lvl="0" indent="-342900" algn="l" rtl="0">
              <a:lnSpc>
                <a:spcPct val="150000"/>
              </a:lnSpc>
              <a:spcBef>
                <a:spcPts val="0"/>
              </a:spcBef>
              <a:spcAft>
                <a:spcPts val="0"/>
              </a:spcAft>
              <a:buClr>
                <a:srgbClr val="AA2D5C"/>
              </a:buClr>
              <a:buSzPts val="2200"/>
              <a:buFont typeface="Arial"/>
              <a:buChar char="•"/>
            </a:pPr>
            <a:r>
              <a:rPr lang="es-419" sz="2200">
                <a:solidFill>
                  <a:srgbClr val="27242B"/>
                </a:solidFill>
                <a:latin typeface="Arial"/>
                <a:ea typeface="Arial"/>
                <a:cs typeface="Arial"/>
                <a:sym typeface="Arial"/>
              </a:rPr>
              <a:t>Integridad</a:t>
            </a:r>
            <a:endParaRPr/>
          </a:p>
        </p:txBody>
      </p:sp>
      <p:sp>
        <p:nvSpPr>
          <p:cNvPr id="686" name="Google Shape;686;p74"/>
          <p:cNvSpPr txBox="1"/>
          <p:nvPr/>
        </p:nvSpPr>
        <p:spPr>
          <a:xfrm>
            <a:off x="4130976" y="2536937"/>
            <a:ext cx="4964898" cy="3647112"/>
          </a:xfrm>
          <a:prstGeom prst="rect">
            <a:avLst/>
          </a:prstGeom>
          <a:noFill/>
          <a:ln>
            <a:noFill/>
          </a:ln>
        </p:spPr>
        <p:txBody>
          <a:bodyPr spcFirstLastPara="1" wrap="square" lIns="91425" tIns="45700" rIns="91425" bIns="45700" rtlCol="0" anchor="t" anchorCtr="0">
            <a:spAutoFit/>
          </a:bodyPr>
          <a:lstStyle/>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Esquema ordenado de acciones</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Centrado en el sobreviviente</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Responsabilidad</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Exhaustivo</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Seguridad/Protección</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Bienestar</a:t>
            </a:r>
            <a:endParaRPr dirty="0"/>
          </a:p>
          <a:p>
            <a:pPr marL="342900" marR="0" lvl="0" indent="-342900" algn="l" rtl="0">
              <a:lnSpc>
                <a:spcPct val="150000"/>
              </a:lnSpc>
              <a:spcBef>
                <a:spcPts val="0"/>
              </a:spcBef>
              <a:spcAft>
                <a:spcPts val="0"/>
              </a:spcAft>
              <a:buClr>
                <a:srgbClr val="AA2D5C"/>
              </a:buClr>
              <a:buSzPts val="2200"/>
              <a:buFont typeface="Arial"/>
              <a:buChar char="•"/>
            </a:pPr>
            <a:r>
              <a:rPr lang="es-419" sz="2200" dirty="0">
                <a:solidFill>
                  <a:srgbClr val="27242B"/>
                </a:solidFill>
                <a:latin typeface="Arial"/>
                <a:ea typeface="Arial"/>
                <a:cs typeface="Arial"/>
                <a:sym typeface="Arial"/>
              </a:rPr>
              <a:t>Objetividad</a:t>
            </a:r>
            <a:endParaRPr dirty="0"/>
          </a:p>
        </p:txBody>
      </p:sp>
      <p:sp>
        <p:nvSpPr>
          <p:cNvPr id="687" name="Google Shape;687;p74"/>
          <p:cNvSpPr txBox="1"/>
          <p:nvPr/>
        </p:nvSpPr>
        <p:spPr>
          <a:xfrm>
            <a:off x="854376" y="736684"/>
            <a:ext cx="1110454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Principios esenciales de un buen sistema de denuncia</a:t>
            </a:r>
            <a:endParaRPr sz="3200" b="1">
              <a:solidFill>
                <a:schemeClr val="dk1"/>
              </a:solidFill>
              <a:latin typeface="Arial"/>
              <a:ea typeface="Arial"/>
              <a:cs typeface="Arial"/>
              <a:sym typeface="Arial"/>
            </a:endParaRPr>
          </a:p>
        </p:txBody>
      </p:sp>
      <p:sp>
        <p:nvSpPr>
          <p:cNvPr id="688" name="Google Shape;688;p74"/>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1</a:t>
            </a:r>
            <a:endParaRPr sz="1600">
              <a:solidFill>
                <a:srgbClr val="AA2D5C"/>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pic>
        <p:nvPicPr>
          <p:cNvPr id="693" name="Google Shape;693;p7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94" name="Google Shape;694;p75"/>
          <p:cNvSpPr txBox="1"/>
          <p:nvPr/>
        </p:nvSpPr>
        <p:spPr>
          <a:xfrm>
            <a:off x="881333" y="984789"/>
            <a:ext cx="779600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Elementos clave de un </a:t>
            </a:r>
            <a:endParaRPr dirty="0"/>
          </a:p>
          <a:p>
            <a:pPr marL="0" marR="0" lvl="0" indent="0" algn="l" rtl="0">
              <a:spcBef>
                <a:spcPts val="0"/>
              </a:spcBef>
              <a:spcAft>
                <a:spcPts val="0"/>
              </a:spcAft>
              <a:buNone/>
            </a:pPr>
            <a:r>
              <a:rPr lang="es-419" sz="4000" b="1" dirty="0">
                <a:solidFill>
                  <a:srgbClr val="27242B"/>
                </a:solidFill>
                <a:latin typeface="Arial"/>
                <a:ea typeface="Arial"/>
                <a:cs typeface="Arial"/>
                <a:sym typeface="Arial"/>
              </a:rPr>
              <a:t>buen sistema de denuncia</a:t>
            </a:r>
            <a:endParaRPr sz="4000" dirty="0">
              <a:solidFill>
                <a:srgbClr val="27242B"/>
              </a:solidFill>
              <a:latin typeface="Arial"/>
              <a:ea typeface="Arial"/>
              <a:cs typeface="Arial"/>
              <a:sym typeface="Arial"/>
            </a:endParaRPr>
          </a:p>
        </p:txBody>
      </p:sp>
      <p:sp>
        <p:nvSpPr>
          <p:cNvPr id="695" name="Google Shape;695;p75"/>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2</a:t>
            </a:r>
            <a:endParaRPr sz="1600">
              <a:solidFill>
                <a:srgbClr val="AA2D5C"/>
              </a:solidFill>
              <a:latin typeface="Calibri"/>
              <a:ea typeface="Calibri"/>
              <a:cs typeface="Calibri"/>
              <a:sym typeface="Calibri"/>
            </a:endParaRPr>
          </a:p>
        </p:txBody>
      </p:sp>
      <p:sp>
        <p:nvSpPr>
          <p:cNvPr id="696" name="Google Shape;696;p75"/>
          <p:cNvSpPr txBox="1"/>
          <p:nvPr/>
        </p:nvSpPr>
        <p:spPr>
          <a:xfrm>
            <a:off x="894904" y="3442128"/>
            <a:ext cx="5214666" cy="92328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rgbClr val="AA2D5C"/>
                </a:solidFill>
                <a:latin typeface="Arial"/>
                <a:ea typeface="Arial"/>
                <a:cs typeface="Arial"/>
                <a:sym typeface="Arial"/>
              </a:rPr>
              <a:t>Actividad:</a:t>
            </a:r>
            <a:endParaRPr/>
          </a:p>
          <a:p>
            <a:pPr marL="0" marR="0" lvl="0" indent="0" algn="l" rtl="0">
              <a:spcBef>
                <a:spcPts val="600"/>
              </a:spcBef>
              <a:spcAft>
                <a:spcPts val="600"/>
              </a:spcAft>
              <a:buNone/>
            </a:pPr>
            <a:r>
              <a:rPr lang="es-419" sz="2200">
                <a:solidFill>
                  <a:schemeClr val="dk1"/>
                </a:solidFill>
                <a:latin typeface="Arial"/>
                <a:ea typeface="Arial"/>
                <a:cs typeface="Arial"/>
                <a:sym typeface="Arial"/>
              </a:rPr>
              <a:t>Sistema interno de denuncias.</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p7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02" name="Google Shape;702;p76"/>
          <p:cNvSpPr txBox="1"/>
          <p:nvPr/>
        </p:nvSpPr>
        <p:spPr>
          <a:xfrm>
            <a:off x="881333" y="2923639"/>
            <a:ext cx="6706529"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i="1">
                <a:solidFill>
                  <a:schemeClr val="dk1"/>
                </a:solidFill>
                <a:latin typeface="Arial"/>
                <a:ea typeface="Arial"/>
                <a:cs typeface="Arial"/>
                <a:sym typeface="Arial"/>
              </a:rPr>
              <a:t>Tener en cuenta a mujeres, hombres, niños y niñas, personas con discapacidad y personas mayores.</a:t>
            </a:r>
            <a:endParaRPr/>
          </a:p>
        </p:txBody>
      </p:sp>
      <p:sp>
        <p:nvSpPr>
          <p:cNvPr id="703" name="Google Shape;703;p76"/>
          <p:cNvSpPr txBox="1"/>
          <p:nvPr/>
        </p:nvSpPr>
        <p:spPr>
          <a:xfrm>
            <a:off x="894903" y="3899325"/>
            <a:ext cx="6706529" cy="216978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400" b="1">
                <a:solidFill>
                  <a:srgbClr val="AA2D5C"/>
                </a:solidFill>
                <a:latin typeface="Arial"/>
                <a:ea typeface="Arial"/>
                <a:cs typeface="Arial"/>
                <a:sym typeface="Arial"/>
              </a:rPr>
              <a:t>Objetivo:</a:t>
            </a:r>
            <a:endParaRPr/>
          </a:p>
          <a:p>
            <a:pPr marL="342900" marR="0" lvl="0" indent="-342900" algn="l" rtl="0">
              <a:spcBef>
                <a:spcPts val="600"/>
              </a:spcBef>
              <a:spcAft>
                <a:spcPts val="0"/>
              </a:spcAft>
              <a:buClr>
                <a:srgbClr val="AA2D5C"/>
              </a:buClr>
              <a:buSzPts val="2400"/>
              <a:buFont typeface="Arial"/>
              <a:buChar char="•"/>
            </a:pPr>
            <a:r>
              <a:rPr lang="es-419" sz="2400">
                <a:solidFill>
                  <a:schemeClr val="dk1"/>
                </a:solidFill>
                <a:latin typeface="Arial"/>
                <a:ea typeface="Arial"/>
                <a:cs typeface="Arial"/>
                <a:sym typeface="Arial"/>
              </a:rPr>
              <a:t>Identificar las razones más comunes por las que las personas no denuncian y las consecuencias de no hacerlo.</a:t>
            </a:r>
            <a:endParaRPr/>
          </a:p>
          <a:p>
            <a:pPr marL="342900" marR="0" lvl="0" indent="-342900" algn="l" rtl="0">
              <a:spcBef>
                <a:spcPts val="600"/>
              </a:spcBef>
              <a:spcAft>
                <a:spcPts val="600"/>
              </a:spcAft>
              <a:buClr>
                <a:srgbClr val="AA2D5C"/>
              </a:buClr>
              <a:buSzPts val="2400"/>
              <a:buFont typeface="Arial"/>
              <a:buChar char="•"/>
            </a:pPr>
            <a:r>
              <a:rPr lang="es-419" sz="2400">
                <a:solidFill>
                  <a:schemeClr val="dk1"/>
                </a:solidFill>
                <a:latin typeface="Arial"/>
                <a:ea typeface="Arial"/>
                <a:cs typeface="Arial"/>
                <a:sym typeface="Arial"/>
              </a:rPr>
              <a:t>Identificar algunas soluciones viables para aplicar en los sistemas de denuncia y superar así los obstáculos para denunciar.</a:t>
            </a:r>
            <a:endParaRPr/>
          </a:p>
        </p:txBody>
      </p:sp>
      <p:sp>
        <p:nvSpPr>
          <p:cNvPr id="704" name="Google Shape;704;p76"/>
          <p:cNvSpPr txBox="1"/>
          <p:nvPr/>
        </p:nvSpPr>
        <p:spPr>
          <a:xfrm>
            <a:off x="898301" y="571685"/>
            <a:ext cx="244757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sp>
        <p:nvSpPr>
          <p:cNvPr id="705" name="Google Shape;705;p76"/>
          <p:cNvSpPr txBox="1"/>
          <p:nvPr/>
        </p:nvSpPr>
        <p:spPr>
          <a:xfrm>
            <a:off x="881333" y="984789"/>
            <a:ext cx="7637025"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Obstáculos para denunciar y soluciones para superar esos obstáculos</a:t>
            </a:r>
            <a:endParaRP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77"/>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711" name="Google Shape;711;p77" descr="A picture containing text&#10;&#10;Description automatically generated"/>
          <p:cNvPicPr preferRelativeResize="0"/>
          <p:nvPr/>
        </p:nvPicPr>
        <p:blipFill rotWithShape="1">
          <a:blip r:embed="rId4">
            <a:alphaModFix/>
          </a:blip>
          <a:srcRect l="6444" r="11146"/>
          <a:stretch/>
        </p:blipFill>
        <p:spPr>
          <a:xfrm>
            <a:off x="6368203" y="1767265"/>
            <a:ext cx="4960635" cy="4260881"/>
          </a:xfrm>
          <a:prstGeom prst="rect">
            <a:avLst/>
          </a:prstGeom>
          <a:noFill/>
          <a:ln>
            <a:noFill/>
          </a:ln>
        </p:spPr>
      </p:pic>
      <p:cxnSp>
        <p:nvCxnSpPr>
          <p:cNvPr id="712" name="Google Shape;712;p77"/>
          <p:cNvCxnSpPr>
            <a:cxnSpLocks/>
          </p:cNvCxnSpPr>
          <p:nvPr/>
        </p:nvCxnSpPr>
        <p:spPr>
          <a:xfrm>
            <a:off x="3304674" y="2581572"/>
            <a:ext cx="2792936" cy="0"/>
          </a:xfrm>
          <a:prstGeom prst="straightConnector1">
            <a:avLst/>
          </a:prstGeom>
          <a:noFill/>
          <a:ln w="28575" cap="flat" cmpd="sng">
            <a:solidFill>
              <a:srgbClr val="AA2D5C"/>
            </a:solidFill>
            <a:prstDash val="solid"/>
            <a:miter lim="800000"/>
            <a:headEnd type="none" w="sm" len="sm"/>
            <a:tailEnd type="triangle" w="med" len="med"/>
          </a:ln>
        </p:spPr>
      </p:cxnSp>
      <p:sp>
        <p:nvSpPr>
          <p:cNvPr id="713" name="Google Shape;713;p77"/>
          <p:cNvSpPr txBox="1"/>
          <p:nvPr/>
        </p:nvSpPr>
        <p:spPr>
          <a:xfrm>
            <a:off x="898301" y="2350953"/>
            <a:ext cx="2877743"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chemeClr val="dk1"/>
                </a:solidFill>
                <a:latin typeface="Arial"/>
                <a:ea typeface="Arial"/>
                <a:cs typeface="Arial"/>
                <a:sym typeface="Arial"/>
              </a:rPr>
              <a:t>Consecuencias</a:t>
            </a:r>
            <a:endParaRPr dirty="0"/>
          </a:p>
        </p:txBody>
      </p:sp>
      <p:sp>
        <p:nvSpPr>
          <p:cNvPr id="714" name="Google Shape;714;p77"/>
          <p:cNvSpPr txBox="1"/>
          <p:nvPr/>
        </p:nvSpPr>
        <p:spPr>
          <a:xfrm>
            <a:off x="898301" y="3927803"/>
            <a:ext cx="3272646"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dirty="0">
                <a:solidFill>
                  <a:schemeClr val="dk1"/>
                </a:solidFill>
                <a:latin typeface="Arial"/>
                <a:ea typeface="Arial"/>
                <a:cs typeface="Arial"/>
                <a:sym typeface="Arial"/>
              </a:rPr>
              <a:t>¿Por qué las personas no denuncian?</a:t>
            </a:r>
            <a:endParaRPr dirty="0"/>
          </a:p>
        </p:txBody>
      </p:sp>
      <p:sp>
        <p:nvSpPr>
          <p:cNvPr id="715" name="Google Shape;715;p77"/>
          <p:cNvSpPr txBox="1"/>
          <p:nvPr/>
        </p:nvSpPr>
        <p:spPr>
          <a:xfrm>
            <a:off x="898301" y="5485939"/>
            <a:ext cx="2753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a:solidFill>
                  <a:schemeClr val="dk1"/>
                </a:solidFill>
                <a:latin typeface="Arial"/>
                <a:ea typeface="Arial"/>
                <a:cs typeface="Arial"/>
                <a:sym typeface="Arial"/>
              </a:rPr>
              <a:t>Causas</a:t>
            </a:r>
            <a:endParaRPr/>
          </a:p>
        </p:txBody>
      </p:sp>
      <p:sp>
        <p:nvSpPr>
          <p:cNvPr id="716" name="Google Shape;716;p77"/>
          <p:cNvSpPr txBox="1"/>
          <p:nvPr/>
        </p:nvSpPr>
        <p:spPr>
          <a:xfrm>
            <a:off x="881333" y="984789"/>
            <a:ext cx="7796002"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El árbol de problemas</a:t>
            </a:r>
            <a:endParaRPr sz="4000">
              <a:solidFill>
                <a:srgbClr val="27242B"/>
              </a:solidFill>
              <a:latin typeface="Arial"/>
              <a:ea typeface="Arial"/>
              <a:cs typeface="Arial"/>
              <a:sym typeface="Arial"/>
            </a:endParaRPr>
          </a:p>
        </p:txBody>
      </p:sp>
      <p:sp>
        <p:nvSpPr>
          <p:cNvPr id="717" name="Google Shape;717;p7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cxnSp>
        <p:nvCxnSpPr>
          <p:cNvPr id="718" name="Google Shape;718;p77"/>
          <p:cNvCxnSpPr/>
          <p:nvPr/>
        </p:nvCxnSpPr>
        <p:spPr>
          <a:xfrm>
            <a:off x="2323889" y="5701383"/>
            <a:ext cx="3780000" cy="1"/>
          </a:xfrm>
          <a:prstGeom prst="straightConnector1">
            <a:avLst/>
          </a:prstGeom>
          <a:noFill/>
          <a:ln w="28575" cap="flat" cmpd="sng">
            <a:solidFill>
              <a:srgbClr val="AA2D5C"/>
            </a:solidFill>
            <a:prstDash val="solid"/>
            <a:miter lim="800000"/>
            <a:headEnd type="none" w="sm" len="sm"/>
            <a:tailEnd type="triangle" w="med" len="med"/>
          </a:ln>
        </p:spPr>
      </p:cxnSp>
      <p:cxnSp>
        <p:nvCxnSpPr>
          <p:cNvPr id="719" name="Google Shape;719;p77"/>
          <p:cNvCxnSpPr>
            <a:cxnSpLocks/>
          </p:cNvCxnSpPr>
          <p:nvPr/>
        </p:nvCxnSpPr>
        <p:spPr>
          <a:xfrm>
            <a:off x="3978442" y="4161234"/>
            <a:ext cx="2118946" cy="0"/>
          </a:xfrm>
          <a:prstGeom prst="straightConnector1">
            <a:avLst/>
          </a:prstGeom>
          <a:noFill/>
          <a:ln w="28575" cap="flat" cmpd="sng">
            <a:solidFill>
              <a:srgbClr val="AA2D5C"/>
            </a:solidFill>
            <a:prstDash val="solid"/>
            <a:miter lim="800000"/>
            <a:headEnd type="none" w="sm" len="sm"/>
            <a:tailEnd type="triangle" w="med" len="med"/>
          </a:ln>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p78"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25" name="Google Shape;725;p78"/>
          <p:cNvSpPr txBox="1"/>
          <p:nvPr/>
        </p:nvSpPr>
        <p:spPr>
          <a:xfrm>
            <a:off x="854378" y="3429000"/>
            <a:ext cx="651510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¿Por qué las </a:t>
            </a:r>
            <a:r>
              <a:rPr lang="es-419" sz="4000" b="1">
                <a:solidFill>
                  <a:srgbClr val="AA2D5C"/>
                </a:solidFill>
                <a:latin typeface="Arial"/>
                <a:ea typeface="Arial"/>
                <a:cs typeface="Arial"/>
                <a:sym typeface="Arial"/>
              </a:rPr>
              <a:t>mujeres </a:t>
            </a:r>
            <a:r>
              <a:rPr lang="es-419" sz="4000" b="1">
                <a:solidFill>
                  <a:schemeClr val="dk1"/>
                </a:solidFill>
                <a:latin typeface="Arial"/>
                <a:ea typeface="Arial"/>
                <a:cs typeface="Arial"/>
                <a:sym typeface="Arial"/>
              </a:rPr>
              <a:t>no denuncian?</a:t>
            </a:r>
            <a:endParaRPr dirty="0"/>
          </a:p>
        </p:txBody>
      </p:sp>
      <p:sp>
        <p:nvSpPr>
          <p:cNvPr id="726" name="Google Shape;726;p78"/>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grpSp>
        <p:nvGrpSpPr>
          <p:cNvPr id="727" name="Google Shape;727;p78"/>
          <p:cNvGrpSpPr/>
          <p:nvPr/>
        </p:nvGrpSpPr>
        <p:grpSpPr>
          <a:xfrm>
            <a:off x="7854043" y="2063157"/>
            <a:ext cx="2743200" cy="4294415"/>
            <a:chOff x="7854043" y="2063157"/>
            <a:chExt cx="2743200" cy="4294415"/>
          </a:xfrm>
        </p:grpSpPr>
        <p:pic>
          <p:nvPicPr>
            <p:cNvPr id="728" name="Google Shape;728;p78"/>
            <p:cNvPicPr preferRelativeResize="0"/>
            <p:nvPr/>
          </p:nvPicPr>
          <p:blipFill rotWithShape="1">
            <a:blip r:embed="rId4">
              <a:alphaModFix/>
            </a:blip>
            <a:srcRect l="30055" t="20000" r="55787" b="19524"/>
            <a:stretch/>
          </p:blipFill>
          <p:spPr>
            <a:xfrm>
              <a:off x="7854043" y="2063157"/>
              <a:ext cx="1371600" cy="4147457"/>
            </a:xfrm>
            <a:prstGeom prst="rect">
              <a:avLst/>
            </a:prstGeom>
            <a:noFill/>
            <a:ln>
              <a:noFill/>
            </a:ln>
          </p:spPr>
        </p:pic>
        <p:pic>
          <p:nvPicPr>
            <p:cNvPr id="729" name="Google Shape;729;p78"/>
            <p:cNvPicPr preferRelativeResize="0"/>
            <p:nvPr/>
          </p:nvPicPr>
          <p:blipFill rotWithShape="1">
            <a:blip r:embed="rId4">
              <a:alphaModFix/>
            </a:blip>
            <a:srcRect l="43876" t="18094" r="41967" b="19287"/>
            <a:stretch/>
          </p:blipFill>
          <p:spPr>
            <a:xfrm>
              <a:off x="9225643" y="2063157"/>
              <a:ext cx="1371600" cy="4294415"/>
            </a:xfrm>
            <a:prstGeom prst="rect">
              <a:avLst/>
            </a:prstGeom>
            <a:noFill/>
            <a:ln>
              <a:noFill/>
            </a:ln>
          </p:spPr>
        </p:pic>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79"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35" name="Google Shape;735;p79"/>
          <p:cNvSpPr txBox="1"/>
          <p:nvPr/>
        </p:nvSpPr>
        <p:spPr>
          <a:xfrm>
            <a:off x="854378" y="3429000"/>
            <a:ext cx="651510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¿Por qué los </a:t>
            </a:r>
            <a:r>
              <a:rPr lang="es-419" sz="4000" b="1">
                <a:solidFill>
                  <a:srgbClr val="AA2D5C"/>
                </a:solidFill>
                <a:latin typeface="Arial"/>
                <a:ea typeface="Arial"/>
                <a:cs typeface="Arial"/>
                <a:sym typeface="Arial"/>
              </a:rPr>
              <a:t>hombres </a:t>
            </a:r>
            <a:r>
              <a:rPr lang="es-419" sz="4000" b="1">
                <a:solidFill>
                  <a:schemeClr val="dk1"/>
                </a:solidFill>
                <a:latin typeface="Arial"/>
                <a:ea typeface="Arial"/>
                <a:cs typeface="Arial"/>
                <a:sym typeface="Arial"/>
              </a:rPr>
              <a:t>no denuncian?</a:t>
            </a:r>
            <a:endParaRPr/>
          </a:p>
        </p:txBody>
      </p:sp>
      <p:sp>
        <p:nvSpPr>
          <p:cNvPr id="736" name="Google Shape;736;p79"/>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pic>
        <p:nvPicPr>
          <p:cNvPr id="737" name="Google Shape;737;p79"/>
          <p:cNvPicPr preferRelativeResize="0"/>
          <p:nvPr/>
        </p:nvPicPr>
        <p:blipFill rotWithShape="1">
          <a:blip r:embed="rId4">
            <a:alphaModFix/>
          </a:blip>
          <a:srcRect t="6565"/>
          <a:stretch/>
        </p:blipFill>
        <p:spPr>
          <a:xfrm>
            <a:off x="7609114" y="2037226"/>
            <a:ext cx="3410139" cy="429441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pic>
        <p:nvPicPr>
          <p:cNvPr id="742" name="Google Shape;742;p80"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43" name="Google Shape;743;p80"/>
          <p:cNvSpPr txBox="1"/>
          <p:nvPr/>
        </p:nvSpPr>
        <p:spPr>
          <a:xfrm>
            <a:off x="854377" y="3429000"/>
            <a:ext cx="716420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¿Por qué </a:t>
            </a:r>
            <a:r>
              <a:rPr lang="es-419" sz="4000" b="1">
                <a:solidFill>
                  <a:srgbClr val="AA2D5C"/>
                </a:solidFill>
                <a:latin typeface="Arial"/>
                <a:ea typeface="Arial"/>
                <a:cs typeface="Arial"/>
                <a:sym typeface="Arial"/>
              </a:rPr>
              <a:t>los niños y las niñas </a:t>
            </a:r>
            <a:r>
              <a:rPr lang="es-419" sz="4000" b="1">
                <a:solidFill>
                  <a:schemeClr val="dk1"/>
                </a:solidFill>
                <a:latin typeface="Arial"/>
                <a:ea typeface="Arial"/>
                <a:cs typeface="Arial"/>
                <a:sym typeface="Arial"/>
              </a:rPr>
              <a:t>no denuncian?</a:t>
            </a:r>
            <a:endParaRPr/>
          </a:p>
        </p:txBody>
      </p:sp>
      <p:sp>
        <p:nvSpPr>
          <p:cNvPr id="744" name="Google Shape;744;p80"/>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pic>
        <p:nvPicPr>
          <p:cNvPr id="745" name="Google Shape;745;p80"/>
          <p:cNvPicPr preferRelativeResize="0"/>
          <p:nvPr/>
        </p:nvPicPr>
        <p:blipFill rotWithShape="1">
          <a:blip r:embed="rId4">
            <a:alphaModFix/>
          </a:blip>
          <a:srcRect l="30696" t="21819" r="37701" b="21212"/>
          <a:stretch/>
        </p:blipFill>
        <p:spPr>
          <a:xfrm>
            <a:off x="7747660" y="2387501"/>
            <a:ext cx="3061855" cy="390698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750" name="Google Shape;750;p81"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51" name="Google Shape;751;p81"/>
          <p:cNvSpPr txBox="1"/>
          <p:nvPr/>
        </p:nvSpPr>
        <p:spPr>
          <a:xfrm>
            <a:off x="854376" y="3429000"/>
            <a:ext cx="5915391"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chemeClr val="dk1"/>
                </a:solidFill>
                <a:latin typeface="Arial"/>
                <a:ea typeface="Arial"/>
                <a:cs typeface="Arial"/>
                <a:sym typeface="Arial"/>
              </a:rPr>
              <a:t>¿Por qué las </a:t>
            </a:r>
            <a:r>
              <a:rPr lang="es-419" sz="4000" b="1" dirty="0">
                <a:solidFill>
                  <a:srgbClr val="AA2D5C"/>
                </a:solidFill>
                <a:latin typeface="Arial"/>
                <a:ea typeface="Arial"/>
                <a:cs typeface="Arial"/>
                <a:sym typeface="Arial"/>
              </a:rPr>
              <a:t>personas con discapacidad</a:t>
            </a:r>
            <a:r>
              <a:rPr lang="es-419" sz="4000" b="1" dirty="0">
                <a:solidFill>
                  <a:schemeClr val="dk1"/>
                </a:solidFill>
                <a:latin typeface="Arial"/>
                <a:ea typeface="Arial"/>
                <a:cs typeface="Arial"/>
                <a:sym typeface="Arial"/>
              </a:rPr>
              <a:t> no denuncian?</a:t>
            </a:r>
            <a:endParaRPr dirty="0"/>
          </a:p>
        </p:txBody>
      </p:sp>
      <p:sp>
        <p:nvSpPr>
          <p:cNvPr id="752" name="Google Shape;752;p81"/>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pic>
        <p:nvPicPr>
          <p:cNvPr id="753" name="Google Shape;753;p81"/>
          <p:cNvPicPr preferRelativeResize="0"/>
          <p:nvPr/>
        </p:nvPicPr>
        <p:blipFill rotWithShape="1">
          <a:blip r:embed="rId4">
            <a:alphaModFix/>
          </a:blip>
          <a:srcRect l="22804" t="4761" r="27211" b="5475"/>
          <a:stretch/>
        </p:blipFill>
        <p:spPr>
          <a:xfrm>
            <a:off x="7654181" y="2139454"/>
            <a:ext cx="3012296" cy="3902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19" descr="A picture containing diaper, romper&#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54" name="Google Shape;154;p19"/>
          <p:cNvSpPr txBox="1"/>
          <p:nvPr/>
        </p:nvSpPr>
        <p:spPr>
          <a:xfrm>
            <a:off x="838200" y="3003868"/>
            <a:ext cx="9677456" cy="3231614"/>
          </a:xfrm>
          <a:prstGeom prst="rect">
            <a:avLst/>
          </a:prstGeom>
          <a:noFill/>
          <a:ln>
            <a:noFill/>
          </a:ln>
        </p:spPr>
        <p:txBody>
          <a:bodyPr spcFirstLastPara="1" wrap="square" lIns="91425" tIns="45700" rIns="91425" bIns="45700" rtlCol="0" anchor="t" anchorCtr="0">
            <a:spAutoFit/>
          </a:bodyPr>
          <a:lstStyle/>
          <a:p>
            <a:pPr marL="342900" marR="0" lvl="0" indent="-342900" algn="l" rtl="0">
              <a:spcBef>
                <a:spcPts val="0"/>
              </a:spcBef>
              <a:spcAft>
                <a:spcPts val="0"/>
              </a:spcAft>
              <a:buClr>
                <a:srgbClr val="27242B"/>
              </a:buClr>
              <a:buSzPts val="2200"/>
              <a:buFont typeface="Arial"/>
              <a:buChar char="•"/>
            </a:pPr>
            <a:r>
              <a:rPr lang="es-419" sz="2200">
                <a:solidFill>
                  <a:srgbClr val="27242B"/>
                </a:solidFill>
                <a:latin typeface="Arial"/>
                <a:ea typeface="Arial"/>
                <a:cs typeface="Arial"/>
                <a:sym typeface="Arial"/>
              </a:rPr>
              <a:t>Reconocer las creencias y suposiciones propias sobre la EAS.</a:t>
            </a:r>
            <a:endParaRPr/>
          </a:p>
          <a:p>
            <a:pPr marL="342900" marR="0" lvl="0" indent="-342900" algn="l" rtl="0">
              <a:spcBef>
                <a:spcPts val="1200"/>
              </a:spcBef>
              <a:spcAft>
                <a:spcPts val="0"/>
              </a:spcAft>
              <a:buClr>
                <a:srgbClr val="27242B"/>
              </a:buClr>
              <a:buSzPts val="2200"/>
              <a:buFont typeface="Arial"/>
              <a:buChar char="•"/>
            </a:pPr>
            <a:r>
              <a:rPr lang="es-419" sz="2200">
                <a:solidFill>
                  <a:srgbClr val="27242B"/>
                </a:solidFill>
                <a:latin typeface="Arial"/>
                <a:ea typeface="Arial"/>
                <a:cs typeface="Arial"/>
                <a:sym typeface="Arial"/>
              </a:rPr>
              <a:t>Analizar el papel del poder y las desigualdades de género en la EAS.</a:t>
            </a:r>
            <a:endParaRPr/>
          </a:p>
          <a:p>
            <a:pPr marL="342900" marR="0" lvl="0" indent="-342900" algn="l" rtl="0">
              <a:spcBef>
                <a:spcPts val="1200"/>
              </a:spcBef>
              <a:spcAft>
                <a:spcPts val="0"/>
              </a:spcAft>
              <a:buClr>
                <a:srgbClr val="27242B"/>
              </a:buClr>
              <a:buSzPts val="2200"/>
              <a:buFont typeface="Arial"/>
              <a:buChar char="•"/>
            </a:pPr>
            <a:r>
              <a:rPr lang="es-419" sz="2200">
                <a:solidFill>
                  <a:srgbClr val="27242B"/>
                </a:solidFill>
                <a:latin typeface="Arial"/>
                <a:ea typeface="Arial"/>
                <a:cs typeface="Arial"/>
                <a:sym typeface="Arial"/>
              </a:rPr>
              <a:t>Discutir sobre las consecuencias que la EAS puede provocar en las personas, las organizaciones y las comunidades. </a:t>
            </a:r>
            <a:endParaRPr/>
          </a:p>
          <a:p>
            <a:pPr marL="342900" marR="0" lvl="0" indent="-342900" algn="l" rtl="0">
              <a:spcBef>
                <a:spcPts val="1200"/>
              </a:spcBef>
              <a:spcAft>
                <a:spcPts val="0"/>
              </a:spcAft>
              <a:buClr>
                <a:srgbClr val="27242B"/>
              </a:buClr>
              <a:buSzPts val="2200"/>
              <a:buFont typeface="Arial"/>
              <a:buChar char="•"/>
            </a:pPr>
            <a:r>
              <a:rPr lang="es-419" sz="2200">
                <a:solidFill>
                  <a:srgbClr val="27242B"/>
                </a:solidFill>
                <a:latin typeface="Arial"/>
                <a:ea typeface="Arial"/>
                <a:cs typeface="Arial"/>
                <a:sym typeface="Arial"/>
              </a:rPr>
              <a:t>Definir los términos oficiales clave y el lenguaje local relacionado con la EAS.</a:t>
            </a:r>
            <a:endParaRPr/>
          </a:p>
          <a:p>
            <a:pPr marL="342900" marR="0" lvl="0" indent="-342900" algn="l" rtl="0">
              <a:spcBef>
                <a:spcPts val="1200"/>
              </a:spcBef>
              <a:spcAft>
                <a:spcPts val="1200"/>
              </a:spcAft>
              <a:buClr>
                <a:srgbClr val="27242B"/>
              </a:buClr>
              <a:buSzPts val="2200"/>
              <a:buFont typeface="Arial"/>
              <a:buChar char="•"/>
            </a:pPr>
            <a:r>
              <a:rPr lang="es-419" sz="2200">
                <a:solidFill>
                  <a:srgbClr val="27242B"/>
                </a:solidFill>
                <a:latin typeface="Arial"/>
                <a:ea typeface="Arial"/>
                <a:cs typeface="Arial"/>
                <a:sym typeface="Arial"/>
              </a:rPr>
              <a:t>Revisar distintas situaciones de EAS para identificar posibles conductas indebidas y comportamientos inapropiados. </a:t>
            </a:r>
            <a:endParaRPr sz="2200">
              <a:solidFill>
                <a:srgbClr val="27242B"/>
              </a:solidFill>
              <a:latin typeface="Calibri"/>
              <a:ea typeface="Calibri"/>
              <a:cs typeface="Calibri"/>
              <a:sym typeface="Calibri"/>
            </a:endParaRPr>
          </a:p>
        </p:txBody>
      </p:sp>
      <p:sp>
        <p:nvSpPr>
          <p:cNvPr id="155" name="Google Shape;155;p19"/>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es-419" sz="4000" b="1">
                <a:solidFill>
                  <a:srgbClr val="27242B"/>
                </a:solidFill>
                <a:latin typeface="Arial"/>
                <a:ea typeface="Arial"/>
                <a:cs typeface="Arial"/>
                <a:sym typeface="Arial"/>
              </a:rPr>
              <a:t>Objetivos de aprendizaje</a:t>
            </a:r>
            <a:endParaRPr sz="4000">
              <a:solidFill>
                <a:schemeClr val="dk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pic>
        <p:nvPicPr>
          <p:cNvPr id="758" name="Google Shape;758;p82"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59" name="Google Shape;759;p82"/>
          <p:cNvSpPr txBox="1"/>
          <p:nvPr/>
        </p:nvSpPr>
        <p:spPr>
          <a:xfrm>
            <a:off x="854377" y="3429000"/>
            <a:ext cx="524162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¿Por qué las </a:t>
            </a:r>
            <a:r>
              <a:rPr lang="es-419" sz="4000" b="1">
                <a:solidFill>
                  <a:srgbClr val="AA2D5C"/>
                </a:solidFill>
                <a:latin typeface="Arial"/>
                <a:ea typeface="Arial"/>
                <a:cs typeface="Arial"/>
                <a:sym typeface="Arial"/>
              </a:rPr>
              <a:t>personas mayores</a:t>
            </a:r>
            <a:r>
              <a:rPr lang="es-419" sz="4000" b="1">
                <a:solidFill>
                  <a:schemeClr val="dk1"/>
                </a:solidFill>
                <a:latin typeface="Arial"/>
                <a:ea typeface="Arial"/>
                <a:cs typeface="Arial"/>
                <a:sym typeface="Arial"/>
              </a:rPr>
              <a:t> no denuncian?</a:t>
            </a:r>
            <a:endParaRPr/>
          </a:p>
        </p:txBody>
      </p:sp>
      <p:sp>
        <p:nvSpPr>
          <p:cNvPr id="760" name="Google Shape;760;p82"/>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pic>
        <p:nvPicPr>
          <p:cNvPr id="761" name="Google Shape;761;p82"/>
          <p:cNvPicPr preferRelativeResize="0"/>
          <p:nvPr/>
        </p:nvPicPr>
        <p:blipFill rotWithShape="1">
          <a:blip r:embed="rId4">
            <a:alphaModFix/>
          </a:blip>
          <a:srcRect l="42864" t="20238" r="28989" b="17381"/>
          <a:stretch/>
        </p:blipFill>
        <p:spPr>
          <a:xfrm>
            <a:off x="8115302" y="1992085"/>
            <a:ext cx="2726872" cy="427808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pic>
        <p:nvPicPr>
          <p:cNvPr id="766" name="Google Shape;766;p83"/>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767" name="Google Shape;767;p83" descr="A group of people standing together&#10;&#10;Description automatically generated with medium confidence"/>
          <p:cNvPicPr preferRelativeResize="0"/>
          <p:nvPr/>
        </p:nvPicPr>
        <p:blipFill rotWithShape="1">
          <a:blip r:embed="rId4">
            <a:alphaModFix/>
          </a:blip>
          <a:srcRect/>
          <a:stretch/>
        </p:blipFill>
        <p:spPr>
          <a:xfrm>
            <a:off x="6278244" y="2553300"/>
            <a:ext cx="5745082" cy="3490393"/>
          </a:xfrm>
          <a:prstGeom prst="rect">
            <a:avLst/>
          </a:prstGeom>
          <a:noFill/>
          <a:ln>
            <a:noFill/>
          </a:ln>
        </p:spPr>
      </p:pic>
      <p:sp>
        <p:nvSpPr>
          <p:cNvPr id="768" name="Google Shape;768;p83"/>
          <p:cNvSpPr txBox="1"/>
          <p:nvPr/>
        </p:nvSpPr>
        <p:spPr>
          <a:xfrm>
            <a:off x="881333" y="984789"/>
            <a:ext cx="779600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a:solidFill>
                  <a:schemeClr val="dk1"/>
                </a:solidFill>
                <a:latin typeface="Arial"/>
                <a:ea typeface="Arial"/>
                <a:cs typeface="Arial"/>
                <a:sym typeface="Arial"/>
              </a:rPr>
              <a:t>Soluciones para </a:t>
            </a:r>
            <a:endParaRPr/>
          </a:p>
          <a:p>
            <a:pPr marL="0" marR="0" lvl="0" indent="0" algn="l" rtl="0">
              <a:spcBef>
                <a:spcPts val="0"/>
              </a:spcBef>
              <a:spcAft>
                <a:spcPts val="0"/>
              </a:spcAft>
              <a:buNone/>
            </a:pPr>
            <a:r>
              <a:rPr lang="es-419" sz="4000" b="1">
                <a:solidFill>
                  <a:srgbClr val="27242B"/>
                </a:solidFill>
                <a:latin typeface="Arial"/>
                <a:ea typeface="Arial"/>
                <a:cs typeface="Arial"/>
                <a:sym typeface="Arial"/>
              </a:rPr>
              <a:t>nuestro árbol de problemas</a:t>
            </a:r>
            <a:endParaRPr sz="4000">
              <a:solidFill>
                <a:srgbClr val="27242B"/>
              </a:solidFill>
              <a:latin typeface="Arial"/>
              <a:ea typeface="Arial"/>
              <a:cs typeface="Arial"/>
              <a:sym typeface="Arial"/>
            </a:endParaRPr>
          </a:p>
        </p:txBody>
      </p:sp>
      <p:sp>
        <p:nvSpPr>
          <p:cNvPr id="769" name="Google Shape;769;p83"/>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es-419" sz="1600" b="1">
                <a:solidFill>
                  <a:srgbClr val="AA2D5C"/>
                </a:solidFill>
                <a:latin typeface="Arial"/>
                <a:ea typeface="Arial"/>
                <a:cs typeface="Arial"/>
                <a:sym typeface="Arial"/>
              </a:rPr>
              <a:t>Sesión 5 </a:t>
            </a:r>
            <a:r>
              <a:rPr lang="es-419" sz="1600">
                <a:solidFill>
                  <a:srgbClr val="AA2D5C"/>
                </a:solidFill>
                <a:latin typeface="Arial"/>
                <a:ea typeface="Arial"/>
                <a:cs typeface="Arial"/>
                <a:sym typeface="Arial"/>
              </a:rPr>
              <a:t>// Tema 3</a:t>
            </a:r>
            <a:endParaRPr sz="1600">
              <a:solidFill>
                <a:srgbClr val="AA2D5C"/>
              </a:solidFill>
              <a:latin typeface="Calibri"/>
              <a:ea typeface="Calibri"/>
              <a:cs typeface="Calibri"/>
              <a:sym typeface="Calibri"/>
            </a:endParaRPr>
          </a:p>
        </p:txBody>
      </p:sp>
      <p:sp>
        <p:nvSpPr>
          <p:cNvPr id="770" name="Google Shape;770;p83"/>
          <p:cNvSpPr txBox="1"/>
          <p:nvPr/>
        </p:nvSpPr>
        <p:spPr>
          <a:xfrm>
            <a:off x="894904" y="3442128"/>
            <a:ext cx="5214666" cy="135417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400" b="1">
                <a:solidFill>
                  <a:srgbClr val="AA2D5C"/>
                </a:solidFill>
                <a:latin typeface="Arial"/>
                <a:ea typeface="Arial"/>
                <a:cs typeface="Arial"/>
                <a:sym typeface="Arial"/>
              </a:rPr>
              <a:t>Actividad:</a:t>
            </a:r>
            <a:endParaRPr/>
          </a:p>
          <a:p>
            <a:pPr marL="0" marR="0" lvl="0" indent="0" algn="l" rtl="0">
              <a:spcBef>
                <a:spcPts val="600"/>
              </a:spcBef>
              <a:spcAft>
                <a:spcPts val="600"/>
              </a:spcAft>
              <a:buNone/>
            </a:pPr>
            <a:r>
              <a:rPr lang="es-419" sz="2400">
                <a:solidFill>
                  <a:schemeClr val="dk1"/>
                </a:solidFill>
                <a:latin typeface="Arial"/>
                <a:ea typeface="Arial"/>
                <a:cs typeface="Arial"/>
                <a:sym typeface="Arial"/>
              </a:rPr>
              <a:t>Intercambiar ideas sobre las formas en que podemos superar los obstáculos para denunciar.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84" descr="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76" name="Google Shape;776;p84"/>
          <p:cNvSpPr txBox="1"/>
          <p:nvPr/>
        </p:nvSpPr>
        <p:spPr>
          <a:xfrm>
            <a:off x="855363" y="2167116"/>
            <a:ext cx="10481273" cy="126188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2200" b="1">
                <a:solidFill>
                  <a:schemeClr val="dk1"/>
                </a:solidFill>
                <a:latin typeface="Arial"/>
                <a:ea typeface="Arial"/>
                <a:cs typeface="Arial"/>
                <a:sym typeface="Arial"/>
              </a:rPr>
              <a:t>Nombre </a:t>
            </a:r>
            <a:r>
              <a:rPr lang="es-419" sz="2200">
                <a:solidFill>
                  <a:schemeClr val="dk1"/>
                </a:solidFill>
                <a:latin typeface="Arial"/>
                <a:ea typeface="Arial"/>
                <a:cs typeface="Arial"/>
                <a:sym typeface="Arial"/>
              </a:rPr>
              <a:t>y</a:t>
            </a:r>
            <a:r>
              <a:rPr lang="es-419" sz="2200" b="1">
                <a:solidFill>
                  <a:schemeClr val="dk1"/>
                </a:solidFill>
                <a:latin typeface="Arial"/>
                <a:ea typeface="Arial"/>
                <a:cs typeface="Arial"/>
                <a:sym typeface="Arial"/>
              </a:rPr>
              <a:t> apellido </a:t>
            </a:r>
            <a:endParaRPr/>
          </a:p>
          <a:p>
            <a:pPr marL="0" marR="0" lvl="0" indent="0" algn="l" rtl="0">
              <a:spcBef>
                <a:spcPts val="600"/>
              </a:spcBef>
              <a:spcAft>
                <a:spcPts val="0"/>
              </a:spcAft>
              <a:buNone/>
            </a:pPr>
            <a:r>
              <a:rPr lang="es-419" sz="2200">
                <a:solidFill>
                  <a:schemeClr val="dk1"/>
                </a:solidFill>
                <a:latin typeface="Arial"/>
                <a:ea typeface="Arial"/>
                <a:cs typeface="Arial"/>
                <a:sym typeface="Arial"/>
              </a:rPr>
              <a:t>Puesto, organización</a:t>
            </a:r>
            <a:endParaRPr/>
          </a:p>
          <a:p>
            <a:pPr marL="0" marR="0" lvl="0" indent="0" algn="l" rtl="0">
              <a:spcBef>
                <a:spcPts val="600"/>
              </a:spcBef>
              <a:spcAft>
                <a:spcPts val="0"/>
              </a:spcAft>
              <a:buNone/>
            </a:pPr>
            <a:r>
              <a:rPr lang="es-419" sz="2200" u="sng">
                <a:solidFill>
                  <a:schemeClr val="hlink"/>
                </a:solidFill>
                <a:latin typeface="Arial"/>
                <a:ea typeface="Arial"/>
                <a:cs typeface="Arial"/>
                <a:sym typeface="Arial"/>
                <a:hlinkClick r:id="rId4"/>
              </a:rPr>
              <a:t>YourEmail@NGO.org</a:t>
            </a:r>
            <a:endParaRPr sz="2200">
              <a:solidFill>
                <a:schemeClr val="dk1"/>
              </a:solidFill>
              <a:latin typeface="Arial"/>
              <a:ea typeface="Arial"/>
              <a:cs typeface="Arial"/>
              <a:sym typeface="Arial"/>
            </a:endParaRPr>
          </a:p>
        </p:txBody>
      </p:sp>
      <p:sp>
        <p:nvSpPr>
          <p:cNvPr id="777" name="Google Shape;777;p84"/>
          <p:cNvSpPr txBox="1"/>
          <p:nvPr/>
        </p:nvSpPr>
        <p:spPr>
          <a:xfrm>
            <a:off x="855363" y="3429000"/>
            <a:ext cx="4625914"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2200"/>
              <a:buFont typeface="Arial"/>
              <a:buNone/>
            </a:pPr>
            <a:r>
              <a:rPr lang="es-419" sz="2200" b="1">
                <a:solidFill>
                  <a:srgbClr val="AA2D5C"/>
                </a:solidFill>
                <a:latin typeface="Arial"/>
                <a:ea typeface="Arial"/>
                <a:cs typeface="Arial"/>
                <a:sym typeface="Arial"/>
              </a:rPr>
              <a:t>InterAction.org </a:t>
            </a:r>
            <a:r>
              <a:rPr lang="es-419" sz="2200">
                <a:solidFill>
                  <a:srgbClr val="AA2D5C"/>
                </a:solidFill>
                <a:latin typeface="Arial"/>
                <a:ea typeface="Arial"/>
                <a:cs typeface="Arial"/>
                <a:sym typeface="Arial"/>
              </a:rPr>
              <a:t>// @InterActionorg</a:t>
            </a:r>
            <a:endParaRPr sz="2200">
              <a:solidFill>
                <a:srgbClr val="AA2D5C"/>
              </a:solidFill>
              <a:latin typeface="Calibri"/>
              <a:ea typeface="Calibri"/>
              <a:cs typeface="Calibri"/>
              <a:sym typeface="Calibri"/>
            </a:endParaRPr>
          </a:p>
        </p:txBody>
      </p:sp>
      <p:sp>
        <p:nvSpPr>
          <p:cNvPr id="778" name="Google Shape;778;p84"/>
          <p:cNvSpPr txBox="1"/>
          <p:nvPr/>
        </p:nvSpPr>
        <p:spPr>
          <a:xfrm>
            <a:off x="855363" y="3780335"/>
            <a:ext cx="4759053" cy="24618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000"/>
              <a:buFont typeface="Arial"/>
              <a:buNone/>
            </a:pPr>
            <a:r>
              <a:rPr lang="es-419" sz="1000" b="1">
                <a:solidFill>
                  <a:srgbClr val="255177"/>
                </a:solidFill>
                <a:latin typeface="Arial"/>
                <a:ea typeface="Arial"/>
                <a:cs typeface="Arial"/>
                <a:sym typeface="Arial"/>
              </a:rPr>
              <a:t>Créditos de los íconos: Freepik, Good Ware, Nhor Phai, Smashicons y Kiranshastry</a:t>
            </a:r>
            <a:endParaRPr sz="1000">
              <a:solidFill>
                <a:srgbClr val="255177"/>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61" name="Google Shape;161;p20"/>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800" b="1">
                <a:solidFill>
                  <a:srgbClr val="0C94D6"/>
                </a:solidFill>
                <a:latin typeface="Arial"/>
                <a:ea typeface="Arial"/>
                <a:cs typeface="Arial"/>
                <a:sym typeface="Arial"/>
              </a:rPr>
              <a:t>Sesión 1</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1"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167" name="Google Shape;167;p21" descr="A picture containing text, computer, computer, monitor&#10;&#10;Description automatically generated"/>
          <p:cNvPicPr preferRelativeResize="0"/>
          <p:nvPr/>
        </p:nvPicPr>
        <p:blipFill rotWithShape="1">
          <a:blip r:embed="rId4">
            <a:alphaModFix/>
          </a:blip>
          <a:srcRect/>
          <a:stretch/>
        </p:blipFill>
        <p:spPr>
          <a:xfrm>
            <a:off x="3270679" y="1958323"/>
            <a:ext cx="7369612" cy="4953432"/>
          </a:xfrm>
          <a:prstGeom prst="rect">
            <a:avLst/>
          </a:prstGeom>
          <a:noFill/>
          <a:ln>
            <a:noFill/>
          </a:ln>
        </p:spPr>
      </p:pic>
      <p:pic>
        <p:nvPicPr>
          <p:cNvPr id="168" name="Google Shape;168;p21"/>
          <p:cNvPicPr preferRelativeResize="0"/>
          <p:nvPr/>
        </p:nvPicPr>
        <p:blipFill rotWithShape="1">
          <a:blip r:embed="rId5">
            <a:alphaModFix/>
          </a:blip>
          <a:srcRect/>
          <a:stretch/>
        </p:blipFill>
        <p:spPr>
          <a:xfrm>
            <a:off x="4508099" y="2749295"/>
            <a:ext cx="4894772" cy="2887007"/>
          </a:xfrm>
          <a:prstGeom prst="rect">
            <a:avLst/>
          </a:prstGeom>
          <a:noFill/>
          <a:ln>
            <a:noFill/>
          </a:ln>
        </p:spPr>
      </p:pic>
      <p:pic>
        <p:nvPicPr>
          <p:cNvPr id="169" name="Google Shape;169;p21"/>
          <p:cNvPicPr preferRelativeResize="0"/>
          <p:nvPr/>
        </p:nvPicPr>
        <p:blipFill rotWithShape="1">
          <a:blip r:embed="rId6">
            <a:alphaModFix/>
          </a:blip>
          <a:srcRect/>
          <a:stretch/>
        </p:blipFill>
        <p:spPr>
          <a:xfrm>
            <a:off x="1011124" y="1733713"/>
            <a:ext cx="707846" cy="707846"/>
          </a:xfrm>
          <a:prstGeom prst="rect">
            <a:avLst/>
          </a:prstGeom>
          <a:noFill/>
          <a:ln>
            <a:noFill/>
          </a:ln>
        </p:spPr>
      </p:pic>
      <p:sp>
        <p:nvSpPr>
          <p:cNvPr id="170" name="Google Shape;170;p21"/>
          <p:cNvSpPr txBox="1"/>
          <p:nvPr/>
        </p:nvSpPr>
        <p:spPr>
          <a:xfrm>
            <a:off x="954618" y="2458184"/>
            <a:ext cx="2686827" cy="30773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1400"/>
              <a:buFont typeface="Arial"/>
              <a:buNone/>
            </a:pPr>
            <a:r>
              <a:rPr lang="es-419" sz="1400">
                <a:solidFill>
                  <a:srgbClr val="27242B"/>
                </a:solidFill>
                <a:latin typeface="Arial"/>
                <a:ea typeface="Arial"/>
                <a:cs typeface="Arial"/>
                <a:sym typeface="Arial"/>
              </a:rPr>
              <a:t>https://youtu.be/48MCG22FqrE</a:t>
            </a:r>
            <a:endParaRPr sz="1400" dirty="0">
              <a:solidFill>
                <a:srgbClr val="27242B"/>
              </a:solidFill>
              <a:latin typeface="Calibri"/>
              <a:ea typeface="Calibri"/>
              <a:cs typeface="Calibri"/>
              <a:sym typeface="Calibri"/>
            </a:endParaRPr>
          </a:p>
        </p:txBody>
      </p:sp>
      <p:sp>
        <p:nvSpPr>
          <p:cNvPr id="171" name="Google Shape;171;p21"/>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0C94D6"/>
              </a:buClr>
              <a:buSzPts val="1600"/>
              <a:buFont typeface="Arial"/>
              <a:buNone/>
            </a:pPr>
            <a:r>
              <a:rPr lang="es-419" sz="1600" b="1">
                <a:solidFill>
                  <a:srgbClr val="0C94D6"/>
                </a:solidFill>
                <a:latin typeface="Arial"/>
                <a:ea typeface="Arial"/>
                <a:cs typeface="Arial"/>
                <a:sym typeface="Arial"/>
              </a:rPr>
              <a:t>Sesión 1 // </a:t>
            </a:r>
            <a:endParaRPr sz="1600">
              <a:solidFill>
                <a:srgbClr val="0C94D6"/>
              </a:solidFill>
              <a:latin typeface="Calibri"/>
              <a:ea typeface="Calibri"/>
              <a:cs typeface="Calibri"/>
              <a:sym typeface="Calibri"/>
            </a:endParaRPr>
          </a:p>
        </p:txBody>
      </p:sp>
      <p:sp>
        <p:nvSpPr>
          <p:cNvPr id="172" name="Google Shape;172;p21"/>
          <p:cNvSpPr txBox="1"/>
          <p:nvPr/>
        </p:nvSpPr>
        <p:spPr>
          <a:xfrm>
            <a:off x="881333" y="984789"/>
            <a:ext cx="895247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es-419" sz="4000" b="1" dirty="0">
                <a:solidFill>
                  <a:srgbClr val="27242B"/>
                </a:solidFill>
                <a:latin typeface="Arial"/>
                <a:ea typeface="Arial"/>
                <a:cs typeface="Arial"/>
                <a:sym typeface="Arial"/>
              </a:rPr>
              <a:t>Video No hay excusa para el abuso</a:t>
            </a:r>
            <a:endParaRPr sz="3200" b="1" dirty="0">
              <a:solidFill>
                <a:srgbClr val="27242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3504</Words>
  <Application>Microsoft Office PowerPoint</Application>
  <PresentationFormat>Widescreen</PresentationFormat>
  <Paragraphs>337</Paragraphs>
  <Slides>72</Slides>
  <Notes>72</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Office Theme</vt:lpstr>
      <vt:lpstr>PowerPoint Presentation</vt:lpstr>
      <vt:lpstr>Descripción del módulo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Julián Picotto</cp:lastModifiedBy>
  <cp:revision>4</cp:revision>
  <dcterms:modified xsi:type="dcterms:W3CDTF">2023-04-10T15:42:07Z</dcterms:modified>
</cp:coreProperties>
</file>