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13F_5C90D6EE.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12F_186BEF0E.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2" r:id="rId4"/>
  </p:sldMasterIdLst>
  <p:notesMasterIdLst>
    <p:notesMasterId r:id="rId43"/>
  </p:notesMasterIdLst>
  <p:handoutMasterIdLst>
    <p:handoutMasterId r:id="rId44"/>
  </p:handoutMasterIdLst>
  <p:sldIdLst>
    <p:sldId id="257" r:id="rId5"/>
    <p:sldId id="258" r:id="rId6"/>
    <p:sldId id="322" r:id="rId7"/>
    <p:sldId id="259" r:id="rId8"/>
    <p:sldId id="260" r:id="rId9"/>
    <p:sldId id="300" r:id="rId10"/>
    <p:sldId id="284" r:id="rId11"/>
    <p:sldId id="301" r:id="rId12"/>
    <p:sldId id="324" r:id="rId13"/>
    <p:sldId id="286" r:id="rId14"/>
    <p:sldId id="285" r:id="rId15"/>
    <p:sldId id="287" r:id="rId16"/>
    <p:sldId id="288" r:id="rId17"/>
    <p:sldId id="289" r:id="rId18"/>
    <p:sldId id="290" r:id="rId19"/>
    <p:sldId id="268" r:id="rId20"/>
    <p:sldId id="307" r:id="rId21"/>
    <p:sldId id="308" r:id="rId22"/>
    <p:sldId id="310" r:id="rId23"/>
    <p:sldId id="309" r:id="rId24"/>
    <p:sldId id="325" r:id="rId25"/>
    <p:sldId id="302" r:id="rId26"/>
    <p:sldId id="329" r:id="rId27"/>
    <p:sldId id="333" r:id="rId28"/>
    <p:sldId id="292" r:id="rId29"/>
    <p:sldId id="332" r:id="rId30"/>
    <p:sldId id="311" r:id="rId31"/>
    <p:sldId id="274" r:id="rId32"/>
    <p:sldId id="319" r:id="rId33"/>
    <p:sldId id="328" r:id="rId34"/>
    <p:sldId id="304" r:id="rId35"/>
    <p:sldId id="281" r:id="rId36"/>
    <p:sldId id="303" r:id="rId37"/>
    <p:sldId id="321" r:id="rId38"/>
    <p:sldId id="283" r:id="rId39"/>
    <p:sldId id="335" r:id="rId40"/>
    <p:sldId id="336" r:id="rId41"/>
    <p:sldId id="334"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C6B660B-2F28-280F-F08B-4646E9B3CF02}" name="Kramer, Katherine" initials="" userId="S::KKramer@interaction.org::2dc037bc-aaf6-4444-ba19-38fe9a021e86" providerId="AD"/>
  <p188:author id="{933F8936-6931-B10F-A090-7176A8230481}" name="thomas derpinghaus" initials="td" userId="c65b79f967951411" providerId="Windows Live"/>
  <p188:author id="{148C2C44-0D3B-128C-D6E1-FFF024676319}" name="Katherine Kramer" initials="KK" userId="6484a532ba90d25b" providerId="Windows Live"/>
  <p188:author id="{30F8FF72-C610-109A-1139-1BB4E64A27B2}" name="Weir, Erin" initials="WE" userId="S::eweir@interaction.org::6e0a5f0c-7027-48b6-a0ce-c5cb4e4c1317" providerId="AD"/>
  <p188:author id="{1EDC1590-73E7-084F-A5FF-1DD19599B639}" name="Lenz, Jessica" initials="JL" userId="S::JLenz@interaction.org::eb4f3185-fe69-4d63-ade4-e7ac479256da" providerId="AD"/>
  <p188:author id="{D0C79D9D-3851-31B3-DB13-058A49B92CC5}" name="Rosa de Acosta" initials="Rd" userId="ba5229c5b0f24faa"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E2014"/>
    <a:srgbClr val="6D553F"/>
    <a:srgbClr val="6B533B"/>
    <a:srgbClr val="AA2D5C"/>
    <a:srgbClr val="0C94D6"/>
    <a:srgbClr val="786A6E"/>
    <a:srgbClr val="786E6A"/>
    <a:srgbClr val="7D747B"/>
    <a:srgbClr val="941540"/>
    <a:srgbClr val="EEA30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FB5117-E311-4D4B-A7D4-9AF03D49F33D}" v="2" dt="2024-03-27T07:14:17.7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9592"/>
    <p:restoredTop sz="94318"/>
  </p:normalViewPr>
  <p:slideViewPr>
    <p:cSldViewPr snapToGrid="0">
      <p:cViewPr varScale="1">
        <p:scale>
          <a:sx n="112" d="100"/>
          <a:sy n="112" d="100"/>
        </p:scale>
        <p:origin x="224" y="256"/>
      </p:cViewPr>
      <p:guideLst/>
    </p:cSldViewPr>
  </p:slideViewPr>
  <p:notesTextViewPr>
    <p:cViewPr>
      <p:scale>
        <a:sx n="20" d="100"/>
        <a:sy n="20" d="100"/>
      </p:scale>
      <p:origin x="0" y="0"/>
    </p:cViewPr>
  </p:notesTextViewPr>
  <p:sorterViewPr>
    <p:cViewPr>
      <p:scale>
        <a:sx n="1" d="1"/>
        <a:sy n="1" d="1"/>
      </p:scale>
      <p:origin x="0" y="0"/>
    </p:cViewPr>
  </p:sorterViewPr>
  <p:notesViewPr>
    <p:cSldViewPr snapToGrid="0">
      <p:cViewPr varScale="1">
        <p:scale>
          <a:sx n="93" d="100"/>
          <a:sy n="93" d="100"/>
        </p:scale>
        <p:origin x="2576" y="21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heme" Target="theme/theme1.xml"/><Relationship Id="rId50"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omments/modernComment_12F_186BEF0E.xml><?xml version="1.0" encoding="utf-8"?>
<p188:cmLst xmlns:a="http://schemas.openxmlformats.org/drawingml/2006/main" xmlns:r="http://schemas.openxmlformats.org/officeDocument/2006/relationships" xmlns:p188="http://schemas.microsoft.com/office/powerpoint/2018/8/main">
  <p188:cm id="{01F8D08E-51C0-B346-AD6C-2297A304AE8E}" authorId="{6C6B660B-2F28-280F-F08B-4646E9B3CF02}" status="resolved" created="2024-03-28T15:05:33.377" complete="100000">
    <pc:sldMkLst xmlns:pc="http://schemas.microsoft.com/office/powerpoint/2013/main/command">
      <pc:docMk/>
      <pc:sldMk cId="409726734" sldId="303"/>
    </pc:sldMkLst>
    <p188:txBody>
      <a:bodyPr/>
      <a:lstStyle/>
      <a:p>
        <a:r>
          <a:rPr lang="en-CH"/>
          <a:t>change photo</a:t>
        </a:r>
      </a:p>
    </p188:txBody>
    <p188:extLst>
      <p:ext xmlns:p="http://schemas.openxmlformats.org/presentationml/2006/main" uri="{57CB4572-C831-44C2-8A1C-0ADB6CCDFE69}">
        <p223:reactions xmlns:p223="http://schemas.microsoft.com/office/powerpoint/2022/03/main">
          <p223:rxn type="👍">
            <p223:instance time="2024-03-29T02:36:20.319" authorId="{D0C79D9D-3851-31B3-DB13-058A49B92CC5}"/>
          </p223:rxn>
        </p223:reactions>
      </p:ext>
    </p188:extLst>
  </p188:cm>
</p188:cmLst>
</file>

<file path=ppt/comments/modernComment_13F_5C90D6EE.xml><?xml version="1.0" encoding="utf-8"?>
<p188:cmLst xmlns:a="http://schemas.openxmlformats.org/drawingml/2006/main" xmlns:r="http://schemas.openxmlformats.org/officeDocument/2006/relationships" xmlns:p188="http://schemas.microsoft.com/office/powerpoint/2018/8/main">
  <p188:cm id="{54DA298E-68F2-8C45-898F-75C5BD390338}" authorId="{6C6B660B-2F28-280F-F08B-4646E9B3CF02}" status="resolved" created="2024-03-28T15:05:19.656" complete="100000">
    <ac:deMkLst xmlns:ac="http://schemas.microsoft.com/office/drawing/2013/main/command">
      <pc:docMk xmlns:pc="http://schemas.microsoft.com/office/powerpoint/2013/main/command"/>
      <pc:sldMk xmlns:pc="http://schemas.microsoft.com/office/powerpoint/2013/main/command" cId="1552996078" sldId="319"/>
      <ac:picMk id="16" creationId="{D4749126-34D7-9E43-D34B-46E3A2C59AC6}"/>
    </ac:deMkLst>
    <p188:txBody>
      <a:bodyPr/>
      <a:lstStyle/>
      <a:p>
        <a:r>
          <a:rPr lang="en-CH"/>
          <a:t>change photo</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7557C3E-C32B-C719-3098-8471D044226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5C7FC59-777A-6318-1AD1-8BB2EFBA95D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CB3B9E3-B4FE-D649-A0AB-359F9BFE99BC}" type="datetimeFigureOut">
              <a:rPr lang="en-US" smtClean="0"/>
              <a:t>4/4/2024</a:t>
            </a:fld>
            <a:endParaRPr lang="en-US"/>
          </a:p>
        </p:txBody>
      </p:sp>
      <p:sp>
        <p:nvSpPr>
          <p:cNvPr id="4" name="Footer Placeholder 3">
            <a:extLst>
              <a:ext uri="{FF2B5EF4-FFF2-40B4-BE49-F238E27FC236}">
                <a16:creationId xmlns:a16="http://schemas.microsoft.com/office/drawing/2014/main" id="{A9955B69-A858-D17A-178E-FE3CD56C0CB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35CA19B-0701-359C-4F7E-0512C55D282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4911B59-5921-0748-A64A-5B7C606BBBA8}" type="slidenum">
              <a:rPr lang="en-US" smtClean="0"/>
              <a:t>‹#›</a:t>
            </a:fld>
            <a:endParaRPr lang="en-US"/>
          </a:p>
        </p:txBody>
      </p:sp>
    </p:spTree>
    <p:extLst>
      <p:ext uri="{BB962C8B-B14F-4D97-AF65-F5344CB8AC3E}">
        <p14:creationId xmlns:p14="http://schemas.microsoft.com/office/powerpoint/2010/main" val="17234141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35A527-80EC-444C-A6DB-C1783F72C8F4}" type="datetimeFigureOut">
              <a:rPr lang="en-US" smtClean="0"/>
              <a:t>4/4/2024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FF4C53-1607-5141-8F42-23FFF7C124EF}" type="slidenum">
              <a:rPr lang="en-US" smtClean="0"/>
              <a:t>‹#›</a:t>
            </a:fld>
            <a:endParaRPr lang="en-US"/>
          </a:p>
        </p:txBody>
      </p:sp>
    </p:spTree>
    <p:extLst>
      <p:ext uri="{BB962C8B-B14F-4D97-AF65-F5344CB8AC3E}">
        <p14:creationId xmlns:p14="http://schemas.microsoft.com/office/powerpoint/2010/main" val="3495364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F4C53-1607-5141-8F42-23FFF7C124EF}" type="slidenum">
              <a:rPr lang="en-US" smtClean="0"/>
              <a:t>1</a:t>
            </a:fld>
            <a:endParaRPr lang="en-US"/>
          </a:p>
        </p:txBody>
      </p:sp>
    </p:spTree>
    <p:extLst>
      <p:ext uri="{BB962C8B-B14F-4D97-AF65-F5344CB8AC3E}">
        <p14:creationId xmlns:p14="http://schemas.microsoft.com/office/powerpoint/2010/main" val="16668912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BFF4C53-1607-5141-8F42-23FFF7C124EF}" type="slidenum">
              <a:rPr lang="en-US" smtClean="0"/>
              <a:t>14</a:t>
            </a:fld>
            <a:endParaRPr lang="en-US"/>
          </a:p>
        </p:txBody>
      </p:sp>
    </p:spTree>
    <p:extLst>
      <p:ext uri="{BB962C8B-B14F-4D97-AF65-F5344CB8AC3E}">
        <p14:creationId xmlns:p14="http://schemas.microsoft.com/office/powerpoint/2010/main" val="6138105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BFF4C53-1607-5141-8F42-23FFF7C124EF}" type="slidenum">
              <a:rPr lang="en-US" smtClean="0"/>
              <a:t>15</a:t>
            </a:fld>
            <a:endParaRPr lang="en-US"/>
          </a:p>
        </p:txBody>
      </p:sp>
    </p:spTree>
    <p:extLst>
      <p:ext uri="{BB962C8B-B14F-4D97-AF65-F5344CB8AC3E}">
        <p14:creationId xmlns:p14="http://schemas.microsoft.com/office/powerpoint/2010/main" val="14423144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FF4C53-1607-5141-8F42-23FFF7C124EF}" type="slidenum">
              <a:rPr lang="en-US" smtClean="0"/>
              <a:t>16</a:t>
            </a:fld>
            <a:endParaRPr lang="en-US"/>
          </a:p>
        </p:txBody>
      </p:sp>
    </p:spTree>
    <p:extLst>
      <p:ext uri="{BB962C8B-B14F-4D97-AF65-F5344CB8AC3E}">
        <p14:creationId xmlns:p14="http://schemas.microsoft.com/office/powerpoint/2010/main" val="25248245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i="0" dirty="0">
              <a:latin typeface="Helvetica Light" panose="020B0403020202020204" pitchFamily="34" charset="0"/>
            </a:endParaRPr>
          </a:p>
        </p:txBody>
      </p:sp>
      <p:sp>
        <p:nvSpPr>
          <p:cNvPr id="4" name="Slide Number Placeholder 3"/>
          <p:cNvSpPr>
            <a:spLocks noGrp="1"/>
          </p:cNvSpPr>
          <p:nvPr>
            <p:ph type="sldNum" sz="quarter" idx="5"/>
          </p:nvPr>
        </p:nvSpPr>
        <p:spPr/>
        <p:txBody>
          <a:bodyPr/>
          <a:lstStyle/>
          <a:p>
            <a:fld id="{7BFF4C53-1607-5141-8F42-23FFF7C124EF}" type="slidenum">
              <a:rPr lang="en-US" smtClean="0"/>
              <a:t>17</a:t>
            </a:fld>
            <a:endParaRPr lang="en-US"/>
          </a:p>
        </p:txBody>
      </p:sp>
    </p:spTree>
    <p:extLst>
      <p:ext uri="{BB962C8B-B14F-4D97-AF65-F5344CB8AC3E}">
        <p14:creationId xmlns:p14="http://schemas.microsoft.com/office/powerpoint/2010/main" val="40638352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BFF4C53-1607-5141-8F42-23FFF7C124EF}" type="slidenum">
              <a:rPr lang="en-US" smtClean="0"/>
              <a:t>19</a:t>
            </a:fld>
            <a:endParaRPr lang="en-US"/>
          </a:p>
        </p:txBody>
      </p:sp>
    </p:spTree>
    <p:extLst>
      <p:ext uri="{BB962C8B-B14F-4D97-AF65-F5344CB8AC3E}">
        <p14:creationId xmlns:p14="http://schemas.microsoft.com/office/powerpoint/2010/main" val="21226745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BFF4C53-1607-5141-8F42-23FFF7C124EF}" type="slidenum">
              <a:rPr lang="en-US" smtClean="0"/>
              <a:t>20</a:t>
            </a:fld>
            <a:endParaRPr lang="en-US"/>
          </a:p>
        </p:txBody>
      </p:sp>
    </p:spTree>
    <p:extLst>
      <p:ext uri="{BB962C8B-B14F-4D97-AF65-F5344CB8AC3E}">
        <p14:creationId xmlns:p14="http://schemas.microsoft.com/office/powerpoint/2010/main" val="317329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F4C53-1607-5141-8F42-23FFF7C124EF}" type="slidenum">
              <a:rPr lang="en-US" smtClean="0"/>
              <a:t>21</a:t>
            </a:fld>
            <a:endParaRPr lang="en-US"/>
          </a:p>
        </p:txBody>
      </p:sp>
    </p:spTree>
    <p:extLst>
      <p:ext uri="{BB962C8B-B14F-4D97-AF65-F5344CB8AC3E}">
        <p14:creationId xmlns:p14="http://schemas.microsoft.com/office/powerpoint/2010/main" val="35064043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BFF4C53-1607-5141-8F42-23FFF7C124EF}" type="slidenum">
              <a:rPr lang="en-US" smtClean="0"/>
              <a:t>22</a:t>
            </a:fld>
            <a:endParaRPr lang="en-US"/>
          </a:p>
        </p:txBody>
      </p:sp>
    </p:spTree>
    <p:extLst>
      <p:ext uri="{BB962C8B-B14F-4D97-AF65-F5344CB8AC3E}">
        <p14:creationId xmlns:p14="http://schemas.microsoft.com/office/powerpoint/2010/main" val="20364894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F4C53-1607-5141-8F42-23FFF7C124EF}" type="slidenum">
              <a:rPr lang="en-US" smtClean="0"/>
              <a:t>24</a:t>
            </a:fld>
            <a:endParaRPr lang="en-US"/>
          </a:p>
        </p:txBody>
      </p:sp>
    </p:spTree>
    <p:extLst>
      <p:ext uri="{BB962C8B-B14F-4D97-AF65-F5344CB8AC3E}">
        <p14:creationId xmlns:p14="http://schemas.microsoft.com/office/powerpoint/2010/main" val="40985358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F4C53-1607-5141-8F42-23FFF7C124EF}" type="slidenum">
              <a:rPr lang="en-US" smtClean="0"/>
              <a:t>25</a:t>
            </a:fld>
            <a:endParaRPr lang="en-US"/>
          </a:p>
        </p:txBody>
      </p:sp>
    </p:spTree>
    <p:extLst>
      <p:ext uri="{BB962C8B-B14F-4D97-AF65-F5344CB8AC3E}">
        <p14:creationId xmlns:p14="http://schemas.microsoft.com/office/powerpoint/2010/main" val="676869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F4C53-1607-5141-8F42-23FFF7C124EF}" type="slidenum">
              <a:rPr lang="en-US" smtClean="0"/>
              <a:t>2</a:t>
            </a:fld>
            <a:endParaRPr lang="en-US"/>
          </a:p>
        </p:txBody>
      </p:sp>
    </p:spTree>
    <p:extLst>
      <p:ext uri="{BB962C8B-B14F-4D97-AF65-F5344CB8AC3E}">
        <p14:creationId xmlns:p14="http://schemas.microsoft.com/office/powerpoint/2010/main" val="690070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F4C53-1607-5141-8F42-23FFF7C124EF}" type="slidenum">
              <a:rPr lang="en-US" smtClean="0"/>
              <a:t>26</a:t>
            </a:fld>
            <a:endParaRPr lang="en-US"/>
          </a:p>
        </p:txBody>
      </p:sp>
    </p:spTree>
    <p:extLst>
      <p:ext uri="{BB962C8B-B14F-4D97-AF65-F5344CB8AC3E}">
        <p14:creationId xmlns:p14="http://schemas.microsoft.com/office/powerpoint/2010/main" val="2593488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F4C53-1607-5141-8F42-23FFF7C124EF}" type="slidenum">
              <a:rPr lang="en-US" smtClean="0"/>
              <a:t>27</a:t>
            </a:fld>
            <a:endParaRPr lang="en-US"/>
          </a:p>
        </p:txBody>
      </p:sp>
    </p:spTree>
    <p:extLst>
      <p:ext uri="{BB962C8B-B14F-4D97-AF65-F5344CB8AC3E}">
        <p14:creationId xmlns:p14="http://schemas.microsoft.com/office/powerpoint/2010/main" val="8245506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F4C53-1607-5141-8F42-23FFF7C124EF}" type="slidenum">
              <a:rPr lang="en-US" smtClean="0"/>
              <a:t>28</a:t>
            </a:fld>
            <a:endParaRPr lang="en-US"/>
          </a:p>
        </p:txBody>
      </p:sp>
    </p:spTree>
    <p:extLst>
      <p:ext uri="{BB962C8B-B14F-4D97-AF65-F5344CB8AC3E}">
        <p14:creationId xmlns:p14="http://schemas.microsoft.com/office/powerpoint/2010/main" val="6770357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F4C53-1607-5141-8F42-23FFF7C124EF}" type="slidenum">
              <a:rPr lang="en-US" smtClean="0"/>
              <a:t>29</a:t>
            </a:fld>
            <a:endParaRPr lang="en-US"/>
          </a:p>
        </p:txBody>
      </p:sp>
    </p:spTree>
    <p:extLst>
      <p:ext uri="{BB962C8B-B14F-4D97-AF65-F5344CB8AC3E}">
        <p14:creationId xmlns:p14="http://schemas.microsoft.com/office/powerpoint/2010/main" val="24231379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F4C53-1607-5141-8F42-23FFF7C124EF}" type="slidenum">
              <a:rPr lang="en-US" smtClean="0"/>
              <a:t>30</a:t>
            </a:fld>
            <a:endParaRPr lang="en-US"/>
          </a:p>
        </p:txBody>
      </p:sp>
    </p:spTree>
    <p:extLst>
      <p:ext uri="{BB962C8B-B14F-4D97-AF65-F5344CB8AC3E}">
        <p14:creationId xmlns:p14="http://schemas.microsoft.com/office/powerpoint/2010/main" val="12409994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BFF4C53-1607-5141-8F42-23FFF7C124EF}" type="slidenum">
              <a:rPr lang="en-US" smtClean="0"/>
              <a:t>31</a:t>
            </a:fld>
            <a:endParaRPr lang="en-US"/>
          </a:p>
        </p:txBody>
      </p:sp>
    </p:spTree>
    <p:extLst>
      <p:ext uri="{BB962C8B-B14F-4D97-AF65-F5344CB8AC3E}">
        <p14:creationId xmlns:p14="http://schemas.microsoft.com/office/powerpoint/2010/main" val="39172569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F4C53-1607-5141-8F42-23FFF7C124EF}" type="slidenum">
              <a:rPr lang="en-US" smtClean="0"/>
              <a:t>32</a:t>
            </a:fld>
            <a:endParaRPr lang="en-US"/>
          </a:p>
        </p:txBody>
      </p:sp>
    </p:spTree>
    <p:extLst>
      <p:ext uri="{BB962C8B-B14F-4D97-AF65-F5344CB8AC3E}">
        <p14:creationId xmlns:p14="http://schemas.microsoft.com/office/powerpoint/2010/main" val="40029725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BFF4C53-1607-5141-8F42-23FFF7C124EF}" type="slidenum">
              <a:rPr lang="en-US" smtClean="0"/>
              <a:t>33</a:t>
            </a:fld>
            <a:endParaRPr lang="en-US"/>
          </a:p>
        </p:txBody>
      </p:sp>
    </p:spTree>
    <p:extLst>
      <p:ext uri="{BB962C8B-B14F-4D97-AF65-F5344CB8AC3E}">
        <p14:creationId xmlns:p14="http://schemas.microsoft.com/office/powerpoint/2010/main" val="954796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ACTUAL QR CODE WITHOUT CROPPING</a:t>
            </a:r>
          </a:p>
        </p:txBody>
      </p:sp>
      <p:sp>
        <p:nvSpPr>
          <p:cNvPr id="4" name="Slide Number Placeholder 3"/>
          <p:cNvSpPr>
            <a:spLocks noGrp="1"/>
          </p:cNvSpPr>
          <p:nvPr>
            <p:ph type="sldNum" sz="quarter" idx="5"/>
          </p:nvPr>
        </p:nvSpPr>
        <p:spPr/>
        <p:txBody>
          <a:bodyPr/>
          <a:lstStyle/>
          <a:p>
            <a:fld id="{7BFF4C53-1607-5141-8F42-23FFF7C124EF}" type="slidenum">
              <a:rPr lang="en-US" smtClean="0"/>
              <a:t>34</a:t>
            </a:fld>
            <a:endParaRPr lang="en-US"/>
          </a:p>
        </p:txBody>
      </p:sp>
    </p:spTree>
    <p:extLst>
      <p:ext uri="{BB962C8B-B14F-4D97-AF65-F5344CB8AC3E}">
        <p14:creationId xmlns:p14="http://schemas.microsoft.com/office/powerpoint/2010/main" val="34499013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BFF4C53-1607-5141-8F42-23FFF7C124EF}" type="slidenum">
              <a:rPr lang="en-US" smtClean="0"/>
              <a:t>35</a:t>
            </a:fld>
            <a:endParaRPr lang="en-US"/>
          </a:p>
        </p:txBody>
      </p:sp>
    </p:spTree>
    <p:extLst>
      <p:ext uri="{BB962C8B-B14F-4D97-AF65-F5344CB8AC3E}">
        <p14:creationId xmlns:p14="http://schemas.microsoft.com/office/powerpoint/2010/main" val="3439027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BFF4C53-1607-5141-8F42-23FFF7C124EF}" type="slidenum">
              <a:rPr lang="en-US" smtClean="0"/>
              <a:t>3</a:t>
            </a:fld>
            <a:endParaRPr lang="en-US"/>
          </a:p>
        </p:txBody>
      </p:sp>
    </p:spTree>
    <p:extLst>
      <p:ext uri="{BB962C8B-B14F-4D97-AF65-F5344CB8AC3E}">
        <p14:creationId xmlns:p14="http://schemas.microsoft.com/office/powerpoint/2010/main" val="17474471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F4C53-1607-5141-8F42-23FFF7C124EF}" type="slidenum">
              <a:rPr lang="en-US" smtClean="0"/>
              <a:t>36</a:t>
            </a:fld>
            <a:endParaRPr lang="en-US"/>
          </a:p>
        </p:txBody>
      </p:sp>
    </p:spTree>
    <p:extLst>
      <p:ext uri="{BB962C8B-B14F-4D97-AF65-F5344CB8AC3E}">
        <p14:creationId xmlns:p14="http://schemas.microsoft.com/office/powerpoint/2010/main" val="906429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F4C53-1607-5141-8F42-23FFF7C124EF}" type="slidenum">
              <a:rPr lang="en-US" smtClean="0"/>
              <a:t>37</a:t>
            </a:fld>
            <a:endParaRPr lang="en-US"/>
          </a:p>
        </p:txBody>
      </p:sp>
    </p:spTree>
    <p:extLst>
      <p:ext uri="{BB962C8B-B14F-4D97-AF65-F5344CB8AC3E}">
        <p14:creationId xmlns:p14="http://schemas.microsoft.com/office/powerpoint/2010/main" val="17425252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F4C53-1607-5141-8F42-23FFF7C124EF}" type="slidenum">
              <a:rPr lang="en-US" smtClean="0"/>
              <a:t>38</a:t>
            </a:fld>
            <a:endParaRPr lang="en-US"/>
          </a:p>
        </p:txBody>
      </p:sp>
    </p:spTree>
    <p:extLst>
      <p:ext uri="{BB962C8B-B14F-4D97-AF65-F5344CB8AC3E}">
        <p14:creationId xmlns:p14="http://schemas.microsoft.com/office/powerpoint/2010/main" val="8615099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BFF4C53-1607-5141-8F42-23FFF7C124EF}" type="slidenum">
              <a:rPr lang="en-US" smtClean="0"/>
              <a:t>5</a:t>
            </a:fld>
            <a:endParaRPr lang="en-US"/>
          </a:p>
        </p:txBody>
      </p:sp>
    </p:spTree>
    <p:extLst>
      <p:ext uri="{BB962C8B-B14F-4D97-AF65-F5344CB8AC3E}">
        <p14:creationId xmlns:p14="http://schemas.microsoft.com/office/powerpoint/2010/main" val="1949945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BFF4C53-1607-5141-8F42-23FFF7C124EF}" type="slidenum">
              <a:rPr lang="en-US" smtClean="0"/>
              <a:t>6</a:t>
            </a:fld>
            <a:endParaRPr lang="en-US"/>
          </a:p>
        </p:txBody>
      </p:sp>
    </p:spTree>
    <p:extLst>
      <p:ext uri="{BB962C8B-B14F-4D97-AF65-F5344CB8AC3E}">
        <p14:creationId xmlns:p14="http://schemas.microsoft.com/office/powerpoint/2010/main" val="16545627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BFF4C53-1607-5141-8F42-23FFF7C124EF}" type="slidenum">
              <a:rPr lang="en-US" smtClean="0"/>
              <a:t>8</a:t>
            </a:fld>
            <a:endParaRPr lang="en-US"/>
          </a:p>
        </p:txBody>
      </p:sp>
    </p:spTree>
    <p:extLst>
      <p:ext uri="{BB962C8B-B14F-4D97-AF65-F5344CB8AC3E}">
        <p14:creationId xmlns:p14="http://schemas.microsoft.com/office/powerpoint/2010/main" val="2628344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BFF4C53-1607-5141-8F42-23FFF7C124EF}" type="slidenum">
              <a:rPr lang="en-US" smtClean="0"/>
              <a:t>10</a:t>
            </a:fld>
            <a:endParaRPr lang="en-US"/>
          </a:p>
        </p:txBody>
      </p:sp>
    </p:spTree>
    <p:extLst>
      <p:ext uri="{BB962C8B-B14F-4D97-AF65-F5344CB8AC3E}">
        <p14:creationId xmlns:p14="http://schemas.microsoft.com/office/powerpoint/2010/main" val="4076278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BFF4C53-1607-5141-8F42-23FFF7C124EF}" type="slidenum">
              <a:rPr lang="en-US" smtClean="0"/>
              <a:t>12</a:t>
            </a:fld>
            <a:endParaRPr lang="en-US"/>
          </a:p>
        </p:txBody>
      </p:sp>
    </p:spTree>
    <p:extLst>
      <p:ext uri="{BB962C8B-B14F-4D97-AF65-F5344CB8AC3E}">
        <p14:creationId xmlns:p14="http://schemas.microsoft.com/office/powerpoint/2010/main" val="3920998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BFF4C53-1607-5141-8F42-23FFF7C124EF}" type="slidenum">
              <a:rPr lang="en-US" smtClean="0"/>
              <a:t>13</a:t>
            </a:fld>
            <a:endParaRPr lang="en-US"/>
          </a:p>
        </p:txBody>
      </p:sp>
    </p:spTree>
    <p:extLst>
      <p:ext uri="{BB962C8B-B14F-4D97-AF65-F5344CB8AC3E}">
        <p14:creationId xmlns:p14="http://schemas.microsoft.com/office/powerpoint/2010/main" val="23954913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p:cNvSpPr>
            <a:spLocks noGrp="1"/>
          </p:cNvSpPr>
          <p:nvPr>
            <p:ph type="dt" sz="half" idx="10"/>
          </p:nvPr>
        </p:nvSpPr>
        <p:spPr/>
        <p:txBody>
          <a:bodyPr/>
          <a:lstStyle/>
          <a:p>
            <a:fld id="{06CFCC91-AF35-F142-9520-E56A785330B0}"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84F67-72AD-A040-A15E-C64E504F8086}" type="slidenum">
              <a:rPr lang="en-US" smtClean="0"/>
              <a:t>‹#›</a:t>
            </a:fld>
            <a:endParaRPr lang="en-US"/>
          </a:p>
        </p:txBody>
      </p:sp>
    </p:spTree>
    <p:extLst>
      <p:ext uri="{BB962C8B-B14F-4D97-AF65-F5344CB8AC3E}">
        <p14:creationId xmlns:p14="http://schemas.microsoft.com/office/powerpoint/2010/main" val="1744070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6CFCC91-AF35-F142-9520-E56A785330B0}"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84F67-72AD-A040-A15E-C64E504F8086}" type="slidenum">
              <a:rPr lang="en-US" smtClean="0"/>
              <a:t>‹#›</a:t>
            </a:fld>
            <a:endParaRPr lang="en-US"/>
          </a:p>
        </p:txBody>
      </p:sp>
    </p:spTree>
    <p:extLst>
      <p:ext uri="{BB962C8B-B14F-4D97-AF65-F5344CB8AC3E}">
        <p14:creationId xmlns:p14="http://schemas.microsoft.com/office/powerpoint/2010/main" val="2480312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6CFCC91-AF35-F142-9520-E56A785330B0}"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84F67-72AD-A040-A15E-C64E504F8086}" type="slidenum">
              <a:rPr lang="en-US" smtClean="0"/>
              <a:t>‹#›</a:t>
            </a:fld>
            <a:endParaRPr lang="en-US"/>
          </a:p>
        </p:txBody>
      </p:sp>
    </p:spTree>
    <p:extLst>
      <p:ext uri="{BB962C8B-B14F-4D97-AF65-F5344CB8AC3E}">
        <p14:creationId xmlns:p14="http://schemas.microsoft.com/office/powerpoint/2010/main" val="3494747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p>
            <a:fld id="{06CFCC91-AF35-F142-9520-E56A785330B0}"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84F67-72AD-A040-A15E-C64E504F8086}" type="slidenum">
              <a:rPr lang="en-US" smtClean="0"/>
              <a:t>‹#›</a:t>
            </a:fld>
            <a:endParaRPr lang="en-US"/>
          </a:p>
        </p:txBody>
      </p:sp>
    </p:spTree>
    <p:extLst>
      <p:ext uri="{BB962C8B-B14F-4D97-AF65-F5344CB8AC3E}">
        <p14:creationId xmlns:p14="http://schemas.microsoft.com/office/powerpoint/2010/main" val="3941311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6CFCC91-AF35-F142-9520-E56A785330B0}" type="datetimeFigureOut">
              <a:rPr lang="en-US" smtClean="0"/>
              <a:t>4/4/2024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684F67-72AD-A040-A15E-C64E504F8086}" type="slidenum">
              <a:rPr lang="en-US" smtClean="0"/>
              <a:t>‹#›</a:t>
            </a:fld>
            <a:endParaRPr lang="en-US"/>
          </a:p>
        </p:txBody>
      </p:sp>
    </p:spTree>
    <p:extLst>
      <p:ext uri="{BB962C8B-B14F-4D97-AF65-F5344CB8AC3E}">
        <p14:creationId xmlns:p14="http://schemas.microsoft.com/office/powerpoint/2010/main" val="34040447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p:txBody>
          <a:bodyPr/>
          <a:lstStyle/>
          <a:p>
            <a:fld id="{06CFCC91-AF35-F142-9520-E56A785330B0}"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684F67-72AD-A040-A15E-C64E504F8086}" type="slidenum">
              <a:rPr lang="en-US" smtClean="0"/>
              <a:t>‹#›</a:t>
            </a:fld>
            <a:endParaRPr lang="en-US"/>
          </a:p>
        </p:txBody>
      </p:sp>
    </p:spTree>
    <p:extLst>
      <p:ext uri="{BB962C8B-B14F-4D97-AF65-F5344CB8AC3E}">
        <p14:creationId xmlns:p14="http://schemas.microsoft.com/office/powerpoint/2010/main" val="40818600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p:txBody>
          <a:bodyPr/>
          <a:lstStyle/>
          <a:p>
            <a:fld id="{06CFCC91-AF35-F142-9520-E56A785330B0}" type="datetimeFigureOut">
              <a:rPr lang="en-US" smtClean="0"/>
              <a:t>4/4/2024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684F67-72AD-A040-A15E-C64E504F8086}" type="slidenum">
              <a:rPr lang="en-US" smtClean="0"/>
              <a:t>‹#›</a:t>
            </a:fld>
            <a:endParaRPr lang="en-US"/>
          </a:p>
        </p:txBody>
      </p:sp>
    </p:spTree>
    <p:extLst>
      <p:ext uri="{BB962C8B-B14F-4D97-AF65-F5344CB8AC3E}">
        <p14:creationId xmlns:p14="http://schemas.microsoft.com/office/powerpoint/2010/main" val="1649088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2"/>
          <p:cNvSpPr>
            <a:spLocks noGrp="1"/>
          </p:cNvSpPr>
          <p:nvPr>
            <p:ph type="dt" sz="half" idx="10"/>
          </p:nvPr>
        </p:nvSpPr>
        <p:spPr/>
        <p:txBody>
          <a:bodyPr/>
          <a:lstStyle/>
          <a:p>
            <a:fld id="{06CFCC91-AF35-F142-9520-E56A785330B0}" type="datetimeFigureOut">
              <a:rPr lang="en-US" smtClean="0"/>
              <a:t>4/4/2024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684F67-72AD-A040-A15E-C64E504F8086}" type="slidenum">
              <a:rPr lang="en-US" smtClean="0"/>
              <a:t>‹#›</a:t>
            </a:fld>
            <a:endParaRPr lang="en-US"/>
          </a:p>
        </p:txBody>
      </p:sp>
    </p:spTree>
    <p:extLst>
      <p:ext uri="{BB962C8B-B14F-4D97-AF65-F5344CB8AC3E}">
        <p14:creationId xmlns:p14="http://schemas.microsoft.com/office/powerpoint/2010/main" val="1228237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CFCC91-AF35-F142-9520-E56A785330B0}" type="datetimeFigureOut">
              <a:rPr lang="en-US" smtClean="0"/>
              <a:t>4/4/2024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684F67-72AD-A040-A15E-C64E504F8086}" type="slidenum">
              <a:rPr lang="en-US" smtClean="0"/>
              <a:t>‹#›</a:t>
            </a:fld>
            <a:endParaRPr lang="en-US"/>
          </a:p>
        </p:txBody>
      </p:sp>
    </p:spTree>
    <p:extLst>
      <p:ext uri="{BB962C8B-B14F-4D97-AF65-F5344CB8AC3E}">
        <p14:creationId xmlns:p14="http://schemas.microsoft.com/office/powerpoint/2010/main" val="28449123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6CFCC91-AF35-F142-9520-E56A785330B0}"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684F67-72AD-A040-A15E-C64E504F8086}" type="slidenum">
              <a:rPr lang="en-US" smtClean="0"/>
              <a:t>‹#›</a:t>
            </a:fld>
            <a:endParaRPr lang="en-US"/>
          </a:p>
        </p:txBody>
      </p:sp>
    </p:spTree>
    <p:extLst>
      <p:ext uri="{BB962C8B-B14F-4D97-AF65-F5344CB8AC3E}">
        <p14:creationId xmlns:p14="http://schemas.microsoft.com/office/powerpoint/2010/main" val="3025469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06CFCC91-AF35-F142-9520-E56A785330B0}" type="datetimeFigureOut">
              <a:rPr lang="en-US" smtClean="0"/>
              <a:t>4/4/2024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684F67-72AD-A040-A15E-C64E504F8086}" type="slidenum">
              <a:rPr lang="en-US" smtClean="0"/>
              <a:t>‹#›</a:t>
            </a:fld>
            <a:endParaRPr lang="en-US"/>
          </a:p>
        </p:txBody>
      </p:sp>
    </p:spTree>
    <p:extLst>
      <p:ext uri="{BB962C8B-B14F-4D97-AF65-F5344CB8AC3E}">
        <p14:creationId xmlns:p14="http://schemas.microsoft.com/office/powerpoint/2010/main" val="19404515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CFCC91-AF35-F142-9520-E56A785330B0}" type="datetimeFigureOut">
              <a:rPr lang="en-US" smtClean="0"/>
              <a:t>4/4/2024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684F67-72AD-A040-A15E-C64E504F8086}" type="slidenum">
              <a:rPr lang="en-US" smtClean="0"/>
              <a:t>‹#›</a:t>
            </a:fld>
            <a:endParaRPr lang="en-US"/>
          </a:p>
        </p:txBody>
      </p:sp>
    </p:spTree>
    <p:extLst>
      <p:ext uri="{BB962C8B-B14F-4D97-AF65-F5344CB8AC3E}">
        <p14:creationId xmlns:p14="http://schemas.microsoft.com/office/powerpoint/2010/main" val="2951429615"/>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forms.gle/TbhLoZ1KdBYrMra99"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emf"/><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emf"/></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emf"/><Relationship Id="rId4" Type="http://schemas.openxmlformats.org/officeDocument/2006/relationships/image" Target="../media/image15.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2.xml"/><Relationship Id="rId1" Type="http://schemas.openxmlformats.org/officeDocument/2006/relationships/video" Target="https://www.youtube.com/embed/SNzES_1khMc?feature=oembed"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s://odi.cdn.ngo/media/documents/HPG_CAR_case_study-final.pd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30.emf"/><Relationship Id="rId3" Type="http://schemas.openxmlformats.org/officeDocument/2006/relationships/image" Target="../media/image25.jpeg"/><Relationship Id="rId7" Type="http://schemas.openxmlformats.org/officeDocument/2006/relationships/image" Target="../media/image29.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8.emf"/><Relationship Id="rId5" Type="http://schemas.openxmlformats.org/officeDocument/2006/relationships/image" Target="../media/image27.emf"/><Relationship Id="rId4" Type="http://schemas.openxmlformats.org/officeDocument/2006/relationships/image" Target="../media/image26.emf"/></Relationships>
</file>

<file path=ppt/slides/_rels/slide2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3.emf"/><Relationship Id="rId4" Type="http://schemas.openxmlformats.org/officeDocument/2006/relationships/image" Target="../media/image32.jpe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18/10/relationships/comments" Target="../comments/modernComment_13F_5C90D6EE.xm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emf"/><Relationship Id="rId5" Type="http://schemas.openxmlformats.org/officeDocument/2006/relationships/hyperlink" Target="https://forms.gle/LpcEx3DfwA4FME3WA" TargetMode="External"/><Relationship Id="rId4" Type="http://schemas.openxmlformats.org/officeDocument/2006/relationships/image" Target="../media/image34.jp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18/10/relationships/comments" Target="../comments/modernComment_12F_186BEF0E.xm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9.emf"/><Relationship Id="rId4" Type="http://schemas.openxmlformats.org/officeDocument/2006/relationships/hyperlink" Target="https://forms.gle/8WnGnoVHV856bj5d8"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view through a tent&#10;&#10;Description automatically generated">
            <a:extLst>
              <a:ext uri="{FF2B5EF4-FFF2-40B4-BE49-F238E27FC236}">
                <a16:creationId xmlns:a16="http://schemas.microsoft.com/office/drawing/2014/main" id="{383503E7-7FFC-FBF7-DCF1-99A7A1D172C1}"/>
              </a:ext>
            </a:extLst>
          </p:cNvPr>
          <p:cNvPicPr>
            <a:picLocks noChangeAspect="1"/>
          </p:cNvPicPr>
          <p:nvPr/>
        </p:nvPicPr>
        <p:blipFill rotWithShape="1">
          <a:blip r:embed="rId3"/>
          <a:srcRect t="12966"/>
          <a:stretch/>
        </p:blipFill>
        <p:spPr>
          <a:xfrm>
            <a:off x="0" y="-216131"/>
            <a:ext cx="12192000" cy="7074131"/>
          </a:xfrm>
          <a:prstGeom prst="rect">
            <a:avLst/>
          </a:prstGeom>
        </p:spPr>
      </p:pic>
      <p:sp>
        <p:nvSpPr>
          <p:cNvPr id="27" name="Title 1">
            <a:extLst>
              <a:ext uri="{FF2B5EF4-FFF2-40B4-BE49-F238E27FC236}">
                <a16:creationId xmlns:a16="http://schemas.microsoft.com/office/drawing/2014/main" id="{8638C1AB-EF7D-CD8D-50DE-E62723DD3A2F}"/>
              </a:ext>
            </a:extLst>
          </p:cNvPr>
          <p:cNvSpPr txBox="1">
            <a:spLocks/>
          </p:cNvSpPr>
          <p:nvPr/>
        </p:nvSpPr>
        <p:spPr>
          <a:xfrm>
            <a:off x="7320499" y="2122297"/>
            <a:ext cx="5502950" cy="28051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4000" b="1" dirty="0">
                <a:solidFill>
                  <a:schemeClr val="bg1"/>
                </a:solidFill>
                <a:latin typeface="Helvetica" pitchFamily="2" charset="0"/>
                <a:ea typeface="HELVETICA NEUE MEDIUM" panose="02000503000000020004" pitchFamily="2" charset="0"/>
                <a:cs typeface="HELVETICA NEUE MEDIUM" panose="02000503000000020004" pitchFamily="2" charset="0"/>
              </a:rPr>
              <a:t>Optimising </a:t>
            </a:r>
            <a:br>
              <a:rPr lang="en-US" sz="4000" b="1" dirty="0">
                <a:solidFill>
                  <a:schemeClr val="bg1"/>
                </a:solidFill>
                <a:latin typeface="Helvetica" pitchFamily="2" charset="0"/>
                <a:ea typeface="Helvetica Neue Medium" panose="02000503000000020004" pitchFamily="2" charset="0"/>
                <a:cs typeface="Helvetica Neue Medium" panose="02000503000000020004" pitchFamily="2" charset="0"/>
              </a:rPr>
            </a:br>
            <a:r>
              <a:rPr lang="en-US" sz="4000" b="1" dirty="0">
                <a:solidFill>
                  <a:schemeClr val="bg1"/>
                </a:solidFill>
                <a:latin typeface="Helvetica" pitchFamily="2" charset="0"/>
                <a:ea typeface="Helvetica Neue Medium" panose="02000503000000020004" pitchFamily="2" charset="0"/>
                <a:cs typeface="Helvetica Neue Medium" panose="02000503000000020004" pitchFamily="2" charset="0"/>
              </a:rPr>
              <a:t>Armed Actor</a:t>
            </a:r>
            <a:br>
              <a:rPr lang="en-US" sz="4000" b="1" dirty="0">
                <a:solidFill>
                  <a:schemeClr val="bg1"/>
                </a:solidFill>
                <a:latin typeface="Helvetica" pitchFamily="2" charset="0"/>
                <a:ea typeface="HELVETICA NEUE MEDIUM" panose="02000503000000020004" pitchFamily="2" charset="0"/>
                <a:cs typeface="HELVETICA NEUE MEDIUM" panose="02000503000000020004" pitchFamily="2" charset="0"/>
              </a:rPr>
            </a:br>
            <a:r>
              <a:rPr lang="en-US" sz="4000" b="1" dirty="0">
                <a:solidFill>
                  <a:schemeClr val="bg1"/>
                </a:solidFill>
                <a:latin typeface="Helvetica" pitchFamily="2" charset="0"/>
                <a:ea typeface="Helvetica Neue Medium" panose="02000503000000020004" pitchFamily="2" charset="0"/>
                <a:cs typeface="Helvetica Neue Medium" panose="02000503000000020004" pitchFamily="2" charset="0"/>
              </a:rPr>
              <a:t>Engagement for Protection </a:t>
            </a:r>
            <a:br>
              <a:rPr lang="en-US" sz="4000" b="1" dirty="0">
                <a:solidFill>
                  <a:schemeClr val="bg1"/>
                </a:solidFill>
                <a:latin typeface="Helvetica" pitchFamily="2" charset="0"/>
                <a:ea typeface="Helvetica Neue Medium" panose="02000503000000020004" pitchFamily="2" charset="0"/>
                <a:cs typeface="Helvetica Neue Medium" panose="02000503000000020004" pitchFamily="2" charset="0"/>
              </a:rPr>
            </a:br>
            <a:r>
              <a:rPr lang="en-US" sz="4000" b="1" dirty="0">
                <a:solidFill>
                  <a:schemeClr val="bg1"/>
                </a:solidFill>
                <a:latin typeface="Helvetica" pitchFamily="2" charset="0"/>
                <a:ea typeface="Helvetica Neue Medium" panose="02000503000000020004" pitchFamily="2" charset="0"/>
                <a:cs typeface="Helvetica Neue Medium" panose="02000503000000020004" pitchFamily="2" charset="0"/>
              </a:rPr>
              <a:t>Outcomes</a:t>
            </a:r>
            <a:endParaRPr lang="en-US" sz="4000" b="1" dirty="0">
              <a:solidFill>
                <a:schemeClr val="bg1"/>
              </a:solidFill>
              <a:latin typeface="Helvetica" pitchFamily="2" charset="0"/>
              <a:ea typeface="HELVETICA NEUE MEDIUM" panose="02000503000000020004" pitchFamily="2" charset="0"/>
              <a:cs typeface="HELVETICA NEUE MEDIUM" panose="02000503000000020004" pitchFamily="2" charset="0"/>
            </a:endParaRPr>
          </a:p>
        </p:txBody>
      </p:sp>
      <p:sp>
        <p:nvSpPr>
          <p:cNvPr id="28" name="Title 17">
            <a:extLst>
              <a:ext uri="{FF2B5EF4-FFF2-40B4-BE49-F238E27FC236}">
                <a16:creationId xmlns:a16="http://schemas.microsoft.com/office/drawing/2014/main" id="{A0783B1C-18BE-6582-8112-28E96494318F}"/>
              </a:ext>
            </a:extLst>
          </p:cNvPr>
          <p:cNvSpPr>
            <a:spLocks noGrp="1"/>
          </p:cNvSpPr>
          <p:nvPr>
            <p:ph type="ctrTitle"/>
          </p:nvPr>
        </p:nvSpPr>
        <p:spPr>
          <a:xfrm>
            <a:off x="8524018" y="5014042"/>
            <a:ext cx="3095913" cy="392699"/>
          </a:xfrm>
        </p:spPr>
        <p:txBody>
          <a:bodyPr>
            <a:normAutofit/>
          </a:bodyPr>
          <a:lstStyle/>
          <a:p>
            <a:r>
              <a:rPr lang="en-US" sz="2000" dirty="0">
                <a:solidFill>
                  <a:schemeClr val="bg1"/>
                </a:solidFill>
                <a:latin typeface="Helvetica" pitchFamily="2" charset="0"/>
              </a:rPr>
              <a:t>Location</a:t>
            </a:r>
            <a:r>
              <a:rPr lang="en-US" sz="2000" dirty="0">
                <a:solidFill>
                  <a:schemeClr val="bg1"/>
                </a:solidFill>
                <a:latin typeface="FreightSans Pro Book" panose="02000606030000020004" pitchFamily="2" charset="0"/>
              </a:rPr>
              <a:t> | Date | Time</a:t>
            </a:r>
          </a:p>
        </p:txBody>
      </p:sp>
      <p:sp>
        <p:nvSpPr>
          <p:cNvPr id="29" name="Title 17">
            <a:extLst>
              <a:ext uri="{FF2B5EF4-FFF2-40B4-BE49-F238E27FC236}">
                <a16:creationId xmlns:a16="http://schemas.microsoft.com/office/drawing/2014/main" id="{52A65F8E-0696-E28D-AEAB-3C692A716E66}"/>
              </a:ext>
            </a:extLst>
          </p:cNvPr>
          <p:cNvSpPr txBox="1">
            <a:spLocks/>
          </p:cNvSpPr>
          <p:nvPr/>
        </p:nvSpPr>
        <p:spPr>
          <a:xfrm>
            <a:off x="8705137" y="5493290"/>
            <a:ext cx="2733675" cy="39269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dirty="0">
                <a:solidFill>
                  <a:schemeClr val="bg1"/>
                </a:solidFill>
                <a:latin typeface="Helvetica" pitchFamily="2" charset="0"/>
              </a:rPr>
              <a:t>Facilitator’s Name</a:t>
            </a:r>
          </a:p>
        </p:txBody>
      </p:sp>
      <p:pic>
        <p:nvPicPr>
          <p:cNvPr id="3" name="Picture 2" descr="A white text on a black background&#10;&#10;Description automatically generated">
            <a:extLst>
              <a:ext uri="{FF2B5EF4-FFF2-40B4-BE49-F238E27FC236}">
                <a16:creationId xmlns:a16="http://schemas.microsoft.com/office/drawing/2014/main" id="{C0251A9B-8CF6-91C5-BB78-29AFB6D78C20}"/>
              </a:ext>
            </a:extLst>
          </p:cNvPr>
          <p:cNvPicPr>
            <a:picLocks noChangeAspect="1"/>
          </p:cNvPicPr>
          <p:nvPr/>
        </p:nvPicPr>
        <p:blipFill>
          <a:blip r:embed="rId4"/>
          <a:stretch>
            <a:fillRect/>
          </a:stretch>
        </p:blipFill>
        <p:spPr>
          <a:xfrm>
            <a:off x="9329148" y="141916"/>
            <a:ext cx="2059789" cy="1319552"/>
          </a:xfrm>
          <a:prstGeom prst="rect">
            <a:avLst/>
          </a:prstGeom>
        </p:spPr>
      </p:pic>
    </p:spTree>
    <p:extLst>
      <p:ext uri="{BB962C8B-B14F-4D97-AF65-F5344CB8AC3E}">
        <p14:creationId xmlns:p14="http://schemas.microsoft.com/office/powerpoint/2010/main" val="14375941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D5479F-BAC9-39E8-BB34-6E27A7DB1F8E}"/>
              </a:ext>
            </a:extLst>
          </p:cNvPr>
          <p:cNvSpPr/>
          <p:nvPr/>
        </p:nvSpPr>
        <p:spPr>
          <a:xfrm>
            <a:off x="11938000" y="0"/>
            <a:ext cx="270933" cy="6858000"/>
          </a:xfrm>
          <a:prstGeom prst="rect">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5" name="TextBox 4">
            <a:extLst>
              <a:ext uri="{FF2B5EF4-FFF2-40B4-BE49-F238E27FC236}">
                <a16:creationId xmlns:a16="http://schemas.microsoft.com/office/drawing/2014/main" id="{CD3C79AB-F52D-DB8E-F90A-BEB82C7F5F26}"/>
              </a:ext>
            </a:extLst>
          </p:cNvPr>
          <p:cNvSpPr txBox="1"/>
          <p:nvPr/>
        </p:nvSpPr>
        <p:spPr>
          <a:xfrm>
            <a:off x="396481" y="823795"/>
            <a:ext cx="2842019" cy="1107996"/>
          </a:xfrm>
          <a:prstGeom prst="rect">
            <a:avLst/>
          </a:prstGeom>
          <a:noFill/>
        </p:spPr>
        <p:txBody>
          <a:bodyPr wrap="square">
            <a:spAutoFit/>
          </a:bodyPr>
          <a:lstStyle/>
          <a:p>
            <a:pPr marL="0" indent="0">
              <a:spcAft>
                <a:spcPts val="800"/>
              </a:spcAft>
              <a:buNone/>
            </a:pPr>
            <a:r>
              <a:rPr lang="en-US" sz="2200" kern="100" dirty="0">
                <a:solidFill>
                  <a:srgbClr val="27242B"/>
                </a:solidFill>
                <a:effectLst/>
                <a:latin typeface="Helvetica Light" panose="020B0403020202020204" pitchFamily="34" charset="0"/>
                <a:ea typeface="Calibri" panose="020F0502020204030204" pitchFamily="34" charset="0"/>
                <a:cs typeface="Calibri Light" panose="020F0302020204030204" pitchFamily="34" charset="0"/>
              </a:rPr>
              <a:t>Test your knowledge of the </a:t>
            </a:r>
            <a:r>
              <a:rPr lang="en-US" sz="2200" b="1" kern="100" dirty="0">
                <a:solidFill>
                  <a:srgbClr val="27242B"/>
                </a:solidFill>
                <a:effectLst/>
                <a:latin typeface="Helvetica" pitchFamily="2" charset="0"/>
                <a:ea typeface="Calibri" panose="020F0502020204030204" pitchFamily="34" charset="0"/>
                <a:cs typeface="Calibri Light" panose="020F0302020204030204" pitchFamily="34" charset="0"/>
              </a:rPr>
              <a:t>Centrality of Protection</a:t>
            </a:r>
            <a:endParaRPr lang="en-CH" sz="2200" b="1" kern="100">
              <a:solidFill>
                <a:srgbClr val="27242B"/>
              </a:solidFill>
              <a:effectLst/>
              <a:latin typeface="Helvetica" pitchFamily="2"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E2B0A8D0-2342-34F6-5B57-F3AC6180BAF3}"/>
              </a:ext>
            </a:extLst>
          </p:cNvPr>
          <p:cNvSpPr txBox="1"/>
          <p:nvPr/>
        </p:nvSpPr>
        <p:spPr>
          <a:xfrm>
            <a:off x="9831255" y="438559"/>
            <a:ext cx="1774271" cy="342723"/>
          </a:xfrm>
          <a:prstGeom prst="rect">
            <a:avLst/>
          </a:prstGeom>
          <a:noFill/>
        </p:spPr>
        <p:txBody>
          <a:bodyPr wrap="square">
            <a:spAutoFit/>
          </a:bodyPr>
          <a:lstStyle/>
          <a:p>
            <a:pPr>
              <a:lnSpc>
                <a:spcPct val="150000"/>
              </a:lnSpc>
              <a:buClr>
                <a:srgbClr val="0C94D6"/>
              </a:buClr>
              <a:buSzPct val="125000"/>
            </a:pPr>
            <a:r>
              <a:rPr lang="en-US" sz="1200">
                <a:solidFill>
                  <a:schemeClr val="bg1"/>
                </a:solidFill>
                <a:latin typeface="FreightSans Pro Book" panose="02000606030000020004" pitchFamily="2" charset="0"/>
              </a:rPr>
              <a:t>Photo by: Angel-Saxena</a:t>
            </a:r>
          </a:p>
        </p:txBody>
      </p:sp>
      <p:pic>
        <p:nvPicPr>
          <p:cNvPr id="9" name="Picture 8">
            <a:hlinkClick r:id="rId3"/>
            <a:extLst>
              <a:ext uri="{FF2B5EF4-FFF2-40B4-BE49-F238E27FC236}">
                <a16:creationId xmlns:a16="http://schemas.microsoft.com/office/drawing/2014/main" id="{FC05CB2C-5DEB-C2A9-0682-4EFCD5B36FD6}"/>
              </a:ext>
            </a:extLst>
          </p:cNvPr>
          <p:cNvPicPr>
            <a:picLocks noChangeAspect="1"/>
          </p:cNvPicPr>
          <p:nvPr/>
        </p:nvPicPr>
        <p:blipFill>
          <a:blip r:embed="rId4"/>
          <a:stretch>
            <a:fillRect/>
          </a:stretch>
        </p:blipFill>
        <p:spPr>
          <a:xfrm>
            <a:off x="3707583" y="5937364"/>
            <a:ext cx="517194" cy="517194"/>
          </a:xfrm>
          <a:prstGeom prst="rect">
            <a:avLst/>
          </a:prstGeom>
        </p:spPr>
      </p:pic>
      <p:sp>
        <p:nvSpPr>
          <p:cNvPr id="17" name="TextBox 16">
            <a:extLst>
              <a:ext uri="{FF2B5EF4-FFF2-40B4-BE49-F238E27FC236}">
                <a16:creationId xmlns:a16="http://schemas.microsoft.com/office/drawing/2014/main" id="{918BABAC-EC97-EDD7-94DC-AD14ADD09135}"/>
              </a:ext>
            </a:extLst>
          </p:cNvPr>
          <p:cNvSpPr txBox="1"/>
          <p:nvPr/>
        </p:nvSpPr>
        <p:spPr>
          <a:xfrm>
            <a:off x="4224778" y="5972557"/>
            <a:ext cx="7380748" cy="400110"/>
          </a:xfrm>
          <a:prstGeom prst="rect">
            <a:avLst/>
          </a:prstGeom>
          <a:noFill/>
        </p:spPr>
        <p:txBody>
          <a:bodyPr wrap="square">
            <a:spAutoFit/>
          </a:bodyPr>
          <a:lstStyle/>
          <a:p>
            <a:r>
              <a:rPr lang="en-GB" sz="2000" b="1" dirty="0">
                <a:latin typeface="Helvetica" pitchFamily="2" charset="0"/>
              </a:rPr>
              <a:t>Link to online quiz: </a:t>
            </a:r>
            <a:r>
              <a:rPr lang="en-GB" sz="2000" dirty="0">
                <a:latin typeface="Helvetica Light" panose="020B0403020202020204" pitchFamily="34" charset="0"/>
              </a:rPr>
              <a:t>https://forms.gle/1zS6HMvSNfzuswjv7</a:t>
            </a:r>
            <a:endParaRPr lang="en-CH" sz="2000">
              <a:latin typeface="Helvetica Light" panose="020B0403020202020204" pitchFamily="34" charset="0"/>
            </a:endParaRPr>
          </a:p>
        </p:txBody>
      </p:sp>
      <p:pic>
        <p:nvPicPr>
          <p:cNvPr id="18" name="Picture 17" descr="A person taking a blood pressure of an old person&#10;&#10;Description automatically generated">
            <a:extLst>
              <a:ext uri="{FF2B5EF4-FFF2-40B4-BE49-F238E27FC236}">
                <a16:creationId xmlns:a16="http://schemas.microsoft.com/office/drawing/2014/main" id="{A74FF10F-3BDB-5E18-0D19-7B4E70875373}"/>
              </a:ext>
            </a:extLst>
          </p:cNvPr>
          <p:cNvPicPr>
            <a:picLocks noChangeAspect="1"/>
          </p:cNvPicPr>
          <p:nvPr/>
        </p:nvPicPr>
        <p:blipFill rotWithShape="1">
          <a:blip r:embed="rId5"/>
          <a:srcRect t="623" r="12792" b="6200"/>
          <a:stretch/>
        </p:blipFill>
        <p:spPr>
          <a:xfrm>
            <a:off x="3855922" y="438559"/>
            <a:ext cx="7380748" cy="5255190"/>
          </a:xfrm>
          <a:prstGeom prst="rect">
            <a:avLst/>
          </a:prstGeom>
        </p:spPr>
      </p:pic>
      <p:sp>
        <p:nvSpPr>
          <p:cNvPr id="19" name="TextBox 18">
            <a:extLst>
              <a:ext uri="{FF2B5EF4-FFF2-40B4-BE49-F238E27FC236}">
                <a16:creationId xmlns:a16="http://schemas.microsoft.com/office/drawing/2014/main" id="{FDEC62B5-08FB-EEEC-08F1-9190E8CD14E5}"/>
              </a:ext>
            </a:extLst>
          </p:cNvPr>
          <p:cNvSpPr txBox="1"/>
          <p:nvPr/>
        </p:nvSpPr>
        <p:spPr>
          <a:xfrm>
            <a:off x="9300219" y="5355323"/>
            <a:ext cx="1936451" cy="338426"/>
          </a:xfrm>
          <a:prstGeom prst="rect">
            <a:avLst/>
          </a:prstGeom>
          <a:noFill/>
        </p:spPr>
        <p:txBody>
          <a:bodyPr wrap="square">
            <a:spAutoFit/>
          </a:bodyPr>
          <a:lstStyle/>
          <a:p>
            <a:pPr>
              <a:lnSpc>
                <a:spcPct val="150000"/>
              </a:lnSpc>
              <a:buClr>
                <a:srgbClr val="0C94D6"/>
              </a:buClr>
              <a:buSzPct val="125000"/>
            </a:pPr>
            <a:r>
              <a:rPr lang="en-US" sz="1200">
                <a:solidFill>
                  <a:schemeClr val="bg1"/>
                </a:solidFill>
                <a:latin typeface="FreightSans Pro Book" panose="02000606030000020004" pitchFamily="2" charset="0"/>
              </a:rPr>
              <a:t>Photo by: Dmytro Mykhailov</a:t>
            </a:r>
          </a:p>
        </p:txBody>
      </p:sp>
      <p:sp>
        <p:nvSpPr>
          <p:cNvPr id="2" name="TextBox 1">
            <a:extLst>
              <a:ext uri="{FF2B5EF4-FFF2-40B4-BE49-F238E27FC236}">
                <a16:creationId xmlns:a16="http://schemas.microsoft.com/office/drawing/2014/main" id="{88223174-2C52-D895-5E45-9E75AA04D638}"/>
              </a:ext>
            </a:extLst>
          </p:cNvPr>
          <p:cNvSpPr txBox="1"/>
          <p:nvPr/>
        </p:nvSpPr>
        <p:spPr>
          <a:xfrm>
            <a:off x="396481" y="355205"/>
            <a:ext cx="1042176" cy="441916"/>
          </a:xfrm>
          <a:prstGeom prst="rect">
            <a:avLst/>
          </a:prstGeom>
          <a:noFill/>
        </p:spPr>
        <p:txBody>
          <a:bodyPr wrap="square">
            <a:spAutoFit/>
          </a:bodyPr>
          <a:lstStyle/>
          <a:p>
            <a:pPr>
              <a:lnSpc>
                <a:spcPct val="107000"/>
              </a:lnSpc>
              <a:spcAft>
                <a:spcPts val="800"/>
              </a:spcAft>
            </a:pPr>
            <a:r>
              <a:rPr lang="en-US" sz="2200" b="1" dirty="0">
                <a:latin typeface="Helvetica" pitchFamily="2" charset="0"/>
              </a:rPr>
              <a:t>QUIZ</a:t>
            </a:r>
            <a:endParaRPr lang="en-CH" sz="2200" b="1" kern="100">
              <a:effectLst/>
              <a:latin typeface="Helvetica"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6057371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D5479F-BAC9-39E8-BB34-6E27A7DB1F8E}"/>
              </a:ext>
            </a:extLst>
          </p:cNvPr>
          <p:cNvSpPr/>
          <p:nvPr/>
        </p:nvSpPr>
        <p:spPr>
          <a:xfrm>
            <a:off x="11938000" y="0"/>
            <a:ext cx="270933" cy="6858000"/>
          </a:xfrm>
          <a:prstGeom prst="rect">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4" name="TextBox 3">
            <a:extLst>
              <a:ext uri="{FF2B5EF4-FFF2-40B4-BE49-F238E27FC236}">
                <a16:creationId xmlns:a16="http://schemas.microsoft.com/office/drawing/2014/main" id="{55F78ABB-A0C1-AABC-E7C9-579B3D16C7FE}"/>
              </a:ext>
            </a:extLst>
          </p:cNvPr>
          <p:cNvSpPr txBox="1"/>
          <p:nvPr/>
        </p:nvSpPr>
        <p:spPr>
          <a:xfrm>
            <a:off x="2031220" y="2310583"/>
            <a:ext cx="8648972" cy="2123658"/>
          </a:xfrm>
          <a:prstGeom prst="rect">
            <a:avLst/>
          </a:prstGeom>
          <a:noFill/>
        </p:spPr>
        <p:txBody>
          <a:bodyPr wrap="square">
            <a:spAutoFit/>
          </a:bodyPr>
          <a:lstStyle/>
          <a:p>
            <a:pPr marL="0" indent="0">
              <a:buNone/>
            </a:pPr>
            <a:r>
              <a:rPr lang="en-CH" sz="2200">
                <a:latin typeface="Helvetica Light" panose="020B0403020202020204" pitchFamily="34" charset="0"/>
              </a:rPr>
              <a:t>“Protection </a:t>
            </a:r>
            <a:r>
              <a:rPr lang="en-CH" sz="2200" dirty="0">
                <a:latin typeface="Helvetica Light" panose="020B0403020202020204" pitchFamily="34" charset="0"/>
              </a:rPr>
              <a:t>of all persons affected and at risk must inform humanitarian decision-making and response, including engagement with States and non-State parties to conflict. It must be central to our preparedness efforts, as part of immediate and life-saving activities, and throughout the duration of humanitarian response </a:t>
            </a:r>
            <a:r>
              <a:rPr lang="en-CH" sz="2200">
                <a:latin typeface="Helvetica Light" panose="020B0403020202020204" pitchFamily="34" charset="0"/>
              </a:rPr>
              <a:t>and beyond.”</a:t>
            </a:r>
            <a:endParaRPr lang="en-CH" sz="2200" dirty="0">
              <a:latin typeface="Helvetica Light" panose="020B0403020202020204" pitchFamily="34" charset="0"/>
            </a:endParaRPr>
          </a:p>
        </p:txBody>
      </p:sp>
      <p:sp>
        <p:nvSpPr>
          <p:cNvPr id="7" name="Triangle 6">
            <a:extLst>
              <a:ext uri="{FF2B5EF4-FFF2-40B4-BE49-F238E27FC236}">
                <a16:creationId xmlns:a16="http://schemas.microsoft.com/office/drawing/2014/main" id="{BD2D8E55-D8B6-F5F0-0F63-383BD6E51BAD}"/>
              </a:ext>
            </a:extLst>
          </p:cNvPr>
          <p:cNvSpPr/>
          <p:nvPr/>
        </p:nvSpPr>
        <p:spPr>
          <a:xfrm rot="5400000">
            <a:off x="1752600" y="2445396"/>
            <a:ext cx="278620" cy="240190"/>
          </a:xfrm>
          <a:prstGeom prst="triangle">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9B4AFA4A-9AEC-2E05-6C56-1B72FAE92822}"/>
              </a:ext>
            </a:extLst>
          </p:cNvPr>
          <p:cNvSpPr/>
          <p:nvPr/>
        </p:nvSpPr>
        <p:spPr>
          <a:xfrm rot="5400000">
            <a:off x="1752600" y="4870802"/>
            <a:ext cx="278620" cy="240190"/>
          </a:xfrm>
          <a:prstGeom prst="triangle">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1B611A9-253B-591B-8EF3-E35DC147B3A1}"/>
              </a:ext>
            </a:extLst>
          </p:cNvPr>
          <p:cNvSpPr txBox="1"/>
          <p:nvPr/>
        </p:nvSpPr>
        <p:spPr>
          <a:xfrm>
            <a:off x="2031220" y="4847214"/>
            <a:ext cx="8908494" cy="1446550"/>
          </a:xfrm>
          <a:prstGeom prst="rect">
            <a:avLst/>
          </a:prstGeom>
          <a:noFill/>
        </p:spPr>
        <p:txBody>
          <a:bodyPr wrap="square">
            <a:spAutoFit/>
          </a:bodyPr>
          <a:lstStyle/>
          <a:p>
            <a:pPr marL="0" indent="0">
              <a:buNone/>
            </a:pPr>
            <a:r>
              <a:rPr lang="en-US" sz="2200" dirty="0">
                <a:latin typeface="Helvetica Light" panose="020B0403020202020204" pitchFamily="34" charset="0"/>
              </a:rPr>
              <a:t>IASC requires </a:t>
            </a:r>
            <a:r>
              <a:rPr lang="en-US" sz="2200" u="sng" dirty="0">
                <a:latin typeface="Helvetica Light" panose="020B0403020202020204" pitchFamily="34" charset="0"/>
              </a:rPr>
              <a:t>all</a:t>
            </a:r>
            <a:r>
              <a:rPr lang="en-US" sz="2200" dirty="0">
                <a:latin typeface="Helvetica Light" panose="020B0403020202020204" pitchFamily="34" charset="0"/>
              </a:rPr>
              <a:t> humanitarian actors to work together to understand</a:t>
            </a:r>
            <a:r>
              <a:rPr lang="en-US" sz="2200" dirty="0">
                <a:solidFill>
                  <a:srgbClr val="FF0000"/>
                </a:solidFill>
                <a:latin typeface="Helvetica Light" panose="020B0403020202020204" pitchFamily="34" charset="0"/>
              </a:rPr>
              <a:t> </a:t>
            </a:r>
            <a:r>
              <a:rPr lang="en-US" sz="2200" dirty="0">
                <a:latin typeface="Helvetica Light" panose="020B0403020202020204" pitchFamily="34" charset="0"/>
              </a:rPr>
              <a:t>and seek to prevent, mitigate, or end the risks of violence, coercion, and deliberate deprivation that people affected by conflict or disasters face.</a:t>
            </a:r>
          </a:p>
        </p:txBody>
      </p:sp>
      <p:sp>
        <p:nvSpPr>
          <p:cNvPr id="5" name="TextBox 4">
            <a:extLst>
              <a:ext uri="{FF2B5EF4-FFF2-40B4-BE49-F238E27FC236}">
                <a16:creationId xmlns:a16="http://schemas.microsoft.com/office/drawing/2014/main" id="{CDC3A224-F978-258F-407E-A252AAF77A0A}"/>
              </a:ext>
            </a:extLst>
          </p:cNvPr>
          <p:cNvSpPr txBox="1"/>
          <p:nvPr/>
        </p:nvSpPr>
        <p:spPr>
          <a:xfrm>
            <a:off x="1184829" y="1146304"/>
            <a:ext cx="9822341" cy="682238"/>
          </a:xfrm>
          <a:prstGeom prst="rect">
            <a:avLst/>
          </a:prstGeom>
          <a:noFill/>
        </p:spPr>
        <p:txBody>
          <a:bodyPr wrap="square">
            <a:spAutoFit/>
          </a:bodyPr>
          <a:lstStyle/>
          <a:p>
            <a:pPr>
              <a:lnSpc>
                <a:spcPts val="4580"/>
              </a:lnSpc>
              <a:spcAft>
                <a:spcPts val="800"/>
              </a:spcAft>
            </a:pPr>
            <a:r>
              <a:rPr lang="en-GB" sz="4000" b="1" kern="100" dirty="0">
                <a:solidFill>
                  <a:srgbClr val="0C94D6"/>
                </a:solidFill>
                <a:effectLst/>
                <a:latin typeface="Helvetica" pitchFamily="2" charset="0"/>
                <a:ea typeface="Calibri" panose="020F0502020204030204" pitchFamily="34" charset="0"/>
                <a:cs typeface="Calibri Light" panose="020F0302020204030204" pitchFamily="34" charset="0"/>
              </a:rPr>
              <a:t>Centrality of Protection?</a:t>
            </a:r>
            <a:endParaRPr lang="en-CH" sz="4000" b="1" kern="100">
              <a:solidFill>
                <a:srgbClr val="0C94D6"/>
              </a:solidFill>
              <a:effectLst/>
              <a:latin typeface="Helvetica" pitchFamily="2"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DF48FF4D-75BE-2D03-D4DA-6BC65061BAC6}"/>
              </a:ext>
            </a:extLst>
          </p:cNvPr>
          <p:cNvSpPr txBox="1"/>
          <p:nvPr/>
        </p:nvSpPr>
        <p:spPr>
          <a:xfrm>
            <a:off x="396480" y="355205"/>
            <a:ext cx="11033519" cy="441916"/>
          </a:xfrm>
          <a:prstGeom prst="rect">
            <a:avLst/>
          </a:prstGeom>
          <a:noFill/>
        </p:spPr>
        <p:txBody>
          <a:bodyPr wrap="square">
            <a:spAutoFit/>
          </a:bodyPr>
          <a:lstStyle/>
          <a:p>
            <a:pPr>
              <a:lnSpc>
                <a:spcPct val="107000"/>
              </a:lnSpc>
              <a:spcAft>
                <a:spcPts val="800"/>
              </a:spcAft>
            </a:pPr>
            <a:r>
              <a:rPr lang="en-US" sz="2200" b="1" kern="100" dirty="0">
                <a:latin typeface="Helvetica" pitchFamily="2" charset="0"/>
                <a:ea typeface="Calibri" panose="020F0502020204030204" pitchFamily="34" charset="0"/>
                <a:cs typeface="Times New Roman" panose="02020603050405020304" pitchFamily="18" charset="0"/>
              </a:rPr>
              <a:t>WHAT IS THE…</a:t>
            </a:r>
            <a:endParaRPr lang="en-CH" sz="2200" b="1" kern="100">
              <a:effectLst/>
              <a:latin typeface="Helvetica" pitchFamily="2" charset="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55EE5F62-97EC-74CC-B58E-D05E99372E3A}"/>
              </a:ext>
            </a:extLst>
          </p:cNvPr>
          <p:cNvSpPr txBox="1"/>
          <p:nvPr/>
        </p:nvSpPr>
        <p:spPr>
          <a:xfrm>
            <a:off x="9571736" y="4249575"/>
            <a:ext cx="1158240" cy="430887"/>
          </a:xfrm>
          <a:prstGeom prst="rect">
            <a:avLst/>
          </a:prstGeom>
          <a:noFill/>
        </p:spPr>
        <p:txBody>
          <a:bodyPr wrap="square">
            <a:spAutoFit/>
          </a:bodyPr>
          <a:lstStyle/>
          <a:p>
            <a:pPr marL="0" indent="0">
              <a:buNone/>
            </a:pPr>
            <a:r>
              <a:rPr lang="en-GB" sz="2200" i="1" dirty="0">
                <a:solidFill>
                  <a:srgbClr val="25272A"/>
                </a:solidFill>
                <a:effectLst/>
                <a:latin typeface="Helvetica Light Oblique" panose="020B0403020202020204" pitchFamily="34" charset="0"/>
              </a:rPr>
              <a:t>—IASC</a:t>
            </a:r>
          </a:p>
        </p:txBody>
      </p:sp>
    </p:spTree>
    <p:extLst>
      <p:ext uri="{BB962C8B-B14F-4D97-AF65-F5344CB8AC3E}">
        <p14:creationId xmlns:p14="http://schemas.microsoft.com/office/powerpoint/2010/main" val="709883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9" grpId="0" animBg="1"/>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D5479F-BAC9-39E8-BB34-6E27A7DB1F8E}"/>
              </a:ext>
            </a:extLst>
          </p:cNvPr>
          <p:cNvSpPr/>
          <p:nvPr/>
        </p:nvSpPr>
        <p:spPr>
          <a:xfrm>
            <a:off x="11938000" y="0"/>
            <a:ext cx="270933" cy="6858000"/>
          </a:xfrm>
          <a:prstGeom prst="rect">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4" name="TextBox 3">
            <a:extLst>
              <a:ext uri="{FF2B5EF4-FFF2-40B4-BE49-F238E27FC236}">
                <a16:creationId xmlns:a16="http://schemas.microsoft.com/office/drawing/2014/main" id="{C80AB132-B338-0644-A301-C5630C9A2CDB}"/>
              </a:ext>
            </a:extLst>
          </p:cNvPr>
          <p:cNvSpPr txBox="1"/>
          <p:nvPr/>
        </p:nvSpPr>
        <p:spPr>
          <a:xfrm>
            <a:off x="366822" y="2634273"/>
            <a:ext cx="2658871" cy="2123658"/>
          </a:xfrm>
          <a:prstGeom prst="rect">
            <a:avLst/>
          </a:prstGeom>
          <a:noFill/>
        </p:spPr>
        <p:txBody>
          <a:bodyPr wrap="square">
            <a:spAutoFit/>
          </a:bodyPr>
          <a:lstStyle/>
          <a:p>
            <a:pPr algn="ctr"/>
            <a:r>
              <a:rPr lang="en-US" sz="2200" dirty="0">
                <a:latin typeface="Helvetica Light" panose="020B0403020202020204" pitchFamily="34" charset="0"/>
              </a:rPr>
              <a:t>HC/HCTs</a:t>
            </a:r>
            <a:r>
              <a:rPr lang="en-CH" sz="2200">
                <a:latin typeface="Helvetica Light" panose="020B0403020202020204" pitchFamily="34" charset="0"/>
              </a:rPr>
              <a:t> are responsible for </a:t>
            </a:r>
            <a:r>
              <a:rPr lang="en-CH" sz="2200" b="1">
                <a:latin typeface="Helvetica" pitchFamily="2" charset="0"/>
              </a:rPr>
              <a:t>leading</a:t>
            </a:r>
            <a:r>
              <a:rPr lang="en-CH" sz="2200">
                <a:latin typeface="Helvetica Light" panose="020B0403020202020204" pitchFamily="34" charset="0"/>
              </a:rPr>
              <a:t> the collective strategic protection response.</a:t>
            </a:r>
          </a:p>
        </p:txBody>
      </p:sp>
      <p:sp>
        <p:nvSpPr>
          <p:cNvPr id="5" name="Triangle 4">
            <a:extLst>
              <a:ext uri="{FF2B5EF4-FFF2-40B4-BE49-F238E27FC236}">
                <a16:creationId xmlns:a16="http://schemas.microsoft.com/office/drawing/2014/main" id="{33D9B6F8-8734-6D50-F753-AE3EACC2D81C}"/>
              </a:ext>
            </a:extLst>
          </p:cNvPr>
          <p:cNvSpPr/>
          <p:nvPr/>
        </p:nvSpPr>
        <p:spPr>
          <a:xfrm rot="5400000">
            <a:off x="-1074546" y="2374382"/>
            <a:ext cx="278620" cy="240190"/>
          </a:xfrm>
          <a:prstGeom prst="triangle">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7FBE3AAE-0826-F524-0D87-2C209E61BD67}"/>
              </a:ext>
            </a:extLst>
          </p:cNvPr>
          <p:cNvSpPr txBox="1"/>
          <p:nvPr/>
        </p:nvSpPr>
        <p:spPr>
          <a:xfrm>
            <a:off x="3411291" y="2634273"/>
            <a:ext cx="2946399" cy="2800767"/>
          </a:xfrm>
          <a:prstGeom prst="rect">
            <a:avLst/>
          </a:prstGeom>
          <a:noFill/>
        </p:spPr>
        <p:txBody>
          <a:bodyPr wrap="square">
            <a:spAutoFit/>
          </a:bodyPr>
          <a:lstStyle/>
          <a:p>
            <a:pPr algn="ctr"/>
            <a:r>
              <a:rPr lang="en-CH" sz="2200" b="1">
                <a:latin typeface="Helvetica" pitchFamily="2" charset="0"/>
              </a:rPr>
              <a:t>Identifying and reducing </a:t>
            </a:r>
            <a:r>
              <a:rPr lang="en-CH" sz="2200">
                <a:latin typeface="Helvetica Light" panose="020B0403020202020204" pitchFamily="34" charset="0"/>
              </a:rPr>
              <a:t>protection risks must be understood first and foremost from the </a:t>
            </a:r>
            <a:r>
              <a:rPr lang="en-US" sz="2200" dirty="0">
                <a:latin typeface="Helvetica Light" panose="020B0403020202020204" pitchFamily="34" charset="0"/>
              </a:rPr>
              <a:t>perspective </a:t>
            </a:r>
            <a:r>
              <a:rPr lang="en-CH" sz="2200">
                <a:latin typeface="Helvetica Light" panose="020B0403020202020204" pitchFamily="34" charset="0"/>
              </a:rPr>
              <a:t>of </a:t>
            </a:r>
            <a:br>
              <a:rPr lang="en-US" sz="2200" dirty="0">
                <a:latin typeface="Helvetica Light" panose="020B0403020202020204" pitchFamily="34" charset="0"/>
              </a:rPr>
            </a:br>
            <a:r>
              <a:rPr lang="en-CH" sz="2200">
                <a:latin typeface="Helvetica Light" panose="020B0403020202020204" pitchFamily="34" charset="0"/>
              </a:rPr>
              <a:t>crisis-affected people.</a:t>
            </a:r>
          </a:p>
        </p:txBody>
      </p:sp>
      <p:sp>
        <p:nvSpPr>
          <p:cNvPr id="10" name="TextBox 9">
            <a:extLst>
              <a:ext uri="{FF2B5EF4-FFF2-40B4-BE49-F238E27FC236}">
                <a16:creationId xmlns:a16="http://schemas.microsoft.com/office/drawing/2014/main" id="{587F35F1-88F8-4F61-FA23-5EF9BE24A068}"/>
              </a:ext>
            </a:extLst>
          </p:cNvPr>
          <p:cNvSpPr txBox="1"/>
          <p:nvPr/>
        </p:nvSpPr>
        <p:spPr>
          <a:xfrm>
            <a:off x="6676249" y="2634273"/>
            <a:ext cx="2554815" cy="2462213"/>
          </a:xfrm>
          <a:prstGeom prst="rect">
            <a:avLst/>
          </a:prstGeom>
          <a:noFill/>
        </p:spPr>
        <p:txBody>
          <a:bodyPr wrap="square">
            <a:spAutoFit/>
          </a:bodyPr>
          <a:lstStyle/>
          <a:p>
            <a:pPr algn="ctr"/>
            <a:r>
              <a:rPr lang="en-CH" sz="2200" b="1">
                <a:latin typeface="Helvetica" pitchFamily="2" charset="0"/>
              </a:rPr>
              <a:t>Wide-ranging partnerships </a:t>
            </a:r>
            <a:br>
              <a:rPr lang="en-US" sz="2200" dirty="0">
                <a:latin typeface="Helvetica Light" panose="020B0403020202020204" pitchFamily="34" charset="0"/>
              </a:rPr>
            </a:br>
            <a:r>
              <a:rPr lang="en-CH" sz="2200">
                <a:latin typeface="Helvetica Light" panose="020B0403020202020204" pitchFamily="34" charset="0"/>
              </a:rPr>
              <a:t>are</a:t>
            </a:r>
            <a:r>
              <a:rPr lang="en-US" sz="2200" dirty="0">
                <a:latin typeface="Helvetica Light" panose="020B0403020202020204" pitchFamily="34" charset="0"/>
              </a:rPr>
              <a:t> </a:t>
            </a:r>
            <a:r>
              <a:rPr lang="en-CH" sz="2200">
                <a:latin typeface="Helvetica Light" panose="020B0403020202020204" pitchFamily="34" charset="0"/>
              </a:rPr>
              <a:t>essential</a:t>
            </a:r>
            <a:r>
              <a:rPr lang="en-US" sz="2200" dirty="0">
                <a:latin typeface="Helvetica Light" panose="020B0403020202020204" pitchFamily="34" charset="0"/>
              </a:rPr>
              <a:t> </a:t>
            </a:r>
            <a:br>
              <a:rPr lang="en-US" sz="2200" dirty="0">
                <a:latin typeface="Helvetica Light" panose="020B0403020202020204" pitchFamily="34" charset="0"/>
              </a:rPr>
            </a:br>
            <a:r>
              <a:rPr lang="en-US" sz="2200" dirty="0">
                <a:latin typeface="Helvetica Light" panose="020B0403020202020204" pitchFamily="34" charset="0"/>
              </a:rPr>
              <a:t>to </a:t>
            </a:r>
            <a:r>
              <a:rPr lang="en-CH" sz="2200">
                <a:latin typeface="Helvetica Light" panose="020B0403020202020204" pitchFamily="34" charset="0"/>
              </a:rPr>
              <a:t>mitigate multifaceted protection risks to affected people.</a:t>
            </a:r>
          </a:p>
        </p:txBody>
      </p:sp>
      <p:sp>
        <p:nvSpPr>
          <p:cNvPr id="11" name="TextBox 10">
            <a:extLst>
              <a:ext uri="{FF2B5EF4-FFF2-40B4-BE49-F238E27FC236}">
                <a16:creationId xmlns:a16="http://schemas.microsoft.com/office/drawing/2014/main" id="{DEDD3925-4F97-C139-9513-E0A2EBD59818}"/>
              </a:ext>
            </a:extLst>
          </p:cNvPr>
          <p:cNvSpPr txBox="1"/>
          <p:nvPr/>
        </p:nvSpPr>
        <p:spPr>
          <a:xfrm>
            <a:off x="9357785" y="2634273"/>
            <a:ext cx="2554814" cy="2462213"/>
          </a:xfrm>
          <a:prstGeom prst="rect">
            <a:avLst/>
          </a:prstGeom>
          <a:noFill/>
        </p:spPr>
        <p:txBody>
          <a:bodyPr wrap="square">
            <a:spAutoFit/>
          </a:bodyPr>
          <a:lstStyle/>
          <a:p>
            <a:pPr algn="ctr"/>
            <a:r>
              <a:rPr lang="en-CH" sz="2200">
                <a:latin typeface="Helvetica Light" panose="020B0403020202020204" pitchFamily="34" charset="0"/>
              </a:rPr>
              <a:t>Regular and consistent </a:t>
            </a:r>
            <a:r>
              <a:rPr lang="en-CH" sz="2200" b="1">
                <a:latin typeface="Helvetica" pitchFamily="2" charset="0"/>
              </a:rPr>
              <a:t>engagement</a:t>
            </a:r>
            <a:r>
              <a:rPr lang="en-CH" sz="2200">
                <a:latin typeface="Helvetica Light" panose="020B0403020202020204" pitchFamily="34" charset="0"/>
              </a:rPr>
              <a:t> with duty bearers </a:t>
            </a:r>
            <a:br>
              <a:rPr lang="en-US" sz="2200" dirty="0">
                <a:latin typeface="Helvetica Light" panose="020B0403020202020204" pitchFamily="34" charset="0"/>
              </a:rPr>
            </a:br>
            <a:r>
              <a:rPr lang="en-CH" sz="2200">
                <a:latin typeface="Helvetica Light" panose="020B0403020202020204" pitchFamily="34" charset="0"/>
              </a:rPr>
              <a:t>is critical to reducing protection risks.</a:t>
            </a:r>
          </a:p>
        </p:txBody>
      </p:sp>
      <p:sp>
        <p:nvSpPr>
          <p:cNvPr id="19" name="TextBox 18">
            <a:extLst>
              <a:ext uri="{FF2B5EF4-FFF2-40B4-BE49-F238E27FC236}">
                <a16:creationId xmlns:a16="http://schemas.microsoft.com/office/drawing/2014/main" id="{C32A1203-07E3-F1C8-3420-A999287EEBC5}"/>
              </a:ext>
            </a:extLst>
          </p:cNvPr>
          <p:cNvSpPr txBox="1"/>
          <p:nvPr/>
        </p:nvSpPr>
        <p:spPr>
          <a:xfrm>
            <a:off x="396480" y="6226221"/>
            <a:ext cx="11033519" cy="314830"/>
          </a:xfrm>
          <a:prstGeom prst="rect">
            <a:avLst/>
          </a:prstGeom>
          <a:noFill/>
        </p:spPr>
        <p:txBody>
          <a:bodyPr wrap="square">
            <a:spAutoFit/>
          </a:bodyPr>
          <a:lstStyle/>
          <a:p>
            <a:pPr marL="0" indent="0">
              <a:lnSpc>
                <a:spcPct val="107000"/>
              </a:lnSpc>
              <a:spcAft>
                <a:spcPts val="800"/>
              </a:spcAft>
              <a:buNone/>
            </a:pPr>
            <a:r>
              <a:rPr lang="en-US" sz="1400">
                <a:latin typeface="Helvetica Light" panose="020B0403020202020204" pitchFamily="34" charset="0"/>
              </a:rPr>
              <a:t>HCs: </a:t>
            </a:r>
            <a:r>
              <a:rPr lang="en-CH" sz="1400">
                <a:latin typeface="Helvetica Light" panose="020B0403020202020204" pitchFamily="34" charset="0"/>
              </a:rPr>
              <a:t>Humanitarian Coordinators</a:t>
            </a:r>
            <a:r>
              <a:rPr lang="en-US" sz="1400" dirty="0">
                <a:latin typeface="Helvetica Light" panose="020B0403020202020204" pitchFamily="34" charset="0"/>
              </a:rPr>
              <a:t>; HCT: </a:t>
            </a:r>
            <a:r>
              <a:rPr lang="en-CH" sz="1400">
                <a:latin typeface="Helvetica Light" panose="020B0403020202020204" pitchFamily="34" charset="0"/>
              </a:rPr>
              <a:t>Humanitarian Country Team </a:t>
            </a:r>
            <a:endParaRPr lang="en-CH" sz="1400" kern="100">
              <a:solidFill>
                <a:srgbClr val="27242B"/>
              </a:solidFill>
              <a:effectLst/>
              <a:latin typeface="Helvetica Light" panose="020B0403020202020204" pitchFamily="34"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8C760DAE-1CF5-EDCB-B369-160B3C0C1714}"/>
              </a:ext>
            </a:extLst>
          </p:cNvPr>
          <p:cNvSpPr txBox="1"/>
          <p:nvPr/>
        </p:nvSpPr>
        <p:spPr>
          <a:xfrm>
            <a:off x="396480" y="355205"/>
            <a:ext cx="7503935" cy="441916"/>
          </a:xfrm>
          <a:prstGeom prst="rect">
            <a:avLst/>
          </a:prstGeom>
          <a:noFill/>
        </p:spPr>
        <p:txBody>
          <a:bodyPr wrap="square">
            <a:spAutoFit/>
          </a:bodyPr>
          <a:lstStyle/>
          <a:p>
            <a:pPr>
              <a:lnSpc>
                <a:spcPct val="107000"/>
              </a:lnSpc>
              <a:spcAft>
                <a:spcPts val="800"/>
              </a:spcAft>
            </a:pPr>
            <a:r>
              <a:rPr lang="en-US" sz="2200" b="1" dirty="0">
                <a:latin typeface="Helvetica" pitchFamily="2" charset="0"/>
              </a:rPr>
              <a:t>UNDERLYING CoP PRINCIPLES</a:t>
            </a:r>
            <a:endParaRPr lang="en-CH" sz="2200" b="1" kern="100">
              <a:effectLst/>
              <a:latin typeface="Helvetica" pitchFamily="2" charset="0"/>
              <a:ea typeface="Calibri" panose="020F0502020204030204" pitchFamily="34" charset="0"/>
              <a:cs typeface="Times New Roman" panose="02020603050405020304" pitchFamily="18" charset="0"/>
            </a:endParaRPr>
          </a:p>
        </p:txBody>
      </p:sp>
      <p:pic>
        <p:nvPicPr>
          <p:cNvPr id="3" name="Picture 2">
            <a:extLst>
              <a:ext uri="{FF2B5EF4-FFF2-40B4-BE49-F238E27FC236}">
                <a16:creationId xmlns:a16="http://schemas.microsoft.com/office/drawing/2014/main" id="{E2461B5C-F995-28A4-1731-2A35BA5A973A}"/>
              </a:ext>
            </a:extLst>
          </p:cNvPr>
          <p:cNvPicPr>
            <a:picLocks noChangeAspect="1"/>
          </p:cNvPicPr>
          <p:nvPr/>
        </p:nvPicPr>
        <p:blipFill>
          <a:blip r:embed="rId3"/>
          <a:stretch>
            <a:fillRect/>
          </a:stretch>
        </p:blipFill>
        <p:spPr>
          <a:xfrm>
            <a:off x="1341412" y="1331081"/>
            <a:ext cx="1100765" cy="1191550"/>
          </a:xfrm>
          <a:prstGeom prst="rect">
            <a:avLst/>
          </a:prstGeom>
        </p:spPr>
      </p:pic>
      <p:pic>
        <p:nvPicPr>
          <p:cNvPr id="6" name="Picture 5">
            <a:extLst>
              <a:ext uri="{FF2B5EF4-FFF2-40B4-BE49-F238E27FC236}">
                <a16:creationId xmlns:a16="http://schemas.microsoft.com/office/drawing/2014/main" id="{7F495DC7-E9B2-E999-345C-D26A07C77E21}"/>
              </a:ext>
            </a:extLst>
          </p:cNvPr>
          <p:cNvPicPr>
            <a:picLocks noChangeAspect="1"/>
          </p:cNvPicPr>
          <p:nvPr/>
        </p:nvPicPr>
        <p:blipFill>
          <a:blip r:embed="rId4"/>
          <a:stretch>
            <a:fillRect/>
          </a:stretch>
        </p:blipFill>
        <p:spPr>
          <a:xfrm>
            <a:off x="4259801" y="1457250"/>
            <a:ext cx="944989" cy="944989"/>
          </a:xfrm>
          <a:prstGeom prst="rect">
            <a:avLst/>
          </a:prstGeom>
        </p:spPr>
      </p:pic>
      <p:pic>
        <p:nvPicPr>
          <p:cNvPr id="7" name="Picture 6">
            <a:extLst>
              <a:ext uri="{FF2B5EF4-FFF2-40B4-BE49-F238E27FC236}">
                <a16:creationId xmlns:a16="http://schemas.microsoft.com/office/drawing/2014/main" id="{5D833689-FEBB-A164-F8E2-96835FC13083}"/>
              </a:ext>
            </a:extLst>
          </p:cNvPr>
          <p:cNvPicPr>
            <a:picLocks noChangeAspect="1"/>
          </p:cNvPicPr>
          <p:nvPr/>
        </p:nvPicPr>
        <p:blipFill>
          <a:blip r:embed="rId5"/>
          <a:stretch>
            <a:fillRect/>
          </a:stretch>
        </p:blipFill>
        <p:spPr>
          <a:xfrm>
            <a:off x="7472027" y="1445612"/>
            <a:ext cx="875461" cy="875461"/>
          </a:xfrm>
          <a:prstGeom prst="rect">
            <a:avLst/>
          </a:prstGeom>
        </p:spPr>
      </p:pic>
      <p:pic>
        <p:nvPicPr>
          <p:cNvPr id="13" name="Picture 12">
            <a:extLst>
              <a:ext uri="{FF2B5EF4-FFF2-40B4-BE49-F238E27FC236}">
                <a16:creationId xmlns:a16="http://schemas.microsoft.com/office/drawing/2014/main" id="{FBCFCBCC-205C-3749-2C21-8249543C3785}"/>
              </a:ext>
            </a:extLst>
          </p:cNvPr>
          <p:cNvPicPr>
            <a:picLocks noChangeAspect="1"/>
          </p:cNvPicPr>
          <p:nvPr/>
        </p:nvPicPr>
        <p:blipFill>
          <a:blip r:embed="rId6"/>
          <a:stretch>
            <a:fillRect/>
          </a:stretch>
        </p:blipFill>
        <p:spPr>
          <a:xfrm>
            <a:off x="9877245" y="1369140"/>
            <a:ext cx="1618810" cy="1026716"/>
          </a:xfrm>
          <a:prstGeom prst="rect">
            <a:avLst/>
          </a:prstGeom>
        </p:spPr>
      </p:pic>
    </p:spTree>
    <p:extLst>
      <p:ext uri="{BB962C8B-B14F-4D97-AF65-F5344CB8AC3E}">
        <p14:creationId xmlns:p14="http://schemas.microsoft.com/office/powerpoint/2010/main" val="22572422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8CFA2F-51A7-02DC-6213-9AB6A842AF0B}"/>
              </a:ext>
            </a:extLst>
          </p:cNvPr>
          <p:cNvSpPr/>
          <p:nvPr/>
        </p:nvSpPr>
        <p:spPr>
          <a:xfrm>
            <a:off x="11938000" y="0"/>
            <a:ext cx="270933" cy="6858000"/>
          </a:xfrm>
          <a:prstGeom prst="rect">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6" name="TextBox 5">
            <a:extLst>
              <a:ext uri="{FF2B5EF4-FFF2-40B4-BE49-F238E27FC236}">
                <a16:creationId xmlns:a16="http://schemas.microsoft.com/office/drawing/2014/main" id="{37E08AEE-533B-C1A1-0DF5-3839DBB693CF}"/>
              </a:ext>
            </a:extLst>
          </p:cNvPr>
          <p:cNvSpPr txBox="1"/>
          <p:nvPr/>
        </p:nvSpPr>
        <p:spPr>
          <a:xfrm>
            <a:off x="1006623" y="1645461"/>
            <a:ext cx="6855116" cy="1891030"/>
          </a:xfrm>
          <a:prstGeom prst="rect">
            <a:avLst/>
          </a:prstGeom>
          <a:noFill/>
        </p:spPr>
        <p:txBody>
          <a:bodyPr wrap="square">
            <a:spAutoFit/>
          </a:bodyPr>
          <a:lstStyle/>
          <a:p>
            <a:pPr lvl="1">
              <a:lnSpc>
                <a:spcPct val="107000"/>
              </a:lnSpc>
              <a:spcAft>
                <a:spcPts val="800"/>
              </a:spcAft>
            </a:pPr>
            <a:r>
              <a:rPr lang="en-GB" sz="2200" kern="100" dirty="0">
                <a:latin typeface="Helvetica Light" panose="020B0403020202020204" pitchFamily="34" charset="0"/>
                <a:ea typeface="Calibri"/>
                <a:cs typeface="Calibri Light"/>
              </a:rPr>
              <a:t>Reduction </a:t>
            </a:r>
            <a:r>
              <a:rPr lang="en-GB" sz="2200" kern="100" dirty="0">
                <a:effectLst/>
                <a:latin typeface="Helvetica Light" panose="020B0403020202020204" pitchFamily="34" charset="0"/>
                <a:ea typeface="Calibri"/>
                <a:cs typeface="Calibri Light"/>
              </a:rPr>
              <a:t>or removal of risks from violence, coercion, or deliberate deprivation </a:t>
            </a:r>
            <a:r>
              <a:rPr lang="en-GB" sz="2200" dirty="0">
                <a:effectLst/>
                <a:latin typeface="Helvetica Light" panose="020B0403020202020204" pitchFamily="34" charset="0"/>
                <a:ea typeface="Calibri" panose="020F0502020204030204" pitchFamily="34" charset="0"/>
                <a:cs typeface="Times New Roman" panose="02020603050405020304" pitchFamily="18" charset="0"/>
              </a:rPr>
              <a:t>that affected people are facing by changing the behaviour, attitudes, policies, and practices of relevant stakeholders</a:t>
            </a:r>
            <a:r>
              <a:rPr lang="en-US" sz="2200" dirty="0">
                <a:latin typeface="Helvetica Light" panose="020B0403020202020204" pitchFamily="34" charset="0"/>
                <a:ea typeface="Calibri" panose="020F0502020204030204" pitchFamily="34" charset="0"/>
                <a:cs typeface="Times New Roman" panose="02020603050405020304" pitchFamily="18" charset="0"/>
              </a:rPr>
              <a:t>. </a:t>
            </a:r>
            <a:endParaRPr lang="en-GB" sz="2200" kern="100" dirty="0">
              <a:effectLst/>
              <a:latin typeface="Helvetica Light" panose="020B0403020202020204" pitchFamily="34" charset="0"/>
              <a:ea typeface="Calibri"/>
              <a:cs typeface="Calibri Light"/>
            </a:endParaRPr>
          </a:p>
        </p:txBody>
      </p:sp>
      <p:sp>
        <p:nvSpPr>
          <p:cNvPr id="8" name="TextBox 7">
            <a:extLst>
              <a:ext uri="{FF2B5EF4-FFF2-40B4-BE49-F238E27FC236}">
                <a16:creationId xmlns:a16="http://schemas.microsoft.com/office/drawing/2014/main" id="{20648FE3-182C-6891-19E9-E694CF27BA8B}"/>
              </a:ext>
            </a:extLst>
          </p:cNvPr>
          <p:cNvSpPr txBox="1"/>
          <p:nvPr/>
        </p:nvSpPr>
        <p:spPr>
          <a:xfrm>
            <a:off x="914399" y="4513200"/>
            <a:ext cx="6855116" cy="868892"/>
          </a:xfrm>
          <a:prstGeom prst="rect">
            <a:avLst/>
          </a:prstGeom>
          <a:noFill/>
        </p:spPr>
        <p:txBody>
          <a:bodyPr wrap="square">
            <a:spAutoFit/>
          </a:bodyPr>
          <a:lstStyle/>
          <a:p>
            <a:pPr algn="ctr">
              <a:lnSpc>
                <a:spcPct val="107000"/>
              </a:lnSpc>
              <a:spcAft>
                <a:spcPts val="800"/>
              </a:spcAft>
            </a:pPr>
            <a:r>
              <a:rPr lang="en-GB" sz="2400" b="1" dirty="0">
                <a:solidFill>
                  <a:srgbClr val="27242B"/>
                </a:solidFill>
                <a:effectLst/>
                <a:latin typeface="Helvetica" pitchFamily="2" charset="0"/>
                <a:ea typeface="Calibri" panose="020F0502020204030204" pitchFamily="34" charset="0"/>
                <a:cs typeface="Calibri Light" panose="020F0302020204030204" pitchFamily="34" charset="0"/>
              </a:rPr>
              <a:t>The reduction of risk </a:t>
            </a:r>
            <a:r>
              <a:rPr lang="en-GB" sz="2400" b="1" dirty="0">
                <a:solidFill>
                  <a:srgbClr val="27242B"/>
                </a:solidFill>
                <a:latin typeface="Helvetica" pitchFamily="2" charset="0"/>
                <a:ea typeface="Calibri" panose="020F0502020204030204" pitchFamily="34" charset="0"/>
                <a:cs typeface="Calibri Light" panose="020F0302020204030204" pitchFamily="34" charset="0"/>
              </a:rPr>
              <a:t>= </a:t>
            </a:r>
            <a:r>
              <a:rPr lang="en-GB" sz="2400" b="1" dirty="0">
                <a:solidFill>
                  <a:srgbClr val="0C94D6"/>
                </a:solidFill>
                <a:effectLst/>
                <a:latin typeface="Helvetica" pitchFamily="2" charset="0"/>
                <a:ea typeface="Calibri" panose="020F0502020204030204" pitchFamily="34" charset="0"/>
                <a:cs typeface="Calibri Light" panose="020F0302020204030204" pitchFamily="34" charset="0"/>
              </a:rPr>
              <a:t>PROTECTION OUTCOME.</a:t>
            </a:r>
            <a:endParaRPr lang="en-CH" sz="2400" b="1" dirty="0">
              <a:solidFill>
                <a:srgbClr val="0C94D6"/>
              </a:solidFill>
              <a:latin typeface="Helvetica" pitchFamily="2" charset="0"/>
            </a:endParaRPr>
          </a:p>
        </p:txBody>
      </p:sp>
      <p:pic>
        <p:nvPicPr>
          <p:cNvPr id="10" name="Picture 9">
            <a:extLst>
              <a:ext uri="{FF2B5EF4-FFF2-40B4-BE49-F238E27FC236}">
                <a16:creationId xmlns:a16="http://schemas.microsoft.com/office/drawing/2014/main" id="{2107138F-07CA-5D62-C7B5-A7A931BC3157}"/>
              </a:ext>
            </a:extLst>
          </p:cNvPr>
          <p:cNvPicPr>
            <a:picLocks noChangeAspect="1"/>
          </p:cNvPicPr>
          <p:nvPr/>
        </p:nvPicPr>
        <p:blipFill>
          <a:blip r:embed="rId3"/>
          <a:stretch>
            <a:fillRect/>
          </a:stretch>
        </p:blipFill>
        <p:spPr>
          <a:xfrm>
            <a:off x="8122603" y="1839952"/>
            <a:ext cx="3414289" cy="1851582"/>
          </a:xfrm>
          <a:prstGeom prst="rect">
            <a:avLst/>
          </a:prstGeom>
        </p:spPr>
      </p:pic>
      <p:sp>
        <p:nvSpPr>
          <p:cNvPr id="15" name="TextBox 14">
            <a:extLst>
              <a:ext uri="{FF2B5EF4-FFF2-40B4-BE49-F238E27FC236}">
                <a16:creationId xmlns:a16="http://schemas.microsoft.com/office/drawing/2014/main" id="{E40B6D6D-6628-1E87-6CC2-102CFE93E2E5}"/>
              </a:ext>
            </a:extLst>
          </p:cNvPr>
          <p:cNvSpPr txBox="1"/>
          <p:nvPr/>
        </p:nvSpPr>
        <p:spPr>
          <a:xfrm>
            <a:off x="396480" y="355205"/>
            <a:ext cx="5272800" cy="441916"/>
          </a:xfrm>
          <a:prstGeom prst="rect">
            <a:avLst/>
          </a:prstGeom>
          <a:noFill/>
        </p:spPr>
        <p:txBody>
          <a:bodyPr wrap="square">
            <a:spAutoFit/>
          </a:bodyPr>
          <a:lstStyle/>
          <a:p>
            <a:pPr>
              <a:lnSpc>
                <a:spcPct val="107000"/>
              </a:lnSpc>
              <a:spcAft>
                <a:spcPts val="800"/>
              </a:spcAft>
            </a:pPr>
            <a:r>
              <a:rPr lang="en-US" sz="2200" b="1" dirty="0">
                <a:latin typeface="Helvetica" pitchFamily="2" charset="0"/>
              </a:rPr>
              <a:t>WHAT IS A PROTECTION OUTCOME?</a:t>
            </a:r>
            <a:endParaRPr lang="en-CH" sz="2200" b="1" kern="100">
              <a:effectLst/>
              <a:latin typeface="Helvetica" pitchFamily="2"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9507E4D4-C42C-6A79-C47A-A2E591DA0A1F}"/>
              </a:ext>
            </a:extLst>
          </p:cNvPr>
          <p:cNvPicPr>
            <a:picLocks noChangeAspect="1"/>
          </p:cNvPicPr>
          <p:nvPr/>
        </p:nvPicPr>
        <p:blipFill>
          <a:blip r:embed="rId4"/>
          <a:stretch>
            <a:fillRect/>
          </a:stretch>
        </p:blipFill>
        <p:spPr>
          <a:xfrm>
            <a:off x="912031" y="1763319"/>
            <a:ext cx="370399" cy="1689019"/>
          </a:xfrm>
          <a:prstGeom prst="rect">
            <a:avLst/>
          </a:prstGeom>
        </p:spPr>
      </p:pic>
    </p:spTree>
    <p:extLst>
      <p:ext uri="{BB962C8B-B14F-4D97-AF65-F5344CB8AC3E}">
        <p14:creationId xmlns:p14="http://schemas.microsoft.com/office/powerpoint/2010/main" val="3868127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67F42D-3E8B-B3C6-48EF-BD8BD6D088F7}"/>
              </a:ext>
            </a:extLst>
          </p:cNvPr>
          <p:cNvSpPr/>
          <p:nvPr/>
        </p:nvSpPr>
        <p:spPr>
          <a:xfrm>
            <a:off x="11938000" y="0"/>
            <a:ext cx="270933" cy="6858000"/>
          </a:xfrm>
          <a:prstGeom prst="rect">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6" name="TextBox 5">
            <a:extLst>
              <a:ext uri="{FF2B5EF4-FFF2-40B4-BE49-F238E27FC236}">
                <a16:creationId xmlns:a16="http://schemas.microsoft.com/office/drawing/2014/main" id="{47E84469-DD57-0365-A77A-024348457414}"/>
              </a:ext>
            </a:extLst>
          </p:cNvPr>
          <p:cNvSpPr txBox="1"/>
          <p:nvPr/>
        </p:nvSpPr>
        <p:spPr>
          <a:xfrm>
            <a:off x="1200654" y="1946187"/>
            <a:ext cx="11033519" cy="738664"/>
          </a:xfrm>
          <a:prstGeom prst="rect">
            <a:avLst/>
          </a:prstGeom>
          <a:noFill/>
        </p:spPr>
        <p:txBody>
          <a:bodyPr wrap="square">
            <a:spAutoFit/>
          </a:bodyPr>
          <a:lstStyle/>
          <a:p>
            <a:r>
              <a:rPr lang="en-US" sz="2100" b="1" kern="100" spc="-20" dirty="0">
                <a:solidFill>
                  <a:srgbClr val="27242B"/>
                </a:solidFill>
                <a:effectLst/>
                <a:latin typeface="Helvetica" pitchFamily="2" charset="0"/>
                <a:ea typeface="Calibri" panose="020F0502020204030204" pitchFamily="34" charset="0"/>
                <a:cs typeface="Calibri Light" panose="020F0302020204030204" pitchFamily="34" charset="0"/>
              </a:rPr>
              <a:t>VIOLENCE</a:t>
            </a:r>
            <a:r>
              <a:rPr lang="en-US" sz="2100" kern="100" spc="-20" dirty="0">
                <a:solidFill>
                  <a:srgbClr val="27242B"/>
                </a:solidFill>
                <a:effectLst/>
                <a:latin typeface="Helvetica Light" panose="020B0403020202020204" pitchFamily="34" charset="0"/>
                <a:ea typeface="Calibri" panose="020F0502020204030204" pitchFamily="34" charset="0"/>
                <a:cs typeface="Calibri Light" panose="020F0302020204030204" pitchFamily="34" charset="0"/>
              </a:rPr>
              <a:t> </a:t>
            </a:r>
            <a:r>
              <a:rPr lang="en-US" sz="2100" kern="100" spc="-20" dirty="0">
                <a:effectLst/>
                <a:latin typeface="Helvetica Light" panose="020B0403020202020204" pitchFamily="34" charset="0"/>
                <a:ea typeface="Calibri" panose="020F0502020204030204" pitchFamily="34" charset="0"/>
                <a:cs typeface="Calibri Light" panose="020F0302020204030204" pitchFamily="34" charset="0"/>
              </a:rPr>
              <a:t>is the direct risks people face such as killing, torture, maiming, beatings, rape, </a:t>
            </a:r>
            <a:br>
              <a:rPr lang="en-US" sz="2100" kern="100" spc="-20" dirty="0">
                <a:effectLst/>
                <a:latin typeface="Helvetica Light" panose="020B0403020202020204" pitchFamily="34" charset="0"/>
                <a:ea typeface="Calibri" panose="020F0502020204030204" pitchFamily="34" charset="0"/>
                <a:cs typeface="Calibri Light" panose="020F0302020204030204" pitchFamily="34" charset="0"/>
              </a:rPr>
            </a:br>
            <a:r>
              <a:rPr lang="en-US" sz="2100" kern="100" spc="-20" dirty="0">
                <a:effectLst/>
                <a:latin typeface="Helvetica Light" panose="020B0403020202020204" pitchFamily="34" charset="0"/>
                <a:ea typeface="Calibri" panose="020F0502020204030204" pitchFamily="34" charset="0"/>
                <a:cs typeface="Calibri Light" panose="020F0302020204030204" pitchFamily="34" charset="0"/>
              </a:rPr>
              <a:t>sexual assault, bombings, raids, and military strikes targeting civilians and their property.</a:t>
            </a:r>
            <a:endParaRPr lang="en-CH" sz="2100" spc="-20">
              <a:effectLst/>
              <a:latin typeface="Helvetica Light" panose="020B0403020202020204" pitchFamily="34" charset="0"/>
            </a:endParaRPr>
          </a:p>
        </p:txBody>
      </p:sp>
      <p:sp>
        <p:nvSpPr>
          <p:cNvPr id="7" name="TextBox 6">
            <a:extLst>
              <a:ext uri="{FF2B5EF4-FFF2-40B4-BE49-F238E27FC236}">
                <a16:creationId xmlns:a16="http://schemas.microsoft.com/office/drawing/2014/main" id="{B26D763A-5581-8A18-32A3-06E738837550}"/>
              </a:ext>
            </a:extLst>
          </p:cNvPr>
          <p:cNvSpPr txBox="1"/>
          <p:nvPr/>
        </p:nvSpPr>
        <p:spPr>
          <a:xfrm>
            <a:off x="1200654" y="3114306"/>
            <a:ext cx="11031986" cy="1061829"/>
          </a:xfrm>
          <a:prstGeom prst="rect">
            <a:avLst/>
          </a:prstGeom>
          <a:noFill/>
        </p:spPr>
        <p:txBody>
          <a:bodyPr wrap="square">
            <a:spAutoFit/>
          </a:bodyPr>
          <a:lstStyle/>
          <a:p>
            <a:r>
              <a:rPr lang="en-US" sz="2100" b="1" kern="100" dirty="0">
                <a:effectLst/>
                <a:latin typeface="Helvetica" pitchFamily="2" charset="0"/>
                <a:ea typeface="Calibri" panose="020F0502020204030204" pitchFamily="34" charset="0"/>
                <a:cs typeface="Calibri Light" panose="020F0302020204030204" pitchFamily="34" charset="0"/>
              </a:rPr>
              <a:t>COERCION</a:t>
            </a:r>
            <a:r>
              <a:rPr lang="en-US" sz="2100" kern="100" dirty="0">
                <a:effectLst/>
                <a:latin typeface="Helvetica Light" panose="020B0403020202020204" pitchFamily="34" charset="0"/>
                <a:ea typeface="Calibri" panose="020F0502020204030204" pitchFamily="34" charset="0"/>
                <a:cs typeface="Calibri Light" panose="020F0302020204030204" pitchFamily="34" charset="0"/>
              </a:rPr>
              <a:t> is the threat of violence along the chain of events, including exploitation, restricted freedom of movement, forced displacement and prevented return, human </a:t>
            </a:r>
            <a:r>
              <a:rPr lang="en-US" sz="2100" kern="100" spc="-30" dirty="0">
                <a:effectLst/>
                <a:latin typeface="Helvetica Light" panose="020B0403020202020204" pitchFamily="34" charset="0"/>
                <a:ea typeface="Calibri" panose="020F0502020204030204" pitchFamily="34" charset="0"/>
                <a:cs typeface="Calibri Light" panose="020F0302020204030204" pitchFamily="34" charset="0"/>
              </a:rPr>
              <a:t>trafficking, forced participation in conflict (i.e., child soldiers), slavery, and forced marriage.</a:t>
            </a:r>
            <a:endParaRPr lang="en-CH" sz="2100" spc="-30">
              <a:latin typeface="Helvetica Light" panose="020B0403020202020204" pitchFamily="34" charset="0"/>
            </a:endParaRPr>
          </a:p>
        </p:txBody>
      </p:sp>
      <p:sp>
        <p:nvSpPr>
          <p:cNvPr id="8" name="TextBox 7">
            <a:extLst>
              <a:ext uri="{FF2B5EF4-FFF2-40B4-BE49-F238E27FC236}">
                <a16:creationId xmlns:a16="http://schemas.microsoft.com/office/drawing/2014/main" id="{84A9B63C-40DF-285C-6164-10F489648ABE}"/>
              </a:ext>
            </a:extLst>
          </p:cNvPr>
          <p:cNvSpPr txBox="1"/>
          <p:nvPr/>
        </p:nvSpPr>
        <p:spPr>
          <a:xfrm>
            <a:off x="1200654" y="4640747"/>
            <a:ext cx="10470878" cy="1708160"/>
          </a:xfrm>
          <a:prstGeom prst="rect">
            <a:avLst/>
          </a:prstGeom>
          <a:noFill/>
        </p:spPr>
        <p:txBody>
          <a:bodyPr wrap="square">
            <a:spAutoFit/>
          </a:bodyPr>
          <a:lstStyle/>
          <a:p>
            <a:r>
              <a:rPr lang="en-US" sz="2100" b="1" kern="100" dirty="0">
                <a:effectLst/>
                <a:latin typeface="Helvetica" pitchFamily="2" charset="0"/>
                <a:ea typeface="Calibri" panose="020F0502020204030204" pitchFamily="34" charset="0"/>
                <a:cs typeface="Calibri Light" panose="020F0302020204030204" pitchFamily="34" charset="0"/>
              </a:rPr>
              <a:t>DELIBERATE DEPRIVATION </a:t>
            </a:r>
            <a:r>
              <a:rPr lang="en-US" sz="2100" kern="100" dirty="0">
                <a:effectLst/>
                <a:latin typeface="Helvetica Light" panose="020B0403020202020204" pitchFamily="34" charset="0"/>
                <a:ea typeface="Calibri" panose="020F0502020204030204" pitchFamily="34" charset="0"/>
                <a:cs typeface="Calibri Light" panose="020F0302020204030204" pitchFamily="34" charset="0"/>
              </a:rPr>
              <a:t>is the destruction or denial of things people need to survive such as military blockages, destruction of markets, denying access to humanitarian aid, destruction of/deliberate denial of access to critical infrastructure, property, assets, and means of livelihood, etc. as a tactic to restrict or deny people these services and necessities.</a:t>
            </a:r>
            <a:r>
              <a:rPr lang="en-CH" sz="2100" dirty="0">
                <a:effectLst/>
                <a:latin typeface="Helvetica Light" panose="020B0403020202020204" pitchFamily="34" charset="0"/>
              </a:rPr>
              <a:t> </a:t>
            </a:r>
            <a:endParaRPr lang="en-CH" sz="2100" dirty="0">
              <a:latin typeface="Helvetica Light" panose="020B0403020202020204" pitchFamily="34" charset="0"/>
            </a:endParaRPr>
          </a:p>
        </p:txBody>
      </p:sp>
      <p:sp>
        <p:nvSpPr>
          <p:cNvPr id="17" name="TextBox 16">
            <a:extLst>
              <a:ext uri="{FF2B5EF4-FFF2-40B4-BE49-F238E27FC236}">
                <a16:creationId xmlns:a16="http://schemas.microsoft.com/office/drawing/2014/main" id="{A3F71A7E-10C4-3E7B-BF18-6677A226902B}"/>
              </a:ext>
            </a:extLst>
          </p:cNvPr>
          <p:cNvSpPr txBox="1"/>
          <p:nvPr/>
        </p:nvSpPr>
        <p:spPr>
          <a:xfrm>
            <a:off x="1184829" y="1005661"/>
            <a:ext cx="9822341" cy="682238"/>
          </a:xfrm>
          <a:prstGeom prst="rect">
            <a:avLst/>
          </a:prstGeom>
          <a:noFill/>
        </p:spPr>
        <p:txBody>
          <a:bodyPr wrap="square">
            <a:spAutoFit/>
          </a:bodyPr>
          <a:lstStyle/>
          <a:p>
            <a:pPr>
              <a:lnSpc>
                <a:spcPts val="4580"/>
              </a:lnSpc>
              <a:spcAft>
                <a:spcPts val="800"/>
              </a:spcAft>
            </a:pPr>
            <a:r>
              <a:rPr lang="en-GB" sz="4000" b="1" kern="100">
                <a:solidFill>
                  <a:srgbClr val="0C94D6"/>
                </a:solidFill>
                <a:latin typeface="Helvetica" pitchFamily="2" charset="0"/>
                <a:ea typeface="Calibri" panose="020F0502020204030204" pitchFamily="34" charset="0"/>
                <a:cs typeface="Calibri Light" panose="020F0302020204030204" pitchFamily="34" charset="0"/>
              </a:rPr>
              <a:t>Protection risks</a:t>
            </a:r>
            <a:endParaRPr lang="en-CH" sz="4000" b="1" strike="sngStrike" kern="100">
              <a:solidFill>
                <a:srgbClr val="0C94D6"/>
              </a:solidFill>
              <a:effectLst/>
              <a:latin typeface="Helvetica" pitchFamily="2" charset="0"/>
              <a:ea typeface="Calibri" panose="020F0502020204030204" pitchFamily="34" charset="0"/>
              <a:cs typeface="Times New Roman" panose="02020603050405020304" pitchFamily="18" charset="0"/>
            </a:endParaRPr>
          </a:p>
        </p:txBody>
      </p:sp>
      <p:sp>
        <p:nvSpPr>
          <p:cNvPr id="3" name="TextBox 2">
            <a:extLst>
              <a:ext uri="{FF2B5EF4-FFF2-40B4-BE49-F238E27FC236}">
                <a16:creationId xmlns:a16="http://schemas.microsoft.com/office/drawing/2014/main" id="{14C6772D-7913-7B10-DDD5-234831D8409C}"/>
              </a:ext>
            </a:extLst>
          </p:cNvPr>
          <p:cNvSpPr txBox="1"/>
          <p:nvPr/>
        </p:nvSpPr>
        <p:spPr>
          <a:xfrm>
            <a:off x="396480" y="355205"/>
            <a:ext cx="5272800" cy="441916"/>
          </a:xfrm>
          <a:prstGeom prst="rect">
            <a:avLst/>
          </a:prstGeom>
          <a:noFill/>
        </p:spPr>
        <p:txBody>
          <a:bodyPr wrap="square">
            <a:spAutoFit/>
          </a:bodyPr>
          <a:lstStyle/>
          <a:p>
            <a:pPr>
              <a:lnSpc>
                <a:spcPct val="107000"/>
              </a:lnSpc>
              <a:spcAft>
                <a:spcPts val="800"/>
              </a:spcAft>
            </a:pPr>
            <a:r>
              <a:rPr lang="en-US" sz="2200" b="1" dirty="0">
                <a:latin typeface="Helvetica" pitchFamily="2" charset="0"/>
              </a:rPr>
              <a:t>WHAT ARE …</a:t>
            </a:r>
            <a:endParaRPr lang="en-CH" sz="2200" b="1" kern="100">
              <a:effectLst/>
              <a:latin typeface="Helvetica" pitchFamily="2"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0BE5BFB8-85EC-2D89-BE6E-BA33C140D970}"/>
              </a:ext>
            </a:extLst>
          </p:cNvPr>
          <p:cNvPicPr>
            <a:picLocks noChangeAspect="1"/>
          </p:cNvPicPr>
          <p:nvPr/>
        </p:nvPicPr>
        <p:blipFill>
          <a:blip r:embed="rId3"/>
          <a:stretch>
            <a:fillRect/>
          </a:stretch>
        </p:blipFill>
        <p:spPr>
          <a:xfrm>
            <a:off x="433695" y="2001185"/>
            <a:ext cx="766959" cy="557788"/>
          </a:xfrm>
          <a:prstGeom prst="rect">
            <a:avLst/>
          </a:prstGeom>
        </p:spPr>
      </p:pic>
      <p:pic>
        <p:nvPicPr>
          <p:cNvPr id="11" name="Picture 10">
            <a:extLst>
              <a:ext uri="{FF2B5EF4-FFF2-40B4-BE49-F238E27FC236}">
                <a16:creationId xmlns:a16="http://schemas.microsoft.com/office/drawing/2014/main" id="{710D41BD-D3D4-E30B-6B28-9BDD04765283}"/>
              </a:ext>
            </a:extLst>
          </p:cNvPr>
          <p:cNvPicPr>
            <a:picLocks noChangeAspect="1"/>
          </p:cNvPicPr>
          <p:nvPr/>
        </p:nvPicPr>
        <p:blipFill>
          <a:blip r:embed="rId4"/>
          <a:stretch>
            <a:fillRect/>
          </a:stretch>
        </p:blipFill>
        <p:spPr>
          <a:xfrm>
            <a:off x="603971" y="3089857"/>
            <a:ext cx="442429" cy="1061830"/>
          </a:xfrm>
          <a:prstGeom prst="rect">
            <a:avLst/>
          </a:prstGeom>
        </p:spPr>
      </p:pic>
      <p:pic>
        <p:nvPicPr>
          <p:cNvPr id="12" name="Picture 11">
            <a:extLst>
              <a:ext uri="{FF2B5EF4-FFF2-40B4-BE49-F238E27FC236}">
                <a16:creationId xmlns:a16="http://schemas.microsoft.com/office/drawing/2014/main" id="{99345D39-98D3-A96C-2645-71F0CF978F6F}"/>
              </a:ext>
            </a:extLst>
          </p:cNvPr>
          <p:cNvPicPr>
            <a:picLocks noChangeAspect="1"/>
          </p:cNvPicPr>
          <p:nvPr/>
        </p:nvPicPr>
        <p:blipFill>
          <a:blip r:embed="rId5"/>
          <a:stretch>
            <a:fillRect/>
          </a:stretch>
        </p:blipFill>
        <p:spPr>
          <a:xfrm>
            <a:off x="445128" y="4616299"/>
            <a:ext cx="760114" cy="760114"/>
          </a:xfrm>
          <a:prstGeom prst="rect">
            <a:avLst/>
          </a:prstGeom>
        </p:spPr>
      </p:pic>
    </p:spTree>
    <p:extLst>
      <p:ext uri="{BB962C8B-B14F-4D97-AF65-F5344CB8AC3E}">
        <p14:creationId xmlns:p14="http://schemas.microsoft.com/office/powerpoint/2010/main" val="901833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67F42D-3E8B-B3C6-48EF-BD8BD6D088F7}"/>
              </a:ext>
            </a:extLst>
          </p:cNvPr>
          <p:cNvSpPr/>
          <p:nvPr/>
        </p:nvSpPr>
        <p:spPr>
          <a:xfrm>
            <a:off x="11938000" y="0"/>
            <a:ext cx="270933" cy="6858000"/>
          </a:xfrm>
          <a:prstGeom prst="rect">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7" name="TextBox 6">
            <a:extLst>
              <a:ext uri="{FF2B5EF4-FFF2-40B4-BE49-F238E27FC236}">
                <a16:creationId xmlns:a16="http://schemas.microsoft.com/office/drawing/2014/main" id="{1EC68820-B175-E2A0-2A68-6927340B0318}"/>
              </a:ext>
            </a:extLst>
          </p:cNvPr>
          <p:cNvSpPr txBox="1"/>
          <p:nvPr/>
        </p:nvSpPr>
        <p:spPr>
          <a:xfrm>
            <a:off x="396480" y="1191691"/>
            <a:ext cx="11541520" cy="5074081"/>
          </a:xfrm>
          <a:prstGeom prst="rect">
            <a:avLst/>
          </a:prstGeom>
          <a:noFill/>
        </p:spPr>
        <p:txBody>
          <a:bodyPr wrap="square">
            <a:spAutoFit/>
          </a:bodyPr>
          <a:lstStyle/>
          <a:p>
            <a:pPr marL="342900" indent="-342900">
              <a:lnSpc>
                <a:spcPts val="2600"/>
              </a:lnSpc>
              <a:spcBef>
                <a:spcPts val="0"/>
              </a:spcBef>
              <a:buClr>
                <a:srgbClr val="0C94D6"/>
              </a:buClr>
              <a:buSzPct val="125000"/>
              <a:buFont typeface="Courier New" panose="02070309020205020404" pitchFamily="49" charset="0"/>
              <a:buChar char="o"/>
            </a:pPr>
            <a:r>
              <a:rPr lang="en-CH" dirty="0">
                <a:latin typeface="Helvetica Light" panose="020B0403020202020204" pitchFamily="34" charset="0"/>
              </a:rPr>
              <a:t>Abduction, kidnapping, enforced disappearance, arbitrary or </a:t>
            </a:r>
            <a:r>
              <a:rPr lang="en-CH">
                <a:latin typeface="Helvetica Light" panose="020B0403020202020204" pitchFamily="34" charset="0"/>
              </a:rPr>
              <a:t>unlawful arrest</a:t>
            </a:r>
            <a:r>
              <a:rPr lang="en-US" dirty="0">
                <a:latin typeface="Helvetica Light" panose="020B0403020202020204" pitchFamily="34" charset="0"/>
              </a:rPr>
              <a:t>,</a:t>
            </a:r>
            <a:r>
              <a:rPr lang="en-CH">
                <a:latin typeface="Helvetica Light" panose="020B0403020202020204" pitchFamily="34" charset="0"/>
              </a:rPr>
              <a:t> </a:t>
            </a:r>
            <a:r>
              <a:rPr lang="en-CH" dirty="0">
                <a:latin typeface="Helvetica Light" panose="020B0403020202020204" pitchFamily="34" charset="0"/>
              </a:rPr>
              <a:t>and/or detention</a:t>
            </a:r>
          </a:p>
          <a:p>
            <a:pPr marL="342900" indent="-342900">
              <a:lnSpc>
                <a:spcPts val="2600"/>
              </a:lnSpc>
              <a:spcBef>
                <a:spcPts val="0"/>
              </a:spcBef>
              <a:buClr>
                <a:srgbClr val="0C94D6"/>
              </a:buClr>
              <a:buSzPct val="125000"/>
              <a:buFont typeface="Courier New" panose="02070309020205020404" pitchFamily="49" charset="0"/>
              <a:buChar char="o"/>
            </a:pPr>
            <a:r>
              <a:rPr lang="en-CH" dirty="0">
                <a:latin typeface="Helvetica Light" panose="020B0403020202020204" pitchFamily="34" charset="0"/>
              </a:rPr>
              <a:t>Attacks on civilians and other unlawful killings and attacks on civilian objects</a:t>
            </a:r>
          </a:p>
          <a:p>
            <a:pPr marL="342900" indent="-342900">
              <a:lnSpc>
                <a:spcPts val="2600"/>
              </a:lnSpc>
              <a:spcBef>
                <a:spcPts val="0"/>
              </a:spcBef>
              <a:buClr>
                <a:srgbClr val="0C94D6"/>
              </a:buClr>
              <a:buSzPct val="125000"/>
              <a:buFont typeface="Courier New" panose="02070309020205020404" pitchFamily="49" charset="0"/>
              <a:buChar char="o"/>
            </a:pPr>
            <a:r>
              <a:rPr lang="en-CH" dirty="0">
                <a:latin typeface="Helvetica Light" panose="020B0403020202020204" pitchFamily="34" charset="0"/>
              </a:rPr>
              <a:t>Child and forced family separation</a:t>
            </a:r>
          </a:p>
          <a:p>
            <a:pPr marL="342900" indent="-342900">
              <a:lnSpc>
                <a:spcPts val="2600"/>
              </a:lnSpc>
              <a:spcBef>
                <a:spcPts val="0"/>
              </a:spcBef>
              <a:buClr>
                <a:srgbClr val="0C94D6"/>
              </a:buClr>
              <a:buSzPct val="125000"/>
              <a:buFont typeface="Courier New" panose="02070309020205020404" pitchFamily="49" charset="0"/>
              <a:buChar char="o"/>
            </a:pPr>
            <a:r>
              <a:rPr lang="en-US" dirty="0">
                <a:latin typeface="Helvetica Light" panose="020B0403020202020204" pitchFamily="34" charset="0"/>
              </a:rPr>
              <a:t>E</a:t>
            </a:r>
            <a:r>
              <a:rPr lang="en-CH" dirty="0">
                <a:latin typeface="Helvetica Light" panose="020B0403020202020204" pitchFamily="34" charset="0"/>
              </a:rPr>
              <a:t>arly or forced marriage</a:t>
            </a:r>
            <a:r>
              <a:rPr lang="en-US" dirty="0">
                <a:latin typeface="Helvetica Light" panose="020B0403020202020204" pitchFamily="34" charset="0"/>
              </a:rPr>
              <a:t> in children</a:t>
            </a:r>
            <a:endParaRPr lang="en-CH" dirty="0">
              <a:latin typeface="Helvetica Light" panose="020B0403020202020204" pitchFamily="34" charset="0"/>
            </a:endParaRPr>
          </a:p>
          <a:p>
            <a:pPr marL="342900" indent="-342900">
              <a:lnSpc>
                <a:spcPts val="2600"/>
              </a:lnSpc>
              <a:spcBef>
                <a:spcPts val="0"/>
              </a:spcBef>
              <a:buClr>
                <a:srgbClr val="0C94D6"/>
              </a:buClr>
              <a:buSzPct val="125000"/>
              <a:buFont typeface="Courier New" panose="02070309020205020404" pitchFamily="49" charset="0"/>
              <a:buChar char="o"/>
            </a:pPr>
            <a:r>
              <a:rPr lang="en-CH" dirty="0">
                <a:latin typeface="Helvetica Light" panose="020B0403020202020204" pitchFamily="34" charset="0"/>
              </a:rPr>
              <a:t>Discrimination </a:t>
            </a:r>
            <a:r>
              <a:rPr lang="en-CH">
                <a:latin typeface="Helvetica Light" panose="020B0403020202020204" pitchFamily="34" charset="0"/>
              </a:rPr>
              <a:t>and stigmatization</a:t>
            </a:r>
            <a:r>
              <a:rPr lang="en-US" dirty="0">
                <a:latin typeface="Helvetica Light" panose="020B0403020202020204" pitchFamily="34" charset="0"/>
              </a:rPr>
              <a:t>, denial of resources, opportunities, services, and/or humanitarian access</a:t>
            </a:r>
            <a:endParaRPr lang="en-CH" dirty="0">
              <a:latin typeface="Helvetica Light" panose="020B0403020202020204" pitchFamily="34" charset="0"/>
            </a:endParaRPr>
          </a:p>
          <a:p>
            <a:pPr marL="342900" indent="-342900">
              <a:lnSpc>
                <a:spcPts val="2600"/>
              </a:lnSpc>
              <a:spcBef>
                <a:spcPts val="0"/>
              </a:spcBef>
              <a:buClr>
                <a:srgbClr val="0C94D6"/>
              </a:buClr>
              <a:buSzPct val="125000"/>
              <a:buFont typeface="Courier New" panose="02070309020205020404" pitchFamily="49" charset="0"/>
              <a:buChar char="o"/>
            </a:pPr>
            <a:r>
              <a:rPr lang="en-CH" dirty="0">
                <a:latin typeface="Helvetica Light" panose="020B0403020202020204" pitchFamily="34" charset="0"/>
              </a:rPr>
              <a:t>Disinformatio</a:t>
            </a:r>
            <a:r>
              <a:rPr lang="en-US" dirty="0">
                <a:latin typeface="Helvetica Light" panose="020B0403020202020204" pitchFamily="34" charset="0"/>
              </a:rPr>
              <a:t>n</a:t>
            </a:r>
            <a:r>
              <a:rPr lang="en-CH" dirty="0">
                <a:latin typeface="Helvetica Light" panose="020B0403020202020204" pitchFamily="34" charset="0"/>
              </a:rPr>
              <a:t> and denial of access to information </a:t>
            </a:r>
          </a:p>
          <a:p>
            <a:pPr marL="342900" indent="-342900">
              <a:lnSpc>
                <a:spcPts val="2600"/>
              </a:lnSpc>
              <a:spcBef>
                <a:spcPts val="0"/>
              </a:spcBef>
              <a:buClr>
                <a:srgbClr val="0C94D6"/>
              </a:buClr>
              <a:buSzPct val="125000"/>
              <a:buFont typeface="Courier New" panose="02070309020205020404" pitchFamily="49" charset="0"/>
              <a:buChar char="o"/>
            </a:pPr>
            <a:r>
              <a:rPr lang="en-CH">
                <a:latin typeface="Helvetica Light" panose="020B0403020202020204" pitchFamily="34" charset="0"/>
              </a:rPr>
              <a:t>Forced recruitment </a:t>
            </a:r>
            <a:r>
              <a:rPr lang="en-CH" dirty="0">
                <a:latin typeface="Helvetica Light" panose="020B0403020202020204" pitchFamily="34" charset="0"/>
              </a:rPr>
              <a:t>and association of children in armed forces and groups</a:t>
            </a:r>
          </a:p>
          <a:p>
            <a:pPr marL="342900" indent="-342900">
              <a:lnSpc>
                <a:spcPts val="2600"/>
              </a:lnSpc>
              <a:spcBef>
                <a:spcPts val="0"/>
              </a:spcBef>
              <a:buClr>
                <a:srgbClr val="0C94D6"/>
              </a:buClr>
              <a:buSzPct val="125000"/>
              <a:buFont typeface="Courier New" panose="02070309020205020404" pitchFamily="49" charset="0"/>
              <a:buChar char="o"/>
            </a:pPr>
            <a:r>
              <a:rPr lang="en-CH" dirty="0">
                <a:latin typeface="Helvetica Light" panose="020B0403020202020204" pitchFamily="34" charset="0"/>
              </a:rPr>
              <a:t>Gender-based violence</a:t>
            </a:r>
          </a:p>
          <a:p>
            <a:pPr marL="342900" indent="-342900">
              <a:lnSpc>
                <a:spcPts val="2600"/>
              </a:lnSpc>
              <a:spcBef>
                <a:spcPts val="0"/>
              </a:spcBef>
              <a:buClr>
                <a:srgbClr val="0C94D6"/>
              </a:buClr>
              <a:buSzPct val="125000"/>
              <a:buFont typeface="Courier New" panose="02070309020205020404" pitchFamily="49" charset="0"/>
              <a:buChar char="o"/>
            </a:pPr>
            <a:r>
              <a:rPr lang="en-CH" dirty="0">
                <a:latin typeface="Helvetica Light" panose="020B0403020202020204" pitchFamily="34" charset="0"/>
              </a:rPr>
              <a:t>Impediments and/or restrictions </a:t>
            </a:r>
            <a:r>
              <a:rPr lang="en-US" dirty="0">
                <a:latin typeface="Helvetica Light" panose="020B0403020202020204" pitchFamily="34" charset="0"/>
              </a:rPr>
              <a:t>in</a:t>
            </a:r>
            <a:r>
              <a:rPr lang="en-CH" dirty="0">
                <a:latin typeface="Helvetica Light" panose="020B0403020202020204" pitchFamily="34" charset="0"/>
              </a:rPr>
              <a:t> access to legal identity, remedies, and justice</a:t>
            </a:r>
          </a:p>
          <a:p>
            <a:pPr marL="342900" indent="-342900">
              <a:lnSpc>
                <a:spcPts val="2600"/>
              </a:lnSpc>
              <a:spcBef>
                <a:spcPts val="0"/>
              </a:spcBef>
              <a:buClr>
                <a:srgbClr val="0C94D6"/>
              </a:buClr>
              <a:buSzPct val="125000"/>
              <a:buFont typeface="Courier New" panose="02070309020205020404" pitchFamily="49" charset="0"/>
              <a:buChar char="o"/>
            </a:pPr>
            <a:r>
              <a:rPr lang="en-CH" dirty="0">
                <a:latin typeface="Helvetica Light" panose="020B0403020202020204" pitchFamily="34" charset="0"/>
              </a:rPr>
              <a:t>Presence of mines and other explosive ordnance</a:t>
            </a:r>
          </a:p>
          <a:p>
            <a:pPr marL="342900" indent="-342900">
              <a:lnSpc>
                <a:spcPts val="2600"/>
              </a:lnSpc>
              <a:spcBef>
                <a:spcPts val="0"/>
              </a:spcBef>
              <a:buClr>
                <a:srgbClr val="0C94D6"/>
              </a:buClr>
              <a:buSzPct val="125000"/>
              <a:buFont typeface="Courier New" panose="02070309020205020404" pitchFamily="49" charset="0"/>
              <a:buChar char="o"/>
            </a:pPr>
            <a:r>
              <a:rPr lang="en-CH" dirty="0">
                <a:latin typeface="Helvetica Light" panose="020B0403020202020204" pitchFamily="34" charset="0"/>
              </a:rPr>
              <a:t>Psychological/emotional abuse or inflicted distress</a:t>
            </a:r>
          </a:p>
          <a:p>
            <a:pPr marL="342900" indent="-342900">
              <a:lnSpc>
                <a:spcPts val="2600"/>
              </a:lnSpc>
              <a:spcBef>
                <a:spcPts val="0"/>
              </a:spcBef>
              <a:buClr>
                <a:srgbClr val="0C94D6"/>
              </a:buClr>
              <a:buSzPct val="125000"/>
              <a:buFont typeface="Courier New" panose="02070309020205020404" pitchFamily="49" charset="0"/>
              <a:buChar char="o"/>
            </a:pPr>
            <a:r>
              <a:rPr lang="en-CH" dirty="0">
                <a:latin typeface="Helvetica Light" panose="020B0403020202020204" pitchFamily="34" charset="0"/>
              </a:rPr>
              <a:t>Theft, extortion, forced eviction or destruction of personal property</a:t>
            </a:r>
          </a:p>
          <a:p>
            <a:pPr marL="342900" indent="-342900">
              <a:lnSpc>
                <a:spcPts val="2600"/>
              </a:lnSpc>
              <a:spcBef>
                <a:spcPts val="0"/>
              </a:spcBef>
              <a:buClr>
                <a:srgbClr val="0C94D6"/>
              </a:buClr>
              <a:buSzPct val="125000"/>
              <a:buFont typeface="Courier New" panose="02070309020205020404" pitchFamily="49" charset="0"/>
              <a:buChar char="o"/>
            </a:pPr>
            <a:r>
              <a:rPr lang="en-CH" dirty="0">
                <a:latin typeface="Helvetica Light" panose="020B0403020202020204" pitchFamily="34" charset="0"/>
              </a:rPr>
              <a:t>Torture or cruel, inhumane, degrading treatment or punishment</a:t>
            </a:r>
          </a:p>
          <a:p>
            <a:pPr marL="342900" indent="-342900">
              <a:lnSpc>
                <a:spcPts val="2600"/>
              </a:lnSpc>
              <a:spcBef>
                <a:spcPts val="0"/>
              </a:spcBef>
              <a:buClr>
                <a:srgbClr val="0C94D6"/>
              </a:buClr>
              <a:buSzPct val="125000"/>
              <a:buFont typeface="Courier New" panose="02070309020205020404" pitchFamily="49" charset="0"/>
              <a:buChar char="o"/>
            </a:pPr>
            <a:r>
              <a:rPr lang="en-CH" dirty="0">
                <a:latin typeface="Helvetica Light" panose="020B0403020202020204" pitchFamily="34" charset="0"/>
              </a:rPr>
              <a:t>Trafficking in persons, forced labour or slavery-like practices</a:t>
            </a:r>
          </a:p>
          <a:p>
            <a:pPr marL="342900" indent="-342900">
              <a:lnSpc>
                <a:spcPts val="2600"/>
              </a:lnSpc>
              <a:spcBef>
                <a:spcPts val="0"/>
              </a:spcBef>
              <a:buClr>
                <a:srgbClr val="0C94D6"/>
              </a:buClr>
              <a:buSzPct val="125000"/>
              <a:buFont typeface="Courier New" panose="02070309020205020404" pitchFamily="49" charset="0"/>
              <a:buChar char="o"/>
            </a:pPr>
            <a:r>
              <a:rPr lang="en-CH" dirty="0">
                <a:latin typeface="Helvetica Light" panose="020B0403020202020204" pitchFamily="34" charset="0"/>
              </a:rPr>
              <a:t>Unlawful impediments or restrictions to freedom of movement, siege and forced displacement</a:t>
            </a:r>
          </a:p>
        </p:txBody>
      </p:sp>
      <p:sp>
        <p:nvSpPr>
          <p:cNvPr id="4" name="TextBox 3">
            <a:extLst>
              <a:ext uri="{FF2B5EF4-FFF2-40B4-BE49-F238E27FC236}">
                <a16:creationId xmlns:a16="http://schemas.microsoft.com/office/drawing/2014/main" id="{3BF7D6E7-3514-00D0-F22F-C9052E889964}"/>
              </a:ext>
            </a:extLst>
          </p:cNvPr>
          <p:cNvSpPr txBox="1"/>
          <p:nvPr/>
        </p:nvSpPr>
        <p:spPr>
          <a:xfrm>
            <a:off x="396480" y="355205"/>
            <a:ext cx="6894336" cy="441916"/>
          </a:xfrm>
          <a:prstGeom prst="rect">
            <a:avLst/>
          </a:prstGeom>
          <a:noFill/>
        </p:spPr>
        <p:txBody>
          <a:bodyPr wrap="square">
            <a:spAutoFit/>
          </a:bodyPr>
          <a:lstStyle/>
          <a:p>
            <a:pPr>
              <a:lnSpc>
                <a:spcPct val="107000"/>
              </a:lnSpc>
              <a:spcAft>
                <a:spcPts val="800"/>
              </a:spcAft>
            </a:pPr>
            <a:r>
              <a:rPr lang="en-US" sz="2200" b="1" dirty="0">
                <a:latin typeface="Helvetica" pitchFamily="2" charset="0"/>
              </a:rPr>
              <a:t>15 PROTECTION RISKS THAT GPC TRACKS:</a:t>
            </a:r>
            <a:endParaRPr lang="en-CH" sz="2200" b="1" kern="100">
              <a:effectLst/>
              <a:latin typeface="Helvetica"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83334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FEE70AC-F164-1B85-AE41-E5EDAC83CAD9}"/>
              </a:ext>
            </a:extLst>
          </p:cNvPr>
          <p:cNvSpPr/>
          <p:nvPr/>
        </p:nvSpPr>
        <p:spPr>
          <a:xfrm>
            <a:off x="11938000" y="0"/>
            <a:ext cx="270933" cy="6858000"/>
          </a:xfrm>
          <a:prstGeom prst="rect">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5" name="TextBox 4">
            <a:extLst>
              <a:ext uri="{FF2B5EF4-FFF2-40B4-BE49-F238E27FC236}">
                <a16:creationId xmlns:a16="http://schemas.microsoft.com/office/drawing/2014/main" id="{466B2E5D-D276-13E0-90E9-725A39B8E2DE}"/>
              </a:ext>
            </a:extLst>
          </p:cNvPr>
          <p:cNvSpPr txBox="1"/>
          <p:nvPr/>
        </p:nvSpPr>
        <p:spPr>
          <a:xfrm>
            <a:off x="2031220" y="1384361"/>
            <a:ext cx="8908494" cy="1993623"/>
          </a:xfrm>
          <a:prstGeom prst="rect">
            <a:avLst/>
          </a:prstGeom>
          <a:noFill/>
        </p:spPr>
        <p:txBody>
          <a:bodyPr wrap="square">
            <a:spAutoFit/>
          </a:bodyPr>
          <a:lstStyle/>
          <a:p>
            <a:pPr>
              <a:lnSpc>
                <a:spcPct val="107000"/>
              </a:lnSpc>
              <a:spcAft>
                <a:spcPts val="800"/>
              </a:spcAft>
            </a:pPr>
            <a:r>
              <a:rPr lang="en-GB" sz="2200" b="1" kern="100" dirty="0">
                <a:effectLst/>
                <a:latin typeface="Helvetica" pitchFamily="2" charset="0"/>
                <a:ea typeface="Calibri"/>
                <a:cs typeface="Calibri Light"/>
              </a:rPr>
              <a:t>RISK</a:t>
            </a:r>
            <a:r>
              <a:rPr lang="en-GB" sz="2200" kern="100" dirty="0">
                <a:effectLst/>
                <a:latin typeface="Helvetica Light" panose="020B0403020202020204" pitchFamily="34" charset="0"/>
                <a:ea typeface="Calibri"/>
                <a:cs typeface="Calibri Light"/>
              </a:rPr>
              <a:t> can be understood as the combination of a </a:t>
            </a:r>
            <a:r>
              <a:rPr lang="en-GB" sz="2200" b="1" kern="100" dirty="0">
                <a:effectLst/>
                <a:latin typeface="Helvetica" pitchFamily="2" charset="0"/>
                <a:ea typeface="Calibri"/>
                <a:cs typeface="Calibri Light"/>
              </a:rPr>
              <a:t>THREAT</a:t>
            </a:r>
            <a:r>
              <a:rPr lang="en-GB" sz="2200" kern="100" dirty="0">
                <a:effectLst/>
                <a:latin typeface="Helvetica Light" panose="020B0403020202020204" pitchFamily="34" charset="0"/>
                <a:ea typeface="Calibri"/>
                <a:cs typeface="Calibri Light"/>
              </a:rPr>
              <a:t>, </a:t>
            </a:r>
            <a:r>
              <a:rPr lang="en-GB" sz="2200" b="1" kern="100" dirty="0">
                <a:effectLst/>
                <a:latin typeface="Helvetica" pitchFamily="2" charset="0"/>
                <a:ea typeface="Calibri"/>
                <a:cs typeface="Calibri Light"/>
              </a:rPr>
              <a:t>VULNERABILITY</a:t>
            </a:r>
            <a:r>
              <a:rPr lang="en-GB" sz="2200" kern="100" dirty="0">
                <a:effectLst/>
                <a:latin typeface="Helvetica Light" panose="020B0403020202020204" pitchFamily="34" charset="0"/>
                <a:ea typeface="Calibri"/>
                <a:cs typeface="Calibri Light"/>
              </a:rPr>
              <a:t> to that threat, and the relative </a:t>
            </a:r>
            <a:r>
              <a:rPr lang="en-GB" sz="2200" b="1" kern="100" dirty="0">
                <a:effectLst/>
                <a:latin typeface="Helvetica" pitchFamily="2" charset="0"/>
                <a:ea typeface="Calibri"/>
                <a:cs typeface="Calibri Light"/>
              </a:rPr>
              <a:t>CAPACITY</a:t>
            </a:r>
            <a:r>
              <a:rPr lang="en-GB" sz="2200" kern="100" dirty="0">
                <a:effectLst/>
                <a:latin typeface="Helvetica Light" panose="020B0403020202020204" pitchFamily="34" charset="0"/>
                <a:ea typeface="Calibri"/>
                <a:cs typeface="Calibri Light"/>
              </a:rPr>
              <a:t> of</a:t>
            </a:r>
            <a:r>
              <a:rPr lang="en-GB" sz="2200" kern="100" dirty="0">
                <a:latin typeface="Helvetica Light" panose="020B0403020202020204" pitchFamily="34" charset="0"/>
                <a:ea typeface="Calibri"/>
                <a:cs typeface="Calibri Light"/>
              </a:rPr>
              <a:t> </a:t>
            </a:r>
            <a:r>
              <a:rPr lang="en-GB" sz="2200" dirty="0">
                <a:effectLst/>
                <a:latin typeface="Helvetica Light" panose="020B0403020202020204" pitchFamily="34" charset="0"/>
                <a:ea typeface="Calibri" panose="020F0502020204030204" pitchFamily="34" charset="0"/>
                <a:cs typeface="Times New Roman" panose="02020603050405020304" pitchFamily="18" charset="0"/>
              </a:rPr>
              <a:t>a person or group to resist or rebound from the effects of that threat</a:t>
            </a:r>
            <a:r>
              <a:rPr lang="en-GB" sz="2200" kern="100" dirty="0">
                <a:effectLst/>
                <a:latin typeface="Helvetica Light" panose="020B0403020202020204" pitchFamily="34" charset="0"/>
                <a:ea typeface="Calibri"/>
                <a:cs typeface="Calibri Light"/>
              </a:rPr>
              <a:t>. </a:t>
            </a:r>
            <a:br>
              <a:rPr lang="en-GB" sz="2200" kern="100" dirty="0">
                <a:effectLst/>
                <a:latin typeface="Helvetica Light" panose="020B0403020202020204" pitchFamily="34" charset="0"/>
                <a:ea typeface="Calibri"/>
                <a:cs typeface="Calibri Light"/>
              </a:rPr>
            </a:br>
            <a:endParaRPr lang="en-GB" sz="2200" kern="100" dirty="0">
              <a:effectLst/>
              <a:latin typeface="Helvetica Light" panose="020B0403020202020204" pitchFamily="34" charset="0"/>
              <a:ea typeface="Calibri"/>
              <a:cs typeface="Calibri Light"/>
            </a:endParaRPr>
          </a:p>
          <a:p>
            <a:pPr>
              <a:lnSpc>
                <a:spcPct val="107000"/>
              </a:lnSpc>
              <a:spcAft>
                <a:spcPts val="800"/>
              </a:spcAft>
            </a:pPr>
            <a:r>
              <a:rPr lang="en-GB" sz="2200" dirty="0">
                <a:effectLst/>
                <a:latin typeface="Helvetica Light" panose="020B0403020202020204" pitchFamily="34" charset="0"/>
                <a:ea typeface="Calibri" panose="020F0502020204030204" pitchFamily="34" charset="0"/>
                <a:cs typeface="Times New Roman" panose="02020603050405020304" pitchFamily="18" charset="0"/>
              </a:rPr>
              <a:t>This is often referred to as the </a:t>
            </a:r>
            <a:r>
              <a:rPr lang="en-GB" sz="2200" b="1" dirty="0">
                <a:solidFill>
                  <a:srgbClr val="0C94D6"/>
                </a:solidFill>
                <a:effectLst/>
                <a:latin typeface="Helvetica" pitchFamily="2" charset="0"/>
                <a:ea typeface="Calibri" panose="020F0502020204030204" pitchFamily="34" charset="0"/>
                <a:cs typeface="Times New Roman" panose="02020603050405020304" pitchFamily="18" charset="0"/>
              </a:rPr>
              <a:t>PROTECTION RISK EQUATION</a:t>
            </a:r>
            <a:r>
              <a:rPr lang="en-GB" sz="2200" dirty="0">
                <a:effectLst/>
                <a:latin typeface="Helvetica Light" panose="020B0403020202020204" pitchFamily="34" charset="0"/>
                <a:ea typeface="Calibri" panose="020F0502020204030204" pitchFamily="34" charset="0"/>
                <a:cs typeface="Times New Roman" panose="02020603050405020304" pitchFamily="18" charset="0"/>
              </a:rPr>
              <a:t>.</a:t>
            </a:r>
            <a:endParaRPr lang="en-CH" sz="2200" kern="100">
              <a:effectLst/>
              <a:latin typeface="Helvetica Light" panose="020B0403020202020204" pitchFamily="34"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2A82DFE8-D12D-21F4-CEDC-07084DD58BE5}"/>
              </a:ext>
            </a:extLst>
          </p:cNvPr>
          <p:cNvGrpSpPr/>
          <p:nvPr/>
        </p:nvGrpSpPr>
        <p:grpSpPr>
          <a:xfrm>
            <a:off x="1563511" y="4229283"/>
            <a:ext cx="9022790" cy="1472281"/>
            <a:chOff x="384409" y="5172212"/>
            <a:chExt cx="8594977" cy="1032120"/>
          </a:xfrm>
        </p:grpSpPr>
        <p:sp>
          <p:nvSpPr>
            <p:cNvPr id="15" name="Rounded Rectangle 14">
              <a:extLst>
                <a:ext uri="{FF2B5EF4-FFF2-40B4-BE49-F238E27FC236}">
                  <a16:creationId xmlns:a16="http://schemas.microsoft.com/office/drawing/2014/main" id="{B8471655-B40F-AF15-BA57-CF4F79F2AF67}"/>
                </a:ext>
              </a:extLst>
            </p:cNvPr>
            <p:cNvSpPr/>
            <p:nvPr/>
          </p:nvSpPr>
          <p:spPr>
            <a:xfrm>
              <a:off x="384409" y="5172212"/>
              <a:ext cx="8594977" cy="1032120"/>
            </a:xfrm>
            <a:prstGeom prst="roundRect">
              <a:avLst>
                <a:gd name="adj" fmla="val 50000"/>
              </a:avLst>
            </a:prstGeom>
            <a:noFill/>
            <a:ln w="22225">
              <a:solidFill>
                <a:srgbClr val="0C94D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AB2754E6-9610-9D54-3F6C-891C5A62A836}"/>
                </a:ext>
              </a:extLst>
            </p:cNvPr>
            <p:cNvSpPr txBox="1"/>
            <p:nvPr/>
          </p:nvSpPr>
          <p:spPr>
            <a:xfrm>
              <a:off x="882268" y="5417046"/>
              <a:ext cx="1372311" cy="474676"/>
            </a:xfrm>
            <a:prstGeom prst="rect">
              <a:avLst/>
            </a:prstGeom>
            <a:noFill/>
          </p:spPr>
          <p:txBody>
            <a:bodyPr wrap="square">
              <a:spAutoFit/>
            </a:bodyPr>
            <a:lstStyle/>
            <a:p>
              <a:r>
                <a:rPr lang="en-GB" sz="3800" b="1" kern="100" dirty="0">
                  <a:solidFill>
                    <a:srgbClr val="27242B"/>
                  </a:solidFill>
                  <a:effectLst/>
                  <a:latin typeface="Helvetica" pitchFamily="2" charset="0"/>
                  <a:ea typeface="Calibri"/>
                  <a:cs typeface="Calibri Light"/>
                </a:rPr>
                <a:t>Risk</a:t>
              </a:r>
              <a:endParaRPr lang="en-US" sz="3800" b="1" dirty="0">
                <a:solidFill>
                  <a:srgbClr val="27242B"/>
                </a:solidFill>
                <a:latin typeface="Helvetica" pitchFamily="2" charset="0"/>
              </a:endParaRPr>
            </a:p>
          </p:txBody>
        </p:sp>
        <p:sp>
          <p:nvSpPr>
            <p:cNvPr id="9" name="TextBox 8">
              <a:extLst>
                <a:ext uri="{FF2B5EF4-FFF2-40B4-BE49-F238E27FC236}">
                  <a16:creationId xmlns:a16="http://schemas.microsoft.com/office/drawing/2014/main" id="{0246B3E8-714E-EEB9-44BE-DF3ECDB1360B}"/>
                </a:ext>
              </a:extLst>
            </p:cNvPr>
            <p:cNvSpPr txBox="1"/>
            <p:nvPr/>
          </p:nvSpPr>
          <p:spPr>
            <a:xfrm>
              <a:off x="1937893" y="5292816"/>
              <a:ext cx="539647" cy="712015"/>
            </a:xfrm>
            <a:prstGeom prst="rect">
              <a:avLst/>
            </a:prstGeom>
            <a:noFill/>
          </p:spPr>
          <p:txBody>
            <a:bodyPr wrap="square">
              <a:spAutoFit/>
            </a:bodyPr>
            <a:lstStyle/>
            <a:p>
              <a:r>
                <a:rPr lang="en-GB" sz="6000" b="1" kern="100" dirty="0">
                  <a:solidFill>
                    <a:srgbClr val="0C94D6"/>
                  </a:solidFill>
                  <a:latin typeface="Helvetica" pitchFamily="2" charset="0"/>
                  <a:cs typeface="Calibri Light"/>
                </a:rPr>
                <a:t>=</a:t>
              </a:r>
              <a:endParaRPr lang="en-US" sz="6000" b="1" dirty="0">
                <a:solidFill>
                  <a:srgbClr val="0C94D6"/>
                </a:solidFill>
                <a:latin typeface="Helvetica" pitchFamily="2" charset="0"/>
              </a:endParaRPr>
            </a:p>
          </p:txBody>
        </p:sp>
        <p:sp>
          <p:nvSpPr>
            <p:cNvPr id="10" name="TextBox 9">
              <a:extLst>
                <a:ext uri="{FF2B5EF4-FFF2-40B4-BE49-F238E27FC236}">
                  <a16:creationId xmlns:a16="http://schemas.microsoft.com/office/drawing/2014/main" id="{EE03FFD6-FE61-FF07-506F-CE79A9DD1B0F}"/>
                </a:ext>
              </a:extLst>
            </p:cNvPr>
            <p:cNvSpPr txBox="1"/>
            <p:nvPr/>
          </p:nvSpPr>
          <p:spPr>
            <a:xfrm>
              <a:off x="2805043" y="5417046"/>
              <a:ext cx="1800574" cy="474676"/>
            </a:xfrm>
            <a:prstGeom prst="rect">
              <a:avLst/>
            </a:prstGeom>
            <a:noFill/>
          </p:spPr>
          <p:txBody>
            <a:bodyPr wrap="square">
              <a:spAutoFit/>
            </a:bodyPr>
            <a:lstStyle/>
            <a:p>
              <a:r>
                <a:rPr lang="en-GB" sz="3800" b="1" kern="100" dirty="0">
                  <a:solidFill>
                    <a:srgbClr val="27242B"/>
                  </a:solidFill>
                  <a:effectLst/>
                  <a:latin typeface="Helvetica" pitchFamily="2" charset="0"/>
                  <a:ea typeface="Calibri"/>
                  <a:cs typeface="Calibri Light"/>
                </a:rPr>
                <a:t>Threat</a:t>
              </a:r>
              <a:endParaRPr lang="en-US" sz="3800" b="1" dirty="0">
                <a:solidFill>
                  <a:srgbClr val="27242B"/>
                </a:solidFill>
                <a:latin typeface="Helvetica" pitchFamily="2" charset="0"/>
              </a:endParaRPr>
            </a:p>
          </p:txBody>
        </p:sp>
        <p:sp>
          <p:nvSpPr>
            <p:cNvPr id="14" name="TextBox 13">
              <a:extLst>
                <a:ext uri="{FF2B5EF4-FFF2-40B4-BE49-F238E27FC236}">
                  <a16:creationId xmlns:a16="http://schemas.microsoft.com/office/drawing/2014/main" id="{D236B23A-85EA-D753-696D-6FAB1BD26A22}"/>
                </a:ext>
              </a:extLst>
            </p:cNvPr>
            <p:cNvSpPr txBox="1"/>
            <p:nvPr/>
          </p:nvSpPr>
          <p:spPr>
            <a:xfrm>
              <a:off x="5305128" y="5243539"/>
              <a:ext cx="3170471" cy="474676"/>
            </a:xfrm>
            <a:prstGeom prst="rect">
              <a:avLst/>
            </a:prstGeom>
            <a:noFill/>
          </p:spPr>
          <p:txBody>
            <a:bodyPr wrap="square">
              <a:spAutoFit/>
            </a:bodyPr>
            <a:lstStyle/>
            <a:p>
              <a:r>
                <a:rPr lang="en-GB" sz="3800" b="1" kern="100" dirty="0">
                  <a:solidFill>
                    <a:srgbClr val="27242B"/>
                  </a:solidFill>
                  <a:effectLst/>
                  <a:latin typeface="Helvetica" pitchFamily="2" charset="0"/>
                  <a:ea typeface="Calibri"/>
                  <a:cs typeface="Calibri Light"/>
                </a:rPr>
                <a:t>Vulnerability</a:t>
              </a:r>
              <a:endParaRPr lang="en-US" sz="3800" b="1" dirty="0">
                <a:solidFill>
                  <a:srgbClr val="27242B"/>
                </a:solidFill>
                <a:latin typeface="Helvetica" pitchFamily="2" charset="0"/>
              </a:endParaRPr>
            </a:p>
          </p:txBody>
        </p:sp>
        <p:sp>
          <p:nvSpPr>
            <p:cNvPr id="13" name="TextBox 12">
              <a:extLst>
                <a:ext uri="{FF2B5EF4-FFF2-40B4-BE49-F238E27FC236}">
                  <a16:creationId xmlns:a16="http://schemas.microsoft.com/office/drawing/2014/main" id="{1CAF880D-5F88-536C-2DA0-1A5B27400CB4}"/>
                </a:ext>
              </a:extLst>
            </p:cNvPr>
            <p:cNvSpPr txBox="1"/>
            <p:nvPr/>
          </p:nvSpPr>
          <p:spPr>
            <a:xfrm>
              <a:off x="4357767" y="5292816"/>
              <a:ext cx="539647" cy="712015"/>
            </a:xfrm>
            <a:prstGeom prst="rect">
              <a:avLst/>
            </a:prstGeom>
            <a:noFill/>
          </p:spPr>
          <p:txBody>
            <a:bodyPr wrap="square">
              <a:spAutoFit/>
            </a:bodyPr>
            <a:lstStyle/>
            <a:p>
              <a:r>
                <a:rPr lang="en-GB" sz="6000" b="1" kern="100" dirty="0">
                  <a:solidFill>
                    <a:srgbClr val="0C94D6"/>
                  </a:solidFill>
                  <a:latin typeface="Helvetica" pitchFamily="2" charset="0"/>
                  <a:cs typeface="Calibri Light"/>
                </a:rPr>
                <a:t>x</a:t>
              </a:r>
              <a:endParaRPr lang="en-US" sz="6000" b="1" dirty="0">
                <a:solidFill>
                  <a:srgbClr val="0C94D6"/>
                </a:solidFill>
                <a:latin typeface="Helvetica" pitchFamily="2" charset="0"/>
              </a:endParaRPr>
            </a:p>
          </p:txBody>
        </p:sp>
      </p:grpSp>
      <p:cxnSp>
        <p:nvCxnSpPr>
          <p:cNvPr id="22" name="Straight Connector 21">
            <a:extLst>
              <a:ext uri="{FF2B5EF4-FFF2-40B4-BE49-F238E27FC236}">
                <a16:creationId xmlns:a16="http://schemas.microsoft.com/office/drawing/2014/main" id="{64629FA0-25E0-A25D-A1BF-0B15C9A618AE}"/>
              </a:ext>
            </a:extLst>
          </p:cNvPr>
          <p:cNvCxnSpPr/>
          <p:nvPr/>
        </p:nvCxnSpPr>
        <p:spPr>
          <a:xfrm>
            <a:off x="6436662" y="4998884"/>
            <a:ext cx="3328279" cy="0"/>
          </a:xfrm>
          <a:prstGeom prst="line">
            <a:avLst/>
          </a:prstGeom>
          <a:ln w="76200">
            <a:solidFill>
              <a:srgbClr val="0C94D6"/>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06C37FBD-B913-8EB9-98CE-DE28A6300020}"/>
              </a:ext>
            </a:extLst>
          </p:cNvPr>
          <p:cNvSpPr txBox="1"/>
          <p:nvPr/>
        </p:nvSpPr>
        <p:spPr>
          <a:xfrm>
            <a:off x="7134520" y="4994216"/>
            <a:ext cx="2442704" cy="677108"/>
          </a:xfrm>
          <a:prstGeom prst="rect">
            <a:avLst/>
          </a:prstGeom>
          <a:noFill/>
        </p:spPr>
        <p:txBody>
          <a:bodyPr wrap="square">
            <a:spAutoFit/>
          </a:bodyPr>
          <a:lstStyle/>
          <a:p>
            <a:r>
              <a:rPr lang="en-GB" sz="3800" b="1" kern="100" dirty="0">
                <a:solidFill>
                  <a:srgbClr val="27242B"/>
                </a:solidFill>
                <a:effectLst/>
                <a:latin typeface="Helvetica" pitchFamily="2" charset="0"/>
                <a:ea typeface="Calibri"/>
                <a:cs typeface="Calibri Light"/>
              </a:rPr>
              <a:t>Capacity</a:t>
            </a:r>
            <a:endParaRPr lang="en-GB" sz="3800" b="1" dirty="0">
              <a:latin typeface="Helvetica" pitchFamily="2" charset="0"/>
            </a:endParaRPr>
          </a:p>
        </p:txBody>
      </p:sp>
      <p:sp>
        <p:nvSpPr>
          <p:cNvPr id="25" name="TextBox 24">
            <a:extLst>
              <a:ext uri="{FF2B5EF4-FFF2-40B4-BE49-F238E27FC236}">
                <a16:creationId xmlns:a16="http://schemas.microsoft.com/office/drawing/2014/main" id="{0F665D61-6267-04C4-4270-E1F92DEF5737}"/>
              </a:ext>
            </a:extLst>
          </p:cNvPr>
          <p:cNvSpPr txBox="1"/>
          <p:nvPr/>
        </p:nvSpPr>
        <p:spPr>
          <a:xfrm>
            <a:off x="396480" y="355205"/>
            <a:ext cx="4953286" cy="441916"/>
          </a:xfrm>
          <a:prstGeom prst="rect">
            <a:avLst/>
          </a:prstGeom>
          <a:noFill/>
        </p:spPr>
        <p:txBody>
          <a:bodyPr wrap="square">
            <a:spAutoFit/>
          </a:bodyPr>
          <a:lstStyle/>
          <a:p>
            <a:pPr>
              <a:lnSpc>
                <a:spcPct val="107000"/>
              </a:lnSpc>
              <a:spcAft>
                <a:spcPts val="800"/>
              </a:spcAft>
            </a:pPr>
            <a:r>
              <a:rPr lang="en-US" sz="2200" b="1" kern="100" dirty="0">
                <a:effectLst/>
                <a:latin typeface="Helvetica" pitchFamily="2" charset="0"/>
                <a:ea typeface="Calibri" panose="020F0502020204030204" pitchFamily="34" charset="0"/>
                <a:cs typeface="Times New Roman" panose="02020603050405020304" pitchFamily="18" charset="0"/>
              </a:rPr>
              <a:t>THE PROTECTION RISK EQUATION</a:t>
            </a:r>
            <a:endParaRPr lang="en-CH" sz="2200" b="1" kern="100">
              <a:effectLst/>
              <a:latin typeface="Helvetica" pitchFamily="2" charset="0"/>
              <a:ea typeface="Calibri" panose="020F0502020204030204" pitchFamily="34" charset="0"/>
              <a:cs typeface="Times New Roman" panose="02020603050405020304" pitchFamily="18" charset="0"/>
            </a:endParaRPr>
          </a:p>
        </p:txBody>
      </p:sp>
      <p:sp>
        <p:nvSpPr>
          <p:cNvPr id="2" name="Right Arrow 1">
            <a:extLst>
              <a:ext uri="{FF2B5EF4-FFF2-40B4-BE49-F238E27FC236}">
                <a16:creationId xmlns:a16="http://schemas.microsoft.com/office/drawing/2014/main" id="{BE1988F0-2E53-78CA-4B38-56610C71A494}"/>
              </a:ext>
            </a:extLst>
          </p:cNvPr>
          <p:cNvSpPr/>
          <p:nvPr/>
        </p:nvSpPr>
        <p:spPr>
          <a:xfrm rot="5400000">
            <a:off x="1751274" y="4776275"/>
            <a:ext cx="474409" cy="292106"/>
          </a:xfrm>
          <a:prstGeom prst="rightArrow">
            <a:avLst>
              <a:gd name="adj1" fmla="val 43170"/>
              <a:gd name="adj2" fmla="val 50000"/>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C94D6"/>
              </a:solidFill>
            </a:endParaRPr>
          </a:p>
        </p:txBody>
      </p:sp>
      <p:sp>
        <p:nvSpPr>
          <p:cNvPr id="3" name="Right Arrow 2">
            <a:extLst>
              <a:ext uri="{FF2B5EF4-FFF2-40B4-BE49-F238E27FC236}">
                <a16:creationId xmlns:a16="http://schemas.microsoft.com/office/drawing/2014/main" id="{34C199B6-CAE8-31D3-709C-F37022F74417}"/>
              </a:ext>
            </a:extLst>
          </p:cNvPr>
          <p:cNvSpPr/>
          <p:nvPr/>
        </p:nvSpPr>
        <p:spPr>
          <a:xfrm rot="5400000">
            <a:off x="3729149" y="4776276"/>
            <a:ext cx="474409" cy="292106"/>
          </a:xfrm>
          <a:prstGeom prst="rightArrow">
            <a:avLst>
              <a:gd name="adj1" fmla="val 43170"/>
              <a:gd name="adj2" fmla="val 50000"/>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0C94D6"/>
              </a:solidFill>
            </a:endParaRPr>
          </a:p>
        </p:txBody>
      </p:sp>
      <p:sp>
        <p:nvSpPr>
          <p:cNvPr id="7" name="Right Arrow 6">
            <a:extLst>
              <a:ext uri="{FF2B5EF4-FFF2-40B4-BE49-F238E27FC236}">
                <a16:creationId xmlns:a16="http://schemas.microsoft.com/office/drawing/2014/main" id="{6D5E303C-98A7-F4BC-FF5A-DD403D4ACA22}"/>
              </a:ext>
            </a:extLst>
          </p:cNvPr>
          <p:cNvSpPr/>
          <p:nvPr/>
        </p:nvSpPr>
        <p:spPr>
          <a:xfrm rot="5400000">
            <a:off x="6425888" y="4527923"/>
            <a:ext cx="474409" cy="292106"/>
          </a:xfrm>
          <a:prstGeom prst="rightArrow">
            <a:avLst>
              <a:gd name="adj1" fmla="val 43170"/>
              <a:gd name="adj2" fmla="val 50000"/>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ight Arrow 10">
            <a:extLst>
              <a:ext uri="{FF2B5EF4-FFF2-40B4-BE49-F238E27FC236}">
                <a16:creationId xmlns:a16="http://schemas.microsoft.com/office/drawing/2014/main" id="{BEF41AFE-59C5-757B-A3EE-17F946F75238}"/>
              </a:ext>
            </a:extLst>
          </p:cNvPr>
          <p:cNvSpPr/>
          <p:nvPr/>
        </p:nvSpPr>
        <p:spPr>
          <a:xfrm rot="16200000">
            <a:off x="6784051" y="5160103"/>
            <a:ext cx="474409" cy="292106"/>
          </a:xfrm>
          <a:prstGeom prst="rightArrow">
            <a:avLst>
              <a:gd name="adj1" fmla="val 43170"/>
              <a:gd name="adj2" fmla="val 50000"/>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12424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67F42D-3E8B-B3C6-48EF-BD8BD6D088F7}"/>
              </a:ext>
            </a:extLst>
          </p:cNvPr>
          <p:cNvSpPr/>
          <p:nvPr/>
        </p:nvSpPr>
        <p:spPr>
          <a:xfrm>
            <a:off x="11938000" y="0"/>
            <a:ext cx="270933" cy="6858000"/>
          </a:xfrm>
          <a:prstGeom prst="rect">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6" name="TextBox 5">
            <a:extLst>
              <a:ext uri="{FF2B5EF4-FFF2-40B4-BE49-F238E27FC236}">
                <a16:creationId xmlns:a16="http://schemas.microsoft.com/office/drawing/2014/main" id="{7D0E56DD-4C52-6548-CBA6-A365937A0FBA}"/>
              </a:ext>
            </a:extLst>
          </p:cNvPr>
          <p:cNvSpPr txBox="1"/>
          <p:nvPr/>
        </p:nvSpPr>
        <p:spPr>
          <a:xfrm>
            <a:off x="396480" y="1477392"/>
            <a:ext cx="11315908" cy="1446550"/>
          </a:xfrm>
          <a:prstGeom prst="rect">
            <a:avLst/>
          </a:prstGeom>
          <a:noFill/>
        </p:spPr>
        <p:txBody>
          <a:bodyPr wrap="square">
            <a:spAutoFit/>
          </a:bodyPr>
          <a:lstStyle/>
          <a:p>
            <a:r>
              <a:rPr lang="en-US" sz="2200" b="1" dirty="0">
                <a:solidFill>
                  <a:srgbClr val="0C94D6"/>
                </a:solidFill>
                <a:latin typeface="Helvetica" pitchFamily="2" charset="0"/>
              </a:rPr>
              <a:t>THE PROTECTION OF CIVILIANS </a:t>
            </a:r>
            <a:r>
              <a:rPr lang="en-GB" sz="2200" b="1" dirty="0">
                <a:solidFill>
                  <a:srgbClr val="0C94D6"/>
                </a:solidFill>
                <a:effectLst/>
                <a:latin typeface="Helvetica" pitchFamily="2" charset="0"/>
                <a:ea typeface="Calibri" panose="020F0502020204030204" pitchFamily="34" charset="0"/>
                <a:cs typeface="Calibri Light" panose="020F0302020204030204" pitchFamily="34" charset="0"/>
              </a:rPr>
              <a:t> </a:t>
            </a:r>
            <a:r>
              <a:rPr lang="en-GB" sz="2200" dirty="0">
                <a:effectLst/>
                <a:latin typeface="Helvetica Light" panose="020B0403020202020204" pitchFamily="34" charset="0"/>
                <a:ea typeface="Calibri" panose="020F0502020204030204" pitchFamily="34" charset="0"/>
                <a:cs typeface="Calibri Light" panose="020F0302020204030204" pitchFamily="34" charset="0"/>
              </a:rPr>
              <a:t>comprises the efforts of armed actors themselves to prevent or mitigate the threats of violence, coercion and deliberate deprivation experienced by civilians – as such, it can be understood as contributing to the reduction of the “</a:t>
            </a:r>
            <a:r>
              <a:rPr lang="en-GB" sz="2200" dirty="0">
                <a:latin typeface="Helvetica Light" panose="020B0403020202020204" pitchFamily="34" charset="0"/>
                <a:ea typeface="Calibri" panose="020F0502020204030204" pitchFamily="34" charset="0"/>
                <a:cs typeface="Calibri Light" panose="020F0302020204030204" pitchFamily="34" charset="0"/>
              </a:rPr>
              <a:t>t</a:t>
            </a:r>
            <a:r>
              <a:rPr lang="en-GB" sz="2200" dirty="0">
                <a:effectLst/>
                <a:latin typeface="Helvetica Light" panose="020B0403020202020204" pitchFamily="34" charset="0"/>
                <a:ea typeface="Calibri" panose="020F0502020204030204" pitchFamily="34" charset="0"/>
                <a:cs typeface="Calibri Light" panose="020F0302020204030204" pitchFamily="34" charset="0"/>
              </a:rPr>
              <a:t>hreat” and increase in “capacity” components of the risk equation.</a:t>
            </a:r>
            <a:endParaRPr lang="en-US" sz="2200" dirty="0">
              <a:latin typeface="Helvetica Light" panose="020B0403020202020204" pitchFamily="34" charset="0"/>
            </a:endParaRPr>
          </a:p>
        </p:txBody>
      </p:sp>
      <p:sp>
        <p:nvSpPr>
          <p:cNvPr id="19" name="TextBox 18">
            <a:extLst>
              <a:ext uri="{FF2B5EF4-FFF2-40B4-BE49-F238E27FC236}">
                <a16:creationId xmlns:a16="http://schemas.microsoft.com/office/drawing/2014/main" id="{8D9CD2DB-15D9-2633-BBD7-398AC29BC9DC}"/>
              </a:ext>
            </a:extLst>
          </p:cNvPr>
          <p:cNvSpPr txBox="1"/>
          <p:nvPr/>
        </p:nvSpPr>
        <p:spPr>
          <a:xfrm>
            <a:off x="396480" y="5656049"/>
            <a:ext cx="11315908" cy="430887"/>
          </a:xfrm>
          <a:prstGeom prst="rect">
            <a:avLst/>
          </a:prstGeom>
          <a:noFill/>
        </p:spPr>
        <p:txBody>
          <a:bodyPr wrap="square">
            <a:spAutoFit/>
          </a:bodyPr>
          <a:lstStyle/>
          <a:p>
            <a:pPr marL="0" indent="0">
              <a:buNone/>
            </a:pPr>
            <a:r>
              <a:rPr lang="en-GB" sz="2200" dirty="0">
                <a:solidFill>
                  <a:srgbClr val="000000"/>
                </a:solidFill>
                <a:latin typeface="Helvetica Light" panose="020B0403020202020204" pitchFamily="34" charset="0"/>
                <a:ea typeface="Calibri" panose="020F0502020204030204" pitchFamily="34" charset="0"/>
                <a:cs typeface="Calibri Light" panose="020F0302020204030204" pitchFamily="34" charset="0"/>
              </a:rPr>
              <a:t>Existing PoC policies can be an </a:t>
            </a:r>
            <a:r>
              <a:rPr lang="en-GB" sz="2200" b="1" dirty="0">
                <a:solidFill>
                  <a:srgbClr val="000000"/>
                </a:solidFill>
                <a:latin typeface="Helvetica" pitchFamily="2" charset="0"/>
                <a:ea typeface="Calibri" panose="020F0502020204030204" pitchFamily="34" charset="0"/>
                <a:cs typeface="Calibri Light" panose="020F0302020204030204" pitchFamily="34" charset="0"/>
              </a:rPr>
              <a:t>entry point for engagement</a:t>
            </a:r>
            <a:r>
              <a:rPr lang="en-GB" sz="2200" dirty="0">
                <a:solidFill>
                  <a:srgbClr val="000000"/>
                </a:solidFill>
                <a:latin typeface="Helvetica Light" panose="020B0403020202020204" pitchFamily="34" charset="0"/>
                <a:ea typeface="Calibri" panose="020F0502020204030204" pitchFamily="34" charset="0"/>
                <a:cs typeface="Calibri Light" panose="020F0302020204030204" pitchFamily="34" charset="0"/>
              </a:rPr>
              <a:t> on protection outcomes.</a:t>
            </a:r>
            <a:endParaRPr lang="en-GB" sz="2200"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9DDECB00-BC2B-1D4F-2E1C-05D1BA1441BE}"/>
              </a:ext>
            </a:extLst>
          </p:cNvPr>
          <p:cNvSpPr txBox="1"/>
          <p:nvPr/>
        </p:nvSpPr>
        <p:spPr>
          <a:xfrm>
            <a:off x="995467" y="3719833"/>
            <a:ext cx="1281953" cy="769441"/>
          </a:xfrm>
          <a:prstGeom prst="rect">
            <a:avLst/>
          </a:prstGeom>
          <a:noFill/>
        </p:spPr>
        <p:txBody>
          <a:bodyPr wrap="square">
            <a:spAutoFit/>
          </a:bodyPr>
          <a:lstStyle/>
          <a:p>
            <a:r>
              <a:rPr lang="en-GB" sz="2200" b="1" dirty="0">
                <a:solidFill>
                  <a:srgbClr val="000000"/>
                </a:solidFill>
                <a:effectLst/>
                <a:latin typeface="Helvetica" pitchFamily="2" charset="0"/>
                <a:ea typeface="Calibri" panose="020F0502020204030204" pitchFamily="34" charset="0"/>
                <a:cs typeface="Calibri Light" panose="020F0302020204030204" pitchFamily="34" charset="0"/>
              </a:rPr>
              <a:t>Armed actors </a:t>
            </a:r>
            <a:endParaRPr lang="en-US" sz="2200" b="1" dirty="0">
              <a:latin typeface="Helvetica" pitchFamily="2" charset="0"/>
            </a:endParaRPr>
          </a:p>
        </p:txBody>
      </p:sp>
      <p:sp>
        <p:nvSpPr>
          <p:cNvPr id="5" name="TextBox 4">
            <a:extLst>
              <a:ext uri="{FF2B5EF4-FFF2-40B4-BE49-F238E27FC236}">
                <a16:creationId xmlns:a16="http://schemas.microsoft.com/office/drawing/2014/main" id="{806B310D-49DD-E7B5-D4E3-54D981631896}"/>
              </a:ext>
            </a:extLst>
          </p:cNvPr>
          <p:cNvSpPr txBox="1"/>
          <p:nvPr/>
        </p:nvSpPr>
        <p:spPr>
          <a:xfrm>
            <a:off x="2465393" y="4035807"/>
            <a:ext cx="1873624" cy="369332"/>
          </a:xfrm>
          <a:prstGeom prst="rect">
            <a:avLst/>
          </a:prstGeom>
          <a:noFill/>
        </p:spPr>
        <p:txBody>
          <a:bodyPr wrap="square">
            <a:spAutoFit/>
          </a:bodyPr>
          <a:lstStyle/>
          <a:p>
            <a:r>
              <a:rPr lang="en-GB"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rPr>
              <a:t>often turn to</a:t>
            </a:r>
            <a:endParaRPr lang="en-US" dirty="0">
              <a:latin typeface="Helvetica Light" panose="020B0403020202020204" pitchFamily="34" charset="0"/>
            </a:endParaRPr>
          </a:p>
        </p:txBody>
      </p:sp>
      <p:sp>
        <p:nvSpPr>
          <p:cNvPr id="9" name="TextBox 8">
            <a:extLst>
              <a:ext uri="{FF2B5EF4-FFF2-40B4-BE49-F238E27FC236}">
                <a16:creationId xmlns:a16="http://schemas.microsoft.com/office/drawing/2014/main" id="{314A762E-925A-75B6-71A5-DD3636094E42}"/>
              </a:ext>
            </a:extLst>
          </p:cNvPr>
          <p:cNvSpPr txBox="1"/>
          <p:nvPr/>
        </p:nvSpPr>
        <p:spPr>
          <a:xfrm>
            <a:off x="4526990" y="3537061"/>
            <a:ext cx="3535246" cy="769441"/>
          </a:xfrm>
          <a:prstGeom prst="rect">
            <a:avLst/>
          </a:prstGeom>
          <a:noFill/>
        </p:spPr>
        <p:txBody>
          <a:bodyPr wrap="square">
            <a:spAutoFit/>
          </a:bodyPr>
          <a:lstStyle/>
          <a:p>
            <a:r>
              <a:rPr lang="en-GB" sz="2200" b="1" dirty="0">
                <a:solidFill>
                  <a:srgbClr val="000000"/>
                </a:solidFill>
                <a:effectLst/>
                <a:latin typeface="Helvetica" pitchFamily="2" charset="0"/>
                <a:ea typeface="Calibri" panose="020F0502020204030204" pitchFamily="34" charset="0"/>
                <a:cs typeface="Calibri Light" panose="020F0302020204030204" pitchFamily="34" charset="0"/>
              </a:rPr>
              <a:t>International Humanitarian Law (IHL)</a:t>
            </a:r>
            <a:endParaRPr lang="en-US" sz="2200" b="1" dirty="0">
              <a:latin typeface="Helvetica" pitchFamily="2" charset="0"/>
            </a:endParaRPr>
          </a:p>
        </p:txBody>
      </p:sp>
      <p:sp>
        <p:nvSpPr>
          <p:cNvPr id="10" name="TextBox 9">
            <a:extLst>
              <a:ext uri="{FF2B5EF4-FFF2-40B4-BE49-F238E27FC236}">
                <a16:creationId xmlns:a16="http://schemas.microsoft.com/office/drawing/2014/main" id="{F455777B-69A3-468F-65BB-0BB37E2410D9}"/>
              </a:ext>
            </a:extLst>
          </p:cNvPr>
          <p:cNvSpPr txBox="1"/>
          <p:nvPr/>
        </p:nvSpPr>
        <p:spPr>
          <a:xfrm>
            <a:off x="4540601" y="4342240"/>
            <a:ext cx="3168323" cy="646331"/>
          </a:xfrm>
          <a:prstGeom prst="rect">
            <a:avLst/>
          </a:prstGeom>
          <a:noFill/>
        </p:spPr>
        <p:txBody>
          <a:bodyPr wrap="square">
            <a:spAutoFit/>
          </a:bodyPr>
          <a:lstStyle/>
          <a:p>
            <a:r>
              <a:rPr lang="en-GB" dirty="0">
                <a:solidFill>
                  <a:srgbClr val="000000"/>
                </a:solidFill>
                <a:latin typeface="Helvetica Light" panose="020B0403020202020204" pitchFamily="34" charset="0"/>
                <a:cs typeface="Calibri Light" panose="020F0302020204030204" pitchFamily="34" charset="0"/>
              </a:rPr>
              <a:t>Also known as Law of Armed Conflict (LOAC)</a:t>
            </a:r>
            <a:endParaRPr lang="en-US" dirty="0">
              <a:latin typeface="Helvetica Light" panose="020B0403020202020204" pitchFamily="34" charset="0"/>
            </a:endParaRPr>
          </a:p>
        </p:txBody>
      </p:sp>
      <p:sp>
        <p:nvSpPr>
          <p:cNvPr id="11" name="Right Brace 10">
            <a:extLst>
              <a:ext uri="{FF2B5EF4-FFF2-40B4-BE49-F238E27FC236}">
                <a16:creationId xmlns:a16="http://schemas.microsoft.com/office/drawing/2014/main" id="{E1D2325D-D672-A17C-5070-C6FDD49B396B}"/>
              </a:ext>
            </a:extLst>
          </p:cNvPr>
          <p:cNvSpPr/>
          <p:nvPr/>
        </p:nvSpPr>
        <p:spPr>
          <a:xfrm>
            <a:off x="7936696" y="3537061"/>
            <a:ext cx="420325" cy="1513065"/>
          </a:xfrm>
          <a:prstGeom prst="rightBrace">
            <a:avLst/>
          </a:prstGeom>
          <a:ln w="25400">
            <a:solidFill>
              <a:srgbClr val="0C94D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A685BF97-8628-0B3E-37DF-3C8BFAA656F3}"/>
              </a:ext>
            </a:extLst>
          </p:cNvPr>
          <p:cNvSpPr txBox="1"/>
          <p:nvPr/>
        </p:nvSpPr>
        <p:spPr>
          <a:xfrm>
            <a:off x="8398214" y="3689140"/>
            <a:ext cx="2739197" cy="1107996"/>
          </a:xfrm>
          <a:prstGeom prst="rect">
            <a:avLst/>
          </a:prstGeom>
          <a:noFill/>
        </p:spPr>
        <p:txBody>
          <a:bodyPr wrap="square">
            <a:spAutoFit/>
          </a:bodyPr>
          <a:lstStyle/>
          <a:p>
            <a:r>
              <a:rPr lang="en-GB" sz="2200" dirty="0">
                <a:effectLst/>
                <a:latin typeface="Helvetica Light" panose="020B0403020202020204" pitchFamily="34" charset="0"/>
                <a:ea typeface="Calibri" panose="020F0502020204030204" pitchFamily="34" charset="0"/>
                <a:cs typeface="Calibri Light" panose="020F0302020204030204" pitchFamily="34" charset="0"/>
              </a:rPr>
              <a:t>To understand their </a:t>
            </a:r>
            <a:r>
              <a:rPr lang="en-GB" sz="2200" b="1" dirty="0">
                <a:solidFill>
                  <a:srgbClr val="0C94D6"/>
                </a:solidFill>
                <a:effectLst/>
                <a:latin typeface="Helvetica" pitchFamily="2" charset="0"/>
                <a:ea typeface="Calibri" panose="020F0502020204030204" pitchFamily="34" charset="0"/>
                <a:cs typeface="Calibri Light" panose="020F0302020204030204" pitchFamily="34" charset="0"/>
              </a:rPr>
              <a:t>OBLIGATIONS</a:t>
            </a:r>
            <a:r>
              <a:rPr lang="en-GB" sz="2200" dirty="0">
                <a:effectLst/>
                <a:latin typeface="Helvetica Light" panose="020B0403020202020204" pitchFamily="34" charset="0"/>
                <a:ea typeface="Calibri" panose="020F0502020204030204" pitchFamily="34" charset="0"/>
                <a:cs typeface="Calibri Light" panose="020F0302020204030204" pitchFamily="34" charset="0"/>
              </a:rPr>
              <a:t> </a:t>
            </a:r>
            <a:br>
              <a:rPr lang="en-GB" sz="2200" dirty="0">
                <a:effectLst/>
                <a:latin typeface="Helvetica Light" panose="020B0403020202020204" pitchFamily="34" charset="0"/>
                <a:ea typeface="Calibri" panose="020F0502020204030204" pitchFamily="34" charset="0"/>
                <a:cs typeface="Calibri Light" panose="020F0302020204030204" pitchFamily="34" charset="0"/>
              </a:rPr>
            </a:br>
            <a:r>
              <a:rPr lang="en-GB" sz="2200" dirty="0">
                <a:effectLst/>
                <a:latin typeface="Helvetica Light" panose="020B0403020202020204" pitchFamily="34" charset="0"/>
                <a:ea typeface="Calibri" panose="020F0502020204030204" pitchFamily="34" charset="0"/>
                <a:cs typeface="Calibri Light" panose="020F0302020204030204" pitchFamily="34" charset="0"/>
              </a:rPr>
              <a:t>in this regard.</a:t>
            </a:r>
            <a:endParaRPr lang="en-US" sz="2200" dirty="0">
              <a:latin typeface="Helvetica Light" panose="020B0403020202020204" pitchFamily="34" charset="0"/>
            </a:endParaRPr>
          </a:p>
        </p:txBody>
      </p:sp>
      <p:sp>
        <p:nvSpPr>
          <p:cNvPr id="13" name="Arc 12">
            <a:extLst>
              <a:ext uri="{FF2B5EF4-FFF2-40B4-BE49-F238E27FC236}">
                <a16:creationId xmlns:a16="http://schemas.microsoft.com/office/drawing/2014/main" id="{92CD8ABE-2600-ABB7-B177-658A4E2979EA}"/>
              </a:ext>
            </a:extLst>
          </p:cNvPr>
          <p:cNvSpPr/>
          <p:nvPr/>
        </p:nvSpPr>
        <p:spPr>
          <a:xfrm rot="13550484" flipH="1">
            <a:off x="1507116" y="1285280"/>
            <a:ext cx="3392894" cy="3392894"/>
          </a:xfrm>
          <a:prstGeom prst="arc">
            <a:avLst>
              <a:gd name="adj1" fmla="val 16200000"/>
              <a:gd name="adj2" fmla="val 106034"/>
            </a:avLst>
          </a:prstGeom>
          <a:ln w="25400">
            <a:solidFill>
              <a:srgbClr val="0C94D6"/>
            </a:solidFill>
            <a:tailEnd type="stealt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TextBox 14">
            <a:extLst>
              <a:ext uri="{FF2B5EF4-FFF2-40B4-BE49-F238E27FC236}">
                <a16:creationId xmlns:a16="http://schemas.microsoft.com/office/drawing/2014/main" id="{A6BD4649-D389-9438-09DB-F8752E524F90}"/>
              </a:ext>
            </a:extLst>
          </p:cNvPr>
          <p:cNvSpPr txBox="1"/>
          <p:nvPr/>
        </p:nvSpPr>
        <p:spPr>
          <a:xfrm>
            <a:off x="396480" y="355205"/>
            <a:ext cx="11167990" cy="441916"/>
          </a:xfrm>
          <a:prstGeom prst="rect">
            <a:avLst/>
          </a:prstGeom>
          <a:noFill/>
        </p:spPr>
        <p:txBody>
          <a:bodyPr wrap="square">
            <a:spAutoFit/>
          </a:bodyPr>
          <a:lstStyle/>
          <a:p>
            <a:pPr>
              <a:lnSpc>
                <a:spcPct val="107000"/>
              </a:lnSpc>
              <a:spcAft>
                <a:spcPts val="800"/>
              </a:spcAft>
            </a:pPr>
            <a:r>
              <a:rPr lang="en-US" sz="2200" b="1" dirty="0">
                <a:latin typeface="Helvetica" pitchFamily="2" charset="0"/>
              </a:rPr>
              <a:t>PROTECTION OF CIVILIANS (PoC)</a:t>
            </a:r>
            <a:endParaRPr lang="en-CH" sz="2200" b="1" kern="100" dirty="0">
              <a:effectLst/>
              <a:latin typeface="Helvetica"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824885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57DE77-99CE-2E4B-2B22-A3217ABD653F}"/>
              </a:ext>
            </a:extLst>
          </p:cNvPr>
          <p:cNvPicPr>
            <a:picLocks noChangeAspect="1"/>
          </p:cNvPicPr>
          <p:nvPr/>
        </p:nvPicPr>
        <p:blipFill>
          <a:blip r:embed="rId2">
            <a:alphaModFix amt="50000"/>
          </a:blip>
          <a:stretch>
            <a:fillRect/>
          </a:stretch>
        </p:blipFill>
        <p:spPr>
          <a:xfrm rot="10800000">
            <a:off x="1199671" y="4624765"/>
            <a:ext cx="9652103" cy="1254531"/>
          </a:xfrm>
          <a:prstGeom prst="rect">
            <a:avLst/>
          </a:prstGeom>
        </p:spPr>
      </p:pic>
      <p:pic>
        <p:nvPicPr>
          <p:cNvPr id="6" name="Picture 5">
            <a:extLst>
              <a:ext uri="{FF2B5EF4-FFF2-40B4-BE49-F238E27FC236}">
                <a16:creationId xmlns:a16="http://schemas.microsoft.com/office/drawing/2014/main" id="{B1385208-D168-759F-D086-BE5C845A0A37}"/>
              </a:ext>
            </a:extLst>
          </p:cNvPr>
          <p:cNvPicPr>
            <a:picLocks noChangeAspect="1"/>
          </p:cNvPicPr>
          <p:nvPr/>
        </p:nvPicPr>
        <p:blipFill>
          <a:blip r:embed="rId2">
            <a:alphaModFix amt="50000"/>
          </a:blip>
          <a:stretch>
            <a:fillRect/>
          </a:stretch>
        </p:blipFill>
        <p:spPr>
          <a:xfrm>
            <a:off x="1199671" y="889649"/>
            <a:ext cx="9652103" cy="1254531"/>
          </a:xfrm>
          <a:prstGeom prst="rect">
            <a:avLst/>
          </a:prstGeom>
        </p:spPr>
      </p:pic>
      <p:sp>
        <p:nvSpPr>
          <p:cNvPr id="2" name="Rectangle 1">
            <a:extLst>
              <a:ext uri="{FF2B5EF4-FFF2-40B4-BE49-F238E27FC236}">
                <a16:creationId xmlns:a16="http://schemas.microsoft.com/office/drawing/2014/main" id="{1167F42D-3E8B-B3C6-48EF-BD8BD6D088F7}"/>
              </a:ext>
            </a:extLst>
          </p:cNvPr>
          <p:cNvSpPr/>
          <p:nvPr/>
        </p:nvSpPr>
        <p:spPr>
          <a:xfrm>
            <a:off x="11938000" y="0"/>
            <a:ext cx="270933" cy="6858000"/>
          </a:xfrm>
          <a:prstGeom prst="rect">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23" name="TextBox 22">
            <a:extLst>
              <a:ext uri="{FF2B5EF4-FFF2-40B4-BE49-F238E27FC236}">
                <a16:creationId xmlns:a16="http://schemas.microsoft.com/office/drawing/2014/main" id="{843A688C-3295-406B-F34D-2AC91F4F223E}"/>
              </a:ext>
            </a:extLst>
          </p:cNvPr>
          <p:cNvSpPr txBox="1"/>
          <p:nvPr/>
        </p:nvSpPr>
        <p:spPr>
          <a:xfrm>
            <a:off x="2274315" y="1662995"/>
            <a:ext cx="8057509" cy="2554545"/>
          </a:xfrm>
          <a:prstGeom prst="rect">
            <a:avLst/>
          </a:prstGeom>
          <a:noFill/>
        </p:spPr>
        <p:txBody>
          <a:bodyPr wrap="square">
            <a:spAutoFit/>
          </a:bodyPr>
          <a:lstStyle/>
          <a:p>
            <a:pPr marL="0" indent="0">
              <a:buNone/>
            </a:pPr>
            <a:r>
              <a:rPr lang="en-GB" sz="2000" dirty="0">
                <a:solidFill>
                  <a:srgbClr val="000000"/>
                </a:solidFill>
                <a:latin typeface="Helvetica Light" panose="020B0403020202020204" pitchFamily="34" charset="0"/>
                <a:ea typeface="Calibri" panose="020F0502020204030204" pitchFamily="34" charset="0"/>
                <a:cs typeface="Calibri Light" panose="020F0302020204030204" pitchFamily="34" charset="0"/>
              </a:rPr>
              <a:t>…a</a:t>
            </a:r>
            <a:r>
              <a:rPr lang="en-GB" sz="2000"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rPr>
              <a:t>ctivities undertaken to improve the security of the population and people at risk and to ensure the full respect for the rights of groups and the individual recognised under regional instruments, including the African Charter of Human and Peoples’ Rights, the AU Convention for the Protection and Assistance of Internally Displaced Persons, and the Convention Governing the Specific Aspects of Refugee Problems in Africa, and international law, including humanitarian, human rights and refugee law.</a:t>
            </a:r>
          </a:p>
        </p:txBody>
      </p:sp>
      <p:sp>
        <p:nvSpPr>
          <p:cNvPr id="25" name="TextBox 24">
            <a:extLst>
              <a:ext uri="{FF2B5EF4-FFF2-40B4-BE49-F238E27FC236}">
                <a16:creationId xmlns:a16="http://schemas.microsoft.com/office/drawing/2014/main" id="{EF51F772-09F1-5D5E-523C-9C5ECD95C562}"/>
              </a:ext>
            </a:extLst>
          </p:cNvPr>
          <p:cNvSpPr txBox="1"/>
          <p:nvPr/>
        </p:nvSpPr>
        <p:spPr>
          <a:xfrm>
            <a:off x="7086601" y="4922372"/>
            <a:ext cx="3671046" cy="400110"/>
          </a:xfrm>
          <a:prstGeom prst="rect">
            <a:avLst/>
          </a:prstGeom>
          <a:noFill/>
        </p:spPr>
        <p:txBody>
          <a:bodyPr wrap="square">
            <a:spAutoFit/>
          </a:bodyPr>
          <a:lstStyle/>
          <a:p>
            <a:r>
              <a:rPr lang="en-GB" sz="2000" i="1" dirty="0">
                <a:solidFill>
                  <a:srgbClr val="000000"/>
                </a:solidFill>
                <a:effectLst/>
                <a:latin typeface="Helvetica Oblique" pitchFamily="2" charset="0"/>
                <a:ea typeface="Calibri" panose="020F0502020204030204" pitchFamily="34" charset="0"/>
                <a:cs typeface="Calibri Light" panose="020F0302020204030204" pitchFamily="34" charset="0"/>
              </a:rPr>
              <a:t>—African Union definition</a:t>
            </a:r>
            <a:endParaRPr lang="en-US" sz="2000" i="1" dirty="0">
              <a:latin typeface="Helvetica Oblique" pitchFamily="2" charset="0"/>
            </a:endParaRPr>
          </a:p>
        </p:txBody>
      </p:sp>
      <p:pic>
        <p:nvPicPr>
          <p:cNvPr id="3" name="Picture 2">
            <a:extLst>
              <a:ext uri="{FF2B5EF4-FFF2-40B4-BE49-F238E27FC236}">
                <a16:creationId xmlns:a16="http://schemas.microsoft.com/office/drawing/2014/main" id="{8CD8B7CE-F929-8269-E539-A1556B3C92EC}"/>
              </a:ext>
            </a:extLst>
          </p:cNvPr>
          <p:cNvPicPr>
            <a:picLocks noChangeAspect="1"/>
          </p:cNvPicPr>
          <p:nvPr/>
        </p:nvPicPr>
        <p:blipFill>
          <a:blip r:embed="rId3"/>
          <a:stretch>
            <a:fillRect/>
          </a:stretch>
        </p:blipFill>
        <p:spPr>
          <a:xfrm>
            <a:off x="1589914" y="1593135"/>
            <a:ext cx="684401" cy="421640"/>
          </a:xfrm>
          <a:prstGeom prst="rect">
            <a:avLst/>
          </a:prstGeom>
        </p:spPr>
      </p:pic>
      <p:pic>
        <p:nvPicPr>
          <p:cNvPr id="4" name="Picture 3">
            <a:extLst>
              <a:ext uri="{FF2B5EF4-FFF2-40B4-BE49-F238E27FC236}">
                <a16:creationId xmlns:a16="http://schemas.microsoft.com/office/drawing/2014/main" id="{0387B096-5BE0-63FF-EDB4-E97B7AA0F42C}"/>
              </a:ext>
            </a:extLst>
          </p:cNvPr>
          <p:cNvPicPr>
            <a:picLocks noChangeAspect="1"/>
          </p:cNvPicPr>
          <p:nvPr/>
        </p:nvPicPr>
        <p:blipFill>
          <a:blip r:embed="rId3"/>
          <a:stretch>
            <a:fillRect/>
          </a:stretch>
        </p:blipFill>
        <p:spPr>
          <a:xfrm rot="10800000">
            <a:off x="7580810" y="3873880"/>
            <a:ext cx="684401" cy="421640"/>
          </a:xfrm>
          <a:prstGeom prst="rect">
            <a:avLst/>
          </a:prstGeom>
        </p:spPr>
      </p:pic>
    </p:spTree>
    <p:extLst>
      <p:ext uri="{BB962C8B-B14F-4D97-AF65-F5344CB8AC3E}">
        <p14:creationId xmlns:p14="http://schemas.microsoft.com/office/powerpoint/2010/main" val="3504671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42A517D-40AD-5FD7-5CCF-BC9965DB49FD}"/>
              </a:ext>
            </a:extLst>
          </p:cNvPr>
          <p:cNvPicPr>
            <a:picLocks noChangeAspect="1"/>
          </p:cNvPicPr>
          <p:nvPr/>
        </p:nvPicPr>
        <p:blipFill>
          <a:blip r:embed="rId3">
            <a:alphaModFix amt="50000"/>
          </a:blip>
          <a:stretch>
            <a:fillRect/>
          </a:stretch>
        </p:blipFill>
        <p:spPr>
          <a:xfrm rot="10800000">
            <a:off x="1864191" y="2929405"/>
            <a:ext cx="7772400" cy="3604786"/>
          </a:xfrm>
          <a:prstGeom prst="rect">
            <a:avLst/>
          </a:prstGeom>
        </p:spPr>
      </p:pic>
      <p:pic>
        <p:nvPicPr>
          <p:cNvPr id="6" name="Picture 5">
            <a:extLst>
              <a:ext uri="{FF2B5EF4-FFF2-40B4-BE49-F238E27FC236}">
                <a16:creationId xmlns:a16="http://schemas.microsoft.com/office/drawing/2014/main" id="{446DF472-22F5-CAC8-FF77-0B6215A3B448}"/>
              </a:ext>
            </a:extLst>
          </p:cNvPr>
          <p:cNvPicPr>
            <a:picLocks noChangeAspect="1"/>
          </p:cNvPicPr>
          <p:nvPr/>
        </p:nvPicPr>
        <p:blipFill>
          <a:blip r:embed="rId3">
            <a:alphaModFix amt="50000"/>
          </a:blip>
          <a:stretch>
            <a:fillRect/>
          </a:stretch>
        </p:blipFill>
        <p:spPr>
          <a:xfrm>
            <a:off x="2303103" y="844573"/>
            <a:ext cx="7772400" cy="3604786"/>
          </a:xfrm>
          <a:prstGeom prst="rect">
            <a:avLst/>
          </a:prstGeom>
        </p:spPr>
      </p:pic>
      <p:sp>
        <p:nvSpPr>
          <p:cNvPr id="2" name="Rectangle 1">
            <a:extLst>
              <a:ext uri="{FF2B5EF4-FFF2-40B4-BE49-F238E27FC236}">
                <a16:creationId xmlns:a16="http://schemas.microsoft.com/office/drawing/2014/main" id="{1167F42D-3E8B-B3C6-48EF-BD8BD6D088F7}"/>
              </a:ext>
            </a:extLst>
          </p:cNvPr>
          <p:cNvSpPr/>
          <p:nvPr/>
        </p:nvSpPr>
        <p:spPr>
          <a:xfrm>
            <a:off x="11938000" y="0"/>
            <a:ext cx="270933" cy="6858000"/>
          </a:xfrm>
          <a:prstGeom prst="rect">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23" name="TextBox 22">
            <a:extLst>
              <a:ext uri="{FF2B5EF4-FFF2-40B4-BE49-F238E27FC236}">
                <a16:creationId xmlns:a16="http://schemas.microsoft.com/office/drawing/2014/main" id="{843A688C-3295-406B-F34D-2AC91F4F223E}"/>
              </a:ext>
            </a:extLst>
          </p:cNvPr>
          <p:cNvSpPr txBox="1"/>
          <p:nvPr/>
        </p:nvSpPr>
        <p:spPr>
          <a:xfrm>
            <a:off x="3795554" y="1811160"/>
            <a:ext cx="4963398" cy="2862322"/>
          </a:xfrm>
          <a:prstGeom prst="rect">
            <a:avLst/>
          </a:prstGeom>
          <a:noFill/>
        </p:spPr>
        <p:txBody>
          <a:bodyPr wrap="square">
            <a:spAutoFit/>
          </a:bodyPr>
          <a:lstStyle/>
          <a:p>
            <a:pPr marL="0" indent="0">
              <a:buNone/>
            </a:pPr>
            <a:r>
              <a:rPr lang="en-GB" sz="2000" dirty="0">
                <a:effectLst/>
                <a:latin typeface="Helvetica Light" panose="020B0403020202020204" pitchFamily="34" charset="0"/>
                <a:ea typeface="Calibri" panose="020F0502020204030204" pitchFamily="34" charset="0"/>
                <a:cs typeface="Calibri Light" panose="020F0302020204030204" pitchFamily="34" charset="0"/>
              </a:rPr>
              <a:t>…all efforts taken to avoid, minimise and mitigate the negative effects that might arise from NATO and NATO-led military operations on the civilian population </a:t>
            </a:r>
            <a:br>
              <a:rPr lang="en-GB" sz="2000" dirty="0">
                <a:effectLst/>
                <a:latin typeface="Helvetica Light" panose="020B0403020202020204" pitchFamily="34" charset="0"/>
                <a:ea typeface="Calibri" panose="020F0502020204030204" pitchFamily="34" charset="0"/>
                <a:cs typeface="Calibri Light" panose="020F0302020204030204" pitchFamily="34" charset="0"/>
              </a:rPr>
            </a:br>
            <a:r>
              <a:rPr lang="en-GB" sz="2000" dirty="0">
                <a:effectLst/>
                <a:latin typeface="Helvetica Light" panose="020B0403020202020204" pitchFamily="34" charset="0"/>
                <a:ea typeface="Calibri" panose="020F0502020204030204" pitchFamily="34" charset="0"/>
                <a:cs typeface="Calibri Light" panose="020F0302020204030204" pitchFamily="34" charset="0"/>
              </a:rPr>
              <a:t>and, when applicable, to protect civilians </a:t>
            </a:r>
            <a:br>
              <a:rPr lang="en-GB" sz="2000" dirty="0">
                <a:effectLst/>
                <a:latin typeface="Helvetica Light" panose="020B0403020202020204" pitchFamily="34" charset="0"/>
                <a:ea typeface="Calibri" panose="020F0502020204030204" pitchFamily="34" charset="0"/>
                <a:cs typeface="Calibri Light" panose="020F0302020204030204" pitchFamily="34" charset="0"/>
              </a:rPr>
            </a:br>
            <a:r>
              <a:rPr lang="en-GB" sz="2000" dirty="0">
                <a:effectLst/>
                <a:latin typeface="Helvetica Light" panose="020B0403020202020204" pitchFamily="34" charset="0"/>
                <a:ea typeface="Calibri" panose="020F0502020204030204" pitchFamily="34" charset="0"/>
                <a:cs typeface="Calibri Light" panose="020F0302020204030204" pitchFamily="34" charset="0"/>
              </a:rPr>
              <a:t>from conflict-related physical violence </a:t>
            </a:r>
            <a:br>
              <a:rPr lang="en-GB" sz="2000" dirty="0">
                <a:effectLst/>
                <a:latin typeface="Helvetica Light" panose="020B0403020202020204" pitchFamily="34" charset="0"/>
                <a:ea typeface="Calibri" panose="020F0502020204030204" pitchFamily="34" charset="0"/>
                <a:cs typeface="Calibri Light" panose="020F0302020204030204" pitchFamily="34" charset="0"/>
              </a:rPr>
            </a:br>
            <a:r>
              <a:rPr lang="en-GB" sz="2000" dirty="0">
                <a:effectLst/>
                <a:latin typeface="Helvetica Light" panose="020B0403020202020204" pitchFamily="34" charset="0"/>
                <a:ea typeface="Calibri" panose="020F0502020204030204" pitchFamily="34" charset="0"/>
                <a:cs typeface="Calibri Light" panose="020F0302020204030204" pitchFamily="34" charset="0"/>
              </a:rPr>
              <a:t>or threats of violence by other actors, including through the establishment </a:t>
            </a:r>
            <a:br>
              <a:rPr lang="en-GB" sz="2000" dirty="0">
                <a:effectLst/>
                <a:latin typeface="Helvetica Light" panose="020B0403020202020204" pitchFamily="34" charset="0"/>
                <a:ea typeface="Calibri" panose="020F0502020204030204" pitchFamily="34" charset="0"/>
                <a:cs typeface="Calibri Light" panose="020F0302020204030204" pitchFamily="34" charset="0"/>
              </a:rPr>
            </a:br>
            <a:r>
              <a:rPr lang="en-GB" sz="2000" dirty="0">
                <a:effectLst/>
                <a:latin typeface="Helvetica Light" panose="020B0403020202020204" pitchFamily="34" charset="0"/>
                <a:ea typeface="Calibri" panose="020F0502020204030204" pitchFamily="34" charset="0"/>
                <a:cs typeface="Calibri Light" panose="020F0302020204030204" pitchFamily="34" charset="0"/>
              </a:rPr>
              <a:t>of a safe and secure environment.</a:t>
            </a:r>
            <a:endParaRPr lang="en-CH" sz="2000" dirty="0">
              <a:latin typeface="Helvetica Light" panose="020B0403020202020204" pitchFamily="34" charset="0"/>
            </a:endParaRPr>
          </a:p>
        </p:txBody>
      </p:sp>
      <p:sp>
        <p:nvSpPr>
          <p:cNvPr id="25" name="TextBox 24">
            <a:extLst>
              <a:ext uri="{FF2B5EF4-FFF2-40B4-BE49-F238E27FC236}">
                <a16:creationId xmlns:a16="http://schemas.microsoft.com/office/drawing/2014/main" id="{EF51F772-09F1-5D5E-523C-9C5ECD95C562}"/>
              </a:ext>
            </a:extLst>
          </p:cNvPr>
          <p:cNvSpPr txBox="1"/>
          <p:nvPr/>
        </p:nvSpPr>
        <p:spPr>
          <a:xfrm>
            <a:off x="6053104" y="5227760"/>
            <a:ext cx="4155141" cy="400110"/>
          </a:xfrm>
          <a:prstGeom prst="rect">
            <a:avLst/>
          </a:prstGeom>
          <a:noFill/>
        </p:spPr>
        <p:txBody>
          <a:bodyPr wrap="square">
            <a:spAutoFit/>
          </a:bodyPr>
          <a:lstStyle/>
          <a:p>
            <a:r>
              <a:rPr lang="en-GB" sz="2000" i="1" dirty="0">
                <a:solidFill>
                  <a:srgbClr val="000000"/>
                </a:solidFill>
                <a:effectLst/>
                <a:latin typeface="Helvetica Oblique" pitchFamily="2" charset="0"/>
                <a:ea typeface="Calibri" panose="020F0502020204030204" pitchFamily="34" charset="0"/>
                <a:cs typeface="Calibri Light" panose="020F0302020204030204" pitchFamily="34" charset="0"/>
              </a:rPr>
              <a:t>—NATO definition</a:t>
            </a:r>
            <a:endParaRPr lang="en-US" sz="2000" i="1" dirty="0">
              <a:latin typeface="Helvetica Oblique" pitchFamily="2" charset="0"/>
            </a:endParaRPr>
          </a:p>
        </p:txBody>
      </p:sp>
      <p:pic>
        <p:nvPicPr>
          <p:cNvPr id="3" name="Picture 2">
            <a:extLst>
              <a:ext uri="{FF2B5EF4-FFF2-40B4-BE49-F238E27FC236}">
                <a16:creationId xmlns:a16="http://schemas.microsoft.com/office/drawing/2014/main" id="{D80ECAE1-427D-1456-2E38-D7ECD7069665}"/>
              </a:ext>
            </a:extLst>
          </p:cNvPr>
          <p:cNvPicPr>
            <a:picLocks noChangeAspect="1"/>
          </p:cNvPicPr>
          <p:nvPr/>
        </p:nvPicPr>
        <p:blipFill>
          <a:blip r:embed="rId4"/>
          <a:stretch>
            <a:fillRect/>
          </a:stretch>
        </p:blipFill>
        <p:spPr>
          <a:xfrm>
            <a:off x="3004916" y="1811160"/>
            <a:ext cx="684401" cy="421640"/>
          </a:xfrm>
          <a:prstGeom prst="rect">
            <a:avLst/>
          </a:prstGeom>
        </p:spPr>
      </p:pic>
      <p:pic>
        <p:nvPicPr>
          <p:cNvPr id="8" name="Picture 7">
            <a:extLst>
              <a:ext uri="{FF2B5EF4-FFF2-40B4-BE49-F238E27FC236}">
                <a16:creationId xmlns:a16="http://schemas.microsoft.com/office/drawing/2014/main" id="{7695357F-2D47-D8BA-8791-CB87F2800AA7}"/>
              </a:ext>
            </a:extLst>
          </p:cNvPr>
          <p:cNvPicPr>
            <a:picLocks noChangeAspect="1"/>
          </p:cNvPicPr>
          <p:nvPr/>
        </p:nvPicPr>
        <p:blipFill>
          <a:blip r:embed="rId4"/>
          <a:stretch>
            <a:fillRect/>
          </a:stretch>
        </p:blipFill>
        <p:spPr>
          <a:xfrm rot="10800000">
            <a:off x="7951807" y="4304858"/>
            <a:ext cx="684401" cy="421640"/>
          </a:xfrm>
          <a:prstGeom prst="rect">
            <a:avLst/>
          </a:prstGeom>
        </p:spPr>
      </p:pic>
    </p:spTree>
    <p:extLst>
      <p:ext uri="{BB962C8B-B14F-4D97-AF65-F5344CB8AC3E}">
        <p14:creationId xmlns:p14="http://schemas.microsoft.com/office/powerpoint/2010/main" val="630186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5AE8C76-9B6A-7741-25F5-8D1AD1A186AF}"/>
              </a:ext>
            </a:extLst>
          </p:cNvPr>
          <p:cNvSpPr txBox="1"/>
          <p:nvPr/>
        </p:nvSpPr>
        <p:spPr>
          <a:xfrm>
            <a:off x="396481" y="286756"/>
            <a:ext cx="1865456" cy="523220"/>
          </a:xfrm>
          <a:prstGeom prst="rect">
            <a:avLst/>
          </a:prstGeom>
          <a:noFill/>
        </p:spPr>
        <p:txBody>
          <a:bodyPr wrap="square">
            <a:spAutoFit/>
          </a:bodyPr>
          <a:lstStyle/>
          <a:p>
            <a:r>
              <a:rPr lang="en-US" sz="2800" b="1" dirty="0">
                <a:solidFill>
                  <a:srgbClr val="27242B"/>
                </a:solidFill>
                <a:latin typeface="Helvetica" pitchFamily="2" charset="0"/>
              </a:rPr>
              <a:t>AGENDA</a:t>
            </a:r>
          </a:p>
        </p:txBody>
      </p:sp>
      <p:sp>
        <p:nvSpPr>
          <p:cNvPr id="8" name="Rectangle 7">
            <a:extLst>
              <a:ext uri="{FF2B5EF4-FFF2-40B4-BE49-F238E27FC236}">
                <a16:creationId xmlns:a16="http://schemas.microsoft.com/office/drawing/2014/main" id="{E0941B62-2C1E-03B0-9643-5EAA990C3667}"/>
              </a:ext>
            </a:extLst>
          </p:cNvPr>
          <p:cNvSpPr/>
          <p:nvPr/>
        </p:nvSpPr>
        <p:spPr>
          <a:xfrm>
            <a:off x="4398706" y="1822668"/>
            <a:ext cx="3373833" cy="1996494"/>
          </a:xfrm>
          <a:prstGeom prst="rect">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269B237-DCF6-5BB4-CE76-24AB8B7B8C19}"/>
              </a:ext>
            </a:extLst>
          </p:cNvPr>
          <p:cNvSpPr/>
          <p:nvPr/>
        </p:nvSpPr>
        <p:spPr>
          <a:xfrm>
            <a:off x="2434853" y="4326828"/>
            <a:ext cx="3361928" cy="1996493"/>
          </a:xfrm>
          <a:prstGeom prst="rect">
            <a:avLst/>
          </a:prstGeom>
          <a:solidFill>
            <a:srgbClr val="4E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7B99FCC-DA40-EF89-1A65-2B7A3DC9EF4D}"/>
              </a:ext>
            </a:extLst>
          </p:cNvPr>
          <p:cNvSpPr/>
          <p:nvPr/>
        </p:nvSpPr>
        <p:spPr>
          <a:xfrm>
            <a:off x="8299336" y="1822668"/>
            <a:ext cx="3373833" cy="1996494"/>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9908613-6526-D44E-43D8-FE5DBDDF6A40}"/>
              </a:ext>
            </a:extLst>
          </p:cNvPr>
          <p:cNvSpPr/>
          <p:nvPr/>
        </p:nvSpPr>
        <p:spPr>
          <a:xfrm>
            <a:off x="6323577" y="4326828"/>
            <a:ext cx="3373834" cy="1996493"/>
          </a:xfrm>
          <a:prstGeom prst="rect">
            <a:avLst/>
          </a:prstGeom>
          <a:solidFill>
            <a:srgbClr val="2724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099E30D-6460-53A4-4A75-E83E3ABD9F20}"/>
              </a:ext>
            </a:extLst>
          </p:cNvPr>
          <p:cNvSpPr/>
          <p:nvPr/>
        </p:nvSpPr>
        <p:spPr>
          <a:xfrm>
            <a:off x="508087" y="1822668"/>
            <a:ext cx="3373833" cy="1996494"/>
          </a:xfrm>
          <a:prstGeom prst="rect">
            <a:avLst/>
          </a:prstGeom>
          <a:solidFill>
            <a:srgbClr val="EEA3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1E00EAF4-9439-6DCB-E8B4-7E99C98A101F}"/>
              </a:ext>
            </a:extLst>
          </p:cNvPr>
          <p:cNvSpPr txBox="1"/>
          <p:nvPr/>
        </p:nvSpPr>
        <p:spPr>
          <a:xfrm>
            <a:off x="4474111" y="1757944"/>
            <a:ext cx="1094777" cy="923330"/>
          </a:xfrm>
          <a:prstGeom prst="rect">
            <a:avLst/>
          </a:prstGeom>
          <a:noFill/>
        </p:spPr>
        <p:txBody>
          <a:bodyPr wrap="square">
            <a:spAutoFit/>
          </a:bodyPr>
          <a:lstStyle/>
          <a:p>
            <a:r>
              <a:rPr lang="en-US" sz="5400" b="1" dirty="0">
                <a:solidFill>
                  <a:schemeClr val="bg1"/>
                </a:solidFill>
                <a:latin typeface="Helvetica" pitchFamily="2" charset="0"/>
              </a:rPr>
              <a:t>II.</a:t>
            </a:r>
            <a:endParaRPr lang="en-US" sz="5400" b="1" dirty="0">
              <a:latin typeface="Helvetica" pitchFamily="2" charset="0"/>
            </a:endParaRPr>
          </a:p>
        </p:txBody>
      </p:sp>
      <p:sp>
        <p:nvSpPr>
          <p:cNvPr id="21" name="TextBox 20">
            <a:extLst>
              <a:ext uri="{FF2B5EF4-FFF2-40B4-BE49-F238E27FC236}">
                <a16:creationId xmlns:a16="http://schemas.microsoft.com/office/drawing/2014/main" id="{52C66D9F-8812-6493-9787-C995176845B0}"/>
              </a:ext>
            </a:extLst>
          </p:cNvPr>
          <p:cNvSpPr txBox="1"/>
          <p:nvPr/>
        </p:nvSpPr>
        <p:spPr>
          <a:xfrm>
            <a:off x="542023" y="1772362"/>
            <a:ext cx="1094777" cy="923330"/>
          </a:xfrm>
          <a:prstGeom prst="rect">
            <a:avLst/>
          </a:prstGeom>
          <a:noFill/>
        </p:spPr>
        <p:txBody>
          <a:bodyPr wrap="square">
            <a:spAutoFit/>
          </a:bodyPr>
          <a:lstStyle/>
          <a:p>
            <a:r>
              <a:rPr lang="en-US" sz="5400" b="1" dirty="0">
                <a:solidFill>
                  <a:schemeClr val="bg1"/>
                </a:solidFill>
                <a:latin typeface="Helvetica" pitchFamily="2" charset="0"/>
              </a:rPr>
              <a:t>I.</a:t>
            </a:r>
          </a:p>
        </p:txBody>
      </p:sp>
      <p:sp>
        <p:nvSpPr>
          <p:cNvPr id="23" name="TextBox 22">
            <a:extLst>
              <a:ext uri="{FF2B5EF4-FFF2-40B4-BE49-F238E27FC236}">
                <a16:creationId xmlns:a16="http://schemas.microsoft.com/office/drawing/2014/main" id="{CCFD5343-12F1-4099-49A1-2D72E743DF8E}"/>
              </a:ext>
            </a:extLst>
          </p:cNvPr>
          <p:cNvSpPr txBox="1"/>
          <p:nvPr/>
        </p:nvSpPr>
        <p:spPr>
          <a:xfrm>
            <a:off x="8361577" y="1757944"/>
            <a:ext cx="1094777" cy="923330"/>
          </a:xfrm>
          <a:prstGeom prst="rect">
            <a:avLst/>
          </a:prstGeom>
          <a:noFill/>
        </p:spPr>
        <p:txBody>
          <a:bodyPr wrap="square">
            <a:spAutoFit/>
          </a:bodyPr>
          <a:lstStyle/>
          <a:p>
            <a:r>
              <a:rPr lang="en-US" sz="5400" b="1">
                <a:solidFill>
                  <a:schemeClr val="bg1"/>
                </a:solidFill>
                <a:latin typeface="Helvetica" pitchFamily="2" charset="0"/>
              </a:rPr>
              <a:t>III.</a:t>
            </a:r>
            <a:endParaRPr lang="en-US" sz="5400" b="1">
              <a:latin typeface="Helvetica" pitchFamily="2" charset="0"/>
            </a:endParaRPr>
          </a:p>
        </p:txBody>
      </p:sp>
      <p:sp>
        <p:nvSpPr>
          <p:cNvPr id="27" name="TextBox 26">
            <a:extLst>
              <a:ext uri="{FF2B5EF4-FFF2-40B4-BE49-F238E27FC236}">
                <a16:creationId xmlns:a16="http://schemas.microsoft.com/office/drawing/2014/main" id="{57332286-BFE3-1A71-6B2B-4997C7E5940E}"/>
              </a:ext>
            </a:extLst>
          </p:cNvPr>
          <p:cNvSpPr txBox="1"/>
          <p:nvPr/>
        </p:nvSpPr>
        <p:spPr>
          <a:xfrm>
            <a:off x="518831" y="3822918"/>
            <a:ext cx="1094777" cy="1107996"/>
          </a:xfrm>
          <a:prstGeom prst="rect">
            <a:avLst/>
          </a:prstGeom>
          <a:noFill/>
        </p:spPr>
        <p:txBody>
          <a:bodyPr wrap="square">
            <a:spAutoFit/>
          </a:bodyPr>
          <a:lstStyle/>
          <a:p>
            <a:r>
              <a:rPr lang="en-US" sz="6600" b="1">
                <a:solidFill>
                  <a:schemeClr val="bg1"/>
                </a:solidFill>
                <a:latin typeface="FreightSansCmpPro Semi" panose="02000603040000020004" pitchFamily="2" charset="77"/>
              </a:rPr>
              <a:t>IV.</a:t>
            </a:r>
            <a:endParaRPr lang="en-US" sz="6600"/>
          </a:p>
        </p:txBody>
      </p:sp>
      <p:sp>
        <p:nvSpPr>
          <p:cNvPr id="28" name="TextBox 27">
            <a:extLst>
              <a:ext uri="{FF2B5EF4-FFF2-40B4-BE49-F238E27FC236}">
                <a16:creationId xmlns:a16="http://schemas.microsoft.com/office/drawing/2014/main" id="{87CA871A-15E0-B021-E2C4-C2E1DF7C4E88}"/>
              </a:ext>
            </a:extLst>
          </p:cNvPr>
          <p:cNvSpPr txBox="1"/>
          <p:nvPr/>
        </p:nvSpPr>
        <p:spPr>
          <a:xfrm>
            <a:off x="2524125" y="4270432"/>
            <a:ext cx="1094777" cy="923330"/>
          </a:xfrm>
          <a:prstGeom prst="rect">
            <a:avLst/>
          </a:prstGeom>
          <a:noFill/>
        </p:spPr>
        <p:txBody>
          <a:bodyPr wrap="square">
            <a:spAutoFit/>
          </a:bodyPr>
          <a:lstStyle/>
          <a:p>
            <a:r>
              <a:rPr lang="en-US" sz="5400" b="1" dirty="0">
                <a:solidFill>
                  <a:srgbClr val="FFFFFF"/>
                </a:solidFill>
                <a:latin typeface="Helvetica" pitchFamily="2" charset="0"/>
              </a:rPr>
              <a:t>IV</a:t>
            </a:r>
            <a:r>
              <a:rPr lang="en-US" sz="5400" b="1" dirty="0">
                <a:solidFill>
                  <a:schemeClr val="bg1"/>
                </a:solidFill>
                <a:latin typeface="Helvetica" pitchFamily="2" charset="0"/>
              </a:rPr>
              <a:t>.</a:t>
            </a:r>
            <a:endParaRPr lang="en-US" sz="5400" b="1" dirty="0">
              <a:latin typeface="Helvetica" pitchFamily="2" charset="0"/>
            </a:endParaRPr>
          </a:p>
        </p:txBody>
      </p:sp>
      <p:sp>
        <p:nvSpPr>
          <p:cNvPr id="29" name="TextBox 28">
            <a:extLst>
              <a:ext uri="{FF2B5EF4-FFF2-40B4-BE49-F238E27FC236}">
                <a16:creationId xmlns:a16="http://schemas.microsoft.com/office/drawing/2014/main" id="{2228FD11-568B-FEC6-C3C2-36F989B42F8A}"/>
              </a:ext>
            </a:extLst>
          </p:cNvPr>
          <p:cNvSpPr txBox="1"/>
          <p:nvPr/>
        </p:nvSpPr>
        <p:spPr>
          <a:xfrm>
            <a:off x="6378177" y="4270432"/>
            <a:ext cx="1563292" cy="923330"/>
          </a:xfrm>
          <a:prstGeom prst="rect">
            <a:avLst/>
          </a:prstGeom>
          <a:noFill/>
        </p:spPr>
        <p:txBody>
          <a:bodyPr wrap="square">
            <a:spAutoFit/>
          </a:bodyPr>
          <a:lstStyle/>
          <a:p>
            <a:r>
              <a:rPr lang="en-US" sz="5400" b="1" dirty="0">
                <a:solidFill>
                  <a:schemeClr val="bg1"/>
                </a:solidFill>
                <a:latin typeface="Helvetica" pitchFamily="2" charset="0"/>
              </a:rPr>
              <a:t>V.</a:t>
            </a:r>
          </a:p>
        </p:txBody>
      </p:sp>
      <p:sp>
        <p:nvSpPr>
          <p:cNvPr id="30" name="TextBox 29">
            <a:extLst>
              <a:ext uri="{FF2B5EF4-FFF2-40B4-BE49-F238E27FC236}">
                <a16:creationId xmlns:a16="http://schemas.microsoft.com/office/drawing/2014/main" id="{79D94A28-7DA8-617F-052A-B209C985B881}"/>
              </a:ext>
            </a:extLst>
          </p:cNvPr>
          <p:cNvSpPr txBox="1"/>
          <p:nvPr/>
        </p:nvSpPr>
        <p:spPr>
          <a:xfrm>
            <a:off x="4537983" y="2945369"/>
            <a:ext cx="2482167" cy="400110"/>
          </a:xfrm>
          <a:prstGeom prst="rect">
            <a:avLst/>
          </a:prstGeom>
          <a:noFill/>
        </p:spPr>
        <p:txBody>
          <a:bodyPr wrap="square">
            <a:spAutoFit/>
          </a:bodyPr>
          <a:lstStyle/>
          <a:p>
            <a:r>
              <a:rPr lang="en-GB" sz="2000" b="1" kern="100">
                <a:solidFill>
                  <a:srgbClr val="FFFFFF"/>
                </a:solidFill>
                <a:latin typeface="Helvetica" pitchFamily="2" charset="0"/>
                <a:cs typeface="Calibri Light" panose="020F0302020204030204" pitchFamily="34" charset="0"/>
              </a:rPr>
              <a:t>Key concepts</a:t>
            </a:r>
          </a:p>
        </p:txBody>
      </p:sp>
      <p:sp>
        <p:nvSpPr>
          <p:cNvPr id="31" name="TextBox 30">
            <a:extLst>
              <a:ext uri="{FF2B5EF4-FFF2-40B4-BE49-F238E27FC236}">
                <a16:creationId xmlns:a16="http://schemas.microsoft.com/office/drawing/2014/main" id="{DAB42200-5C44-A19A-D8D4-5211A714A789}"/>
              </a:ext>
            </a:extLst>
          </p:cNvPr>
          <p:cNvSpPr txBox="1"/>
          <p:nvPr/>
        </p:nvSpPr>
        <p:spPr>
          <a:xfrm>
            <a:off x="592390" y="2945369"/>
            <a:ext cx="2902339" cy="400110"/>
          </a:xfrm>
          <a:prstGeom prst="rect">
            <a:avLst/>
          </a:prstGeom>
          <a:noFill/>
        </p:spPr>
        <p:txBody>
          <a:bodyPr wrap="square">
            <a:spAutoFit/>
          </a:bodyPr>
          <a:lstStyle/>
          <a:p>
            <a:r>
              <a:rPr lang="en-US" sz="2000" b="1" kern="100" dirty="0">
                <a:solidFill>
                  <a:schemeClr val="bg1"/>
                </a:solidFill>
                <a:latin typeface="Helvetica" pitchFamily="2" charset="0"/>
                <a:cs typeface="Calibri Light" panose="020F0302020204030204" pitchFamily="34" charset="0"/>
              </a:rPr>
              <a:t>Training objectives</a:t>
            </a:r>
            <a:endParaRPr lang="en-GB" sz="2000" b="1" kern="100" dirty="0">
              <a:solidFill>
                <a:schemeClr val="bg1"/>
              </a:solidFill>
              <a:latin typeface="Helvetica" pitchFamily="2" charset="0"/>
              <a:cs typeface="Calibri Light" panose="020F0302020204030204" pitchFamily="34" charset="0"/>
            </a:endParaRPr>
          </a:p>
        </p:txBody>
      </p:sp>
      <p:sp>
        <p:nvSpPr>
          <p:cNvPr id="35" name="TextBox 34">
            <a:extLst>
              <a:ext uri="{FF2B5EF4-FFF2-40B4-BE49-F238E27FC236}">
                <a16:creationId xmlns:a16="http://schemas.microsoft.com/office/drawing/2014/main" id="{15DC0698-D97B-E9B1-20A0-A085E5E06ACB}"/>
              </a:ext>
            </a:extLst>
          </p:cNvPr>
          <p:cNvSpPr txBox="1"/>
          <p:nvPr/>
        </p:nvSpPr>
        <p:spPr>
          <a:xfrm>
            <a:off x="2584066" y="5220929"/>
            <a:ext cx="2890843" cy="707886"/>
          </a:xfrm>
          <a:prstGeom prst="rect">
            <a:avLst/>
          </a:prstGeom>
          <a:noFill/>
        </p:spPr>
        <p:txBody>
          <a:bodyPr wrap="square">
            <a:spAutoFit/>
          </a:bodyPr>
          <a:lstStyle/>
          <a:p>
            <a:r>
              <a:rPr lang="en-US" sz="2000" b="1" kern="100">
                <a:solidFill>
                  <a:srgbClr val="FFFFFF"/>
                </a:solidFill>
                <a:latin typeface="Helvetica" pitchFamily="2" charset="0"/>
                <a:cs typeface="Calibri Light" panose="020F0302020204030204" pitchFamily="34" charset="0"/>
              </a:rPr>
              <a:t>Shifting challenges into enablers</a:t>
            </a:r>
            <a:endParaRPr lang="en-GB" sz="2000" b="1" kern="100">
              <a:solidFill>
                <a:srgbClr val="FFFFFF"/>
              </a:solidFill>
              <a:latin typeface="Helvetica" pitchFamily="2" charset="0"/>
              <a:cs typeface="Calibri Light" panose="020F0302020204030204" pitchFamily="34" charset="0"/>
            </a:endParaRPr>
          </a:p>
        </p:txBody>
      </p:sp>
      <p:sp>
        <p:nvSpPr>
          <p:cNvPr id="36" name="TextBox 35">
            <a:extLst>
              <a:ext uri="{FF2B5EF4-FFF2-40B4-BE49-F238E27FC236}">
                <a16:creationId xmlns:a16="http://schemas.microsoft.com/office/drawing/2014/main" id="{40DB4106-AA05-3619-C9AC-C642ACF7A047}"/>
              </a:ext>
            </a:extLst>
          </p:cNvPr>
          <p:cNvSpPr txBox="1"/>
          <p:nvPr/>
        </p:nvSpPr>
        <p:spPr>
          <a:xfrm>
            <a:off x="6385819" y="5275265"/>
            <a:ext cx="3167556" cy="400110"/>
          </a:xfrm>
          <a:prstGeom prst="rect">
            <a:avLst/>
          </a:prstGeom>
          <a:noFill/>
        </p:spPr>
        <p:txBody>
          <a:bodyPr wrap="square">
            <a:spAutoFit/>
          </a:bodyPr>
          <a:lstStyle/>
          <a:p>
            <a:r>
              <a:rPr lang="en-GB" sz="2000" b="1" kern="100">
                <a:solidFill>
                  <a:schemeClr val="bg1"/>
                </a:solidFill>
                <a:latin typeface="Helvetica" pitchFamily="2" charset="0"/>
                <a:cs typeface="Calibri Light" panose="020F0302020204030204" pitchFamily="34" charset="0"/>
              </a:rPr>
              <a:t>Evaluation and closing</a:t>
            </a:r>
          </a:p>
        </p:txBody>
      </p:sp>
      <p:sp>
        <p:nvSpPr>
          <p:cNvPr id="38" name="TextBox 37">
            <a:extLst>
              <a:ext uri="{FF2B5EF4-FFF2-40B4-BE49-F238E27FC236}">
                <a16:creationId xmlns:a16="http://schemas.microsoft.com/office/drawing/2014/main" id="{D6BBE0B9-8529-7B38-14AC-3240CE63D045}"/>
              </a:ext>
            </a:extLst>
          </p:cNvPr>
          <p:cNvSpPr txBox="1"/>
          <p:nvPr/>
        </p:nvSpPr>
        <p:spPr>
          <a:xfrm>
            <a:off x="8377745" y="2682333"/>
            <a:ext cx="3151388" cy="784830"/>
          </a:xfrm>
          <a:prstGeom prst="rect">
            <a:avLst/>
          </a:prstGeom>
          <a:noFill/>
        </p:spPr>
        <p:txBody>
          <a:bodyPr wrap="square">
            <a:spAutoFit/>
          </a:bodyPr>
          <a:lstStyle/>
          <a:p>
            <a:pPr>
              <a:lnSpc>
                <a:spcPts val="2680"/>
              </a:lnSpc>
            </a:pPr>
            <a:r>
              <a:rPr lang="en-GB" sz="2000" b="1" kern="100" dirty="0">
                <a:solidFill>
                  <a:srgbClr val="FFFFFF"/>
                </a:solidFill>
                <a:latin typeface="Helvetica" pitchFamily="2" charset="0"/>
                <a:cs typeface="Calibri Light" panose="020F0302020204030204" pitchFamily="34" charset="0"/>
              </a:rPr>
              <a:t>How to achieve </a:t>
            </a:r>
            <a:r>
              <a:rPr lang="en-GB" sz="2000" b="1" kern="100">
                <a:solidFill>
                  <a:srgbClr val="FFFFFF"/>
                </a:solidFill>
                <a:latin typeface="Helvetica" pitchFamily="2" charset="0"/>
                <a:cs typeface="Calibri Light" panose="020F0302020204030204" pitchFamily="34" charset="0"/>
              </a:rPr>
              <a:t>protection outcomes</a:t>
            </a:r>
          </a:p>
        </p:txBody>
      </p:sp>
      <p:sp>
        <p:nvSpPr>
          <p:cNvPr id="4" name="TextBox 3">
            <a:extLst>
              <a:ext uri="{FF2B5EF4-FFF2-40B4-BE49-F238E27FC236}">
                <a16:creationId xmlns:a16="http://schemas.microsoft.com/office/drawing/2014/main" id="{D91F8DB4-FF9F-281C-1BC4-46C67F37AD0A}"/>
              </a:ext>
            </a:extLst>
          </p:cNvPr>
          <p:cNvSpPr txBox="1"/>
          <p:nvPr/>
        </p:nvSpPr>
        <p:spPr>
          <a:xfrm>
            <a:off x="396481" y="6546867"/>
            <a:ext cx="2918201" cy="284120"/>
          </a:xfrm>
          <a:prstGeom prst="rect">
            <a:avLst/>
          </a:prstGeom>
          <a:noFill/>
        </p:spPr>
        <p:txBody>
          <a:bodyPr wrap="square">
            <a:spAutoFit/>
          </a:bodyPr>
          <a:lstStyle/>
          <a:p>
            <a:r>
              <a:rPr lang="en-US" sz="1200" dirty="0">
                <a:latin typeface="FreightSans Pro Book" panose="02000606030000020004" pitchFamily="2" charset="0"/>
              </a:rPr>
              <a:t>Cover photo by: OCHA</a:t>
            </a:r>
          </a:p>
        </p:txBody>
      </p:sp>
      <p:sp>
        <p:nvSpPr>
          <p:cNvPr id="2" name="Rectangle 1">
            <a:extLst>
              <a:ext uri="{FF2B5EF4-FFF2-40B4-BE49-F238E27FC236}">
                <a16:creationId xmlns:a16="http://schemas.microsoft.com/office/drawing/2014/main" id="{97BEC265-BC03-3FC9-780B-D23E4E687A08}"/>
              </a:ext>
            </a:extLst>
          </p:cNvPr>
          <p:cNvSpPr/>
          <p:nvPr/>
        </p:nvSpPr>
        <p:spPr>
          <a:xfrm>
            <a:off x="11938000" y="0"/>
            <a:ext cx="270933" cy="6858000"/>
          </a:xfrm>
          <a:prstGeom prst="rect">
            <a:avLst/>
          </a:prstGeom>
          <a:solidFill>
            <a:srgbClr val="786A6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solidFill>
                <a:srgbClr val="EEA30C"/>
              </a:solidFill>
            </a:endParaRPr>
          </a:p>
        </p:txBody>
      </p:sp>
    </p:spTree>
    <p:extLst>
      <p:ext uri="{BB962C8B-B14F-4D97-AF65-F5344CB8AC3E}">
        <p14:creationId xmlns:p14="http://schemas.microsoft.com/office/powerpoint/2010/main" val="1173868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140FB73-EF20-6436-A39D-4C370C7DA77A}"/>
              </a:ext>
            </a:extLst>
          </p:cNvPr>
          <p:cNvPicPr>
            <a:picLocks noChangeAspect="1"/>
          </p:cNvPicPr>
          <p:nvPr/>
        </p:nvPicPr>
        <p:blipFill>
          <a:blip r:embed="rId3"/>
          <a:stretch>
            <a:fillRect/>
          </a:stretch>
        </p:blipFill>
        <p:spPr>
          <a:xfrm>
            <a:off x="1470017" y="2028670"/>
            <a:ext cx="681400" cy="421640"/>
          </a:xfrm>
          <a:prstGeom prst="rect">
            <a:avLst/>
          </a:prstGeom>
        </p:spPr>
      </p:pic>
      <p:sp>
        <p:nvSpPr>
          <p:cNvPr id="2" name="Rectangle 1">
            <a:extLst>
              <a:ext uri="{FF2B5EF4-FFF2-40B4-BE49-F238E27FC236}">
                <a16:creationId xmlns:a16="http://schemas.microsoft.com/office/drawing/2014/main" id="{1167F42D-3E8B-B3C6-48EF-BD8BD6D088F7}"/>
              </a:ext>
            </a:extLst>
          </p:cNvPr>
          <p:cNvSpPr/>
          <p:nvPr/>
        </p:nvSpPr>
        <p:spPr>
          <a:xfrm>
            <a:off x="11938000" y="0"/>
            <a:ext cx="270933" cy="6858000"/>
          </a:xfrm>
          <a:prstGeom prst="rect">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23" name="TextBox 22">
            <a:extLst>
              <a:ext uri="{FF2B5EF4-FFF2-40B4-BE49-F238E27FC236}">
                <a16:creationId xmlns:a16="http://schemas.microsoft.com/office/drawing/2014/main" id="{843A688C-3295-406B-F34D-2AC91F4F223E}"/>
              </a:ext>
            </a:extLst>
          </p:cNvPr>
          <p:cNvSpPr txBox="1"/>
          <p:nvPr/>
        </p:nvSpPr>
        <p:spPr>
          <a:xfrm>
            <a:off x="2364710" y="2239490"/>
            <a:ext cx="7211552" cy="1938992"/>
          </a:xfrm>
          <a:prstGeom prst="rect">
            <a:avLst/>
          </a:prstGeom>
          <a:noFill/>
        </p:spPr>
        <p:txBody>
          <a:bodyPr wrap="square">
            <a:spAutoFit/>
          </a:bodyPr>
          <a:lstStyle/>
          <a:p>
            <a:pPr marL="0" indent="0">
              <a:buNone/>
            </a:pPr>
            <a:r>
              <a:rPr lang="en-GB" sz="2000"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rPr>
              <a:t>…without prejudice to the primary responsibility of the host state, integrated and coordinated activities by all civilian and uniformed mission components to prevent, deter or respond to threats of violence against civilians within the mission’s capabilities and areas of deployment through the use of all necessary means, up to and including deadly force.</a:t>
            </a:r>
            <a:endParaRPr lang="en-CH" sz="2000" dirty="0">
              <a:latin typeface="Helvetica Light" panose="020B0403020202020204" pitchFamily="34" charset="0"/>
            </a:endParaRPr>
          </a:p>
        </p:txBody>
      </p:sp>
      <p:sp>
        <p:nvSpPr>
          <p:cNvPr id="25" name="TextBox 24">
            <a:extLst>
              <a:ext uri="{FF2B5EF4-FFF2-40B4-BE49-F238E27FC236}">
                <a16:creationId xmlns:a16="http://schemas.microsoft.com/office/drawing/2014/main" id="{EF51F772-09F1-5D5E-523C-9C5ECD95C562}"/>
              </a:ext>
            </a:extLst>
          </p:cNvPr>
          <p:cNvSpPr txBox="1"/>
          <p:nvPr/>
        </p:nvSpPr>
        <p:spPr>
          <a:xfrm>
            <a:off x="6602506" y="4957117"/>
            <a:ext cx="4155141" cy="400110"/>
          </a:xfrm>
          <a:prstGeom prst="rect">
            <a:avLst/>
          </a:prstGeom>
          <a:noFill/>
        </p:spPr>
        <p:txBody>
          <a:bodyPr wrap="square">
            <a:spAutoFit/>
          </a:bodyPr>
          <a:lstStyle/>
          <a:p>
            <a:r>
              <a:rPr lang="en-GB" sz="2000" b="1" i="1" dirty="0">
                <a:solidFill>
                  <a:srgbClr val="000000"/>
                </a:solidFill>
                <a:effectLst/>
                <a:latin typeface="FreightSans Pro Semibold" panose="02000606030000020004" pitchFamily="2" charset="0"/>
                <a:ea typeface="Calibri" panose="020F0502020204030204" pitchFamily="34" charset="0"/>
                <a:cs typeface="Calibri Light" panose="020F0302020204030204" pitchFamily="34" charset="0"/>
              </a:rPr>
              <a:t>—UN Peace Operations definition</a:t>
            </a:r>
            <a:endParaRPr lang="en-US" sz="2000" b="1" i="1" dirty="0">
              <a:latin typeface="FreightSans Pro Semibold" panose="02000606030000020004" pitchFamily="2" charset="0"/>
            </a:endParaRPr>
          </a:p>
        </p:txBody>
      </p:sp>
      <p:sp>
        <p:nvSpPr>
          <p:cNvPr id="7" name="Rectangle 6">
            <a:extLst>
              <a:ext uri="{FF2B5EF4-FFF2-40B4-BE49-F238E27FC236}">
                <a16:creationId xmlns:a16="http://schemas.microsoft.com/office/drawing/2014/main" id="{A9D7FB44-E399-E031-420F-0DC6F23803E0}"/>
              </a:ext>
            </a:extLst>
          </p:cNvPr>
          <p:cNvSpPr/>
          <p:nvPr/>
        </p:nvSpPr>
        <p:spPr>
          <a:xfrm>
            <a:off x="0" y="803492"/>
            <a:ext cx="10260106" cy="134471"/>
          </a:xfrm>
          <a:prstGeom prst="rect">
            <a:avLst/>
          </a:prstGeom>
          <a:solidFill>
            <a:srgbClr val="0C94D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9815FD6-A80F-E404-5687-ABEF2EFE200A}"/>
              </a:ext>
            </a:extLst>
          </p:cNvPr>
          <p:cNvSpPr/>
          <p:nvPr/>
        </p:nvSpPr>
        <p:spPr>
          <a:xfrm rot="5400000">
            <a:off x="-2630139" y="3817094"/>
            <a:ext cx="5920037" cy="133200"/>
          </a:xfrm>
          <a:prstGeom prst="rect">
            <a:avLst/>
          </a:prstGeom>
          <a:solidFill>
            <a:srgbClr val="0C94D6">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5101C783-3F11-F1CF-C80D-4CD88AE5CA9A}"/>
              </a:ext>
            </a:extLst>
          </p:cNvPr>
          <p:cNvPicPr>
            <a:picLocks noChangeAspect="1"/>
          </p:cNvPicPr>
          <p:nvPr/>
        </p:nvPicPr>
        <p:blipFill>
          <a:blip r:embed="rId3"/>
          <a:stretch>
            <a:fillRect/>
          </a:stretch>
        </p:blipFill>
        <p:spPr>
          <a:xfrm rot="10800000">
            <a:off x="8469870" y="3863126"/>
            <a:ext cx="681400" cy="421640"/>
          </a:xfrm>
          <a:prstGeom prst="rect">
            <a:avLst/>
          </a:prstGeom>
        </p:spPr>
      </p:pic>
    </p:spTree>
    <p:extLst>
      <p:ext uri="{BB962C8B-B14F-4D97-AF65-F5344CB8AC3E}">
        <p14:creationId xmlns:p14="http://schemas.microsoft.com/office/powerpoint/2010/main" val="42257597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2BC156-102C-F02E-56D2-EDD2F2FCAA86}"/>
              </a:ext>
            </a:extLst>
          </p:cNvPr>
          <p:cNvPicPr>
            <a:picLocks noChangeAspect="1"/>
          </p:cNvPicPr>
          <p:nvPr/>
        </p:nvPicPr>
        <p:blipFill>
          <a:blip r:embed="rId3"/>
          <a:stretch>
            <a:fillRect/>
          </a:stretch>
        </p:blipFill>
        <p:spPr>
          <a:xfrm rot="10800000">
            <a:off x="9385419" y="4125980"/>
            <a:ext cx="681400" cy="421640"/>
          </a:xfrm>
          <a:prstGeom prst="rect">
            <a:avLst/>
          </a:prstGeom>
        </p:spPr>
      </p:pic>
      <p:pic>
        <p:nvPicPr>
          <p:cNvPr id="3" name="Picture 2">
            <a:extLst>
              <a:ext uri="{FF2B5EF4-FFF2-40B4-BE49-F238E27FC236}">
                <a16:creationId xmlns:a16="http://schemas.microsoft.com/office/drawing/2014/main" id="{32AAD000-6417-50A9-27F3-D1C95FEAE9D0}"/>
              </a:ext>
            </a:extLst>
          </p:cNvPr>
          <p:cNvPicPr>
            <a:picLocks noChangeAspect="1"/>
          </p:cNvPicPr>
          <p:nvPr/>
        </p:nvPicPr>
        <p:blipFill>
          <a:blip r:embed="rId3"/>
          <a:stretch>
            <a:fillRect/>
          </a:stretch>
        </p:blipFill>
        <p:spPr>
          <a:xfrm>
            <a:off x="1568704" y="2118478"/>
            <a:ext cx="681400" cy="421640"/>
          </a:xfrm>
          <a:prstGeom prst="rect">
            <a:avLst/>
          </a:prstGeom>
        </p:spPr>
      </p:pic>
      <p:sp>
        <p:nvSpPr>
          <p:cNvPr id="4" name="Content Placeholder 3">
            <a:extLst>
              <a:ext uri="{FF2B5EF4-FFF2-40B4-BE49-F238E27FC236}">
                <a16:creationId xmlns:a16="http://schemas.microsoft.com/office/drawing/2014/main" id="{1BC307B1-9102-377C-D999-AD9460294942}"/>
              </a:ext>
            </a:extLst>
          </p:cNvPr>
          <p:cNvSpPr>
            <a:spLocks noGrp="1"/>
          </p:cNvSpPr>
          <p:nvPr>
            <p:ph idx="1"/>
          </p:nvPr>
        </p:nvSpPr>
        <p:spPr>
          <a:xfrm>
            <a:off x="0" y="1694229"/>
            <a:ext cx="12192000" cy="707595"/>
          </a:xfrm>
        </p:spPr>
        <p:txBody>
          <a:bodyPr>
            <a:normAutofit/>
          </a:bodyPr>
          <a:lstStyle/>
          <a:p>
            <a:pPr marL="0" indent="0" algn="ctr">
              <a:buNone/>
            </a:pPr>
            <a:r>
              <a:rPr lang="en-GB" sz="2200" b="1" dirty="0">
                <a:solidFill>
                  <a:srgbClr val="0C94D6"/>
                </a:solidFill>
                <a:effectLst/>
                <a:latin typeface="Helvetica" pitchFamily="2" charset="0"/>
              </a:rPr>
              <a:t>U.S. Department of Defense definition of civilian harm:</a:t>
            </a:r>
            <a:endParaRPr lang="en-CH" sz="2200" b="1">
              <a:solidFill>
                <a:srgbClr val="0C94D6"/>
              </a:solidFill>
              <a:latin typeface="Helvetica" pitchFamily="2" charset="0"/>
            </a:endParaRPr>
          </a:p>
        </p:txBody>
      </p:sp>
      <p:sp>
        <p:nvSpPr>
          <p:cNvPr id="5" name="TextBox 4">
            <a:extLst>
              <a:ext uri="{FF2B5EF4-FFF2-40B4-BE49-F238E27FC236}">
                <a16:creationId xmlns:a16="http://schemas.microsoft.com/office/drawing/2014/main" id="{ACBE3931-01CC-114A-6F39-F777634E860C}"/>
              </a:ext>
            </a:extLst>
          </p:cNvPr>
          <p:cNvSpPr txBox="1"/>
          <p:nvPr/>
        </p:nvSpPr>
        <p:spPr>
          <a:xfrm>
            <a:off x="396480" y="355205"/>
            <a:ext cx="8528064" cy="441916"/>
          </a:xfrm>
          <a:prstGeom prst="rect">
            <a:avLst/>
          </a:prstGeom>
          <a:noFill/>
        </p:spPr>
        <p:txBody>
          <a:bodyPr wrap="square">
            <a:spAutoFit/>
          </a:bodyPr>
          <a:lstStyle/>
          <a:p>
            <a:pPr>
              <a:lnSpc>
                <a:spcPct val="107000"/>
              </a:lnSpc>
              <a:spcAft>
                <a:spcPts val="800"/>
              </a:spcAft>
            </a:pPr>
            <a:r>
              <a:rPr lang="en-US" sz="2200" b="1" dirty="0">
                <a:latin typeface="Helvetica" pitchFamily="2" charset="0"/>
              </a:rPr>
              <a:t>CIVILIAN HARM MITIGATION AND RESPONSE</a:t>
            </a:r>
            <a:endParaRPr lang="en-CH" sz="2200" b="1" kern="100">
              <a:effectLst/>
              <a:latin typeface="Helvetica" pitchFamily="2"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940CF5E3-E4DB-F5B8-E396-893E5C1C6B3B}"/>
              </a:ext>
            </a:extLst>
          </p:cNvPr>
          <p:cNvSpPr txBox="1"/>
          <p:nvPr/>
        </p:nvSpPr>
        <p:spPr>
          <a:xfrm>
            <a:off x="1926337" y="2191005"/>
            <a:ext cx="8424672" cy="2246769"/>
          </a:xfrm>
          <a:prstGeom prst="rect">
            <a:avLst/>
          </a:prstGeom>
          <a:noFill/>
        </p:spPr>
        <p:txBody>
          <a:bodyPr wrap="square">
            <a:spAutoFit/>
          </a:bodyPr>
          <a:lstStyle/>
          <a:p>
            <a:pPr marL="0" indent="0" algn="ctr">
              <a:buNone/>
            </a:pPr>
            <a:r>
              <a:rPr lang="en-GB" sz="2000" dirty="0">
                <a:solidFill>
                  <a:srgbClr val="3F3F3F"/>
                </a:solidFill>
                <a:effectLst/>
                <a:latin typeface="Helvetica Light" panose="020B0403020202020204" pitchFamily="34" charset="0"/>
              </a:rPr>
              <a:t>Civilian casualties and damage to or destruction of civilian objects (which do not constitute military objectives under the law of war) resulting from military operations. As a matter of DoD policy, other adverse effects on the civilian population and the personnel, organizations, resources, infrastructure, essential services, and systems on which civilian life depends resulting from military operations are also considered in CHMR efforts to the extent practicable…</a:t>
            </a:r>
          </a:p>
        </p:txBody>
      </p:sp>
      <p:sp>
        <p:nvSpPr>
          <p:cNvPr id="16" name="Rectangle 15">
            <a:extLst>
              <a:ext uri="{FF2B5EF4-FFF2-40B4-BE49-F238E27FC236}">
                <a16:creationId xmlns:a16="http://schemas.microsoft.com/office/drawing/2014/main" id="{CA5A291B-602D-7EC9-6153-0FFF76FAD7D0}"/>
              </a:ext>
            </a:extLst>
          </p:cNvPr>
          <p:cNvSpPr/>
          <p:nvPr/>
        </p:nvSpPr>
        <p:spPr>
          <a:xfrm>
            <a:off x="11938000" y="0"/>
            <a:ext cx="270933" cy="6858000"/>
          </a:xfrm>
          <a:prstGeom prst="rect">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19" name="Pie 18">
            <a:extLst>
              <a:ext uri="{FF2B5EF4-FFF2-40B4-BE49-F238E27FC236}">
                <a16:creationId xmlns:a16="http://schemas.microsoft.com/office/drawing/2014/main" id="{6A4EEAC2-4F56-D1C3-9B6C-7438ECB99DD6}"/>
              </a:ext>
            </a:extLst>
          </p:cNvPr>
          <p:cNvSpPr/>
          <p:nvPr/>
        </p:nvSpPr>
        <p:spPr>
          <a:xfrm rot="16200000">
            <a:off x="-702469" y="6120604"/>
            <a:ext cx="1404937" cy="1474788"/>
          </a:xfrm>
          <a:prstGeom prst="pie">
            <a:avLst>
              <a:gd name="adj1" fmla="val 0"/>
              <a:gd name="adj2" fmla="val 5392937"/>
            </a:avLst>
          </a:prstGeom>
          <a:solidFill>
            <a:srgbClr val="0C94D6">
              <a:alpha val="69511"/>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20" name="Pie 19">
            <a:extLst>
              <a:ext uri="{FF2B5EF4-FFF2-40B4-BE49-F238E27FC236}">
                <a16:creationId xmlns:a16="http://schemas.microsoft.com/office/drawing/2014/main" id="{306770C8-7D30-7F06-A0F2-EE583F3AA43C}"/>
              </a:ext>
            </a:extLst>
          </p:cNvPr>
          <p:cNvSpPr/>
          <p:nvPr/>
        </p:nvSpPr>
        <p:spPr>
          <a:xfrm rot="16200000">
            <a:off x="-1371183" y="5430837"/>
            <a:ext cx="2742364" cy="2878710"/>
          </a:xfrm>
          <a:prstGeom prst="pie">
            <a:avLst>
              <a:gd name="adj1" fmla="val 0"/>
              <a:gd name="adj2" fmla="val 5392937"/>
            </a:avLst>
          </a:prstGeom>
          <a:solidFill>
            <a:srgbClr val="0C94D6">
              <a:alpha val="24737"/>
            </a:srgb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latin typeface="+mj-lt"/>
            </a:endParaRPr>
          </a:p>
        </p:txBody>
      </p:sp>
    </p:spTree>
    <p:extLst>
      <p:ext uri="{BB962C8B-B14F-4D97-AF65-F5344CB8AC3E}">
        <p14:creationId xmlns:p14="http://schemas.microsoft.com/office/powerpoint/2010/main" val="4147175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women wearing headscarves&#10;&#10;Description automatically generated">
            <a:extLst>
              <a:ext uri="{FF2B5EF4-FFF2-40B4-BE49-F238E27FC236}">
                <a16:creationId xmlns:a16="http://schemas.microsoft.com/office/drawing/2014/main" id="{380B201E-0669-A15C-CE98-ADEB1152BEFE}"/>
              </a:ext>
            </a:extLst>
          </p:cNvPr>
          <p:cNvPicPr>
            <a:picLocks noChangeAspect="1"/>
          </p:cNvPicPr>
          <p:nvPr/>
        </p:nvPicPr>
        <p:blipFill rotWithShape="1">
          <a:blip r:embed="rId3"/>
          <a:srcRect b="13793"/>
          <a:stretch/>
        </p:blipFill>
        <p:spPr>
          <a:xfrm>
            <a:off x="0" y="1"/>
            <a:ext cx="11938000" cy="6858000"/>
          </a:xfrm>
          <a:prstGeom prst="rect">
            <a:avLst/>
          </a:prstGeom>
        </p:spPr>
      </p:pic>
      <p:sp>
        <p:nvSpPr>
          <p:cNvPr id="5" name="TextBox 4">
            <a:extLst>
              <a:ext uri="{FF2B5EF4-FFF2-40B4-BE49-F238E27FC236}">
                <a16:creationId xmlns:a16="http://schemas.microsoft.com/office/drawing/2014/main" id="{1BFD1985-CF85-468E-276D-0BEDBF77E13C}"/>
              </a:ext>
            </a:extLst>
          </p:cNvPr>
          <p:cNvSpPr txBox="1"/>
          <p:nvPr/>
        </p:nvSpPr>
        <p:spPr>
          <a:xfrm>
            <a:off x="0" y="6525024"/>
            <a:ext cx="2882479" cy="338426"/>
          </a:xfrm>
          <a:prstGeom prst="rect">
            <a:avLst/>
          </a:prstGeom>
          <a:noFill/>
        </p:spPr>
        <p:txBody>
          <a:bodyPr wrap="square">
            <a:spAutoFit/>
          </a:bodyPr>
          <a:lstStyle/>
          <a:p>
            <a:pPr>
              <a:lnSpc>
                <a:spcPct val="150000"/>
              </a:lnSpc>
              <a:buClr>
                <a:srgbClr val="0C94D6"/>
              </a:buClr>
              <a:buSzPct val="125000"/>
            </a:pPr>
            <a:r>
              <a:rPr lang="en-US" sz="1200" dirty="0">
                <a:solidFill>
                  <a:schemeClr val="bg1"/>
                </a:solidFill>
                <a:latin typeface="FreightSans Pro Book" panose="02000606030000020004" pitchFamily="2" charset="0"/>
              </a:rPr>
              <a:t>Photo by: Rana Muhammad Sohel</a:t>
            </a:r>
          </a:p>
        </p:txBody>
      </p:sp>
      <p:sp>
        <p:nvSpPr>
          <p:cNvPr id="3" name="Rectangle 2">
            <a:extLst>
              <a:ext uri="{FF2B5EF4-FFF2-40B4-BE49-F238E27FC236}">
                <a16:creationId xmlns:a16="http://schemas.microsoft.com/office/drawing/2014/main" id="{1B1846AC-5863-BD76-4E93-990F82D3DA0D}"/>
              </a:ext>
            </a:extLst>
          </p:cNvPr>
          <p:cNvSpPr/>
          <p:nvPr/>
        </p:nvSpPr>
        <p:spPr>
          <a:xfrm rot="16200000">
            <a:off x="5683264" y="-5683265"/>
            <a:ext cx="630644" cy="11997175"/>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4" name="TextBox 3">
            <a:extLst>
              <a:ext uri="{FF2B5EF4-FFF2-40B4-BE49-F238E27FC236}">
                <a16:creationId xmlns:a16="http://schemas.microsoft.com/office/drawing/2014/main" id="{4E29CA02-2E4B-6CCD-9B04-5775B855FF2D}"/>
              </a:ext>
            </a:extLst>
          </p:cNvPr>
          <p:cNvSpPr txBox="1"/>
          <p:nvPr/>
        </p:nvSpPr>
        <p:spPr>
          <a:xfrm>
            <a:off x="322324" y="59031"/>
            <a:ext cx="9751841" cy="523220"/>
          </a:xfrm>
          <a:prstGeom prst="rect">
            <a:avLst/>
          </a:prstGeom>
          <a:noFill/>
        </p:spPr>
        <p:txBody>
          <a:bodyPr wrap="square">
            <a:spAutoFit/>
          </a:bodyPr>
          <a:lstStyle/>
          <a:p>
            <a:r>
              <a:rPr lang="en-US" sz="2800" b="1" dirty="0">
                <a:solidFill>
                  <a:schemeClr val="bg1"/>
                </a:solidFill>
                <a:latin typeface="Helvetica" pitchFamily="2" charset="0"/>
              </a:rPr>
              <a:t>HOW TO ACHIEVE PROTECTION OUTCOMES</a:t>
            </a:r>
          </a:p>
        </p:txBody>
      </p:sp>
      <p:sp>
        <p:nvSpPr>
          <p:cNvPr id="6" name="Rectangle 5">
            <a:extLst>
              <a:ext uri="{FF2B5EF4-FFF2-40B4-BE49-F238E27FC236}">
                <a16:creationId xmlns:a16="http://schemas.microsoft.com/office/drawing/2014/main" id="{EBC27812-6072-6E85-C9CD-B1CC555ADA08}"/>
              </a:ext>
            </a:extLst>
          </p:cNvPr>
          <p:cNvSpPr/>
          <p:nvPr/>
        </p:nvSpPr>
        <p:spPr>
          <a:xfrm>
            <a:off x="11938000" y="0"/>
            <a:ext cx="270933" cy="6858000"/>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Tree>
    <p:extLst>
      <p:ext uri="{BB962C8B-B14F-4D97-AF65-F5344CB8AC3E}">
        <p14:creationId xmlns:p14="http://schemas.microsoft.com/office/powerpoint/2010/main" val="26760439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descr="Results-based Protection">
            <a:hlinkClick r:id="" action="ppaction://media"/>
            <a:extLst>
              <a:ext uri="{FF2B5EF4-FFF2-40B4-BE49-F238E27FC236}">
                <a16:creationId xmlns:a16="http://schemas.microsoft.com/office/drawing/2014/main" id="{B174D349-53EB-9841-91AF-90CD3AEC5742}"/>
              </a:ext>
            </a:extLst>
          </p:cNvPr>
          <p:cNvPicPr>
            <a:picLocks noRot="1" noChangeAspect="1"/>
          </p:cNvPicPr>
          <p:nvPr>
            <a:videoFile r:link="rId1"/>
          </p:nvPr>
        </p:nvPicPr>
        <p:blipFill>
          <a:blip r:embed="rId3"/>
          <a:stretch>
            <a:fillRect/>
          </a:stretch>
        </p:blipFill>
        <p:spPr>
          <a:xfrm>
            <a:off x="10040" y="0"/>
            <a:ext cx="12181960" cy="6882807"/>
          </a:xfrm>
          <a:prstGeom prst="rect">
            <a:avLst/>
          </a:prstGeom>
        </p:spPr>
      </p:pic>
    </p:spTree>
    <p:extLst>
      <p:ext uri="{BB962C8B-B14F-4D97-AF65-F5344CB8AC3E}">
        <p14:creationId xmlns:p14="http://schemas.microsoft.com/office/powerpoint/2010/main" val="2635778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003FF88-036F-33C4-C24E-293CD13FDF81}"/>
              </a:ext>
            </a:extLst>
          </p:cNvPr>
          <p:cNvPicPr>
            <a:picLocks noChangeAspect="1"/>
          </p:cNvPicPr>
          <p:nvPr/>
        </p:nvPicPr>
        <p:blipFill>
          <a:blip r:embed="rId3"/>
          <a:stretch>
            <a:fillRect/>
          </a:stretch>
        </p:blipFill>
        <p:spPr>
          <a:xfrm>
            <a:off x="10015111" y="148815"/>
            <a:ext cx="1732280" cy="1135074"/>
          </a:xfrm>
          <a:prstGeom prst="rect">
            <a:avLst/>
          </a:prstGeom>
        </p:spPr>
      </p:pic>
      <p:sp>
        <p:nvSpPr>
          <p:cNvPr id="4" name="Rounded Rectangle 3">
            <a:extLst>
              <a:ext uri="{FF2B5EF4-FFF2-40B4-BE49-F238E27FC236}">
                <a16:creationId xmlns:a16="http://schemas.microsoft.com/office/drawing/2014/main" id="{3B7F1D03-3FE4-83BF-C550-3B07B847715D}"/>
              </a:ext>
            </a:extLst>
          </p:cNvPr>
          <p:cNvSpPr/>
          <p:nvPr/>
        </p:nvSpPr>
        <p:spPr>
          <a:xfrm>
            <a:off x="302699" y="5579581"/>
            <a:ext cx="9995418" cy="846740"/>
          </a:xfrm>
          <a:prstGeom prst="roundRect">
            <a:avLst>
              <a:gd name="adj" fmla="val 20736"/>
            </a:avLst>
          </a:prstGeom>
          <a:solidFill>
            <a:srgbClr val="AA2D5C">
              <a:alpha val="10244"/>
            </a:srgbClr>
          </a:solidFill>
          <a:ln w="25400">
            <a:solidFill>
              <a:srgbClr val="AA2D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17B48A8-B5D0-607B-C9F4-4C4CE1DAB01B}"/>
              </a:ext>
            </a:extLst>
          </p:cNvPr>
          <p:cNvSpPr txBox="1"/>
          <p:nvPr/>
        </p:nvSpPr>
        <p:spPr>
          <a:xfrm>
            <a:off x="424135" y="5678190"/>
            <a:ext cx="10076741" cy="646331"/>
          </a:xfrm>
          <a:prstGeom prst="rect">
            <a:avLst/>
          </a:prstGeom>
          <a:noFill/>
        </p:spPr>
        <p:txBody>
          <a:bodyPr wrap="square" lIns="91440" tIns="45720" rIns="91440" bIns="45720" anchor="t">
            <a:spAutoFit/>
          </a:bodyPr>
          <a:lstStyle/>
          <a:p>
            <a:r>
              <a:rPr lang="en-HK" dirty="0">
                <a:solidFill>
                  <a:srgbClr val="3F3F3F"/>
                </a:solidFill>
                <a:effectLst/>
                <a:latin typeface="Helvetica Light" panose="020B0403020202020204" pitchFamily="34" charset="0"/>
              </a:rPr>
              <a:t>    </a:t>
            </a:r>
            <a:r>
              <a:rPr lang="en-CH" kern="1200" dirty="0">
                <a:solidFill>
                  <a:schemeClr val="dk1"/>
                </a:solidFill>
                <a:effectLst/>
                <a:latin typeface="Helvetica Light" panose="020B0403020202020204" pitchFamily="34" charset="0"/>
              </a:rPr>
              <a:t>Young people engaged with the UPC on the freedom of movement, supported by </a:t>
            </a:r>
            <a:r>
              <a:rPr lang="en-US" kern="1200" dirty="0" err="1">
                <a:solidFill>
                  <a:schemeClr val="dk1"/>
                </a:solidFill>
                <a:effectLst/>
                <a:latin typeface="Helvetica Light" panose="020B0403020202020204" pitchFamily="34" charset="0"/>
              </a:rPr>
              <a:t>i</a:t>
            </a:r>
            <a:r>
              <a:rPr lang="en-CH" kern="1200" dirty="0">
                <a:solidFill>
                  <a:schemeClr val="dk1"/>
                </a:solidFill>
                <a:effectLst/>
                <a:latin typeface="Helvetica Light" panose="020B0403020202020204" pitchFamily="34" charset="0"/>
              </a:rPr>
              <a:t>mams,  Christian women, and MINUSCA.</a:t>
            </a:r>
            <a:endParaRPr lang="en-HK" dirty="0">
              <a:solidFill>
                <a:srgbClr val="222222"/>
              </a:solidFill>
              <a:effectLst/>
              <a:latin typeface="Helvetica Light" panose="020B0403020202020204" pitchFamily="34" charset="0"/>
            </a:endParaRPr>
          </a:p>
        </p:txBody>
      </p:sp>
      <p:sp>
        <p:nvSpPr>
          <p:cNvPr id="17" name="Rounded Rectangle 16">
            <a:extLst>
              <a:ext uri="{FF2B5EF4-FFF2-40B4-BE49-F238E27FC236}">
                <a16:creationId xmlns:a16="http://schemas.microsoft.com/office/drawing/2014/main" id="{DED32BCC-C5BD-93D5-D9E4-F54E3B7E585B}"/>
              </a:ext>
            </a:extLst>
          </p:cNvPr>
          <p:cNvSpPr/>
          <p:nvPr/>
        </p:nvSpPr>
        <p:spPr>
          <a:xfrm>
            <a:off x="8160085" y="1536867"/>
            <a:ext cx="2138031" cy="3299783"/>
          </a:xfrm>
          <a:prstGeom prst="roundRect">
            <a:avLst>
              <a:gd name="adj" fmla="val 6249"/>
            </a:avLst>
          </a:prstGeom>
          <a:solidFill>
            <a:srgbClr val="AA2D5C">
              <a:alpha val="10244"/>
            </a:srgbClr>
          </a:solidFill>
          <a:ln w="25400">
            <a:solidFill>
              <a:srgbClr val="AA2D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691A8961-3F01-5ECA-7EAB-9D0FB247C949}"/>
              </a:ext>
            </a:extLst>
          </p:cNvPr>
          <p:cNvSpPr/>
          <p:nvPr/>
        </p:nvSpPr>
        <p:spPr>
          <a:xfrm>
            <a:off x="5153177" y="1556881"/>
            <a:ext cx="2870713" cy="3292323"/>
          </a:xfrm>
          <a:prstGeom prst="roundRect">
            <a:avLst>
              <a:gd name="adj" fmla="val 6249"/>
            </a:avLst>
          </a:prstGeom>
          <a:solidFill>
            <a:srgbClr val="AA2D5C">
              <a:alpha val="10244"/>
            </a:srgbClr>
          </a:solidFill>
          <a:ln w="25400">
            <a:solidFill>
              <a:srgbClr val="AA2D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A902456-0701-1E24-4514-64D638CA984F}"/>
              </a:ext>
            </a:extLst>
          </p:cNvPr>
          <p:cNvSpPr/>
          <p:nvPr/>
        </p:nvSpPr>
        <p:spPr>
          <a:xfrm>
            <a:off x="11938000" y="0"/>
            <a:ext cx="270933" cy="6858000"/>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28" name="Rounded Rectangle 27">
            <a:extLst>
              <a:ext uri="{FF2B5EF4-FFF2-40B4-BE49-F238E27FC236}">
                <a16:creationId xmlns:a16="http://schemas.microsoft.com/office/drawing/2014/main" id="{6D1B39E6-C7A9-B680-29BD-9A2917C75520}"/>
              </a:ext>
            </a:extLst>
          </p:cNvPr>
          <p:cNvSpPr/>
          <p:nvPr/>
        </p:nvSpPr>
        <p:spPr>
          <a:xfrm>
            <a:off x="2183159" y="1536867"/>
            <a:ext cx="2822354" cy="3299785"/>
          </a:xfrm>
          <a:prstGeom prst="roundRect">
            <a:avLst>
              <a:gd name="adj" fmla="val 6249"/>
            </a:avLst>
          </a:prstGeom>
          <a:solidFill>
            <a:srgbClr val="AA2D5C">
              <a:alpha val="10244"/>
            </a:srgbClr>
          </a:solidFill>
          <a:ln w="25400">
            <a:solidFill>
              <a:srgbClr val="AA2D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5E5832E-1E57-4789-9F24-413265F39BB9}"/>
              </a:ext>
            </a:extLst>
          </p:cNvPr>
          <p:cNvSpPr txBox="1"/>
          <p:nvPr/>
        </p:nvSpPr>
        <p:spPr>
          <a:xfrm>
            <a:off x="2112773" y="1109608"/>
            <a:ext cx="2061907" cy="369332"/>
          </a:xfrm>
          <a:prstGeom prst="rect">
            <a:avLst/>
          </a:prstGeom>
          <a:noFill/>
        </p:spPr>
        <p:txBody>
          <a:bodyPr wrap="square">
            <a:spAutoFit/>
          </a:bodyPr>
          <a:lstStyle/>
          <a:p>
            <a:pPr algn="ctr"/>
            <a:r>
              <a:rPr lang="en-US" b="1" kern="100" dirty="0">
                <a:solidFill>
                  <a:srgbClr val="AA2D5C"/>
                </a:solidFill>
                <a:effectLst/>
                <a:latin typeface="Helvetica" pitchFamily="2" charset="0"/>
                <a:ea typeface="Calibri" panose="020F0502020204030204" pitchFamily="34" charset="0"/>
                <a:cs typeface="Calibri Light" panose="020F0302020204030204" pitchFamily="34" charset="0"/>
              </a:rPr>
              <a:t>THREAT</a:t>
            </a:r>
            <a:endParaRPr lang="en-US" b="1" dirty="0">
              <a:latin typeface="Helvetica" pitchFamily="2" charset="0"/>
            </a:endParaRPr>
          </a:p>
        </p:txBody>
      </p:sp>
      <p:sp>
        <p:nvSpPr>
          <p:cNvPr id="30" name="TextBox 29">
            <a:extLst>
              <a:ext uri="{FF2B5EF4-FFF2-40B4-BE49-F238E27FC236}">
                <a16:creationId xmlns:a16="http://schemas.microsoft.com/office/drawing/2014/main" id="{8DE7CD71-3B12-63A5-3781-DB554DADC549}"/>
              </a:ext>
            </a:extLst>
          </p:cNvPr>
          <p:cNvSpPr txBox="1"/>
          <p:nvPr/>
        </p:nvSpPr>
        <p:spPr>
          <a:xfrm>
            <a:off x="5420239" y="1109608"/>
            <a:ext cx="2073614" cy="369332"/>
          </a:xfrm>
          <a:prstGeom prst="rect">
            <a:avLst/>
          </a:prstGeom>
          <a:noFill/>
        </p:spPr>
        <p:txBody>
          <a:bodyPr wrap="square">
            <a:spAutoFit/>
          </a:bodyPr>
          <a:lstStyle/>
          <a:p>
            <a:pPr algn="ctr"/>
            <a:r>
              <a:rPr lang="en-US" b="1" kern="100" dirty="0">
                <a:solidFill>
                  <a:srgbClr val="AA2D5C"/>
                </a:solidFill>
                <a:latin typeface="Helvetica" pitchFamily="2" charset="0"/>
                <a:cs typeface="Calibri Light" panose="020F0302020204030204" pitchFamily="34" charset="0"/>
              </a:rPr>
              <a:t>VULNERABILITY</a:t>
            </a:r>
            <a:endParaRPr lang="en-US" b="1" dirty="0">
              <a:latin typeface="Helvetica" pitchFamily="2" charset="0"/>
            </a:endParaRPr>
          </a:p>
        </p:txBody>
      </p:sp>
      <p:sp>
        <p:nvSpPr>
          <p:cNvPr id="31" name="TextBox 30">
            <a:extLst>
              <a:ext uri="{FF2B5EF4-FFF2-40B4-BE49-F238E27FC236}">
                <a16:creationId xmlns:a16="http://schemas.microsoft.com/office/drawing/2014/main" id="{301AFA7F-1D84-837C-8B5A-7E3B3A6A65F6}"/>
              </a:ext>
            </a:extLst>
          </p:cNvPr>
          <p:cNvSpPr txBox="1"/>
          <p:nvPr/>
        </p:nvSpPr>
        <p:spPr>
          <a:xfrm>
            <a:off x="8202774" y="1109608"/>
            <a:ext cx="2030410" cy="369332"/>
          </a:xfrm>
          <a:prstGeom prst="rect">
            <a:avLst/>
          </a:prstGeom>
          <a:noFill/>
        </p:spPr>
        <p:txBody>
          <a:bodyPr wrap="square">
            <a:spAutoFit/>
          </a:bodyPr>
          <a:lstStyle/>
          <a:p>
            <a:pPr algn="ctr"/>
            <a:r>
              <a:rPr lang="en-US" b="1" kern="100" dirty="0">
                <a:solidFill>
                  <a:srgbClr val="AA2D5C"/>
                </a:solidFill>
                <a:latin typeface="Helvetica" pitchFamily="2" charset="0"/>
                <a:cs typeface="Calibri Light" panose="020F0302020204030204" pitchFamily="34" charset="0"/>
              </a:rPr>
              <a:t>CAPACITY</a:t>
            </a:r>
            <a:endParaRPr lang="en-US" b="1" dirty="0">
              <a:latin typeface="Helvetica" pitchFamily="2" charset="0"/>
            </a:endParaRPr>
          </a:p>
        </p:txBody>
      </p:sp>
      <p:sp>
        <p:nvSpPr>
          <p:cNvPr id="32" name="TextBox 31">
            <a:extLst>
              <a:ext uri="{FF2B5EF4-FFF2-40B4-BE49-F238E27FC236}">
                <a16:creationId xmlns:a16="http://schemas.microsoft.com/office/drawing/2014/main" id="{A1B2C86A-6C34-1437-030D-65675CE697ED}"/>
              </a:ext>
            </a:extLst>
          </p:cNvPr>
          <p:cNvSpPr txBox="1"/>
          <p:nvPr/>
        </p:nvSpPr>
        <p:spPr>
          <a:xfrm>
            <a:off x="601868" y="5146400"/>
            <a:ext cx="4273223" cy="374461"/>
          </a:xfrm>
          <a:prstGeom prst="rect">
            <a:avLst/>
          </a:prstGeom>
          <a:noFill/>
        </p:spPr>
        <p:txBody>
          <a:bodyPr wrap="square">
            <a:spAutoFit/>
          </a:bodyPr>
          <a:lstStyle/>
          <a:p>
            <a:pPr>
              <a:lnSpc>
                <a:spcPts val="2180"/>
              </a:lnSpc>
            </a:pPr>
            <a:r>
              <a:rPr lang="en-US" b="1" kern="100" dirty="0">
                <a:solidFill>
                  <a:srgbClr val="AA2D5C"/>
                </a:solidFill>
                <a:latin typeface="Helvetica" pitchFamily="2" charset="0"/>
                <a:cs typeface="Calibri Light" panose="020F0302020204030204" pitchFamily="34" charset="0"/>
              </a:rPr>
              <a:t>INTERVENTIONS</a:t>
            </a:r>
            <a:endParaRPr lang="en-US" b="1" dirty="0">
              <a:latin typeface="Helvetica" pitchFamily="2" charset="0"/>
            </a:endParaRPr>
          </a:p>
        </p:txBody>
      </p:sp>
      <p:sp>
        <p:nvSpPr>
          <p:cNvPr id="33" name="TextBox 32">
            <a:extLst>
              <a:ext uri="{FF2B5EF4-FFF2-40B4-BE49-F238E27FC236}">
                <a16:creationId xmlns:a16="http://schemas.microsoft.com/office/drawing/2014/main" id="{AADA69F6-481E-250F-6484-ABCD976DD853}"/>
              </a:ext>
            </a:extLst>
          </p:cNvPr>
          <p:cNvSpPr txBox="1"/>
          <p:nvPr/>
        </p:nvSpPr>
        <p:spPr>
          <a:xfrm>
            <a:off x="2212737" y="1739706"/>
            <a:ext cx="2880351" cy="2862322"/>
          </a:xfrm>
          <a:prstGeom prst="rect">
            <a:avLst/>
          </a:prstGeom>
          <a:noFill/>
        </p:spPr>
        <p:txBody>
          <a:bodyPr wrap="square">
            <a:spAutoFit/>
          </a:bodyPr>
          <a:lstStyle/>
          <a:p>
            <a:r>
              <a:rPr lang="en-US" kern="1200" dirty="0">
                <a:solidFill>
                  <a:schemeClr val="dk1"/>
                </a:solidFill>
                <a:effectLst/>
                <a:latin typeface="Helvetica Light" panose="020B0403020202020204" pitchFamily="34" charset="0"/>
              </a:rPr>
              <a:t>   </a:t>
            </a:r>
            <a:r>
              <a:rPr lang="en-CH" kern="1200" spc="-50">
                <a:solidFill>
                  <a:schemeClr val="dk1"/>
                </a:solidFill>
                <a:effectLst/>
                <a:latin typeface="Helvetica Light" panose="020B0403020202020204" pitchFamily="34" charset="0"/>
              </a:rPr>
              <a:t>UPC and the Anti-Balakas </a:t>
            </a:r>
            <a:r>
              <a:rPr lang="en-CH" kern="1200">
                <a:solidFill>
                  <a:schemeClr val="dk1"/>
                </a:solidFill>
                <a:effectLst/>
                <a:latin typeface="Helvetica Light" panose="020B0403020202020204" pitchFamily="34" charset="0"/>
              </a:rPr>
              <a:t>in </a:t>
            </a:r>
            <a:r>
              <a:rPr lang="en-CH" u="sng" kern="1200">
                <a:solidFill>
                  <a:srgbClr val="AA2D5C"/>
                </a:solidFill>
                <a:effectLst/>
                <a:latin typeface="Helvetica Light" panose="020B0403020202020204" pitchFamily="34" charset="0"/>
                <a:hlinkClick r:id="rId4">
                  <a:extLst>
                    <a:ext uri="{A12FA001-AC4F-418D-AE19-62706E023703}">
                      <ahyp:hlinkClr xmlns:ahyp="http://schemas.microsoft.com/office/drawing/2018/hyperlinkcolor" val="tx"/>
                    </a:ext>
                  </a:extLst>
                </a:hlinkClick>
              </a:rPr>
              <a:t>Bambari</a:t>
            </a:r>
            <a:r>
              <a:rPr lang="en-CH" kern="1200">
                <a:solidFill>
                  <a:srgbClr val="AA2D5C"/>
                </a:solidFill>
                <a:effectLst/>
                <a:latin typeface="Helvetica Light" panose="020B0403020202020204" pitchFamily="34" charset="0"/>
              </a:rPr>
              <a:t> </a:t>
            </a:r>
            <a:r>
              <a:rPr lang="en-CH" kern="1200">
                <a:solidFill>
                  <a:schemeClr val="dk1"/>
                </a:solidFill>
                <a:effectLst/>
                <a:latin typeface="Helvetica Light" panose="020B0403020202020204" pitchFamily="34" charset="0"/>
              </a:rPr>
              <a:t>split the city into </a:t>
            </a:r>
            <a:r>
              <a:rPr lang="en-US" kern="1200" dirty="0">
                <a:solidFill>
                  <a:schemeClr val="dk1"/>
                </a:solidFill>
                <a:effectLst/>
                <a:latin typeface="Helvetica Light" panose="020B0403020202020204" pitchFamily="34" charset="0"/>
              </a:rPr>
              <a:t>Muslim and Christian enclaves separated by a bridge and </a:t>
            </a:r>
            <a:r>
              <a:rPr lang="en-CH" kern="1200">
                <a:solidFill>
                  <a:schemeClr val="dk1"/>
                </a:solidFill>
                <a:effectLst/>
                <a:latin typeface="Helvetica Light" panose="020B0403020202020204" pitchFamily="34" charset="0"/>
              </a:rPr>
              <a:t>restrict the freedom of movement of goods and people among other forms of violence. </a:t>
            </a:r>
          </a:p>
          <a:p>
            <a:r>
              <a:rPr lang="en-US" kern="1200" dirty="0">
                <a:solidFill>
                  <a:schemeClr val="dk1"/>
                </a:solidFill>
                <a:effectLst/>
                <a:latin typeface="Helvetica Light" panose="020B0403020202020204" pitchFamily="34" charset="0"/>
              </a:rPr>
              <a:t>   UPC imposed illicit taxes. </a:t>
            </a:r>
            <a:endParaRPr lang="en-CH" kern="1200" dirty="0">
              <a:solidFill>
                <a:schemeClr val="dk1"/>
              </a:solidFill>
              <a:effectLst/>
              <a:latin typeface="Helvetica Light" panose="020B0403020202020204" pitchFamily="34" charset="0"/>
            </a:endParaRPr>
          </a:p>
        </p:txBody>
      </p:sp>
      <p:sp>
        <p:nvSpPr>
          <p:cNvPr id="34" name="TextBox 33">
            <a:extLst>
              <a:ext uri="{FF2B5EF4-FFF2-40B4-BE49-F238E27FC236}">
                <a16:creationId xmlns:a16="http://schemas.microsoft.com/office/drawing/2014/main" id="{B32AC219-7B9B-C2B6-3603-7ABA62F30FF9}"/>
              </a:ext>
            </a:extLst>
          </p:cNvPr>
          <p:cNvSpPr txBox="1"/>
          <p:nvPr/>
        </p:nvSpPr>
        <p:spPr>
          <a:xfrm>
            <a:off x="5214566" y="1703130"/>
            <a:ext cx="2809324" cy="3139321"/>
          </a:xfrm>
          <a:prstGeom prst="rect">
            <a:avLst/>
          </a:prstGeom>
          <a:noFill/>
        </p:spPr>
        <p:txBody>
          <a:bodyPr wrap="square">
            <a:spAutoFit/>
          </a:bodyPr>
          <a:lstStyle/>
          <a:p>
            <a:r>
              <a:rPr lang="en-US" kern="1200" dirty="0">
                <a:solidFill>
                  <a:schemeClr val="dk1"/>
                </a:solidFill>
                <a:effectLst/>
                <a:latin typeface="Helvetica Light" panose="020B0403020202020204" pitchFamily="34" charset="0"/>
              </a:rPr>
              <a:t>   Traditional leaders were </a:t>
            </a:r>
            <a:r>
              <a:rPr lang="en-US" kern="1200" spc="-50" dirty="0">
                <a:solidFill>
                  <a:schemeClr val="dk1"/>
                </a:solidFill>
                <a:effectLst/>
                <a:latin typeface="Helvetica Light" panose="020B0403020202020204" pitchFamily="34" charset="0"/>
              </a:rPr>
              <a:t>threatened by both NSAGs.</a:t>
            </a:r>
            <a:endParaRPr lang="en-CH" kern="1200" spc="-50" dirty="0">
              <a:solidFill>
                <a:schemeClr val="dk1"/>
              </a:solidFill>
              <a:effectLst/>
              <a:latin typeface="Helvetica Light" panose="020B0403020202020204" pitchFamily="34" charset="0"/>
            </a:endParaRPr>
          </a:p>
          <a:p>
            <a:r>
              <a:rPr lang="en-US" kern="1200" dirty="0">
                <a:solidFill>
                  <a:schemeClr val="dk1"/>
                </a:solidFill>
                <a:effectLst/>
                <a:latin typeface="Helvetica Light" panose="020B0403020202020204" pitchFamily="34" charset="0"/>
              </a:rPr>
              <a:t>   Christian community members on the right side of the bridge did not have access to the market.</a:t>
            </a:r>
            <a:endParaRPr lang="en-CH" kern="1200" dirty="0">
              <a:solidFill>
                <a:schemeClr val="dk1"/>
              </a:solidFill>
              <a:effectLst/>
              <a:latin typeface="Helvetica Light" panose="020B0403020202020204" pitchFamily="34" charset="0"/>
            </a:endParaRPr>
          </a:p>
          <a:p>
            <a:r>
              <a:rPr lang="en-US" kern="1200" dirty="0">
                <a:solidFill>
                  <a:schemeClr val="dk1"/>
                </a:solidFill>
                <a:effectLst/>
                <a:latin typeface="Helvetica Light" panose="020B0403020202020204" pitchFamily="34" charset="0"/>
              </a:rPr>
              <a:t>   Traders were taxed when trying to cross the bridge to the market. </a:t>
            </a:r>
            <a:endParaRPr lang="en-CH" kern="1200" dirty="0">
              <a:solidFill>
                <a:schemeClr val="dk1"/>
              </a:solidFill>
              <a:effectLst/>
              <a:latin typeface="Helvetica Light" panose="020B0403020202020204" pitchFamily="34" charset="0"/>
            </a:endParaRPr>
          </a:p>
        </p:txBody>
      </p:sp>
      <p:sp>
        <p:nvSpPr>
          <p:cNvPr id="35" name="TextBox 34">
            <a:extLst>
              <a:ext uri="{FF2B5EF4-FFF2-40B4-BE49-F238E27FC236}">
                <a16:creationId xmlns:a16="http://schemas.microsoft.com/office/drawing/2014/main" id="{035458A9-1F61-485C-8316-EFC92857EE6E}"/>
              </a:ext>
            </a:extLst>
          </p:cNvPr>
          <p:cNvSpPr txBox="1"/>
          <p:nvPr/>
        </p:nvSpPr>
        <p:spPr>
          <a:xfrm>
            <a:off x="8248696" y="1716616"/>
            <a:ext cx="2049421" cy="2862322"/>
          </a:xfrm>
          <a:prstGeom prst="rect">
            <a:avLst/>
          </a:prstGeom>
          <a:noFill/>
        </p:spPr>
        <p:txBody>
          <a:bodyPr wrap="square">
            <a:spAutoFit/>
          </a:bodyPr>
          <a:lstStyle/>
          <a:p>
            <a:r>
              <a:rPr lang="en-US" kern="1200" dirty="0">
                <a:solidFill>
                  <a:schemeClr val="dk1"/>
                </a:solidFill>
                <a:effectLst/>
                <a:latin typeface="Helvetica Light" panose="020B0403020202020204" pitchFamily="34" charset="0"/>
              </a:rPr>
              <a:t>   Young people were able to communicate with each other across the divide.</a:t>
            </a:r>
            <a:endParaRPr lang="en-CH" kern="1200">
              <a:solidFill>
                <a:schemeClr val="dk1"/>
              </a:solidFill>
              <a:effectLst/>
              <a:latin typeface="Helvetica Light" panose="020B0403020202020204" pitchFamily="34" charset="0"/>
            </a:endParaRPr>
          </a:p>
          <a:p>
            <a:r>
              <a:rPr lang="en-US" kern="1200" dirty="0">
                <a:solidFill>
                  <a:schemeClr val="dk1"/>
                </a:solidFill>
                <a:effectLst/>
                <a:latin typeface="Helvetica Light" panose="020B0403020202020204" pitchFamily="34" charset="0"/>
              </a:rPr>
              <a:t>   UPC listened to imams, with whom they shared a common religion.</a:t>
            </a:r>
            <a:endParaRPr lang="en-CH" kern="1200" dirty="0">
              <a:solidFill>
                <a:schemeClr val="dk1"/>
              </a:solidFill>
              <a:effectLst/>
              <a:latin typeface="Helvetica Light" panose="020B0403020202020204" pitchFamily="34" charset="0"/>
            </a:endParaRPr>
          </a:p>
        </p:txBody>
      </p:sp>
      <p:sp>
        <p:nvSpPr>
          <p:cNvPr id="36" name="TextBox 35">
            <a:extLst>
              <a:ext uri="{FF2B5EF4-FFF2-40B4-BE49-F238E27FC236}">
                <a16:creationId xmlns:a16="http://schemas.microsoft.com/office/drawing/2014/main" id="{E7BE499A-A67D-5B7B-58DB-C4EF320C6C4E}"/>
              </a:ext>
            </a:extLst>
          </p:cNvPr>
          <p:cNvSpPr txBox="1"/>
          <p:nvPr/>
        </p:nvSpPr>
        <p:spPr>
          <a:xfrm>
            <a:off x="396479" y="355205"/>
            <a:ext cx="7268061" cy="441916"/>
          </a:xfrm>
          <a:prstGeom prst="rect">
            <a:avLst/>
          </a:prstGeom>
          <a:noFill/>
        </p:spPr>
        <p:txBody>
          <a:bodyPr wrap="square">
            <a:spAutoFit/>
          </a:bodyPr>
          <a:lstStyle/>
          <a:p>
            <a:pPr>
              <a:lnSpc>
                <a:spcPct val="107000"/>
              </a:lnSpc>
              <a:spcAft>
                <a:spcPts val="800"/>
              </a:spcAft>
            </a:pPr>
            <a:r>
              <a:rPr lang="en-US" sz="2200" b="1" kern="100" dirty="0">
                <a:latin typeface="Helvetica" pitchFamily="2" charset="0"/>
                <a:ea typeface="Calibri" panose="020F0502020204030204" pitchFamily="34" charset="0"/>
                <a:cs typeface="Times New Roman" panose="02020603050405020304" pitchFamily="18" charset="0"/>
              </a:rPr>
              <a:t>PROTECTION RISK ANALYSIS</a:t>
            </a:r>
            <a:endParaRPr lang="en-CH" sz="2200" b="1" kern="100" dirty="0">
              <a:effectLst/>
              <a:latin typeface="Helvetica" pitchFamily="2" charset="0"/>
              <a:ea typeface="Calibri" panose="020F0502020204030204" pitchFamily="34" charset="0"/>
              <a:cs typeface="Times New Roman" panose="02020603050405020304" pitchFamily="18" charset="0"/>
            </a:endParaRPr>
          </a:p>
        </p:txBody>
      </p:sp>
      <p:sp>
        <p:nvSpPr>
          <p:cNvPr id="37" name="Rounded Rectangle 36">
            <a:extLst>
              <a:ext uri="{FF2B5EF4-FFF2-40B4-BE49-F238E27FC236}">
                <a16:creationId xmlns:a16="http://schemas.microsoft.com/office/drawing/2014/main" id="{18919369-509C-0937-F173-E839D6BC6294}"/>
              </a:ext>
            </a:extLst>
          </p:cNvPr>
          <p:cNvSpPr/>
          <p:nvPr/>
        </p:nvSpPr>
        <p:spPr>
          <a:xfrm>
            <a:off x="393036" y="1529407"/>
            <a:ext cx="1642459" cy="3299784"/>
          </a:xfrm>
          <a:prstGeom prst="roundRect">
            <a:avLst>
              <a:gd name="adj" fmla="val 11484"/>
            </a:avLst>
          </a:prstGeom>
          <a:solidFill>
            <a:srgbClr val="AA2D5C">
              <a:alpha val="10244"/>
            </a:srgbClr>
          </a:solidFill>
          <a:ln w="25400">
            <a:solidFill>
              <a:srgbClr val="AA2D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543D2012-7091-83F7-C55C-318D982F73CB}"/>
              </a:ext>
            </a:extLst>
          </p:cNvPr>
          <p:cNvSpPr txBox="1"/>
          <p:nvPr/>
        </p:nvSpPr>
        <p:spPr>
          <a:xfrm>
            <a:off x="590812" y="1109608"/>
            <a:ext cx="1402341" cy="369332"/>
          </a:xfrm>
          <a:prstGeom prst="rect">
            <a:avLst/>
          </a:prstGeom>
          <a:noFill/>
        </p:spPr>
        <p:txBody>
          <a:bodyPr wrap="square">
            <a:spAutoFit/>
          </a:bodyPr>
          <a:lstStyle/>
          <a:p>
            <a:r>
              <a:rPr lang="en-US" b="1" kern="100" dirty="0">
                <a:solidFill>
                  <a:srgbClr val="AA2D5C"/>
                </a:solidFill>
                <a:effectLst/>
                <a:latin typeface="Helvetica" pitchFamily="2" charset="0"/>
                <a:ea typeface="Calibri" panose="020F0502020204030204" pitchFamily="34" charset="0"/>
                <a:cs typeface="Calibri Light" panose="020F0302020204030204" pitchFamily="34" charset="0"/>
              </a:rPr>
              <a:t>RISK</a:t>
            </a:r>
            <a:endParaRPr lang="en-US" b="1" dirty="0">
              <a:latin typeface="Helvetica" pitchFamily="2" charset="0"/>
            </a:endParaRPr>
          </a:p>
        </p:txBody>
      </p:sp>
      <p:sp>
        <p:nvSpPr>
          <p:cNvPr id="39" name="TextBox 38">
            <a:extLst>
              <a:ext uri="{FF2B5EF4-FFF2-40B4-BE49-F238E27FC236}">
                <a16:creationId xmlns:a16="http://schemas.microsoft.com/office/drawing/2014/main" id="{02D1E292-4303-11CE-5745-943834A704D8}"/>
              </a:ext>
            </a:extLst>
          </p:cNvPr>
          <p:cNvSpPr txBox="1"/>
          <p:nvPr/>
        </p:nvSpPr>
        <p:spPr>
          <a:xfrm>
            <a:off x="434849" y="1668385"/>
            <a:ext cx="1840449" cy="1477328"/>
          </a:xfrm>
          <a:prstGeom prst="rect">
            <a:avLst/>
          </a:prstGeom>
          <a:noFill/>
        </p:spPr>
        <p:txBody>
          <a:bodyPr wrap="square">
            <a:spAutoFit/>
          </a:bodyPr>
          <a:lstStyle/>
          <a:p>
            <a:r>
              <a:rPr lang="en-US" kern="1200" dirty="0">
                <a:solidFill>
                  <a:schemeClr val="dk1"/>
                </a:solidFill>
                <a:effectLst/>
                <a:latin typeface="Helvetica Light" panose="020B0403020202020204" pitchFamily="34" charset="0"/>
              </a:rPr>
              <a:t>Restricted freedom of movement of people and goods.</a:t>
            </a:r>
            <a:endParaRPr lang="en-CH" kern="1200" dirty="0">
              <a:solidFill>
                <a:schemeClr val="dk1"/>
              </a:solidFill>
              <a:effectLst/>
              <a:latin typeface="Helvetica Light" panose="020B0403020202020204" pitchFamily="34" charset="0"/>
            </a:endParaRPr>
          </a:p>
        </p:txBody>
      </p:sp>
      <p:sp>
        <p:nvSpPr>
          <p:cNvPr id="40" name="TextBox 39">
            <a:extLst>
              <a:ext uri="{FF2B5EF4-FFF2-40B4-BE49-F238E27FC236}">
                <a16:creationId xmlns:a16="http://schemas.microsoft.com/office/drawing/2014/main" id="{0F085EB2-0055-8144-6BCB-B86C5C91DB02}"/>
              </a:ext>
            </a:extLst>
          </p:cNvPr>
          <p:cNvSpPr txBox="1"/>
          <p:nvPr/>
        </p:nvSpPr>
        <p:spPr>
          <a:xfrm>
            <a:off x="10591875" y="420783"/>
            <a:ext cx="622663" cy="338554"/>
          </a:xfrm>
          <a:prstGeom prst="rect">
            <a:avLst/>
          </a:prstGeom>
          <a:noFill/>
        </p:spPr>
        <p:txBody>
          <a:bodyPr wrap="square">
            <a:spAutoFit/>
          </a:bodyPr>
          <a:lstStyle/>
          <a:p>
            <a:r>
              <a:rPr lang="en-GB" sz="1600" b="1" spc="-20" dirty="0">
                <a:solidFill>
                  <a:srgbClr val="FFFFFF"/>
                </a:solidFill>
                <a:effectLst/>
                <a:latin typeface="Helvetica" pitchFamily="2" charset="0"/>
                <a:ea typeface="Calibri" panose="020F0502020204030204" pitchFamily="34" charset="0"/>
                <a:cs typeface="Calibri Light" panose="020F0302020204030204" pitchFamily="34" charset="0"/>
              </a:rPr>
              <a:t>CAR</a:t>
            </a:r>
            <a:endParaRPr lang="en-US" sz="1600" b="1" dirty="0">
              <a:solidFill>
                <a:srgbClr val="FFFFFF"/>
              </a:solidFill>
              <a:latin typeface="Helvetica" pitchFamily="2" charset="0"/>
            </a:endParaRPr>
          </a:p>
        </p:txBody>
      </p:sp>
      <p:sp>
        <p:nvSpPr>
          <p:cNvPr id="42" name="TextBox 41">
            <a:extLst>
              <a:ext uri="{FF2B5EF4-FFF2-40B4-BE49-F238E27FC236}">
                <a16:creationId xmlns:a16="http://schemas.microsoft.com/office/drawing/2014/main" id="{3DDF9450-FFE7-35CD-C269-3206CF0CFC6B}"/>
              </a:ext>
            </a:extLst>
          </p:cNvPr>
          <p:cNvSpPr txBox="1"/>
          <p:nvPr/>
        </p:nvSpPr>
        <p:spPr>
          <a:xfrm>
            <a:off x="10724380" y="1224086"/>
            <a:ext cx="1122514" cy="338554"/>
          </a:xfrm>
          <a:prstGeom prst="rect">
            <a:avLst/>
          </a:prstGeom>
          <a:noFill/>
        </p:spPr>
        <p:txBody>
          <a:bodyPr wrap="square">
            <a:spAutoFit/>
          </a:bodyPr>
          <a:lstStyle/>
          <a:p>
            <a:r>
              <a:rPr lang="en-GB" sz="1600" spc="-20" dirty="0">
                <a:effectLst/>
                <a:latin typeface="Helvetica Light" panose="020B0403020202020204" pitchFamily="34" charset="0"/>
                <a:ea typeface="Calibri" panose="020F0502020204030204" pitchFamily="34" charset="0"/>
                <a:cs typeface="Calibri Light" panose="020F0302020204030204" pitchFamily="34" charset="0"/>
              </a:rPr>
              <a:t>Bambari</a:t>
            </a:r>
            <a:endParaRPr lang="en-US" sz="1600" dirty="0">
              <a:latin typeface="Helvetica Light" panose="020B0403020202020204" pitchFamily="34" charset="0"/>
            </a:endParaRPr>
          </a:p>
        </p:txBody>
      </p:sp>
      <p:cxnSp>
        <p:nvCxnSpPr>
          <p:cNvPr id="43" name="Straight Connector 42">
            <a:extLst>
              <a:ext uri="{FF2B5EF4-FFF2-40B4-BE49-F238E27FC236}">
                <a16:creationId xmlns:a16="http://schemas.microsoft.com/office/drawing/2014/main" id="{B0FC5940-C736-4E74-2538-50063D2DE5CE}"/>
              </a:ext>
            </a:extLst>
          </p:cNvPr>
          <p:cNvCxnSpPr>
            <a:cxnSpLocks/>
            <a:endCxn id="11" idx="2"/>
          </p:cNvCxnSpPr>
          <p:nvPr/>
        </p:nvCxnSpPr>
        <p:spPr>
          <a:xfrm flipH="1">
            <a:off x="10881251" y="887952"/>
            <a:ext cx="4296" cy="395937"/>
          </a:xfrm>
          <a:prstGeom prst="line">
            <a:avLst/>
          </a:prstGeom>
        </p:spPr>
        <p:style>
          <a:lnRef idx="1">
            <a:schemeClr val="dk1"/>
          </a:lnRef>
          <a:fillRef idx="0">
            <a:schemeClr val="dk1"/>
          </a:fillRef>
          <a:effectRef idx="0">
            <a:schemeClr val="dk1"/>
          </a:effectRef>
          <a:fontRef idx="minor">
            <a:schemeClr val="tx1"/>
          </a:fontRef>
        </p:style>
      </p:cxnSp>
      <p:sp>
        <p:nvSpPr>
          <p:cNvPr id="44" name="Oval 43">
            <a:extLst>
              <a:ext uri="{FF2B5EF4-FFF2-40B4-BE49-F238E27FC236}">
                <a16:creationId xmlns:a16="http://schemas.microsoft.com/office/drawing/2014/main" id="{3898869B-205D-4A2D-75D5-926F325ED2AF}"/>
              </a:ext>
            </a:extLst>
          </p:cNvPr>
          <p:cNvSpPr/>
          <p:nvPr/>
        </p:nvSpPr>
        <p:spPr>
          <a:xfrm>
            <a:off x="417888" y="1199979"/>
            <a:ext cx="187719" cy="188591"/>
          </a:xfrm>
          <a:prstGeom prst="ellipse">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A0CBDE28-F91A-6F77-66C1-56ACD4C13C45}"/>
              </a:ext>
            </a:extLst>
          </p:cNvPr>
          <p:cNvSpPr/>
          <p:nvPr/>
        </p:nvSpPr>
        <p:spPr>
          <a:xfrm>
            <a:off x="2353793" y="1199979"/>
            <a:ext cx="187719" cy="188591"/>
          </a:xfrm>
          <a:prstGeom prst="ellipse">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2657A378-7BCB-6313-F1C3-806DFD44287F}"/>
              </a:ext>
            </a:extLst>
          </p:cNvPr>
          <p:cNvSpPr/>
          <p:nvPr/>
        </p:nvSpPr>
        <p:spPr>
          <a:xfrm>
            <a:off x="5284882" y="1199979"/>
            <a:ext cx="187719" cy="188591"/>
          </a:xfrm>
          <a:prstGeom prst="ellipse">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729C9546-4A2C-4659-7A57-0B4FD0F9ED6E}"/>
              </a:ext>
            </a:extLst>
          </p:cNvPr>
          <p:cNvSpPr/>
          <p:nvPr/>
        </p:nvSpPr>
        <p:spPr>
          <a:xfrm>
            <a:off x="8276495" y="1199979"/>
            <a:ext cx="187719" cy="188591"/>
          </a:xfrm>
          <a:prstGeom prst="ellipse">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C0F8B5A1-762B-4846-3234-171C84E95243}"/>
              </a:ext>
            </a:extLst>
          </p:cNvPr>
          <p:cNvSpPr/>
          <p:nvPr/>
        </p:nvSpPr>
        <p:spPr>
          <a:xfrm>
            <a:off x="414150" y="5218531"/>
            <a:ext cx="187719" cy="188591"/>
          </a:xfrm>
          <a:prstGeom prst="ellipse">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166CEEFD-38AF-F20F-1263-3E3184446EC9}"/>
              </a:ext>
            </a:extLst>
          </p:cNvPr>
          <p:cNvSpPr/>
          <p:nvPr/>
        </p:nvSpPr>
        <p:spPr>
          <a:xfrm>
            <a:off x="528878" y="5788121"/>
            <a:ext cx="142781" cy="142781"/>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C236D6B7-D09D-758D-72DF-6B6DEC35ECD8}"/>
              </a:ext>
            </a:extLst>
          </p:cNvPr>
          <p:cNvSpPr/>
          <p:nvPr/>
        </p:nvSpPr>
        <p:spPr>
          <a:xfrm>
            <a:off x="8336272" y="1812387"/>
            <a:ext cx="142781" cy="142781"/>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EB85D01B-D390-FC08-0F5F-BC494A0D3CAD}"/>
              </a:ext>
            </a:extLst>
          </p:cNvPr>
          <p:cNvSpPr/>
          <p:nvPr/>
        </p:nvSpPr>
        <p:spPr>
          <a:xfrm>
            <a:off x="8336272" y="3203247"/>
            <a:ext cx="142781" cy="142781"/>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926615AF-7863-C535-8773-05FA86E64D61}"/>
              </a:ext>
            </a:extLst>
          </p:cNvPr>
          <p:cNvSpPr/>
          <p:nvPr/>
        </p:nvSpPr>
        <p:spPr>
          <a:xfrm>
            <a:off x="5308592" y="1812387"/>
            <a:ext cx="147519" cy="142781"/>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048B5520-0DBE-74A8-829C-8A931975228C}"/>
              </a:ext>
            </a:extLst>
          </p:cNvPr>
          <p:cNvSpPr/>
          <p:nvPr/>
        </p:nvSpPr>
        <p:spPr>
          <a:xfrm>
            <a:off x="5308592" y="3994755"/>
            <a:ext cx="147519" cy="142781"/>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40E57C92-3B1E-2AE0-8893-F0E666AADB3F}"/>
              </a:ext>
            </a:extLst>
          </p:cNvPr>
          <p:cNvSpPr/>
          <p:nvPr/>
        </p:nvSpPr>
        <p:spPr>
          <a:xfrm>
            <a:off x="2311392" y="1836771"/>
            <a:ext cx="147519" cy="142781"/>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5F1C0701-2FA6-B534-ACE6-6140083B569B}"/>
              </a:ext>
            </a:extLst>
          </p:cNvPr>
          <p:cNvSpPr/>
          <p:nvPr/>
        </p:nvSpPr>
        <p:spPr>
          <a:xfrm>
            <a:off x="2311392" y="4025235"/>
            <a:ext cx="147519" cy="142781"/>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Oval 14">
            <a:extLst>
              <a:ext uri="{FF2B5EF4-FFF2-40B4-BE49-F238E27FC236}">
                <a16:creationId xmlns:a16="http://schemas.microsoft.com/office/drawing/2014/main" id="{5810CD19-9024-28E5-2E04-6E0F0DCCD498}"/>
              </a:ext>
            </a:extLst>
          </p:cNvPr>
          <p:cNvSpPr/>
          <p:nvPr/>
        </p:nvSpPr>
        <p:spPr>
          <a:xfrm>
            <a:off x="10832995" y="826202"/>
            <a:ext cx="108077" cy="1085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3979D186-35FA-BF88-0863-29D21D00AD70}"/>
              </a:ext>
            </a:extLst>
          </p:cNvPr>
          <p:cNvSpPr/>
          <p:nvPr/>
        </p:nvSpPr>
        <p:spPr>
          <a:xfrm>
            <a:off x="5308592" y="2642120"/>
            <a:ext cx="147519" cy="142781"/>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398004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3B7F1D03-3FE4-83BF-C550-3B07B847715D}"/>
              </a:ext>
            </a:extLst>
          </p:cNvPr>
          <p:cNvSpPr/>
          <p:nvPr/>
        </p:nvSpPr>
        <p:spPr>
          <a:xfrm>
            <a:off x="302699" y="4915962"/>
            <a:ext cx="9995418" cy="1732242"/>
          </a:xfrm>
          <a:prstGeom prst="roundRect">
            <a:avLst>
              <a:gd name="adj" fmla="val 6249"/>
            </a:avLst>
          </a:prstGeom>
          <a:solidFill>
            <a:srgbClr val="AA2D5C">
              <a:alpha val="10244"/>
            </a:srgbClr>
          </a:solidFill>
          <a:ln w="25400">
            <a:solidFill>
              <a:srgbClr val="AA2D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817B48A8-B5D0-607B-C9F4-4C4CE1DAB01B}"/>
              </a:ext>
            </a:extLst>
          </p:cNvPr>
          <p:cNvSpPr txBox="1"/>
          <p:nvPr/>
        </p:nvSpPr>
        <p:spPr>
          <a:xfrm>
            <a:off x="424135" y="5063339"/>
            <a:ext cx="10076741" cy="1477328"/>
          </a:xfrm>
          <a:prstGeom prst="rect">
            <a:avLst/>
          </a:prstGeom>
          <a:noFill/>
        </p:spPr>
        <p:txBody>
          <a:bodyPr wrap="square" lIns="91440" tIns="45720" rIns="91440" bIns="45720" anchor="t">
            <a:spAutoFit/>
          </a:bodyPr>
          <a:lstStyle/>
          <a:p>
            <a:r>
              <a:rPr lang="en-HK" dirty="0">
                <a:solidFill>
                  <a:srgbClr val="3F3F3F"/>
                </a:solidFill>
                <a:effectLst/>
                <a:latin typeface="Helvetica Light" panose="020B0403020202020204" pitchFamily="34" charset="0"/>
              </a:rPr>
              <a:t>    CMCoord dialogue with ISF to put in place a civilian evacuation plan before Mosul invasion.</a:t>
            </a:r>
          </a:p>
          <a:p>
            <a:r>
              <a:rPr lang="en-HK" dirty="0">
                <a:solidFill>
                  <a:srgbClr val="222222"/>
                </a:solidFill>
                <a:latin typeface="Helvetica Light" panose="020B0403020202020204" pitchFamily="34" charset="0"/>
              </a:rPr>
              <a:t>    </a:t>
            </a:r>
            <a:r>
              <a:rPr lang="en-HK" dirty="0">
                <a:solidFill>
                  <a:srgbClr val="222222"/>
                </a:solidFill>
                <a:effectLst/>
                <a:latin typeface="Helvetica Light" panose="020B0403020202020204" pitchFamily="34" charset="0"/>
              </a:rPr>
              <a:t>Advocacy with ISF to limit/cease the use of explosive weapons in urban areas led by humanitarian leadership and CMCoord officers.</a:t>
            </a:r>
            <a:br>
              <a:rPr lang="en-HK" dirty="0">
                <a:effectLst/>
                <a:latin typeface="Helvetica Light" panose="020B0403020202020204" pitchFamily="34" charset="0"/>
              </a:rPr>
            </a:br>
            <a:r>
              <a:rPr lang="en-HK" dirty="0">
                <a:solidFill>
                  <a:srgbClr val="222222"/>
                </a:solidFill>
                <a:latin typeface="Helvetica Light" panose="020B0403020202020204" pitchFamily="34" charset="0"/>
              </a:rPr>
              <a:t>    C</a:t>
            </a:r>
            <a:r>
              <a:rPr lang="en-HK" dirty="0">
                <a:solidFill>
                  <a:srgbClr val="222222"/>
                </a:solidFill>
                <a:effectLst/>
                <a:latin typeface="Helvetica Light" panose="020B0403020202020204" pitchFamily="34" charset="0"/>
              </a:rPr>
              <a:t>oordinated engagement with ISF and CMCoord to ensure specific routes are not damaged, including specific bridges to allow populations to escape.</a:t>
            </a:r>
          </a:p>
        </p:txBody>
      </p:sp>
      <p:pic>
        <p:nvPicPr>
          <p:cNvPr id="12" name="Picture 11">
            <a:extLst>
              <a:ext uri="{FF2B5EF4-FFF2-40B4-BE49-F238E27FC236}">
                <a16:creationId xmlns:a16="http://schemas.microsoft.com/office/drawing/2014/main" id="{2C05B6EB-9C76-DB33-0B88-5B685AAB57BC}"/>
              </a:ext>
            </a:extLst>
          </p:cNvPr>
          <p:cNvPicPr>
            <a:picLocks noChangeAspect="1"/>
          </p:cNvPicPr>
          <p:nvPr/>
        </p:nvPicPr>
        <p:blipFill>
          <a:blip r:embed="rId3"/>
          <a:stretch>
            <a:fillRect/>
          </a:stretch>
        </p:blipFill>
        <p:spPr>
          <a:xfrm>
            <a:off x="10149877" y="209796"/>
            <a:ext cx="1475741" cy="1524337"/>
          </a:xfrm>
          <a:prstGeom prst="rect">
            <a:avLst/>
          </a:prstGeom>
        </p:spPr>
      </p:pic>
      <p:sp>
        <p:nvSpPr>
          <p:cNvPr id="17" name="Rounded Rectangle 16">
            <a:extLst>
              <a:ext uri="{FF2B5EF4-FFF2-40B4-BE49-F238E27FC236}">
                <a16:creationId xmlns:a16="http://schemas.microsoft.com/office/drawing/2014/main" id="{DED32BCC-C5BD-93D5-D9E4-F54E3B7E585B}"/>
              </a:ext>
            </a:extLst>
          </p:cNvPr>
          <p:cNvSpPr/>
          <p:nvPr/>
        </p:nvSpPr>
        <p:spPr>
          <a:xfrm>
            <a:off x="7915141" y="1404908"/>
            <a:ext cx="2382976" cy="2792896"/>
          </a:xfrm>
          <a:prstGeom prst="roundRect">
            <a:avLst>
              <a:gd name="adj" fmla="val 6249"/>
            </a:avLst>
          </a:prstGeom>
          <a:solidFill>
            <a:srgbClr val="AA2D5C">
              <a:alpha val="10244"/>
            </a:srgbClr>
          </a:solidFill>
          <a:ln w="25400">
            <a:solidFill>
              <a:srgbClr val="AA2D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691A8961-3F01-5ECA-7EAB-9D0FB247C949}"/>
              </a:ext>
            </a:extLst>
          </p:cNvPr>
          <p:cNvSpPr/>
          <p:nvPr/>
        </p:nvSpPr>
        <p:spPr>
          <a:xfrm>
            <a:off x="5603838" y="1404908"/>
            <a:ext cx="1943392" cy="2763887"/>
          </a:xfrm>
          <a:prstGeom prst="roundRect">
            <a:avLst>
              <a:gd name="adj" fmla="val 6249"/>
            </a:avLst>
          </a:prstGeom>
          <a:solidFill>
            <a:srgbClr val="AA2D5C">
              <a:alpha val="10244"/>
            </a:srgbClr>
          </a:solidFill>
          <a:ln w="25400">
            <a:solidFill>
              <a:srgbClr val="AA2D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A902456-0701-1E24-4514-64D638CA984F}"/>
              </a:ext>
            </a:extLst>
          </p:cNvPr>
          <p:cNvSpPr/>
          <p:nvPr/>
        </p:nvSpPr>
        <p:spPr>
          <a:xfrm>
            <a:off x="11938000" y="0"/>
            <a:ext cx="270933" cy="6858000"/>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28" name="Rounded Rectangle 27">
            <a:extLst>
              <a:ext uri="{FF2B5EF4-FFF2-40B4-BE49-F238E27FC236}">
                <a16:creationId xmlns:a16="http://schemas.microsoft.com/office/drawing/2014/main" id="{6D1B39E6-C7A9-B680-29BD-9A2917C75520}"/>
              </a:ext>
            </a:extLst>
          </p:cNvPr>
          <p:cNvSpPr/>
          <p:nvPr/>
        </p:nvSpPr>
        <p:spPr>
          <a:xfrm>
            <a:off x="2827524" y="1404908"/>
            <a:ext cx="2396863" cy="2792896"/>
          </a:xfrm>
          <a:prstGeom prst="roundRect">
            <a:avLst>
              <a:gd name="adj" fmla="val 6249"/>
            </a:avLst>
          </a:prstGeom>
          <a:solidFill>
            <a:srgbClr val="AA2D5C">
              <a:alpha val="10244"/>
            </a:srgbClr>
          </a:solidFill>
          <a:ln w="25400">
            <a:solidFill>
              <a:srgbClr val="AA2D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05E5832E-1E57-4789-9F24-413265F39BB9}"/>
              </a:ext>
            </a:extLst>
          </p:cNvPr>
          <p:cNvSpPr txBox="1"/>
          <p:nvPr/>
        </p:nvSpPr>
        <p:spPr>
          <a:xfrm>
            <a:off x="2587680" y="1014224"/>
            <a:ext cx="2061907" cy="369332"/>
          </a:xfrm>
          <a:prstGeom prst="rect">
            <a:avLst/>
          </a:prstGeom>
          <a:noFill/>
        </p:spPr>
        <p:txBody>
          <a:bodyPr wrap="square">
            <a:spAutoFit/>
          </a:bodyPr>
          <a:lstStyle/>
          <a:p>
            <a:pPr algn="ctr"/>
            <a:r>
              <a:rPr lang="en-US" b="1" kern="100" dirty="0">
                <a:solidFill>
                  <a:srgbClr val="AA2D5C"/>
                </a:solidFill>
                <a:effectLst/>
                <a:latin typeface="Helvetica" pitchFamily="2" charset="0"/>
                <a:ea typeface="Calibri" panose="020F0502020204030204" pitchFamily="34" charset="0"/>
                <a:cs typeface="Calibri Light" panose="020F0302020204030204" pitchFamily="34" charset="0"/>
              </a:rPr>
              <a:t>THREAT</a:t>
            </a:r>
            <a:endParaRPr lang="en-US" b="1" dirty="0">
              <a:latin typeface="Helvetica" pitchFamily="2" charset="0"/>
            </a:endParaRPr>
          </a:p>
        </p:txBody>
      </p:sp>
      <p:sp>
        <p:nvSpPr>
          <p:cNvPr id="30" name="TextBox 29">
            <a:extLst>
              <a:ext uri="{FF2B5EF4-FFF2-40B4-BE49-F238E27FC236}">
                <a16:creationId xmlns:a16="http://schemas.microsoft.com/office/drawing/2014/main" id="{8DE7CD71-3B12-63A5-3781-DB554DADC549}"/>
              </a:ext>
            </a:extLst>
          </p:cNvPr>
          <p:cNvSpPr txBox="1"/>
          <p:nvPr/>
        </p:nvSpPr>
        <p:spPr>
          <a:xfrm>
            <a:off x="5590927" y="1014224"/>
            <a:ext cx="2073614" cy="369332"/>
          </a:xfrm>
          <a:prstGeom prst="rect">
            <a:avLst/>
          </a:prstGeom>
          <a:noFill/>
        </p:spPr>
        <p:txBody>
          <a:bodyPr wrap="square">
            <a:spAutoFit/>
          </a:bodyPr>
          <a:lstStyle/>
          <a:p>
            <a:pPr algn="ctr"/>
            <a:r>
              <a:rPr lang="en-US" b="1" kern="100">
                <a:solidFill>
                  <a:srgbClr val="AA2D5C"/>
                </a:solidFill>
                <a:latin typeface="Helvetica" pitchFamily="2" charset="0"/>
                <a:cs typeface="Calibri Light" panose="020F0302020204030204" pitchFamily="34" charset="0"/>
              </a:rPr>
              <a:t>VULNERABILITY</a:t>
            </a:r>
            <a:endParaRPr lang="en-US" b="1">
              <a:latin typeface="Helvetica" pitchFamily="2" charset="0"/>
            </a:endParaRPr>
          </a:p>
        </p:txBody>
      </p:sp>
      <p:sp>
        <p:nvSpPr>
          <p:cNvPr id="31" name="TextBox 30">
            <a:extLst>
              <a:ext uri="{FF2B5EF4-FFF2-40B4-BE49-F238E27FC236}">
                <a16:creationId xmlns:a16="http://schemas.microsoft.com/office/drawing/2014/main" id="{301AFA7F-1D84-837C-8B5A-7E3B3A6A65F6}"/>
              </a:ext>
            </a:extLst>
          </p:cNvPr>
          <p:cNvSpPr txBox="1"/>
          <p:nvPr/>
        </p:nvSpPr>
        <p:spPr>
          <a:xfrm>
            <a:off x="7858344" y="1014224"/>
            <a:ext cx="2030410" cy="369332"/>
          </a:xfrm>
          <a:prstGeom prst="rect">
            <a:avLst/>
          </a:prstGeom>
          <a:noFill/>
        </p:spPr>
        <p:txBody>
          <a:bodyPr wrap="square">
            <a:spAutoFit/>
          </a:bodyPr>
          <a:lstStyle/>
          <a:p>
            <a:pPr algn="ctr"/>
            <a:r>
              <a:rPr lang="en-US" b="1" kern="100" dirty="0">
                <a:solidFill>
                  <a:srgbClr val="AA2D5C"/>
                </a:solidFill>
                <a:latin typeface="Helvetica" pitchFamily="2" charset="0"/>
                <a:cs typeface="Calibri Light" panose="020F0302020204030204" pitchFamily="34" charset="0"/>
              </a:rPr>
              <a:t>CAPACITY</a:t>
            </a:r>
            <a:endParaRPr lang="en-US" b="1" dirty="0">
              <a:latin typeface="Helvetica" pitchFamily="2" charset="0"/>
            </a:endParaRPr>
          </a:p>
        </p:txBody>
      </p:sp>
      <p:sp>
        <p:nvSpPr>
          <p:cNvPr id="32" name="TextBox 31">
            <a:extLst>
              <a:ext uri="{FF2B5EF4-FFF2-40B4-BE49-F238E27FC236}">
                <a16:creationId xmlns:a16="http://schemas.microsoft.com/office/drawing/2014/main" id="{A1B2C86A-6C34-1437-030D-65675CE697ED}"/>
              </a:ext>
            </a:extLst>
          </p:cNvPr>
          <p:cNvSpPr txBox="1"/>
          <p:nvPr/>
        </p:nvSpPr>
        <p:spPr>
          <a:xfrm>
            <a:off x="323772" y="4492687"/>
            <a:ext cx="4642760" cy="374461"/>
          </a:xfrm>
          <a:prstGeom prst="rect">
            <a:avLst/>
          </a:prstGeom>
          <a:noFill/>
        </p:spPr>
        <p:txBody>
          <a:bodyPr wrap="square">
            <a:spAutoFit/>
          </a:bodyPr>
          <a:lstStyle/>
          <a:p>
            <a:pPr algn="ctr">
              <a:lnSpc>
                <a:spcPts val="2180"/>
              </a:lnSpc>
            </a:pPr>
            <a:r>
              <a:rPr lang="en-US" b="1" kern="100" dirty="0">
                <a:solidFill>
                  <a:srgbClr val="AA2D5C"/>
                </a:solidFill>
                <a:latin typeface="Helvetica" pitchFamily="2" charset="0"/>
                <a:cs typeface="Calibri Light" panose="020F0302020204030204" pitchFamily="34" charset="0"/>
              </a:rPr>
              <a:t>RISK REDUCTION INTERVENTIONS</a:t>
            </a:r>
            <a:endParaRPr lang="en-US" b="1" dirty="0">
              <a:latin typeface="Helvetica" pitchFamily="2" charset="0"/>
            </a:endParaRPr>
          </a:p>
        </p:txBody>
      </p:sp>
      <p:sp>
        <p:nvSpPr>
          <p:cNvPr id="33" name="TextBox 32">
            <a:extLst>
              <a:ext uri="{FF2B5EF4-FFF2-40B4-BE49-F238E27FC236}">
                <a16:creationId xmlns:a16="http://schemas.microsoft.com/office/drawing/2014/main" id="{AADA69F6-481E-250F-6484-ABCD976DD853}"/>
              </a:ext>
            </a:extLst>
          </p:cNvPr>
          <p:cNvSpPr txBox="1"/>
          <p:nvPr/>
        </p:nvSpPr>
        <p:spPr>
          <a:xfrm>
            <a:off x="2865892" y="1534594"/>
            <a:ext cx="2463823" cy="2585323"/>
          </a:xfrm>
          <a:prstGeom prst="rect">
            <a:avLst/>
          </a:prstGeom>
          <a:noFill/>
        </p:spPr>
        <p:txBody>
          <a:bodyPr wrap="square">
            <a:spAutoFit/>
          </a:bodyPr>
          <a:lstStyle/>
          <a:p>
            <a:r>
              <a:rPr lang="en-HK" dirty="0">
                <a:solidFill>
                  <a:srgbClr val="222222"/>
                </a:solidFill>
                <a:effectLst/>
                <a:latin typeface="Helvetica Light" panose="020B0403020202020204" pitchFamily="34" charset="0"/>
              </a:rPr>
              <a:t>The ISF decide to use EWIPA as a tactic to take back Mosul from ISIS forces; </a:t>
            </a:r>
            <a:r>
              <a:rPr lang="en-HK" dirty="0">
                <a:solidFill>
                  <a:srgbClr val="222222"/>
                </a:solidFill>
                <a:latin typeface="Helvetica Light" panose="020B0403020202020204" pitchFamily="34" charset="0"/>
              </a:rPr>
              <a:t>t</a:t>
            </a:r>
            <a:r>
              <a:rPr lang="en-HK" dirty="0">
                <a:solidFill>
                  <a:srgbClr val="222222"/>
                </a:solidFill>
                <a:effectLst/>
                <a:latin typeface="Helvetica Light" panose="020B0403020202020204" pitchFamily="34" charset="0"/>
              </a:rPr>
              <a:t>here is an absence of legal prohibitions on the </a:t>
            </a:r>
            <a:r>
              <a:rPr lang="en-HK" spc="-60" dirty="0">
                <a:solidFill>
                  <a:srgbClr val="222222"/>
                </a:solidFill>
                <a:effectLst/>
                <a:latin typeface="Helvetica Light" panose="020B0403020202020204" pitchFamily="34" charset="0"/>
              </a:rPr>
              <a:t>use of specific weapons </a:t>
            </a:r>
            <a:r>
              <a:rPr lang="en-HK" dirty="0">
                <a:solidFill>
                  <a:srgbClr val="222222"/>
                </a:solidFill>
                <a:effectLst/>
                <a:latin typeface="Helvetica Light" panose="020B0403020202020204" pitchFamily="34" charset="0"/>
              </a:rPr>
              <a:t>in urban areas.</a:t>
            </a:r>
            <a:endParaRPr lang="en-CH">
              <a:latin typeface="Helvetica Light" panose="020B0403020202020204" pitchFamily="34" charset="0"/>
            </a:endParaRPr>
          </a:p>
        </p:txBody>
      </p:sp>
      <p:sp>
        <p:nvSpPr>
          <p:cNvPr id="34" name="TextBox 33">
            <a:extLst>
              <a:ext uri="{FF2B5EF4-FFF2-40B4-BE49-F238E27FC236}">
                <a16:creationId xmlns:a16="http://schemas.microsoft.com/office/drawing/2014/main" id="{B32AC219-7B9B-C2B6-3603-7ABA62F30FF9}"/>
              </a:ext>
            </a:extLst>
          </p:cNvPr>
          <p:cNvSpPr txBox="1"/>
          <p:nvPr/>
        </p:nvSpPr>
        <p:spPr>
          <a:xfrm>
            <a:off x="5603838" y="1534594"/>
            <a:ext cx="1975417" cy="2308324"/>
          </a:xfrm>
          <a:prstGeom prst="rect">
            <a:avLst/>
          </a:prstGeom>
          <a:noFill/>
        </p:spPr>
        <p:txBody>
          <a:bodyPr wrap="square">
            <a:spAutoFit/>
          </a:bodyPr>
          <a:lstStyle/>
          <a:p>
            <a:r>
              <a:rPr lang="en-HK">
                <a:solidFill>
                  <a:srgbClr val="222222"/>
                </a:solidFill>
                <a:effectLst/>
                <a:latin typeface="Helvetica Light" panose="020B0403020202020204" pitchFamily="34" charset="0"/>
              </a:rPr>
              <a:t>Civilians unable to move due to mobility, age, or deliberate seizure of homes by ISIS forces, </a:t>
            </a:r>
            <a:r>
              <a:rPr lang="en-HK" dirty="0">
                <a:solidFill>
                  <a:srgbClr val="222222"/>
                </a:solidFill>
                <a:effectLst/>
                <a:latin typeface="Helvetica Light" panose="020B0403020202020204" pitchFamily="34" charset="0"/>
              </a:rPr>
              <a:t>were trapped</a:t>
            </a:r>
            <a:r>
              <a:rPr lang="en-HK">
                <a:solidFill>
                  <a:srgbClr val="222222"/>
                </a:solidFill>
                <a:effectLst/>
                <a:latin typeface="Helvetica Light" panose="020B0403020202020204" pitchFamily="34" charset="0"/>
              </a:rPr>
              <a:t> without escape.</a:t>
            </a:r>
            <a:endParaRPr lang="en-CH">
              <a:latin typeface="Helvetica Light" panose="020B0403020202020204" pitchFamily="34" charset="0"/>
            </a:endParaRPr>
          </a:p>
        </p:txBody>
      </p:sp>
      <p:sp>
        <p:nvSpPr>
          <p:cNvPr id="35" name="TextBox 34">
            <a:extLst>
              <a:ext uri="{FF2B5EF4-FFF2-40B4-BE49-F238E27FC236}">
                <a16:creationId xmlns:a16="http://schemas.microsoft.com/office/drawing/2014/main" id="{035458A9-1F61-485C-8316-EFC92857EE6E}"/>
              </a:ext>
            </a:extLst>
          </p:cNvPr>
          <p:cNvSpPr txBox="1"/>
          <p:nvPr/>
        </p:nvSpPr>
        <p:spPr>
          <a:xfrm>
            <a:off x="7994462" y="1511504"/>
            <a:ext cx="2311963" cy="2308324"/>
          </a:xfrm>
          <a:prstGeom prst="rect">
            <a:avLst/>
          </a:prstGeom>
          <a:noFill/>
        </p:spPr>
        <p:txBody>
          <a:bodyPr wrap="square">
            <a:spAutoFit/>
          </a:bodyPr>
          <a:lstStyle/>
          <a:p>
            <a:r>
              <a:rPr lang="en-HK" dirty="0">
                <a:solidFill>
                  <a:srgbClr val="222222"/>
                </a:solidFill>
                <a:effectLst/>
                <a:latin typeface="Helvetica Light" panose="020B0403020202020204" pitchFamily="34" charset="0"/>
              </a:rPr>
              <a:t>Civilian networks in Mosul identified safe evacuation routes not being used by ISF or ISIS; civilians not under ISIS </a:t>
            </a:r>
            <a:r>
              <a:rPr lang="en-HK" dirty="0">
                <a:solidFill>
                  <a:srgbClr val="222222"/>
                </a:solidFill>
                <a:latin typeface="Helvetica Light" panose="020B0403020202020204" pitchFamily="34" charset="0"/>
              </a:rPr>
              <a:t>‘</a:t>
            </a:r>
            <a:r>
              <a:rPr lang="en-HK" dirty="0">
                <a:solidFill>
                  <a:srgbClr val="222222"/>
                </a:solidFill>
                <a:effectLst/>
                <a:latin typeface="Helvetica Light" panose="020B0403020202020204" pitchFamily="34" charset="0"/>
              </a:rPr>
              <a:t>house occupation’ could flee.</a:t>
            </a:r>
            <a:endParaRPr lang="en-CH">
              <a:latin typeface="Helvetica Light" panose="020B0403020202020204" pitchFamily="34" charset="0"/>
            </a:endParaRPr>
          </a:p>
        </p:txBody>
      </p:sp>
      <p:sp>
        <p:nvSpPr>
          <p:cNvPr id="36" name="TextBox 35">
            <a:extLst>
              <a:ext uri="{FF2B5EF4-FFF2-40B4-BE49-F238E27FC236}">
                <a16:creationId xmlns:a16="http://schemas.microsoft.com/office/drawing/2014/main" id="{E7BE499A-A67D-5B7B-58DB-C4EF320C6C4E}"/>
              </a:ext>
            </a:extLst>
          </p:cNvPr>
          <p:cNvSpPr txBox="1"/>
          <p:nvPr/>
        </p:nvSpPr>
        <p:spPr>
          <a:xfrm>
            <a:off x="396480" y="355205"/>
            <a:ext cx="7597982" cy="441916"/>
          </a:xfrm>
          <a:prstGeom prst="rect">
            <a:avLst/>
          </a:prstGeom>
          <a:noFill/>
        </p:spPr>
        <p:txBody>
          <a:bodyPr wrap="square">
            <a:spAutoFit/>
          </a:bodyPr>
          <a:lstStyle/>
          <a:p>
            <a:pPr>
              <a:lnSpc>
                <a:spcPct val="107000"/>
              </a:lnSpc>
              <a:spcAft>
                <a:spcPts val="800"/>
              </a:spcAft>
            </a:pPr>
            <a:r>
              <a:rPr lang="en-US" sz="2200" b="1" kern="100" dirty="0">
                <a:latin typeface="Helvetica" pitchFamily="2" charset="0"/>
                <a:ea typeface="Calibri" panose="020F0502020204030204" pitchFamily="34" charset="0"/>
                <a:cs typeface="Times New Roman" panose="02020603050405020304" pitchFamily="18" charset="0"/>
              </a:rPr>
              <a:t>STRATEGY DEVELOPMENT/ACTION PLANNING</a:t>
            </a:r>
            <a:endParaRPr lang="en-CH" sz="2200" b="1" kern="100">
              <a:effectLst/>
              <a:latin typeface="Helvetica" pitchFamily="2" charset="0"/>
              <a:ea typeface="Calibri" panose="020F0502020204030204" pitchFamily="34" charset="0"/>
              <a:cs typeface="Times New Roman" panose="02020603050405020304" pitchFamily="18" charset="0"/>
            </a:endParaRPr>
          </a:p>
        </p:txBody>
      </p:sp>
      <p:sp>
        <p:nvSpPr>
          <p:cNvPr id="37" name="Rounded Rectangle 36">
            <a:extLst>
              <a:ext uri="{FF2B5EF4-FFF2-40B4-BE49-F238E27FC236}">
                <a16:creationId xmlns:a16="http://schemas.microsoft.com/office/drawing/2014/main" id="{18919369-509C-0937-F173-E839D6BC6294}"/>
              </a:ext>
            </a:extLst>
          </p:cNvPr>
          <p:cNvSpPr/>
          <p:nvPr/>
        </p:nvSpPr>
        <p:spPr>
          <a:xfrm>
            <a:off x="393035" y="1397447"/>
            <a:ext cx="2061908" cy="2799860"/>
          </a:xfrm>
          <a:prstGeom prst="roundRect">
            <a:avLst>
              <a:gd name="adj" fmla="val 11484"/>
            </a:avLst>
          </a:prstGeom>
          <a:solidFill>
            <a:srgbClr val="AA2D5C">
              <a:alpha val="10244"/>
            </a:srgbClr>
          </a:solidFill>
          <a:ln w="25400">
            <a:solidFill>
              <a:srgbClr val="AA2D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543D2012-7091-83F7-C55C-318D982F73CB}"/>
              </a:ext>
            </a:extLst>
          </p:cNvPr>
          <p:cNvSpPr txBox="1"/>
          <p:nvPr/>
        </p:nvSpPr>
        <p:spPr>
          <a:xfrm>
            <a:off x="624265" y="1014224"/>
            <a:ext cx="1402341" cy="369332"/>
          </a:xfrm>
          <a:prstGeom prst="rect">
            <a:avLst/>
          </a:prstGeom>
          <a:noFill/>
        </p:spPr>
        <p:txBody>
          <a:bodyPr wrap="square">
            <a:spAutoFit/>
          </a:bodyPr>
          <a:lstStyle/>
          <a:p>
            <a:r>
              <a:rPr lang="en-US" b="1" kern="100" dirty="0">
                <a:solidFill>
                  <a:srgbClr val="AA2D5C"/>
                </a:solidFill>
                <a:effectLst/>
                <a:latin typeface="Helvetica" pitchFamily="2" charset="0"/>
                <a:ea typeface="Calibri" panose="020F0502020204030204" pitchFamily="34" charset="0"/>
                <a:cs typeface="Calibri Light" panose="020F0302020204030204" pitchFamily="34" charset="0"/>
              </a:rPr>
              <a:t>RISK</a:t>
            </a:r>
            <a:endParaRPr lang="en-US" b="1" dirty="0">
              <a:latin typeface="Helvetica" pitchFamily="2" charset="0"/>
            </a:endParaRPr>
          </a:p>
        </p:txBody>
      </p:sp>
      <p:sp>
        <p:nvSpPr>
          <p:cNvPr id="39" name="TextBox 38">
            <a:extLst>
              <a:ext uri="{FF2B5EF4-FFF2-40B4-BE49-F238E27FC236}">
                <a16:creationId xmlns:a16="http://schemas.microsoft.com/office/drawing/2014/main" id="{02D1E292-4303-11CE-5745-943834A704D8}"/>
              </a:ext>
            </a:extLst>
          </p:cNvPr>
          <p:cNvSpPr txBox="1"/>
          <p:nvPr/>
        </p:nvSpPr>
        <p:spPr>
          <a:xfrm>
            <a:off x="434849" y="1463273"/>
            <a:ext cx="2020094" cy="2308324"/>
          </a:xfrm>
          <a:prstGeom prst="rect">
            <a:avLst/>
          </a:prstGeom>
          <a:noFill/>
        </p:spPr>
        <p:txBody>
          <a:bodyPr wrap="square">
            <a:spAutoFit/>
          </a:bodyPr>
          <a:lstStyle/>
          <a:p>
            <a:r>
              <a:rPr lang="en-HK" dirty="0">
                <a:solidFill>
                  <a:srgbClr val="222222"/>
                </a:solidFill>
                <a:effectLst/>
                <a:latin typeface="Helvetica Light" panose="020B0403020202020204" pitchFamily="34" charset="0"/>
              </a:rPr>
              <a:t>Communities in Mosul experience civilian casualties from the use of EWIPA by ISF during the battle to reoccupy the city from ISIS.</a:t>
            </a:r>
            <a:endParaRPr lang="en-CH">
              <a:latin typeface="Helvetica Light" panose="020B0403020202020204" pitchFamily="34" charset="0"/>
            </a:endParaRPr>
          </a:p>
        </p:txBody>
      </p:sp>
      <p:sp>
        <p:nvSpPr>
          <p:cNvPr id="40" name="TextBox 39">
            <a:extLst>
              <a:ext uri="{FF2B5EF4-FFF2-40B4-BE49-F238E27FC236}">
                <a16:creationId xmlns:a16="http://schemas.microsoft.com/office/drawing/2014/main" id="{0F085EB2-0055-8144-6BCB-B86C5C91DB02}"/>
              </a:ext>
            </a:extLst>
          </p:cNvPr>
          <p:cNvSpPr txBox="1"/>
          <p:nvPr/>
        </p:nvSpPr>
        <p:spPr>
          <a:xfrm>
            <a:off x="10655053" y="958455"/>
            <a:ext cx="1255127" cy="338554"/>
          </a:xfrm>
          <a:prstGeom prst="rect">
            <a:avLst/>
          </a:prstGeom>
          <a:noFill/>
        </p:spPr>
        <p:txBody>
          <a:bodyPr wrap="square">
            <a:spAutoFit/>
          </a:bodyPr>
          <a:lstStyle/>
          <a:p>
            <a:r>
              <a:rPr lang="en-GB" sz="1600" b="1" spc="-20" dirty="0">
                <a:solidFill>
                  <a:srgbClr val="FFFFFF"/>
                </a:solidFill>
                <a:effectLst/>
                <a:latin typeface="Helvetica" pitchFamily="2" charset="0"/>
                <a:ea typeface="Calibri" panose="020F0502020204030204" pitchFamily="34" charset="0"/>
                <a:cs typeface="Calibri Light" panose="020F0302020204030204" pitchFamily="34" charset="0"/>
              </a:rPr>
              <a:t>Iraq</a:t>
            </a:r>
            <a:endParaRPr lang="en-US" sz="1600" b="1" dirty="0">
              <a:solidFill>
                <a:srgbClr val="FFFFFF"/>
              </a:solidFill>
              <a:latin typeface="Helvetica" pitchFamily="2" charset="0"/>
            </a:endParaRPr>
          </a:p>
        </p:txBody>
      </p:sp>
      <p:sp>
        <p:nvSpPr>
          <p:cNvPr id="41" name="Oval 40">
            <a:extLst>
              <a:ext uri="{FF2B5EF4-FFF2-40B4-BE49-F238E27FC236}">
                <a16:creationId xmlns:a16="http://schemas.microsoft.com/office/drawing/2014/main" id="{553AF0B1-2BD0-7A1C-0E5E-855BE16E4DC4}"/>
              </a:ext>
            </a:extLst>
          </p:cNvPr>
          <p:cNvSpPr/>
          <p:nvPr/>
        </p:nvSpPr>
        <p:spPr>
          <a:xfrm>
            <a:off x="10751353" y="373787"/>
            <a:ext cx="108077" cy="108579"/>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41">
            <a:extLst>
              <a:ext uri="{FF2B5EF4-FFF2-40B4-BE49-F238E27FC236}">
                <a16:creationId xmlns:a16="http://schemas.microsoft.com/office/drawing/2014/main" id="{3DDF9450-FFE7-35CD-C269-3206CF0CFC6B}"/>
              </a:ext>
            </a:extLst>
          </p:cNvPr>
          <p:cNvSpPr txBox="1"/>
          <p:nvPr/>
        </p:nvSpPr>
        <p:spPr>
          <a:xfrm>
            <a:off x="9698311" y="243410"/>
            <a:ext cx="831520" cy="338554"/>
          </a:xfrm>
          <a:prstGeom prst="rect">
            <a:avLst/>
          </a:prstGeom>
          <a:noFill/>
        </p:spPr>
        <p:txBody>
          <a:bodyPr wrap="square">
            <a:spAutoFit/>
          </a:bodyPr>
          <a:lstStyle/>
          <a:p>
            <a:r>
              <a:rPr lang="en-GB" sz="1600" spc="-20" dirty="0">
                <a:effectLst/>
                <a:latin typeface="Helvetica Light" panose="020B0403020202020204" pitchFamily="34" charset="0"/>
                <a:ea typeface="Calibri" panose="020F0502020204030204" pitchFamily="34" charset="0"/>
                <a:cs typeface="Calibri Light" panose="020F0302020204030204" pitchFamily="34" charset="0"/>
              </a:rPr>
              <a:t>Mosul</a:t>
            </a:r>
            <a:endParaRPr lang="en-US" sz="1600" dirty="0">
              <a:latin typeface="Helvetica Light" panose="020B0403020202020204" pitchFamily="34" charset="0"/>
            </a:endParaRPr>
          </a:p>
        </p:txBody>
      </p:sp>
      <p:cxnSp>
        <p:nvCxnSpPr>
          <p:cNvPr id="43" name="Straight Connector 42">
            <a:extLst>
              <a:ext uri="{FF2B5EF4-FFF2-40B4-BE49-F238E27FC236}">
                <a16:creationId xmlns:a16="http://schemas.microsoft.com/office/drawing/2014/main" id="{B0FC5940-C736-4E74-2538-50063D2DE5CE}"/>
              </a:ext>
            </a:extLst>
          </p:cNvPr>
          <p:cNvCxnSpPr>
            <a:stCxn id="41" idx="2"/>
          </p:cNvCxnSpPr>
          <p:nvPr/>
        </p:nvCxnSpPr>
        <p:spPr>
          <a:xfrm flipH="1" flipV="1">
            <a:off x="10397382" y="428076"/>
            <a:ext cx="353971" cy="1"/>
          </a:xfrm>
          <a:prstGeom prst="line">
            <a:avLst/>
          </a:prstGeom>
        </p:spPr>
        <p:style>
          <a:lnRef idx="1">
            <a:schemeClr val="dk1"/>
          </a:lnRef>
          <a:fillRef idx="0">
            <a:schemeClr val="dk1"/>
          </a:fillRef>
          <a:effectRef idx="0">
            <a:schemeClr val="dk1"/>
          </a:effectRef>
          <a:fontRef idx="minor">
            <a:schemeClr val="tx1"/>
          </a:fontRef>
        </p:style>
      </p:cxnSp>
      <p:sp>
        <p:nvSpPr>
          <p:cNvPr id="44" name="Oval 43">
            <a:extLst>
              <a:ext uri="{FF2B5EF4-FFF2-40B4-BE49-F238E27FC236}">
                <a16:creationId xmlns:a16="http://schemas.microsoft.com/office/drawing/2014/main" id="{3898869B-205D-4A2D-75D5-926F325ED2AF}"/>
              </a:ext>
            </a:extLst>
          </p:cNvPr>
          <p:cNvSpPr/>
          <p:nvPr/>
        </p:nvSpPr>
        <p:spPr>
          <a:xfrm>
            <a:off x="417888" y="1104595"/>
            <a:ext cx="187719" cy="188591"/>
          </a:xfrm>
          <a:prstGeom prst="ellipse">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Oval 44">
            <a:extLst>
              <a:ext uri="{FF2B5EF4-FFF2-40B4-BE49-F238E27FC236}">
                <a16:creationId xmlns:a16="http://schemas.microsoft.com/office/drawing/2014/main" id="{A0CBDE28-F91A-6F77-66C1-56ACD4C13C45}"/>
              </a:ext>
            </a:extLst>
          </p:cNvPr>
          <p:cNvSpPr/>
          <p:nvPr/>
        </p:nvSpPr>
        <p:spPr>
          <a:xfrm>
            <a:off x="2877468" y="1104595"/>
            <a:ext cx="187719" cy="188591"/>
          </a:xfrm>
          <a:prstGeom prst="ellipse">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Oval 45">
            <a:extLst>
              <a:ext uri="{FF2B5EF4-FFF2-40B4-BE49-F238E27FC236}">
                <a16:creationId xmlns:a16="http://schemas.microsoft.com/office/drawing/2014/main" id="{2657A378-7BCB-6313-F1C3-806DFD44287F}"/>
              </a:ext>
            </a:extLst>
          </p:cNvPr>
          <p:cNvSpPr/>
          <p:nvPr/>
        </p:nvSpPr>
        <p:spPr>
          <a:xfrm>
            <a:off x="5504338" y="1104595"/>
            <a:ext cx="187719" cy="188591"/>
          </a:xfrm>
          <a:prstGeom prst="ellipse">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Oval 46">
            <a:extLst>
              <a:ext uri="{FF2B5EF4-FFF2-40B4-BE49-F238E27FC236}">
                <a16:creationId xmlns:a16="http://schemas.microsoft.com/office/drawing/2014/main" id="{729C9546-4A2C-4659-7A57-0B4FD0F9ED6E}"/>
              </a:ext>
            </a:extLst>
          </p:cNvPr>
          <p:cNvSpPr/>
          <p:nvPr/>
        </p:nvSpPr>
        <p:spPr>
          <a:xfrm>
            <a:off x="7980833" y="1104595"/>
            <a:ext cx="187719" cy="188591"/>
          </a:xfrm>
          <a:prstGeom prst="ellipse">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C0F8B5A1-762B-4846-3234-171C84E95243}"/>
              </a:ext>
            </a:extLst>
          </p:cNvPr>
          <p:cNvSpPr/>
          <p:nvPr/>
        </p:nvSpPr>
        <p:spPr>
          <a:xfrm>
            <a:off x="414150" y="4554912"/>
            <a:ext cx="187719" cy="188591"/>
          </a:xfrm>
          <a:prstGeom prst="ellipse">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166CEEFD-38AF-F20F-1263-3E3184446EC9}"/>
              </a:ext>
            </a:extLst>
          </p:cNvPr>
          <p:cNvSpPr/>
          <p:nvPr/>
        </p:nvSpPr>
        <p:spPr>
          <a:xfrm>
            <a:off x="517448" y="5158792"/>
            <a:ext cx="142781" cy="142781"/>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3016DBA8-FFEB-E8B8-D641-7CA306055CB2}"/>
              </a:ext>
            </a:extLst>
          </p:cNvPr>
          <p:cNvSpPr/>
          <p:nvPr/>
        </p:nvSpPr>
        <p:spPr>
          <a:xfrm>
            <a:off x="517448" y="6013974"/>
            <a:ext cx="142781" cy="142781"/>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DBA0ADA4-42C7-D85E-C9FF-F97346238248}"/>
              </a:ext>
            </a:extLst>
          </p:cNvPr>
          <p:cNvSpPr/>
          <p:nvPr/>
        </p:nvSpPr>
        <p:spPr>
          <a:xfrm>
            <a:off x="517448" y="5447674"/>
            <a:ext cx="142781" cy="142781"/>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13697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CE92E13-6F4E-B47B-7847-39FE157100EC}"/>
              </a:ext>
            </a:extLst>
          </p:cNvPr>
          <p:cNvSpPr/>
          <p:nvPr/>
        </p:nvSpPr>
        <p:spPr>
          <a:xfrm>
            <a:off x="11938000" y="0"/>
            <a:ext cx="270933" cy="6858000"/>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6" name="TextBox 5">
            <a:extLst>
              <a:ext uri="{FF2B5EF4-FFF2-40B4-BE49-F238E27FC236}">
                <a16:creationId xmlns:a16="http://schemas.microsoft.com/office/drawing/2014/main" id="{53EFBD2B-140C-284A-82EF-F3752CDB5064}"/>
              </a:ext>
            </a:extLst>
          </p:cNvPr>
          <p:cNvSpPr txBox="1"/>
          <p:nvPr/>
        </p:nvSpPr>
        <p:spPr>
          <a:xfrm>
            <a:off x="396480" y="355205"/>
            <a:ext cx="6442470" cy="441916"/>
          </a:xfrm>
          <a:prstGeom prst="rect">
            <a:avLst/>
          </a:prstGeom>
          <a:noFill/>
        </p:spPr>
        <p:txBody>
          <a:bodyPr wrap="square">
            <a:spAutoFit/>
          </a:bodyPr>
          <a:lstStyle/>
          <a:p>
            <a:pPr>
              <a:lnSpc>
                <a:spcPct val="107000"/>
              </a:lnSpc>
              <a:spcAft>
                <a:spcPts val="800"/>
              </a:spcAft>
            </a:pPr>
            <a:r>
              <a:rPr lang="en-US" sz="2200" b="1" kern="100" dirty="0">
                <a:effectLst/>
                <a:latin typeface="Helvetica" pitchFamily="2" charset="0"/>
                <a:ea typeface="Calibri" panose="020F0502020204030204" pitchFamily="34" charset="0"/>
                <a:cs typeface="Times New Roman" panose="02020603050405020304" pitchFamily="18" charset="0"/>
              </a:rPr>
              <a:t>IMPLEMENTATION AND MONITORING</a:t>
            </a:r>
            <a:endParaRPr lang="en-CH" sz="2200" b="1" kern="100">
              <a:effectLst/>
              <a:latin typeface="Helvetica" pitchFamily="2"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B1568C8E-0E60-DD4C-0C8D-27311E5C576B}"/>
              </a:ext>
            </a:extLst>
          </p:cNvPr>
          <p:cNvSpPr txBox="1"/>
          <p:nvPr/>
        </p:nvSpPr>
        <p:spPr>
          <a:xfrm>
            <a:off x="2173074" y="2634273"/>
            <a:ext cx="1877885" cy="1231106"/>
          </a:xfrm>
          <a:prstGeom prst="rect">
            <a:avLst/>
          </a:prstGeom>
          <a:noFill/>
        </p:spPr>
        <p:txBody>
          <a:bodyPr wrap="square">
            <a:spAutoFit/>
          </a:bodyPr>
          <a:lstStyle/>
          <a:p>
            <a:pPr algn="ctr"/>
            <a:r>
              <a:rPr lang="en-US" sz="1850" b="1" dirty="0">
                <a:latin typeface="Helvetica" pitchFamily="2" charset="0"/>
              </a:rPr>
              <a:t>Monitoring</a:t>
            </a:r>
            <a:r>
              <a:rPr lang="en-CH" sz="1850">
                <a:latin typeface="Helvetica Light" panose="020B0403020202020204" pitchFamily="34" charset="0"/>
              </a:rPr>
              <a:t> </a:t>
            </a:r>
            <a:r>
              <a:rPr lang="en-US" sz="1850" dirty="0">
                <a:latin typeface="Helvetica Light" panose="020B0403020202020204" pitchFamily="34" charset="0"/>
              </a:rPr>
              <a:t>indicators should be in the action plan</a:t>
            </a:r>
            <a:r>
              <a:rPr lang="en-CH" sz="1850">
                <a:latin typeface="Helvetica Light" panose="020B0403020202020204" pitchFamily="34" charset="0"/>
              </a:rPr>
              <a:t>.</a:t>
            </a:r>
          </a:p>
        </p:txBody>
      </p:sp>
      <p:sp>
        <p:nvSpPr>
          <p:cNvPr id="10" name="TextBox 9">
            <a:extLst>
              <a:ext uri="{FF2B5EF4-FFF2-40B4-BE49-F238E27FC236}">
                <a16:creationId xmlns:a16="http://schemas.microsoft.com/office/drawing/2014/main" id="{2DEF75B4-C0AA-45E4-666B-D4C8D87A5AAF}"/>
              </a:ext>
            </a:extLst>
          </p:cNvPr>
          <p:cNvSpPr txBox="1"/>
          <p:nvPr/>
        </p:nvSpPr>
        <p:spPr>
          <a:xfrm>
            <a:off x="4168450" y="2634273"/>
            <a:ext cx="1698388" cy="1515800"/>
          </a:xfrm>
          <a:prstGeom prst="rect">
            <a:avLst/>
          </a:prstGeom>
          <a:noFill/>
        </p:spPr>
        <p:txBody>
          <a:bodyPr wrap="square">
            <a:spAutoFit/>
          </a:bodyPr>
          <a:lstStyle/>
          <a:p>
            <a:pPr algn="ctr"/>
            <a:r>
              <a:rPr lang="en-US" sz="1850" dirty="0">
                <a:latin typeface="Helvetica Light" panose="020B0403020202020204" pitchFamily="34" charset="0"/>
              </a:rPr>
              <a:t>Outcome monitoring </a:t>
            </a:r>
            <a:br>
              <a:rPr lang="en-US" sz="1850" dirty="0">
                <a:latin typeface="Helvetica Light" panose="020B0403020202020204" pitchFamily="34" charset="0"/>
              </a:rPr>
            </a:br>
            <a:r>
              <a:rPr lang="en-US" sz="1850" dirty="0">
                <a:latin typeface="Helvetica Light" panose="020B0403020202020204" pitchFamily="34" charset="0"/>
              </a:rPr>
              <a:t>is not conducted by </a:t>
            </a:r>
            <a:r>
              <a:rPr lang="en-US" sz="1850" b="1" dirty="0">
                <a:latin typeface="Helvetica" pitchFamily="2" charset="0"/>
              </a:rPr>
              <a:t>M&amp;E staff.</a:t>
            </a:r>
            <a:endParaRPr lang="en-CH" sz="1850" b="1">
              <a:latin typeface="Helvetica" pitchFamily="2" charset="0"/>
            </a:endParaRPr>
          </a:p>
        </p:txBody>
      </p:sp>
      <p:sp>
        <p:nvSpPr>
          <p:cNvPr id="11" name="TextBox 10">
            <a:extLst>
              <a:ext uri="{FF2B5EF4-FFF2-40B4-BE49-F238E27FC236}">
                <a16:creationId xmlns:a16="http://schemas.microsoft.com/office/drawing/2014/main" id="{E0903ABE-66F3-E066-A297-0B1B21E5F119}"/>
              </a:ext>
            </a:extLst>
          </p:cNvPr>
          <p:cNvSpPr txBox="1"/>
          <p:nvPr/>
        </p:nvSpPr>
        <p:spPr>
          <a:xfrm>
            <a:off x="7908605" y="2634273"/>
            <a:ext cx="2158077" cy="1700466"/>
          </a:xfrm>
          <a:prstGeom prst="rect">
            <a:avLst/>
          </a:prstGeom>
          <a:noFill/>
        </p:spPr>
        <p:txBody>
          <a:bodyPr wrap="square">
            <a:spAutoFit/>
          </a:bodyPr>
          <a:lstStyle/>
          <a:p>
            <a:pPr algn="ctr"/>
            <a:r>
              <a:rPr lang="en-US" sz="1850" b="1" dirty="0">
                <a:latin typeface="Helvetica" pitchFamily="2" charset="0"/>
              </a:rPr>
              <a:t>Documentation of interim results </a:t>
            </a:r>
            <a:r>
              <a:rPr lang="en-US" sz="1850" dirty="0">
                <a:latin typeface="Helvetica Light" panose="020B0403020202020204" pitchFamily="34" charset="0"/>
              </a:rPr>
              <a:t>and reviews should take place regularly </a:t>
            </a:r>
            <a:r>
              <a:rPr lang="en-US" sz="1200" dirty="0">
                <a:latin typeface="Helvetica Light" panose="020B0403020202020204" pitchFamily="34" charset="0"/>
              </a:rPr>
              <a:t>(e.g., at least twice yearly).</a:t>
            </a:r>
            <a:endParaRPr lang="en-CH" sz="1200">
              <a:latin typeface="Helvetica Light" panose="020B0403020202020204" pitchFamily="34" charset="0"/>
            </a:endParaRPr>
          </a:p>
        </p:txBody>
      </p:sp>
      <p:sp>
        <p:nvSpPr>
          <p:cNvPr id="16" name="TextBox 15">
            <a:extLst>
              <a:ext uri="{FF2B5EF4-FFF2-40B4-BE49-F238E27FC236}">
                <a16:creationId xmlns:a16="http://schemas.microsoft.com/office/drawing/2014/main" id="{717646C3-6C9B-17DA-A770-225B4C9D61C2}"/>
              </a:ext>
            </a:extLst>
          </p:cNvPr>
          <p:cNvSpPr txBox="1"/>
          <p:nvPr/>
        </p:nvSpPr>
        <p:spPr>
          <a:xfrm>
            <a:off x="77252" y="2634273"/>
            <a:ext cx="1877885" cy="1800493"/>
          </a:xfrm>
          <a:prstGeom prst="rect">
            <a:avLst/>
          </a:prstGeom>
          <a:noFill/>
        </p:spPr>
        <p:txBody>
          <a:bodyPr wrap="square">
            <a:spAutoFit/>
          </a:bodyPr>
          <a:lstStyle/>
          <a:p>
            <a:pPr algn="ctr"/>
            <a:r>
              <a:rPr lang="en-US" sz="1850" dirty="0">
                <a:latin typeface="Helvetica Light" panose="020B0403020202020204" pitchFamily="34" charset="0"/>
              </a:rPr>
              <a:t>Requires </a:t>
            </a:r>
            <a:r>
              <a:rPr lang="en-US" sz="1850" b="1" dirty="0">
                <a:latin typeface="Helvetica" pitchFamily="2" charset="0"/>
              </a:rPr>
              <a:t>regular</a:t>
            </a:r>
            <a:r>
              <a:rPr lang="en-US" sz="1850" dirty="0">
                <a:latin typeface="Helvetica Light" panose="020B0403020202020204" pitchFamily="34" charset="0"/>
              </a:rPr>
              <a:t> and </a:t>
            </a:r>
            <a:r>
              <a:rPr lang="en-US" sz="1850" b="1" dirty="0">
                <a:latin typeface="Helvetica" pitchFamily="2" charset="0"/>
              </a:rPr>
              <a:t>consistent</a:t>
            </a:r>
            <a:r>
              <a:rPr lang="en-US" sz="1850" dirty="0">
                <a:latin typeface="Helvetica Light" panose="020B0403020202020204" pitchFamily="34" charset="0"/>
              </a:rPr>
              <a:t> engagement with duty bearers. </a:t>
            </a:r>
            <a:endParaRPr lang="en-CH" sz="1850">
              <a:latin typeface="Helvetica Light" panose="020B0403020202020204" pitchFamily="34" charset="0"/>
            </a:endParaRPr>
          </a:p>
        </p:txBody>
      </p:sp>
      <p:sp>
        <p:nvSpPr>
          <p:cNvPr id="19" name="TextBox 18">
            <a:extLst>
              <a:ext uri="{FF2B5EF4-FFF2-40B4-BE49-F238E27FC236}">
                <a16:creationId xmlns:a16="http://schemas.microsoft.com/office/drawing/2014/main" id="{DAD21378-5F42-6B85-CB1D-9394DA7C0023}"/>
              </a:ext>
            </a:extLst>
          </p:cNvPr>
          <p:cNvSpPr txBox="1"/>
          <p:nvPr/>
        </p:nvSpPr>
        <p:spPr>
          <a:xfrm>
            <a:off x="5999575" y="2634273"/>
            <a:ext cx="1698388" cy="1515800"/>
          </a:xfrm>
          <a:prstGeom prst="rect">
            <a:avLst/>
          </a:prstGeom>
          <a:noFill/>
        </p:spPr>
        <p:txBody>
          <a:bodyPr wrap="square">
            <a:spAutoFit/>
          </a:bodyPr>
          <a:lstStyle/>
          <a:p>
            <a:pPr algn="ctr"/>
            <a:r>
              <a:rPr lang="en-US" sz="1850" dirty="0">
                <a:latin typeface="Helvetica Light" panose="020B0403020202020204" pitchFamily="34" charset="0"/>
              </a:rPr>
              <a:t>Document any </a:t>
            </a:r>
            <a:r>
              <a:rPr lang="en-US" sz="1850" b="1" dirty="0">
                <a:latin typeface="Helvetica" pitchFamily="2" charset="0"/>
              </a:rPr>
              <a:t>reduction</a:t>
            </a:r>
            <a:r>
              <a:rPr lang="en-US" sz="1850" dirty="0">
                <a:latin typeface="Helvetica Light" panose="020B0403020202020204" pitchFamily="34" charset="0"/>
              </a:rPr>
              <a:t> in a </a:t>
            </a:r>
            <a:r>
              <a:rPr lang="en-US" sz="1850" b="1" dirty="0">
                <a:latin typeface="Helvetica" pitchFamily="2" charset="0"/>
              </a:rPr>
              <a:t>protection risk</a:t>
            </a:r>
            <a:r>
              <a:rPr lang="en-US" sz="1850" dirty="0">
                <a:latin typeface="Helvetica Light" panose="020B0403020202020204" pitchFamily="34" charset="0"/>
              </a:rPr>
              <a:t>.</a:t>
            </a:r>
          </a:p>
        </p:txBody>
      </p:sp>
      <p:sp>
        <p:nvSpPr>
          <p:cNvPr id="20" name="TextBox 19">
            <a:extLst>
              <a:ext uri="{FF2B5EF4-FFF2-40B4-BE49-F238E27FC236}">
                <a16:creationId xmlns:a16="http://schemas.microsoft.com/office/drawing/2014/main" id="{E10FE16D-F390-D563-07D1-8F99D27ECE4E}"/>
              </a:ext>
            </a:extLst>
          </p:cNvPr>
          <p:cNvSpPr txBox="1"/>
          <p:nvPr/>
        </p:nvSpPr>
        <p:spPr>
          <a:xfrm>
            <a:off x="10066682" y="2634273"/>
            <a:ext cx="1792138" cy="1800493"/>
          </a:xfrm>
          <a:prstGeom prst="rect">
            <a:avLst/>
          </a:prstGeom>
          <a:noFill/>
        </p:spPr>
        <p:txBody>
          <a:bodyPr wrap="square">
            <a:spAutoFit/>
          </a:bodyPr>
          <a:lstStyle/>
          <a:p>
            <a:pPr algn="ctr"/>
            <a:r>
              <a:rPr lang="en-US" sz="1850" dirty="0">
                <a:latin typeface="Helvetica Light" panose="020B0403020202020204" pitchFamily="34" charset="0"/>
              </a:rPr>
              <a:t>Necessary </a:t>
            </a:r>
            <a:r>
              <a:rPr lang="en-US" sz="1850" b="1" dirty="0">
                <a:latin typeface="Helvetica" pitchFamily="2" charset="0"/>
              </a:rPr>
              <a:t>adaptations</a:t>
            </a:r>
            <a:r>
              <a:rPr lang="en-US" sz="1850" dirty="0">
                <a:latin typeface="Helvetica Light" panose="020B0403020202020204" pitchFamily="34" charset="0"/>
              </a:rPr>
              <a:t> should be made to the action plan regularly.</a:t>
            </a:r>
          </a:p>
        </p:txBody>
      </p:sp>
      <p:pic>
        <p:nvPicPr>
          <p:cNvPr id="22" name="Picture 21">
            <a:extLst>
              <a:ext uri="{FF2B5EF4-FFF2-40B4-BE49-F238E27FC236}">
                <a16:creationId xmlns:a16="http://schemas.microsoft.com/office/drawing/2014/main" id="{95DC747B-A30E-E7E8-9E1A-2101364D9171}"/>
              </a:ext>
            </a:extLst>
          </p:cNvPr>
          <p:cNvPicPr>
            <a:picLocks noChangeAspect="1"/>
          </p:cNvPicPr>
          <p:nvPr/>
        </p:nvPicPr>
        <p:blipFill>
          <a:blip r:embed="rId3"/>
          <a:stretch>
            <a:fillRect/>
          </a:stretch>
        </p:blipFill>
        <p:spPr>
          <a:xfrm>
            <a:off x="323071" y="1318103"/>
            <a:ext cx="1586055" cy="1008059"/>
          </a:xfrm>
          <a:prstGeom prst="rect">
            <a:avLst/>
          </a:prstGeom>
        </p:spPr>
      </p:pic>
      <p:pic>
        <p:nvPicPr>
          <p:cNvPr id="23" name="Picture 22">
            <a:extLst>
              <a:ext uri="{FF2B5EF4-FFF2-40B4-BE49-F238E27FC236}">
                <a16:creationId xmlns:a16="http://schemas.microsoft.com/office/drawing/2014/main" id="{EFCE0680-5265-2C6A-7860-4570194C5BE0}"/>
              </a:ext>
            </a:extLst>
          </p:cNvPr>
          <p:cNvPicPr>
            <a:picLocks noChangeAspect="1"/>
          </p:cNvPicPr>
          <p:nvPr/>
        </p:nvPicPr>
        <p:blipFill>
          <a:blip r:embed="rId4"/>
          <a:stretch>
            <a:fillRect/>
          </a:stretch>
        </p:blipFill>
        <p:spPr>
          <a:xfrm>
            <a:off x="2529823" y="1486925"/>
            <a:ext cx="1125696" cy="683407"/>
          </a:xfrm>
          <a:prstGeom prst="rect">
            <a:avLst/>
          </a:prstGeom>
        </p:spPr>
      </p:pic>
      <p:pic>
        <p:nvPicPr>
          <p:cNvPr id="24" name="Picture 23">
            <a:extLst>
              <a:ext uri="{FF2B5EF4-FFF2-40B4-BE49-F238E27FC236}">
                <a16:creationId xmlns:a16="http://schemas.microsoft.com/office/drawing/2014/main" id="{51B8DE8A-E39C-76C6-109F-4D00F9D66BA8}"/>
              </a:ext>
            </a:extLst>
          </p:cNvPr>
          <p:cNvPicPr>
            <a:picLocks noChangeAspect="1"/>
          </p:cNvPicPr>
          <p:nvPr/>
        </p:nvPicPr>
        <p:blipFill>
          <a:blip r:embed="rId5"/>
          <a:stretch>
            <a:fillRect/>
          </a:stretch>
        </p:blipFill>
        <p:spPr>
          <a:xfrm>
            <a:off x="4503661" y="1358808"/>
            <a:ext cx="959801" cy="959801"/>
          </a:xfrm>
          <a:prstGeom prst="rect">
            <a:avLst/>
          </a:prstGeom>
        </p:spPr>
      </p:pic>
      <p:pic>
        <p:nvPicPr>
          <p:cNvPr id="25" name="Picture 24">
            <a:extLst>
              <a:ext uri="{FF2B5EF4-FFF2-40B4-BE49-F238E27FC236}">
                <a16:creationId xmlns:a16="http://schemas.microsoft.com/office/drawing/2014/main" id="{69285F06-767A-9308-1D5F-C0F10CB9B96D}"/>
              </a:ext>
            </a:extLst>
          </p:cNvPr>
          <p:cNvPicPr>
            <a:picLocks noChangeAspect="1"/>
          </p:cNvPicPr>
          <p:nvPr/>
        </p:nvPicPr>
        <p:blipFill>
          <a:blip r:embed="rId6"/>
          <a:stretch>
            <a:fillRect/>
          </a:stretch>
        </p:blipFill>
        <p:spPr>
          <a:xfrm>
            <a:off x="6534934" y="1298005"/>
            <a:ext cx="709437" cy="1015430"/>
          </a:xfrm>
          <a:prstGeom prst="rect">
            <a:avLst/>
          </a:prstGeom>
        </p:spPr>
      </p:pic>
      <p:pic>
        <p:nvPicPr>
          <p:cNvPr id="26" name="Picture 25">
            <a:extLst>
              <a:ext uri="{FF2B5EF4-FFF2-40B4-BE49-F238E27FC236}">
                <a16:creationId xmlns:a16="http://schemas.microsoft.com/office/drawing/2014/main" id="{EA798A71-72A0-BB73-6C9C-A9277DB68EC7}"/>
              </a:ext>
            </a:extLst>
          </p:cNvPr>
          <p:cNvPicPr>
            <a:picLocks noChangeAspect="1"/>
          </p:cNvPicPr>
          <p:nvPr/>
        </p:nvPicPr>
        <p:blipFill>
          <a:blip r:embed="rId7"/>
          <a:stretch>
            <a:fillRect/>
          </a:stretch>
        </p:blipFill>
        <p:spPr>
          <a:xfrm>
            <a:off x="8448047" y="1276691"/>
            <a:ext cx="981694" cy="1065026"/>
          </a:xfrm>
          <a:prstGeom prst="rect">
            <a:avLst/>
          </a:prstGeom>
        </p:spPr>
      </p:pic>
      <p:pic>
        <p:nvPicPr>
          <p:cNvPr id="27" name="Picture 26">
            <a:extLst>
              <a:ext uri="{FF2B5EF4-FFF2-40B4-BE49-F238E27FC236}">
                <a16:creationId xmlns:a16="http://schemas.microsoft.com/office/drawing/2014/main" id="{D8FA1A2E-06AC-1558-0288-71CD855268C5}"/>
              </a:ext>
            </a:extLst>
          </p:cNvPr>
          <p:cNvPicPr>
            <a:picLocks noChangeAspect="1"/>
          </p:cNvPicPr>
          <p:nvPr/>
        </p:nvPicPr>
        <p:blipFill>
          <a:blip r:embed="rId8"/>
          <a:stretch>
            <a:fillRect/>
          </a:stretch>
        </p:blipFill>
        <p:spPr>
          <a:xfrm>
            <a:off x="10400361" y="1318103"/>
            <a:ext cx="1233421" cy="995047"/>
          </a:xfrm>
          <a:prstGeom prst="rect">
            <a:avLst/>
          </a:prstGeom>
        </p:spPr>
      </p:pic>
    </p:spTree>
    <p:extLst>
      <p:ext uri="{BB962C8B-B14F-4D97-AF65-F5344CB8AC3E}">
        <p14:creationId xmlns:p14="http://schemas.microsoft.com/office/powerpoint/2010/main" val="1631089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BA1E53AF-2B22-6A87-2B00-94ABE9094186}"/>
              </a:ext>
            </a:extLst>
          </p:cNvPr>
          <p:cNvCxnSpPr>
            <a:cxnSpLocks/>
          </p:cNvCxnSpPr>
          <p:nvPr/>
        </p:nvCxnSpPr>
        <p:spPr>
          <a:xfrm>
            <a:off x="1875557" y="2798941"/>
            <a:ext cx="8605303" cy="2984220"/>
          </a:xfrm>
          <a:prstGeom prst="line">
            <a:avLst/>
          </a:prstGeom>
          <a:ln w="31750">
            <a:solidFill>
              <a:schemeClr val="bg1">
                <a:lumMod val="8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C2D1521F-A5EA-E1B3-BE46-170148A55752}"/>
              </a:ext>
            </a:extLst>
          </p:cNvPr>
          <p:cNvPicPr>
            <a:picLocks noChangeAspect="1"/>
          </p:cNvPicPr>
          <p:nvPr/>
        </p:nvPicPr>
        <p:blipFill>
          <a:blip r:embed="rId3"/>
          <a:stretch>
            <a:fillRect/>
          </a:stretch>
        </p:blipFill>
        <p:spPr>
          <a:xfrm>
            <a:off x="1601573" y="2525534"/>
            <a:ext cx="9162662" cy="3257627"/>
          </a:xfrm>
          <a:prstGeom prst="rect">
            <a:avLst/>
          </a:prstGeom>
        </p:spPr>
      </p:pic>
      <p:sp>
        <p:nvSpPr>
          <p:cNvPr id="2" name="Rectangle 1">
            <a:extLst>
              <a:ext uri="{FF2B5EF4-FFF2-40B4-BE49-F238E27FC236}">
                <a16:creationId xmlns:a16="http://schemas.microsoft.com/office/drawing/2014/main" id="{1167F42D-3E8B-B3C6-48EF-BD8BD6D088F7}"/>
              </a:ext>
            </a:extLst>
          </p:cNvPr>
          <p:cNvSpPr/>
          <p:nvPr/>
        </p:nvSpPr>
        <p:spPr>
          <a:xfrm>
            <a:off x="11938000" y="0"/>
            <a:ext cx="270933" cy="6858000"/>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3" name="TextBox 2">
            <a:extLst>
              <a:ext uri="{FF2B5EF4-FFF2-40B4-BE49-F238E27FC236}">
                <a16:creationId xmlns:a16="http://schemas.microsoft.com/office/drawing/2014/main" id="{EB53170D-30BE-A380-2A96-DA287D4F5C0D}"/>
              </a:ext>
            </a:extLst>
          </p:cNvPr>
          <p:cNvSpPr txBox="1"/>
          <p:nvPr/>
        </p:nvSpPr>
        <p:spPr>
          <a:xfrm>
            <a:off x="396480" y="358134"/>
            <a:ext cx="11541520" cy="739433"/>
          </a:xfrm>
          <a:prstGeom prst="rect">
            <a:avLst/>
          </a:prstGeom>
          <a:noFill/>
        </p:spPr>
        <p:txBody>
          <a:bodyPr wrap="square">
            <a:spAutoFit/>
          </a:bodyPr>
          <a:lstStyle/>
          <a:p>
            <a:pPr>
              <a:lnSpc>
                <a:spcPct val="107000"/>
              </a:lnSpc>
              <a:spcAft>
                <a:spcPts val="800"/>
              </a:spcAft>
            </a:pPr>
            <a:r>
              <a:rPr lang="en-US" sz="2000" b="1" kern="100" dirty="0">
                <a:latin typeface="Helvetica" pitchFamily="2" charset="0"/>
                <a:ea typeface="Calibri" panose="020F0502020204030204" pitchFamily="34" charset="0"/>
                <a:cs typeface="Times New Roman" panose="02020603050405020304" pitchFamily="18" charset="0"/>
              </a:rPr>
              <a:t>CASE STUDY: </a:t>
            </a:r>
            <a:r>
              <a:rPr lang="en-US" sz="2000" kern="100" spc="-20" dirty="0">
                <a:effectLst/>
                <a:latin typeface="Helvetica Light" panose="020B0403020202020204" pitchFamily="34" charset="0"/>
                <a:ea typeface="Calibri" panose="020F0502020204030204" pitchFamily="34" charset="0"/>
                <a:cs typeface="Calibri Light" panose="020F0302020204030204" pitchFamily="34" charset="0"/>
              </a:rPr>
              <a:t>Under the military rule of the LRA in Northern Uganda, the armed group brutally kidnapped both boys and girls to serve as soldiers to rebirth a new generation of Acholi people. </a:t>
            </a:r>
            <a:endParaRPr lang="en-CH" sz="2000" kern="100" dirty="0">
              <a:solidFill>
                <a:srgbClr val="AA2D5C"/>
              </a:solidFill>
              <a:effectLst/>
              <a:latin typeface="Helvetica Light" panose="020B0403020202020204" pitchFamily="34" charset="0"/>
              <a:ea typeface="Calibri" panose="020F0502020204030204" pitchFamily="34" charset="0"/>
              <a:cs typeface="Times New Roman" panose="02020603050405020304" pitchFamily="18" charset="0"/>
            </a:endParaRPr>
          </a:p>
        </p:txBody>
      </p:sp>
      <p:pic>
        <p:nvPicPr>
          <p:cNvPr id="14" name="Picture 13">
            <a:extLst>
              <a:ext uri="{FF2B5EF4-FFF2-40B4-BE49-F238E27FC236}">
                <a16:creationId xmlns:a16="http://schemas.microsoft.com/office/drawing/2014/main" id="{3E96D86E-CAA1-1599-6B32-B9E8CA472653}"/>
              </a:ext>
            </a:extLst>
          </p:cNvPr>
          <p:cNvPicPr>
            <a:picLocks noChangeAspect="1"/>
          </p:cNvPicPr>
          <p:nvPr/>
        </p:nvPicPr>
        <p:blipFill>
          <a:blip r:embed="rId4"/>
          <a:stretch>
            <a:fillRect/>
          </a:stretch>
        </p:blipFill>
        <p:spPr>
          <a:xfrm>
            <a:off x="770797" y="1902605"/>
            <a:ext cx="1104760" cy="1047873"/>
          </a:xfrm>
          <a:prstGeom prst="rect">
            <a:avLst/>
          </a:prstGeom>
        </p:spPr>
      </p:pic>
      <p:sp>
        <p:nvSpPr>
          <p:cNvPr id="15" name="TextBox 14">
            <a:extLst>
              <a:ext uri="{FF2B5EF4-FFF2-40B4-BE49-F238E27FC236}">
                <a16:creationId xmlns:a16="http://schemas.microsoft.com/office/drawing/2014/main" id="{7829E358-19F7-1452-9EE4-220D5D1F993D}"/>
              </a:ext>
            </a:extLst>
          </p:cNvPr>
          <p:cNvSpPr txBox="1"/>
          <p:nvPr/>
        </p:nvSpPr>
        <p:spPr>
          <a:xfrm>
            <a:off x="474377" y="2968974"/>
            <a:ext cx="1622889" cy="738664"/>
          </a:xfrm>
          <a:prstGeom prst="rect">
            <a:avLst/>
          </a:prstGeom>
          <a:noFill/>
        </p:spPr>
        <p:txBody>
          <a:bodyPr wrap="square">
            <a:spAutoFit/>
          </a:bodyPr>
          <a:lstStyle/>
          <a:p>
            <a:pPr algn="ctr"/>
            <a:r>
              <a:rPr lang="en-GB" sz="1400"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rPr>
              <a:t>Children at </a:t>
            </a:r>
            <a:r>
              <a:rPr lang="en-GB" sz="1400" b="1" dirty="0">
                <a:solidFill>
                  <a:srgbClr val="AA2D5C"/>
                </a:solidFill>
                <a:effectLst/>
                <a:latin typeface="Helvetica" pitchFamily="2" charset="0"/>
                <a:ea typeface="Calibri" panose="020F0502020204030204" pitchFamily="34" charset="0"/>
                <a:cs typeface="Calibri Light" panose="020F0302020204030204" pitchFamily="34" charset="0"/>
              </a:rPr>
              <a:t>risk</a:t>
            </a:r>
            <a:r>
              <a:rPr lang="en-GB" sz="1400"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rPr>
              <a:t> of being abducted by LRA</a:t>
            </a:r>
            <a:endParaRPr lang="en-US" sz="1400" dirty="0">
              <a:latin typeface="Helvetica Light" panose="020B0403020202020204" pitchFamily="34" charset="0"/>
            </a:endParaRPr>
          </a:p>
        </p:txBody>
      </p:sp>
      <p:sp>
        <p:nvSpPr>
          <p:cNvPr id="16" name="Triangle 15">
            <a:extLst>
              <a:ext uri="{FF2B5EF4-FFF2-40B4-BE49-F238E27FC236}">
                <a16:creationId xmlns:a16="http://schemas.microsoft.com/office/drawing/2014/main" id="{4827E94D-5F01-0287-E264-03947104D4BA}"/>
              </a:ext>
            </a:extLst>
          </p:cNvPr>
          <p:cNvSpPr/>
          <p:nvPr/>
        </p:nvSpPr>
        <p:spPr>
          <a:xfrm rot="7706744">
            <a:off x="2325254" y="2858426"/>
            <a:ext cx="266700" cy="237714"/>
          </a:xfrm>
          <a:prstGeom prst="triangle">
            <a:avLst>
              <a:gd name="adj" fmla="val 50000"/>
            </a:avLst>
          </a:prstGeom>
          <a:solidFill>
            <a:srgbClr val="292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riangle 16">
            <a:extLst>
              <a:ext uri="{FF2B5EF4-FFF2-40B4-BE49-F238E27FC236}">
                <a16:creationId xmlns:a16="http://schemas.microsoft.com/office/drawing/2014/main" id="{E402758C-B4A3-2AC7-8436-9B82733BBDD4}"/>
              </a:ext>
            </a:extLst>
          </p:cNvPr>
          <p:cNvSpPr/>
          <p:nvPr/>
        </p:nvSpPr>
        <p:spPr>
          <a:xfrm rot="2777470">
            <a:off x="3933589" y="3361112"/>
            <a:ext cx="266700" cy="237714"/>
          </a:xfrm>
          <a:prstGeom prst="triangle">
            <a:avLst>
              <a:gd name="adj" fmla="val 50000"/>
            </a:avLst>
          </a:prstGeom>
          <a:solidFill>
            <a:srgbClr val="292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A690A748-2296-F276-6CEF-2F46B10D4D9E}"/>
              </a:ext>
            </a:extLst>
          </p:cNvPr>
          <p:cNvSpPr/>
          <p:nvPr/>
        </p:nvSpPr>
        <p:spPr>
          <a:xfrm>
            <a:off x="3613957" y="2431617"/>
            <a:ext cx="262328" cy="262328"/>
          </a:xfrm>
          <a:prstGeom prst="ellipse">
            <a:avLst/>
          </a:prstGeom>
          <a:solidFill>
            <a:schemeClr val="bg1"/>
          </a:solidFill>
          <a:ln>
            <a:solidFill>
              <a:srgbClr val="2923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2459FF67-079B-DD00-04BF-4B8E2B039D3F}"/>
              </a:ext>
            </a:extLst>
          </p:cNvPr>
          <p:cNvSpPr txBox="1"/>
          <p:nvPr/>
        </p:nvSpPr>
        <p:spPr>
          <a:xfrm>
            <a:off x="2681102" y="1308305"/>
            <a:ext cx="4752180" cy="738664"/>
          </a:xfrm>
          <a:prstGeom prst="rect">
            <a:avLst/>
          </a:prstGeom>
          <a:noFill/>
        </p:spPr>
        <p:txBody>
          <a:bodyPr wrap="square">
            <a:spAutoFit/>
          </a:bodyPr>
          <a:lstStyle/>
          <a:p>
            <a:r>
              <a:rPr lang="en-GB" sz="1400" dirty="0">
                <a:solidFill>
                  <a:srgbClr val="4EA827"/>
                </a:solidFill>
                <a:effectLst/>
                <a:latin typeface="Helvetica Light" panose="020B0403020202020204" pitchFamily="34" charset="0"/>
                <a:ea typeface="Calibri" panose="020F0502020204030204" pitchFamily="34" charset="0"/>
                <a:cs typeface="Calibri Light" panose="020F0302020204030204" pitchFamily="34" charset="0"/>
              </a:rPr>
              <a:t>    </a:t>
            </a:r>
            <a:r>
              <a:rPr lang="en-GB" sz="1400" b="1" dirty="0">
                <a:solidFill>
                  <a:srgbClr val="AA2D5C"/>
                </a:solidFill>
                <a:effectLst/>
                <a:latin typeface="Helvetica" pitchFamily="2" charset="0"/>
                <a:ea typeface="Calibri" panose="020F0502020204030204" pitchFamily="34" charset="0"/>
                <a:cs typeface="Calibri Light" panose="020F0302020204030204" pitchFamily="34" charset="0"/>
              </a:rPr>
              <a:t>VULNERABILITY</a:t>
            </a:r>
            <a:br>
              <a:rPr lang="en-GB" sz="1400"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rPr>
            </a:br>
            <a:r>
              <a:rPr lang="en-GB" sz="1400" dirty="0">
                <a:solidFill>
                  <a:srgbClr val="000000"/>
                </a:solidFill>
                <a:latin typeface="Helvetica Light" panose="020B0403020202020204" pitchFamily="34" charset="0"/>
                <a:ea typeface="Calibri" panose="020F0502020204030204" pitchFamily="34" charset="0"/>
                <a:cs typeface="Calibri Light" panose="020F0302020204030204" pitchFamily="34" charset="0"/>
              </a:rPr>
              <a:t>To reduce the vulnerability, boys and girls </a:t>
            </a:r>
            <a:r>
              <a:rPr lang="en-GB" sz="1400"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rPr>
              <a:t>commuted to town at night to reduce kidnapping.</a:t>
            </a:r>
            <a:endParaRPr lang="en-US" sz="1400" dirty="0">
              <a:latin typeface="Helvetica Light" panose="020B0403020202020204" pitchFamily="34" charset="0"/>
            </a:endParaRPr>
          </a:p>
        </p:txBody>
      </p:sp>
      <p:sp>
        <p:nvSpPr>
          <p:cNvPr id="28" name="Down Arrow 27">
            <a:extLst>
              <a:ext uri="{FF2B5EF4-FFF2-40B4-BE49-F238E27FC236}">
                <a16:creationId xmlns:a16="http://schemas.microsoft.com/office/drawing/2014/main" id="{E0E5FB4F-A382-B971-334D-DA86125F240B}"/>
              </a:ext>
            </a:extLst>
          </p:cNvPr>
          <p:cNvSpPr/>
          <p:nvPr/>
        </p:nvSpPr>
        <p:spPr>
          <a:xfrm>
            <a:off x="2784831" y="1377838"/>
            <a:ext cx="154466" cy="180552"/>
          </a:xfrm>
          <a:prstGeom prst="downArrow">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AA2D5C"/>
              </a:solidFill>
            </a:endParaRPr>
          </a:p>
        </p:txBody>
      </p:sp>
      <p:sp>
        <p:nvSpPr>
          <p:cNvPr id="32" name="Oval 31">
            <a:extLst>
              <a:ext uri="{FF2B5EF4-FFF2-40B4-BE49-F238E27FC236}">
                <a16:creationId xmlns:a16="http://schemas.microsoft.com/office/drawing/2014/main" id="{B90C1094-6FC2-E222-BBAF-8E7EC5EDF858}"/>
              </a:ext>
            </a:extLst>
          </p:cNvPr>
          <p:cNvSpPr/>
          <p:nvPr/>
        </p:nvSpPr>
        <p:spPr>
          <a:xfrm>
            <a:off x="3430455" y="3886201"/>
            <a:ext cx="262328" cy="262328"/>
          </a:xfrm>
          <a:prstGeom prst="ellipse">
            <a:avLst/>
          </a:prstGeom>
          <a:solidFill>
            <a:schemeClr val="bg1"/>
          </a:solidFill>
          <a:ln>
            <a:solidFill>
              <a:srgbClr val="2923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44F13C71-0321-6354-271A-F33FD56DD6AE}"/>
              </a:ext>
            </a:extLst>
          </p:cNvPr>
          <p:cNvSpPr txBox="1"/>
          <p:nvPr/>
        </p:nvSpPr>
        <p:spPr>
          <a:xfrm>
            <a:off x="657262" y="3877671"/>
            <a:ext cx="2211470" cy="954107"/>
          </a:xfrm>
          <a:prstGeom prst="rect">
            <a:avLst/>
          </a:prstGeom>
          <a:noFill/>
        </p:spPr>
        <p:txBody>
          <a:bodyPr wrap="square">
            <a:spAutoFit/>
          </a:bodyPr>
          <a:lstStyle/>
          <a:p>
            <a:pPr algn="r"/>
            <a:r>
              <a:rPr lang="en-GB" sz="1400" b="1" dirty="0">
                <a:solidFill>
                  <a:srgbClr val="AA2D5C"/>
                </a:solidFill>
                <a:effectLst/>
                <a:latin typeface="Helvetica" pitchFamily="2" charset="0"/>
                <a:ea typeface="Calibri" panose="020F0502020204030204" pitchFamily="34" charset="0"/>
                <a:cs typeface="Calibri Light" panose="020F0302020204030204" pitchFamily="34" charset="0"/>
              </a:rPr>
              <a:t>CAPACITY</a:t>
            </a:r>
            <a:br>
              <a:rPr lang="en-GB" sz="1400"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rPr>
            </a:br>
            <a:r>
              <a:rPr lang="en-GB" sz="1400"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rPr>
              <a:t>Families with economic means sent their children to Kampala to avoid war.</a:t>
            </a:r>
            <a:endParaRPr lang="en-US" sz="1400" dirty="0">
              <a:latin typeface="Helvetica Light" panose="020B0403020202020204" pitchFamily="34" charset="0"/>
            </a:endParaRPr>
          </a:p>
        </p:txBody>
      </p:sp>
      <p:sp>
        <p:nvSpPr>
          <p:cNvPr id="39" name="Down Arrow 38">
            <a:extLst>
              <a:ext uri="{FF2B5EF4-FFF2-40B4-BE49-F238E27FC236}">
                <a16:creationId xmlns:a16="http://schemas.microsoft.com/office/drawing/2014/main" id="{3920CA42-4866-0254-A430-E778B47756BB}"/>
              </a:ext>
            </a:extLst>
          </p:cNvPr>
          <p:cNvSpPr/>
          <p:nvPr/>
        </p:nvSpPr>
        <p:spPr>
          <a:xfrm rot="10800000">
            <a:off x="1714626" y="3910849"/>
            <a:ext cx="142407" cy="180552"/>
          </a:xfrm>
          <a:prstGeom prst="downArrow">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0C94D6"/>
              </a:solidFill>
            </a:endParaRPr>
          </a:p>
        </p:txBody>
      </p:sp>
      <p:cxnSp>
        <p:nvCxnSpPr>
          <p:cNvPr id="41" name="Straight Connector 40">
            <a:extLst>
              <a:ext uri="{FF2B5EF4-FFF2-40B4-BE49-F238E27FC236}">
                <a16:creationId xmlns:a16="http://schemas.microsoft.com/office/drawing/2014/main" id="{7FA7626D-BDE8-7FE9-9A41-EE26F93C74B5}"/>
              </a:ext>
            </a:extLst>
          </p:cNvPr>
          <p:cNvCxnSpPr>
            <a:cxnSpLocks/>
            <a:endCxn id="32" idx="2"/>
          </p:cNvCxnSpPr>
          <p:nvPr/>
        </p:nvCxnSpPr>
        <p:spPr>
          <a:xfrm>
            <a:off x="2870732" y="4017365"/>
            <a:ext cx="559723" cy="0"/>
          </a:xfrm>
          <a:prstGeom prst="line">
            <a:avLst/>
          </a:prstGeom>
          <a:ln>
            <a:solidFill>
              <a:srgbClr val="292348"/>
            </a:solidFill>
          </a:ln>
        </p:spPr>
        <p:style>
          <a:lnRef idx="1">
            <a:schemeClr val="accent1"/>
          </a:lnRef>
          <a:fillRef idx="0">
            <a:schemeClr val="accent1"/>
          </a:fillRef>
          <a:effectRef idx="0">
            <a:schemeClr val="accent1"/>
          </a:effectRef>
          <a:fontRef idx="minor">
            <a:schemeClr val="tx1"/>
          </a:fontRef>
        </p:style>
      </p:cxnSp>
      <p:sp>
        <p:nvSpPr>
          <p:cNvPr id="44" name="Oval 43">
            <a:extLst>
              <a:ext uri="{FF2B5EF4-FFF2-40B4-BE49-F238E27FC236}">
                <a16:creationId xmlns:a16="http://schemas.microsoft.com/office/drawing/2014/main" id="{942DA2C1-1CD7-1F9B-8226-0950143EDC98}"/>
              </a:ext>
            </a:extLst>
          </p:cNvPr>
          <p:cNvSpPr/>
          <p:nvPr/>
        </p:nvSpPr>
        <p:spPr>
          <a:xfrm>
            <a:off x="4995741" y="3493226"/>
            <a:ext cx="262328" cy="262328"/>
          </a:xfrm>
          <a:prstGeom prst="ellipse">
            <a:avLst/>
          </a:prstGeom>
          <a:solidFill>
            <a:schemeClr val="bg1"/>
          </a:solidFill>
          <a:ln>
            <a:solidFill>
              <a:srgbClr val="2923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TextBox 44">
            <a:extLst>
              <a:ext uri="{FF2B5EF4-FFF2-40B4-BE49-F238E27FC236}">
                <a16:creationId xmlns:a16="http://schemas.microsoft.com/office/drawing/2014/main" id="{AB7363D4-BA8D-7E2B-4584-B84B9BA4759F}"/>
              </a:ext>
            </a:extLst>
          </p:cNvPr>
          <p:cNvSpPr txBox="1"/>
          <p:nvPr/>
        </p:nvSpPr>
        <p:spPr>
          <a:xfrm>
            <a:off x="5244611" y="2240940"/>
            <a:ext cx="4869705" cy="954107"/>
          </a:xfrm>
          <a:prstGeom prst="rect">
            <a:avLst/>
          </a:prstGeom>
          <a:noFill/>
        </p:spPr>
        <p:txBody>
          <a:bodyPr wrap="square">
            <a:spAutoFit/>
          </a:bodyPr>
          <a:lstStyle/>
          <a:p>
            <a:r>
              <a:rPr lang="en-GB" sz="1400" dirty="0">
                <a:solidFill>
                  <a:srgbClr val="4EA827"/>
                </a:solidFill>
                <a:effectLst/>
                <a:latin typeface="Helvetica Light" panose="020B0403020202020204" pitchFamily="34" charset="0"/>
                <a:ea typeface="Calibri" panose="020F0502020204030204" pitchFamily="34" charset="0"/>
                <a:cs typeface="Calibri Light" panose="020F0302020204030204" pitchFamily="34" charset="0"/>
              </a:rPr>
              <a:t>    </a:t>
            </a:r>
            <a:r>
              <a:rPr lang="en-GB" sz="1400" b="1" dirty="0">
                <a:solidFill>
                  <a:srgbClr val="AA2D5C"/>
                </a:solidFill>
                <a:effectLst/>
                <a:latin typeface="Helvetica" pitchFamily="2" charset="0"/>
                <a:ea typeface="Calibri" panose="020F0502020204030204" pitchFamily="34" charset="0"/>
                <a:cs typeface="Calibri Light" panose="020F0302020204030204" pitchFamily="34" charset="0"/>
              </a:rPr>
              <a:t>VULNERABILITY</a:t>
            </a:r>
            <a:br>
              <a:rPr lang="en-GB" sz="1400"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rPr>
            </a:br>
            <a:r>
              <a:rPr lang="en-GB" sz="1400" dirty="0">
                <a:solidFill>
                  <a:srgbClr val="000000"/>
                </a:solidFill>
                <a:latin typeface="Helvetica Light" panose="020B0403020202020204" pitchFamily="34" charset="0"/>
                <a:ea typeface="Calibri" panose="020F0502020204030204" pitchFamily="34" charset="0"/>
                <a:cs typeface="Calibri Light" panose="020F0302020204030204" pitchFamily="34" charset="0"/>
              </a:rPr>
              <a:t>To reduce the vulnerability, humanitarian organizations established night centres for children commuting into town to avoid exploitation and abuse. </a:t>
            </a:r>
            <a:endParaRPr lang="en-US" sz="1400" dirty="0">
              <a:latin typeface="Helvetica Light" panose="020B0403020202020204" pitchFamily="34" charset="0"/>
            </a:endParaRPr>
          </a:p>
        </p:txBody>
      </p:sp>
      <p:sp>
        <p:nvSpPr>
          <p:cNvPr id="46" name="Down Arrow 45">
            <a:extLst>
              <a:ext uri="{FF2B5EF4-FFF2-40B4-BE49-F238E27FC236}">
                <a16:creationId xmlns:a16="http://schemas.microsoft.com/office/drawing/2014/main" id="{A5C87B8A-9554-8652-AB2B-B35210404EC7}"/>
              </a:ext>
            </a:extLst>
          </p:cNvPr>
          <p:cNvSpPr/>
          <p:nvPr/>
        </p:nvSpPr>
        <p:spPr>
          <a:xfrm>
            <a:off x="5346431" y="2310473"/>
            <a:ext cx="142407" cy="180552"/>
          </a:xfrm>
          <a:prstGeom prst="downArrow">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Oval 47">
            <a:extLst>
              <a:ext uri="{FF2B5EF4-FFF2-40B4-BE49-F238E27FC236}">
                <a16:creationId xmlns:a16="http://schemas.microsoft.com/office/drawing/2014/main" id="{7CF005AE-453B-B148-DAA4-CA5E7A45EC0A}"/>
              </a:ext>
            </a:extLst>
          </p:cNvPr>
          <p:cNvSpPr/>
          <p:nvPr/>
        </p:nvSpPr>
        <p:spPr>
          <a:xfrm>
            <a:off x="5953547" y="5046905"/>
            <a:ext cx="262328" cy="262328"/>
          </a:xfrm>
          <a:prstGeom prst="ellipse">
            <a:avLst/>
          </a:prstGeom>
          <a:solidFill>
            <a:schemeClr val="bg1"/>
          </a:solidFill>
          <a:ln>
            <a:solidFill>
              <a:srgbClr val="2923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TextBox 48">
            <a:extLst>
              <a:ext uri="{FF2B5EF4-FFF2-40B4-BE49-F238E27FC236}">
                <a16:creationId xmlns:a16="http://schemas.microsoft.com/office/drawing/2014/main" id="{503A14C6-B756-B2AD-ABDA-A8C13BEF239B}"/>
              </a:ext>
            </a:extLst>
          </p:cNvPr>
          <p:cNvSpPr txBox="1"/>
          <p:nvPr/>
        </p:nvSpPr>
        <p:spPr>
          <a:xfrm>
            <a:off x="2345636" y="4987296"/>
            <a:ext cx="3064217" cy="954107"/>
          </a:xfrm>
          <a:prstGeom prst="rect">
            <a:avLst/>
          </a:prstGeom>
          <a:noFill/>
        </p:spPr>
        <p:txBody>
          <a:bodyPr wrap="square">
            <a:spAutoFit/>
          </a:bodyPr>
          <a:lstStyle/>
          <a:p>
            <a:pPr algn="r"/>
            <a:r>
              <a:rPr lang="en-GB" sz="1400" b="1" dirty="0">
                <a:solidFill>
                  <a:srgbClr val="AA2D5C"/>
                </a:solidFill>
                <a:effectLst/>
                <a:latin typeface="Helvetica" pitchFamily="2" charset="0"/>
                <a:ea typeface="Calibri" panose="020F0502020204030204" pitchFamily="34" charset="0"/>
                <a:cs typeface="Calibri Light" panose="020F0302020204030204" pitchFamily="34" charset="0"/>
              </a:rPr>
              <a:t>THREAT</a:t>
            </a:r>
            <a:br>
              <a:rPr lang="en-GB" sz="1400"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rPr>
            </a:br>
            <a:r>
              <a:rPr lang="en-GB" sz="1400"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rPr>
              <a:t>Religious leaders negotiated with LRA soldiers for the release of children under 16 years old.</a:t>
            </a:r>
            <a:endParaRPr lang="en-US" sz="1400" dirty="0">
              <a:latin typeface="Helvetica Light" panose="020B0403020202020204" pitchFamily="34" charset="0"/>
            </a:endParaRPr>
          </a:p>
        </p:txBody>
      </p:sp>
      <p:sp>
        <p:nvSpPr>
          <p:cNvPr id="50" name="Down Arrow 49">
            <a:extLst>
              <a:ext uri="{FF2B5EF4-FFF2-40B4-BE49-F238E27FC236}">
                <a16:creationId xmlns:a16="http://schemas.microsoft.com/office/drawing/2014/main" id="{027D841E-775E-0ECA-32D0-1B1A0B08D0CF}"/>
              </a:ext>
            </a:extLst>
          </p:cNvPr>
          <p:cNvSpPr/>
          <p:nvPr/>
        </p:nvSpPr>
        <p:spPr>
          <a:xfrm>
            <a:off x="4439528" y="5053925"/>
            <a:ext cx="142407" cy="180552"/>
          </a:xfrm>
          <a:prstGeom prst="downArrow">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rgbClr val="AA2D5C"/>
              </a:solidFill>
            </a:endParaRPr>
          </a:p>
        </p:txBody>
      </p:sp>
      <p:cxnSp>
        <p:nvCxnSpPr>
          <p:cNvPr id="51" name="Straight Connector 50">
            <a:extLst>
              <a:ext uri="{FF2B5EF4-FFF2-40B4-BE49-F238E27FC236}">
                <a16:creationId xmlns:a16="http://schemas.microsoft.com/office/drawing/2014/main" id="{88E659FA-45E6-1ACC-FA4D-6B4190D988A2}"/>
              </a:ext>
            </a:extLst>
          </p:cNvPr>
          <p:cNvCxnSpPr>
            <a:cxnSpLocks/>
            <a:endCxn id="48" idx="2"/>
          </p:cNvCxnSpPr>
          <p:nvPr/>
        </p:nvCxnSpPr>
        <p:spPr>
          <a:xfrm>
            <a:off x="5393824" y="5178069"/>
            <a:ext cx="559723" cy="0"/>
          </a:xfrm>
          <a:prstGeom prst="line">
            <a:avLst/>
          </a:prstGeom>
          <a:ln>
            <a:solidFill>
              <a:srgbClr val="292348"/>
            </a:solidFill>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73ED8ACC-D3A7-2C5D-F6F1-C925A212B884}"/>
              </a:ext>
            </a:extLst>
          </p:cNvPr>
          <p:cNvSpPr txBox="1"/>
          <p:nvPr/>
        </p:nvSpPr>
        <p:spPr>
          <a:xfrm>
            <a:off x="8048154" y="3155623"/>
            <a:ext cx="4035096" cy="1600438"/>
          </a:xfrm>
          <a:prstGeom prst="rect">
            <a:avLst/>
          </a:prstGeom>
          <a:noFill/>
        </p:spPr>
        <p:txBody>
          <a:bodyPr wrap="square">
            <a:spAutoFit/>
          </a:bodyPr>
          <a:lstStyle/>
          <a:p>
            <a:r>
              <a:rPr lang="en-GB" sz="1400" dirty="0">
                <a:solidFill>
                  <a:srgbClr val="AA2D5C"/>
                </a:solidFill>
                <a:effectLst/>
                <a:latin typeface="Helvetica Light" panose="020B0403020202020204" pitchFamily="34" charset="0"/>
                <a:ea typeface="Calibri" panose="020F0502020204030204" pitchFamily="34" charset="0"/>
                <a:cs typeface="Calibri Light" panose="020F0302020204030204" pitchFamily="34" charset="0"/>
              </a:rPr>
              <a:t>    </a:t>
            </a:r>
            <a:r>
              <a:rPr lang="en-GB" sz="1400" b="1" dirty="0">
                <a:solidFill>
                  <a:srgbClr val="AA2D5C"/>
                </a:solidFill>
                <a:effectLst/>
                <a:latin typeface="Helvetica" pitchFamily="2" charset="0"/>
                <a:ea typeface="Calibri" panose="020F0502020204030204" pitchFamily="34" charset="0"/>
                <a:cs typeface="Calibri Light" panose="020F0302020204030204" pitchFamily="34" charset="0"/>
              </a:rPr>
              <a:t>THREAT</a:t>
            </a:r>
            <a:br>
              <a:rPr lang="en-GB" sz="1400"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rPr>
            </a:br>
            <a:r>
              <a:rPr lang="en-GB" sz="1400"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rPr>
              <a:t>In 2005, the UN Security Council adopted resolution 1612, a Monitoring and Reporting Mechanism (MRM) to monitor grave violations committed against children in times of armed conflict, and this was implemented in Northern Uganda to monitor the attacks by the LRA.</a:t>
            </a:r>
            <a:endParaRPr lang="en-US" sz="1400" dirty="0">
              <a:latin typeface="Helvetica Light" panose="020B0403020202020204" pitchFamily="34" charset="0"/>
            </a:endParaRPr>
          </a:p>
        </p:txBody>
      </p:sp>
      <p:sp>
        <p:nvSpPr>
          <p:cNvPr id="54" name="Oval 53">
            <a:extLst>
              <a:ext uri="{FF2B5EF4-FFF2-40B4-BE49-F238E27FC236}">
                <a16:creationId xmlns:a16="http://schemas.microsoft.com/office/drawing/2014/main" id="{75F867A7-21D8-5393-E793-03DE46115493}"/>
              </a:ext>
            </a:extLst>
          </p:cNvPr>
          <p:cNvSpPr/>
          <p:nvPr/>
        </p:nvSpPr>
        <p:spPr>
          <a:xfrm>
            <a:off x="8421031" y="5087793"/>
            <a:ext cx="262328" cy="262328"/>
          </a:xfrm>
          <a:prstGeom prst="ellipse">
            <a:avLst/>
          </a:prstGeom>
          <a:solidFill>
            <a:schemeClr val="bg1"/>
          </a:solidFill>
          <a:ln>
            <a:solidFill>
              <a:srgbClr val="2923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1" name="Picture 70">
            <a:extLst>
              <a:ext uri="{FF2B5EF4-FFF2-40B4-BE49-F238E27FC236}">
                <a16:creationId xmlns:a16="http://schemas.microsoft.com/office/drawing/2014/main" id="{78BD7C17-FD9D-D230-7FC4-4637307B00DB}"/>
              </a:ext>
            </a:extLst>
          </p:cNvPr>
          <p:cNvPicPr>
            <a:picLocks noChangeAspect="1"/>
          </p:cNvPicPr>
          <p:nvPr/>
        </p:nvPicPr>
        <p:blipFill>
          <a:blip r:embed="rId4"/>
          <a:stretch>
            <a:fillRect/>
          </a:stretch>
        </p:blipFill>
        <p:spPr>
          <a:xfrm>
            <a:off x="10632657" y="5273918"/>
            <a:ext cx="1104760" cy="1047873"/>
          </a:xfrm>
          <a:prstGeom prst="rect">
            <a:avLst/>
          </a:prstGeom>
        </p:spPr>
      </p:pic>
      <p:cxnSp>
        <p:nvCxnSpPr>
          <p:cNvPr id="78" name="Straight Connector 77">
            <a:extLst>
              <a:ext uri="{FF2B5EF4-FFF2-40B4-BE49-F238E27FC236}">
                <a16:creationId xmlns:a16="http://schemas.microsoft.com/office/drawing/2014/main" id="{1CFEE1A9-D25D-ADCC-D0DE-059818418151}"/>
              </a:ext>
            </a:extLst>
          </p:cNvPr>
          <p:cNvCxnSpPr>
            <a:cxnSpLocks/>
          </p:cNvCxnSpPr>
          <p:nvPr/>
        </p:nvCxnSpPr>
        <p:spPr>
          <a:xfrm flipV="1">
            <a:off x="3732293" y="2139302"/>
            <a:ext cx="0" cy="292315"/>
          </a:xfrm>
          <a:prstGeom prst="line">
            <a:avLst/>
          </a:prstGeom>
          <a:ln>
            <a:solidFill>
              <a:srgbClr val="292348"/>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0B8644F9-1788-F42A-0A7F-D62A6059D390}"/>
              </a:ext>
            </a:extLst>
          </p:cNvPr>
          <p:cNvSpPr txBox="1"/>
          <p:nvPr/>
        </p:nvSpPr>
        <p:spPr>
          <a:xfrm>
            <a:off x="5894821" y="5790737"/>
            <a:ext cx="4738129" cy="738664"/>
          </a:xfrm>
          <a:prstGeom prst="rect">
            <a:avLst/>
          </a:prstGeom>
          <a:noFill/>
        </p:spPr>
        <p:txBody>
          <a:bodyPr wrap="square">
            <a:spAutoFit/>
          </a:bodyPr>
          <a:lstStyle/>
          <a:p>
            <a:pPr algn="r"/>
            <a:r>
              <a:rPr lang="en-GB" sz="1400"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rPr>
              <a:t>The children are safer. The combined effort to reduce the threat, vulnerability and increase capacity has led to a </a:t>
            </a:r>
            <a:r>
              <a:rPr lang="en-GB" sz="1400" b="1" dirty="0">
                <a:solidFill>
                  <a:srgbClr val="AA2D5C"/>
                </a:solidFill>
                <a:effectLst/>
                <a:latin typeface="Helvetica" pitchFamily="2" charset="0"/>
                <a:ea typeface="Calibri" panose="020F0502020204030204" pitchFamily="34" charset="0"/>
                <a:cs typeface="Calibri Light" panose="020F0302020204030204" pitchFamily="34" charset="0"/>
              </a:rPr>
              <a:t>reduced risk</a:t>
            </a:r>
            <a:r>
              <a:rPr lang="en-GB" sz="1400" b="1" dirty="0">
                <a:solidFill>
                  <a:srgbClr val="000000"/>
                </a:solidFill>
                <a:effectLst/>
                <a:latin typeface="Helvetica" pitchFamily="2" charset="0"/>
                <a:ea typeface="Calibri" panose="020F0502020204030204" pitchFamily="34" charset="0"/>
                <a:cs typeface="Calibri Light" panose="020F0302020204030204" pitchFamily="34" charset="0"/>
              </a:rPr>
              <a:t> </a:t>
            </a:r>
            <a:r>
              <a:rPr lang="en-GB" sz="1400"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rPr>
              <a:t>of being kidnapped and killed by the LRA.</a:t>
            </a:r>
            <a:endParaRPr lang="en-US" sz="1400" dirty="0">
              <a:latin typeface="Helvetica Light" panose="020B0403020202020204" pitchFamily="34" charset="0"/>
            </a:endParaRPr>
          </a:p>
        </p:txBody>
      </p:sp>
      <p:cxnSp>
        <p:nvCxnSpPr>
          <p:cNvPr id="86" name="Elbow Connector 85">
            <a:extLst>
              <a:ext uri="{FF2B5EF4-FFF2-40B4-BE49-F238E27FC236}">
                <a16:creationId xmlns:a16="http://schemas.microsoft.com/office/drawing/2014/main" id="{6BB99EAE-6F12-4CE3-C55F-C6DA57A910A7}"/>
              </a:ext>
            </a:extLst>
          </p:cNvPr>
          <p:cNvCxnSpPr>
            <a:cxnSpLocks/>
            <a:stCxn id="44" idx="0"/>
          </p:cNvCxnSpPr>
          <p:nvPr/>
        </p:nvCxnSpPr>
        <p:spPr>
          <a:xfrm rot="5400000" flipH="1" flipV="1">
            <a:off x="4669746" y="2888777"/>
            <a:ext cx="1061609" cy="147290"/>
          </a:xfrm>
          <a:prstGeom prst="bentConnector3">
            <a:avLst>
              <a:gd name="adj1" fmla="val 99421"/>
            </a:avLst>
          </a:prstGeom>
          <a:ln>
            <a:solidFill>
              <a:srgbClr val="292348"/>
            </a:solidFill>
          </a:ln>
        </p:spPr>
        <p:style>
          <a:lnRef idx="1">
            <a:schemeClr val="accent1"/>
          </a:lnRef>
          <a:fillRef idx="0">
            <a:schemeClr val="accent1"/>
          </a:fillRef>
          <a:effectRef idx="0">
            <a:schemeClr val="accent1"/>
          </a:effectRef>
          <a:fontRef idx="minor">
            <a:schemeClr val="tx1"/>
          </a:fontRef>
        </p:style>
      </p:cxnSp>
      <p:cxnSp>
        <p:nvCxnSpPr>
          <p:cNvPr id="92" name="Elbow Connector 91">
            <a:extLst>
              <a:ext uri="{FF2B5EF4-FFF2-40B4-BE49-F238E27FC236}">
                <a16:creationId xmlns:a16="http://schemas.microsoft.com/office/drawing/2014/main" id="{AE159885-C69A-13B2-7CDF-AA275129483F}"/>
              </a:ext>
            </a:extLst>
          </p:cNvPr>
          <p:cNvCxnSpPr>
            <a:cxnSpLocks/>
          </p:cNvCxnSpPr>
          <p:nvPr/>
        </p:nvCxnSpPr>
        <p:spPr>
          <a:xfrm rot="16200000" flipV="1">
            <a:off x="8117084" y="4929491"/>
            <a:ext cx="347600" cy="231335"/>
          </a:xfrm>
          <a:prstGeom prst="bentConnector3">
            <a:avLst>
              <a:gd name="adj1" fmla="val -1329"/>
            </a:avLst>
          </a:prstGeom>
          <a:ln>
            <a:solidFill>
              <a:srgbClr val="292348"/>
            </a:solidFill>
          </a:ln>
        </p:spPr>
        <p:style>
          <a:lnRef idx="1">
            <a:schemeClr val="accent1"/>
          </a:lnRef>
          <a:fillRef idx="0">
            <a:schemeClr val="accent1"/>
          </a:fillRef>
          <a:effectRef idx="0">
            <a:schemeClr val="accent1"/>
          </a:effectRef>
          <a:fontRef idx="minor">
            <a:schemeClr val="tx1"/>
          </a:fontRef>
        </p:style>
      </p:cxnSp>
      <p:sp>
        <p:nvSpPr>
          <p:cNvPr id="98" name="Down Arrow 97">
            <a:extLst>
              <a:ext uri="{FF2B5EF4-FFF2-40B4-BE49-F238E27FC236}">
                <a16:creationId xmlns:a16="http://schemas.microsoft.com/office/drawing/2014/main" id="{6AE1A73E-E51D-61BE-C73B-012B9B43DF10}"/>
              </a:ext>
            </a:extLst>
          </p:cNvPr>
          <p:cNvSpPr/>
          <p:nvPr/>
        </p:nvSpPr>
        <p:spPr>
          <a:xfrm>
            <a:off x="186404" y="362311"/>
            <a:ext cx="197529" cy="2535939"/>
          </a:xfrm>
          <a:prstGeom prst="downArrow">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0" name="TextBox 99">
            <a:extLst>
              <a:ext uri="{FF2B5EF4-FFF2-40B4-BE49-F238E27FC236}">
                <a16:creationId xmlns:a16="http://schemas.microsoft.com/office/drawing/2014/main" id="{2B3C862F-B974-4D9F-6DB4-8635C7F149A1}"/>
              </a:ext>
            </a:extLst>
          </p:cNvPr>
          <p:cNvSpPr txBox="1"/>
          <p:nvPr/>
        </p:nvSpPr>
        <p:spPr>
          <a:xfrm rot="5400000">
            <a:off x="-58301" y="3122758"/>
            <a:ext cx="689754" cy="338554"/>
          </a:xfrm>
          <a:prstGeom prst="rect">
            <a:avLst/>
          </a:prstGeom>
          <a:noFill/>
        </p:spPr>
        <p:txBody>
          <a:bodyPr wrap="square">
            <a:spAutoFit/>
          </a:bodyPr>
          <a:lstStyle/>
          <a:p>
            <a:r>
              <a:rPr lang="en-GB" sz="1600" b="1" dirty="0">
                <a:solidFill>
                  <a:schemeClr val="bg2">
                    <a:lumMod val="75000"/>
                  </a:schemeClr>
                </a:solidFill>
                <a:effectLst/>
                <a:latin typeface="Helvetica" pitchFamily="2" charset="0"/>
                <a:ea typeface="Calibri" panose="020F0502020204030204" pitchFamily="34" charset="0"/>
                <a:cs typeface="Calibri Light" panose="020F0302020204030204" pitchFamily="34" charset="0"/>
              </a:rPr>
              <a:t>RISK</a:t>
            </a:r>
            <a:endParaRPr lang="en-GB" sz="1600" b="1" dirty="0">
              <a:solidFill>
                <a:schemeClr val="bg2">
                  <a:lumMod val="75000"/>
                </a:schemeClr>
              </a:solidFill>
              <a:latin typeface="Helvetica" pitchFamily="2" charset="0"/>
            </a:endParaRPr>
          </a:p>
        </p:txBody>
      </p:sp>
      <p:sp>
        <p:nvSpPr>
          <p:cNvPr id="102" name="Down Arrow 101">
            <a:extLst>
              <a:ext uri="{FF2B5EF4-FFF2-40B4-BE49-F238E27FC236}">
                <a16:creationId xmlns:a16="http://schemas.microsoft.com/office/drawing/2014/main" id="{6B2BCDDC-956C-933B-E569-E65DEFED5786}"/>
              </a:ext>
            </a:extLst>
          </p:cNvPr>
          <p:cNvSpPr/>
          <p:nvPr/>
        </p:nvSpPr>
        <p:spPr>
          <a:xfrm>
            <a:off x="186404" y="3695179"/>
            <a:ext cx="199891" cy="2867514"/>
          </a:xfrm>
          <a:prstGeom prst="downArrow">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Down Arrow 102">
            <a:extLst>
              <a:ext uri="{FF2B5EF4-FFF2-40B4-BE49-F238E27FC236}">
                <a16:creationId xmlns:a16="http://schemas.microsoft.com/office/drawing/2014/main" id="{C155B0F9-55CB-AED6-9476-E1A71FDF1593}"/>
              </a:ext>
            </a:extLst>
          </p:cNvPr>
          <p:cNvSpPr/>
          <p:nvPr/>
        </p:nvSpPr>
        <p:spPr>
          <a:xfrm rot="16200000">
            <a:off x="2784169" y="4112601"/>
            <a:ext cx="197529" cy="5195530"/>
          </a:xfrm>
          <a:prstGeom prst="downArrow">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4" name="TextBox 103">
            <a:extLst>
              <a:ext uri="{FF2B5EF4-FFF2-40B4-BE49-F238E27FC236}">
                <a16:creationId xmlns:a16="http://schemas.microsoft.com/office/drawing/2014/main" id="{2B20F12D-F966-9301-99C0-7E607A985F9B}"/>
              </a:ext>
            </a:extLst>
          </p:cNvPr>
          <p:cNvSpPr txBox="1"/>
          <p:nvPr/>
        </p:nvSpPr>
        <p:spPr>
          <a:xfrm>
            <a:off x="5490786" y="6498290"/>
            <a:ext cx="689754" cy="338554"/>
          </a:xfrm>
          <a:prstGeom prst="rect">
            <a:avLst/>
          </a:prstGeom>
          <a:noFill/>
        </p:spPr>
        <p:txBody>
          <a:bodyPr wrap="square">
            <a:spAutoFit/>
          </a:bodyPr>
          <a:lstStyle/>
          <a:p>
            <a:r>
              <a:rPr lang="en-GB" sz="1600" b="1">
                <a:solidFill>
                  <a:schemeClr val="bg2">
                    <a:lumMod val="75000"/>
                  </a:schemeClr>
                </a:solidFill>
                <a:effectLst/>
                <a:latin typeface="Helvetica" pitchFamily="2" charset="0"/>
                <a:ea typeface="Calibri" panose="020F0502020204030204" pitchFamily="34" charset="0"/>
                <a:cs typeface="Calibri Light" panose="020F0302020204030204" pitchFamily="34" charset="0"/>
              </a:rPr>
              <a:t>TIME</a:t>
            </a:r>
            <a:endParaRPr lang="en-GB" sz="1600" b="1">
              <a:solidFill>
                <a:schemeClr val="bg2">
                  <a:lumMod val="75000"/>
                </a:schemeClr>
              </a:solidFill>
              <a:latin typeface="Helvetica" pitchFamily="2" charset="0"/>
            </a:endParaRPr>
          </a:p>
        </p:txBody>
      </p:sp>
      <p:sp>
        <p:nvSpPr>
          <p:cNvPr id="105" name="Down Arrow 104">
            <a:extLst>
              <a:ext uri="{FF2B5EF4-FFF2-40B4-BE49-F238E27FC236}">
                <a16:creationId xmlns:a16="http://schemas.microsoft.com/office/drawing/2014/main" id="{3DE6EAEF-DC9C-D1F8-59AE-4A8AA4BE42C1}"/>
              </a:ext>
            </a:extLst>
          </p:cNvPr>
          <p:cNvSpPr/>
          <p:nvPr/>
        </p:nvSpPr>
        <p:spPr>
          <a:xfrm rot="16200000">
            <a:off x="8881701" y="3953414"/>
            <a:ext cx="197529" cy="5513903"/>
          </a:xfrm>
          <a:prstGeom prst="downArrow">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3" name="TextBox 122">
            <a:extLst>
              <a:ext uri="{FF2B5EF4-FFF2-40B4-BE49-F238E27FC236}">
                <a16:creationId xmlns:a16="http://schemas.microsoft.com/office/drawing/2014/main" id="{9653F410-B7B4-157F-E7AB-DEBB0670F255}"/>
              </a:ext>
            </a:extLst>
          </p:cNvPr>
          <p:cNvSpPr txBox="1"/>
          <p:nvPr/>
        </p:nvSpPr>
        <p:spPr>
          <a:xfrm rot="1202626">
            <a:off x="5645851" y="4449866"/>
            <a:ext cx="1230154" cy="246221"/>
          </a:xfrm>
          <a:prstGeom prst="rect">
            <a:avLst/>
          </a:prstGeom>
          <a:noFill/>
        </p:spPr>
        <p:txBody>
          <a:bodyPr wrap="square">
            <a:spAutoFit/>
          </a:bodyPr>
          <a:lstStyle/>
          <a:p>
            <a:r>
              <a:rPr lang="en-GB" sz="1000" b="1" dirty="0">
                <a:solidFill>
                  <a:schemeClr val="bg1">
                    <a:lumMod val="75000"/>
                  </a:schemeClr>
                </a:solidFill>
                <a:effectLst/>
                <a:latin typeface="Helvetica" pitchFamily="2" charset="0"/>
                <a:ea typeface="Calibri" panose="020F0502020204030204" pitchFamily="34" charset="0"/>
                <a:cs typeface="Calibri Light" panose="020F0302020204030204" pitchFamily="34" charset="0"/>
              </a:rPr>
              <a:t>Original vision</a:t>
            </a:r>
            <a:endParaRPr lang="en-GB" sz="1000" b="1" dirty="0">
              <a:solidFill>
                <a:schemeClr val="bg1">
                  <a:lumMod val="75000"/>
                </a:schemeClr>
              </a:solidFill>
              <a:latin typeface="Helvetica" pitchFamily="2" charset="0"/>
            </a:endParaRPr>
          </a:p>
        </p:txBody>
      </p:sp>
      <p:sp>
        <p:nvSpPr>
          <p:cNvPr id="124" name="Triangle 123">
            <a:extLst>
              <a:ext uri="{FF2B5EF4-FFF2-40B4-BE49-F238E27FC236}">
                <a16:creationId xmlns:a16="http://schemas.microsoft.com/office/drawing/2014/main" id="{A5842E52-2A97-164A-B2F2-D0BA316E3EDD}"/>
              </a:ext>
            </a:extLst>
          </p:cNvPr>
          <p:cNvSpPr/>
          <p:nvPr/>
        </p:nvSpPr>
        <p:spPr>
          <a:xfrm rot="5400000">
            <a:off x="10466367" y="5623545"/>
            <a:ext cx="266700" cy="237714"/>
          </a:xfrm>
          <a:prstGeom prst="triangle">
            <a:avLst>
              <a:gd name="adj" fmla="val 50000"/>
            </a:avLst>
          </a:prstGeom>
          <a:solidFill>
            <a:srgbClr val="29234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14259CEA-C023-FAF4-2942-E0B5CE50B72E}"/>
              </a:ext>
            </a:extLst>
          </p:cNvPr>
          <p:cNvPicPr>
            <a:picLocks noChangeAspect="1"/>
          </p:cNvPicPr>
          <p:nvPr/>
        </p:nvPicPr>
        <p:blipFill>
          <a:blip r:embed="rId5"/>
          <a:stretch>
            <a:fillRect/>
          </a:stretch>
        </p:blipFill>
        <p:spPr>
          <a:xfrm>
            <a:off x="10349044" y="1316406"/>
            <a:ext cx="1359502" cy="1557864"/>
          </a:xfrm>
          <a:prstGeom prst="rect">
            <a:avLst/>
          </a:prstGeom>
        </p:spPr>
      </p:pic>
      <p:sp>
        <p:nvSpPr>
          <p:cNvPr id="5" name="TextBox 4">
            <a:extLst>
              <a:ext uri="{FF2B5EF4-FFF2-40B4-BE49-F238E27FC236}">
                <a16:creationId xmlns:a16="http://schemas.microsoft.com/office/drawing/2014/main" id="{03F48E45-F18C-8494-4D30-1743C4CC7558}"/>
              </a:ext>
            </a:extLst>
          </p:cNvPr>
          <p:cNvSpPr txBox="1"/>
          <p:nvPr/>
        </p:nvSpPr>
        <p:spPr>
          <a:xfrm>
            <a:off x="10760970" y="1727207"/>
            <a:ext cx="1255127" cy="338554"/>
          </a:xfrm>
          <a:prstGeom prst="rect">
            <a:avLst/>
          </a:prstGeom>
          <a:noFill/>
        </p:spPr>
        <p:txBody>
          <a:bodyPr wrap="square">
            <a:spAutoFit/>
          </a:bodyPr>
          <a:lstStyle/>
          <a:p>
            <a:r>
              <a:rPr lang="en-GB" sz="1600" b="1" spc="-20" dirty="0">
                <a:solidFill>
                  <a:srgbClr val="FFFFFF"/>
                </a:solidFill>
                <a:effectLst/>
                <a:latin typeface="Helvetica" pitchFamily="2" charset="0"/>
                <a:ea typeface="Calibri" panose="020F0502020204030204" pitchFamily="34" charset="0"/>
                <a:cs typeface="Calibri Light" panose="020F0302020204030204" pitchFamily="34" charset="0"/>
              </a:rPr>
              <a:t>Uganda</a:t>
            </a:r>
            <a:endParaRPr lang="en-US" sz="1600" b="1" dirty="0">
              <a:solidFill>
                <a:srgbClr val="FFFFFF"/>
              </a:solidFill>
              <a:latin typeface="Helvetica" pitchFamily="2" charset="0"/>
            </a:endParaRPr>
          </a:p>
        </p:txBody>
      </p:sp>
      <p:sp>
        <p:nvSpPr>
          <p:cNvPr id="6" name="Down Arrow 5">
            <a:extLst>
              <a:ext uri="{FF2B5EF4-FFF2-40B4-BE49-F238E27FC236}">
                <a16:creationId xmlns:a16="http://schemas.microsoft.com/office/drawing/2014/main" id="{20F5A8CB-362A-867A-61AA-CCABAE0CEAD3}"/>
              </a:ext>
            </a:extLst>
          </p:cNvPr>
          <p:cNvSpPr/>
          <p:nvPr/>
        </p:nvSpPr>
        <p:spPr>
          <a:xfrm>
            <a:off x="8157364" y="3216407"/>
            <a:ext cx="142407" cy="180552"/>
          </a:xfrm>
          <a:prstGeom prst="downArrow">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807198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B8C8E29-21A8-4EFE-FD36-F5FDE67E1053}"/>
              </a:ext>
            </a:extLst>
          </p:cNvPr>
          <p:cNvSpPr/>
          <p:nvPr/>
        </p:nvSpPr>
        <p:spPr>
          <a:xfrm>
            <a:off x="12061493" y="0"/>
            <a:ext cx="147440" cy="6858000"/>
          </a:xfrm>
          <a:prstGeom prst="rect">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AA2D5C"/>
              </a:solidFill>
            </a:endParaRPr>
          </a:p>
        </p:txBody>
      </p:sp>
      <p:sp>
        <p:nvSpPr>
          <p:cNvPr id="2" name="Rectangle 1">
            <a:extLst>
              <a:ext uri="{FF2B5EF4-FFF2-40B4-BE49-F238E27FC236}">
                <a16:creationId xmlns:a16="http://schemas.microsoft.com/office/drawing/2014/main" id="{6F2A6960-5FDC-B01F-D40A-3B89DE39164B}"/>
              </a:ext>
            </a:extLst>
          </p:cNvPr>
          <p:cNvSpPr/>
          <p:nvPr/>
        </p:nvSpPr>
        <p:spPr>
          <a:xfrm>
            <a:off x="11938000" y="0"/>
            <a:ext cx="270933" cy="6858000"/>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6" name="TextBox 5">
            <a:extLst>
              <a:ext uri="{FF2B5EF4-FFF2-40B4-BE49-F238E27FC236}">
                <a16:creationId xmlns:a16="http://schemas.microsoft.com/office/drawing/2014/main" id="{A08C4F24-AA3B-8CCE-A37A-599E6A3BD832}"/>
              </a:ext>
            </a:extLst>
          </p:cNvPr>
          <p:cNvSpPr txBox="1"/>
          <p:nvPr/>
        </p:nvSpPr>
        <p:spPr>
          <a:xfrm>
            <a:off x="414570" y="1777535"/>
            <a:ext cx="3969376" cy="1144224"/>
          </a:xfrm>
          <a:prstGeom prst="rect">
            <a:avLst/>
          </a:prstGeom>
          <a:noFill/>
        </p:spPr>
        <p:txBody>
          <a:bodyPr wrap="square">
            <a:spAutoFit/>
          </a:bodyPr>
          <a:lstStyle/>
          <a:p>
            <a:pPr lvl="0">
              <a:lnSpc>
                <a:spcPct val="110000"/>
              </a:lnSpc>
              <a:spcBef>
                <a:spcPts val="0"/>
              </a:spcBef>
              <a:spcAft>
                <a:spcPts val="600"/>
              </a:spcAft>
              <a:buClr>
                <a:schemeClr val="accent2"/>
              </a:buClr>
              <a:tabLst>
                <a:tab pos="457200" algn="l"/>
              </a:tabLst>
            </a:pPr>
            <a:r>
              <a:rPr lang="en-GB" sz="2100" b="1" kern="100" dirty="0">
                <a:effectLst/>
                <a:latin typeface="Helvetica" pitchFamily="2" charset="0"/>
                <a:ea typeface="Calibri" panose="020F0502020204030204" pitchFamily="34" charset="0"/>
                <a:cs typeface="Calibri Light" panose="020F0302020204030204" pitchFamily="34" charset="0"/>
              </a:rPr>
              <a:t>Expertise, skills, knowledge </a:t>
            </a:r>
            <a:r>
              <a:rPr lang="en-GB" sz="2100" kern="100" dirty="0">
                <a:latin typeface="Helvetica Light" panose="020B0403020202020204" pitchFamily="34" charset="0"/>
                <a:ea typeface="Calibri" panose="020F0502020204030204" pitchFamily="34" charset="0"/>
                <a:cs typeface="Calibri Light" panose="020F0302020204030204" pitchFamily="34" charset="0"/>
              </a:rPr>
              <a:t>gained through engaging/</a:t>
            </a:r>
            <a:br>
              <a:rPr lang="en-GB" sz="2100" kern="100" dirty="0">
                <a:effectLst/>
                <a:latin typeface="Helvetica Light" panose="020B0403020202020204" pitchFamily="34" charset="0"/>
                <a:ea typeface="Calibri" panose="020F0502020204030204" pitchFamily="34" charset="0"/>
                <a:cs typeface="Calibri Light" panose="020F0302020204030204" pitchFamily="34" charset="0"/>
              </a:rPr>
            </a:br>
            <a:r>
              <a:rPr lang="en-GB" sz="2100" kern="100" dirty="0">
                <a:effectLst/>
                <a:latin typeface="Helvetica Light" panose="020B0403020202020204" pitchFamily="34" charset="0"/>
                <a:ea typeface="Calibri" panose="020F0502020204030204" pitchFamily="34" charset="0"/>
                <a:cs typeface="Calibri Light" panose="020F0302020204030204" pitchFamily="34" charset="0"/>
              </a:rPr>
              <a:t>negotiating with armed actors.</a:t>
            </a:r>
            <a:endParaRPr lang="en-CH" sz="2100" kern="100" dirty="0">
              <a:effectLst/>
              <a:latin typeface="Helvetica Light" panose="020B0403020202020204" pitchFamily="34" charset="0"/>
              <a:ea typeface="Calibri" panose="020F0502020204030204" pitchFamily="34" charset="0"/>
              <a:cs typeface="Times New Roman" panose="02020603050405020304" pitchFamily="18" charset="0"/>
            </a:endParaRPr>
          </a:p>
        </p:txBody>
      </p:sp>
      <p:sp>
        <p:nvSpPr>
          <p:cNvPr id="7" name="Rounded Rectangle 6">
            <a:extLst>
              <a:ext uri="{FF2B5EF4-FFF2-40B4-BE49-F238E27FC236}">
                <a16:creationId xmlns:a16="http://schemas.microsoft.com/office/drawing/2014/main" id="{73844B27-0D4B-F32C-7A8E-AC8E1295ACAE}"/>
              </a:ext>
            </a:extLst>
          </p:cNvPr>
          <p:cNvSpPr/>
          <p:nvPr/>
        </p:nvSpPr>
        <p:spPr>
          <a:xfrm>
            <a:off x="350282" y="1485699"/>
            <a:ext cx="3875485" cy="1835326"/>
          </a:xfrm>
          <a:prstGeom prst="roundRect">
            <a:avLst/>
          </a:prstGeom>
          <a:noFill/>
          <a:ln w="25400">
            <a:solidFill>
              <a:srgbClr val="AA2D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56F3C94-68E2-4975-A3FC-EAA423251BE8}"/>
              </a:ext>
            </a:extLst>
          </p:cNvPr>
          <p:cNvSpPr txBox="1"/>
          <p:nvPr/>
        </p:nvSpPr>
        <p:spPr>
          <a:xfrm>
            <a:off x="4414036" y="1687738"/>
            <a:ext cx="7514503" cy="1499706"/>
          </a:xfrm>
          <a:prstGeom prst="rect">
            <a:avLst/>
          </a:prstGeom>
          <a:noFill/>
        </p:spPr>
        <p:txBody>
          <a:bodyPr wrap="square">
            <a:spAutoFit/>
          </a:bodyPr>
          <a:lstStyle/>
          <a:p>
            <a:pPr lvl="0">
              <a:lnSpc>
                <a:spcPct val="110000"/>
              </a:lnSpc>
              <a:spcBef>
                <a:spcPts val="0"/>
              </a:spcBef>
              <a:spcAft>
                <a:spcPts val="600"/>
              </a:spcAft>
              <a:buClr>
                <a:schemeClr val="accent2"/>
              </a:buClr>
              <a:tabLst>
                <a:tab pos="457200" algn="l"/>
              </a:tabLst>
            </a:pPr>
            <a:r>
              <a:rPr lang="en-GB" sz="2100" kern="100" dirty="0">
                <a:effectLst/>
                <a:latin typeface="Helvetica Light" panose="020B0403020202020204" pitchFamily="34" charset="0"/>
                <a:ea typeface="Calibri" panose="020F0502020204030204" pitchFamily="34" charset="0"/>
                <a:cs typeface="Calibri Light" panose="020F0302020204030204" pitchFamily="34" charset="0"/>
              </a:rPr>
              <a:t>Understanding of the </a:t>
            </a:r>
            <a:r>
              <a:rPr lang="en-GB" sz="2100" b="1" kern="100" dirty="0">
                <a:effectLst/>
                <a:latin typeface="Helvetica" pitchFamily="2" charset="0"/>
                <a:ea typeface="Calibri" panose="020F0502020204030204" pitchFamily="34" charset="0"/>
                <a:cs typeface="Calibri Light" panose="020F0302020204030204" pitchFamily="34" charset="0"/>
              </a:rPr>
              <a:t>motivation, structures, hierarchies</a:t>
            </a:r>
            <a:r>
              <a:rPr lang="en-GB" sz="2100" kern="100" dirty="0">
                <a:effectLst/>
                <a:latin typeface="Helvetica Light" panose="020B0403020202020204" pitchFamily="34" charset="0"/>
                <a:ea typeface="Calibri" panose="020F0502020204030204" pitchFamily="34" charset="0"/>
                <a:cs typeface="Calibri Light" panose="020F0302020204030204" pitchFamily="34" charset="0"/>
              </a:rPr>
              <a:t>, </a:t>
            </a:r>
            <a:br>
              <a:rPr lang="en-GB" sz="2100" kern="100" dirty="0">
                <a:effectLst/>
                <a:latin typeface="Helvetica Light" panose="020B0403020202020204" pitchFamily="34" charset="0"/>
                <a:ea typeface="Calibri" panose="020F0502020204030204" pitchFamily="34" charset="0"/>
                <a:cs typeface="Calibri Light" panose="020F0302020204030204" pitchFamily="34" charset="0"/>
              </a:rPr>
            </a:br>
            <a:r>
              <a:rPr lang="en-GB" sz="2100" kern="100" spc="-20" dirty="0">
                <a:effectLst/>
                <a:latin typeface="Helvetica Light" panose="020B0403020202020204" pitchFamily="34" charset="0"/>
                <a:ea typeface="Calibri" panose="020F0502020204030204" pitchFamily="34" charset="0"/>
                <a:cs typeface="Calibri Light" panose="020F0302020204030204" pitchFamily="34" charset="0"/>
              </a:rPr>
              <a:t>and de facto </a:t>
            </a:r>
            <a:r>
              <a:rPr lang="en-GB" sz="2100" b="1" kern="100" spc="-20" dirty="0">
                <a:effectLst/>
                <a:latin typeface="Helvetica" pitchFamily="2" charset="0"/>
                <a:ea typeface="Calibri" panose="020F0502020204030204" pitchFamily="34" charset="0"/>
                <a:cs typeface="Calibri Light" panose="020F0302020204030204" pitchFamily="34" charset="0"/>
              </a:rPr>
              <a:t>power dynamics </a:t>
            </a:r>
            <a:r>
              <a:rPr lang="en-GB" sz="2100" kern="100" spc="-20" dirty="0">
                <a:effectLst/>
                <a:latin typeface="Helvetica Light" panose="020B0403020202020204" pitchFamily="34" charset="0"/>
                <a:ea typeface="Calibri" panose="020F0502020204030204" pitchFamily="34" charset="0"/>
                <a:cs typeface="Calibri Light" panose="020F0302020204030204" pitchFamily="34" charset="0"/>
              </a:rPr>
              <a:t>within the armed actors, and </a:t>
            </a:r>
            <a:r>
              <a:rPr lang="en-GB" sz="2100" kern="100" spc="-30" dirty="0">
                <a:effectLst/>
                <a:latin typeface="Helvetica Light" panose="020B0403020202020204" pitchFamily="34" charset="0"/>
                <a:ea typeface="Calibri" panose="020F0502020204030204" pitchFamily="34" charset="0"/>
                <a:cs typeface="Calibri Light" panose="020F0302020204030204" pitchFamily="34" charset="0"/>
              </a:rPr>
              <a:t>therefore can be instrumental in mitigating real or perceived </a:t>
            </a:r>
            <a:r>
              <a:rPr lang="en-GB" sz="2100" kern="100" spc="-50" dirty="0">
                <a:effectLst/>
                <a:latin typeface="Helvetica Light" panose="020B0403020202020204" pitchFamily="34" charset="0"/>
                <a:ea typeface="Calibri" panose="020F0502020204030204" pitchFamily="34" charset="0"/>
                <a:cs typeface="Calibri Light" panose="020F0302020204030204" pitchFamily="34" charset="0"/>
              </a:rPr>
              <a:t>risks associated with engaging armed actors for risk reduction.</a:t>
            </a:r>
            <a:endParaRPr lang="en-CH" sz="2100" kern="100" spc="-50">
              <a:effectLst/>
              <a:latin typeface="Helvetica Light" panose="020B0403020202020204" pitchFamily="34" charset="0"/>
              <a:ea typeface="Calibri" panose="020F0502020204030204" pitchFamily="34" charset="0"/>
              <a:cs typeface="Times New Roman" panose="02020603050405020304" pitchFamily="18" charset="0"/>
            </a:endParaRPr>
          </a:p>
        </p:txBody>
      </p:sp>
      <p:sp>
        <p:nvSpPr>
          <p:cNvPr id="9" name="Rounded Rectangle 8">
            <a:extLst>
              <a:ext uri="{FF2B5EF4-FFF2-40B4-BE49-F238E27FC236}">
                <a16:creationId xmlns:a16="http://schemas.microsoft.com/office/drawing/2014/main" id="{B5B4D288-FA27-03FB-106F-702C81CDC098}"/>
              </a:ext>
            </a:extLst>
          </p:cNvPr>
          <p:cNvSpPr/>
          <p:nvPr/>
        </p:nvSpPr>
        <p:spPr>
          <a:xfrm>
            <a:off x="4383946" y="1485699"/>
            <a:ext cx="7382996" cy="1932758"/>
          </a:xfrm>
          <a:prstGeom prst="roundRect">
            <a:avLst/>
          </a:prstGeom>
          <a:noFill/>
          <a:ln w="25400">
            <a:solidFill>
              <a:srgbClr val="AA2D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3C023C77-11E3-D37E-0F6B-B912A2AB3177}"/>
              </a:ext>
            </a:extLst>
          </p:cNvPr>
          <p:cNvSpPr txBox="1"/>
          <p:nvPr/>
        </p:nvSpPr>
        <p:spPr>
          <a:xfrm>
            <a:off x="602111" y="3914107"/>
            <a:ext cx="2453879" cy="1499706"/>
          </a:xfrm>
          <a:prstGeom prst="rect">
            <a:avLst/>
          </a:prstGeom>
          <a:noFill/>
        </p:spPr>
        <p:txBody>
          <a:bodyPr wrap="square">
            <a:spAutoFit/>
          </a:bodyPr>
          <a:lstStyle/>
          <a:p>
            <a:pPr lvl="0">
              <a:lnSpc>
                <a:spcPct val="110000"/>
              </a:lnSpc>
              <a:spcBef>
                <a:spcPts val="0"/>
              </a:spcBef>
              <a:spcAft>
                <a:spcPts val="600"/>
              </a:spcAft>
              <a:buClr>
                <a:schemeClr val="accent2"/>
              </a:buClr>
              <a:tabLst>
                <a:tab pos="457200" algn="l"/>
              </a:tabLst>
            </a:pPr>
            <a:r>
              <a:rPr lang="en-GB" sz="2100" b="1" kern="100" dirty="0">
                <a:effectLst/>
                <a:latin typeface="Helvetica" pitchFamily="2" charset="0"/>
                <a:ea typeface="Calibri" panose="020F0502020204030204" pitchFamily="34" charset="0"/>
                <a:cs typeface="Calibri Light" panose="020F0302020204030204" pitchFamily="34" charset="0"/>
              </a:rPr>
              <a:t>Existing dialogue </a:t>
            </a:r>
            <a:br>
              <a:rPr lang="en-GB" sz="2100" kern="100" dirty="0">
                <a:effectLst/>
                <a:latin typeface="Helvetica Light" panose="020B0403020202020204" pitchFamily="34" charset="0"/>
                <a:ea typeface="Calibri" panose="020F0502020204030204" pitchFamily="34" charset="0"/>
                <a:cs typeface="Calibri Light" panose="020F0302020204030204" pitchFamily="34" charset="0"/>
              </a:rPr>
            </a:br>
            <a:r>
              <a:rPr lang="en-GB" sz="2100" kern="100" dirty="0">
                <a:effectLst/>
                <a:latin typeface="Helvetica Light" panose="020B0403020202020204" pitchFamily="34" charset="0"/>
                <a:ea typeface="Calibri" panose="020F0502020204030204" pitchFamily="34" charset="0"/>
                <a:cs typeface="Calibri Light" panose="020F0302020204030204" pitchFamily="34" charset="0"/>
              </a:rPr>
              <a:t>with armed actors (perpetrators and influencers).</a:t>
            </a:r>
            <a:endParaRPr lang="en-CH" sz="2100" kern="100">
              <a:effectLst/>
              <a:latin typeface="Helvetica Light" panose="020B0403020202020204" pitchFamily="34" charset="0"/>
              <a:ea typeface="Calibri" panose="020F0502020204030204" pitchFamily="34" charset="0"/>
              <a:cs typeface="Times New Roman" panose="02020603050405020304" pitchFamily="18" charset="0"/>
            </a:endParaRPr>
          </a:p>
        </p:txBody>
      </p:sp>
      <p:sp>
        <p:nvSpPr>
          <p:cNvPr id="11" name="Rounded Rectangle 10">
            <a:extLst>
              <a:ext uri="{FF2B5EF4-FFF2-40B4-BE49-F238E27FC236}">
                <a16:creationId xmlns:a16="http://schemas.microsoft.com/office/drawing/2014/main" id="{3A758F99-0439-B505-B3F0-37B57C6DB974}"/>
              </a:ext>
            </a:extLst>
          </p:cNvPr>
          <p:cNvSpPr/>
          <p:nvPr/>
        </p:nvSpPr>
        <p:spPr>
          <a:xfrm>
            <a:off x="537823" y="3764918"/>
            <a:ext cx="2518168" cy="1835326"/>
          </a:xfrm>
          <a:prstGeom prst="roundRect">
            <a:avLst/>
          </a:prstGeom>
          <a:noFill/>
          <a:ln w="25400">
            <a:solidFill>
              <a:srgbClr val="AA2D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2F180E0-0555-9C59-09EA-9B9380C312C9}"/>
              </a:ext>
            </a:extLst>
          </p:cNvPr>
          <p:cNvSpPr txBox="1"/>
          <p:nvPr/>
        </p:nvSpPr>
        <p:spPr>
          <a:xfrm>
            <a:off x="3353885" y="4003100"/>
            <a:ext cx="3825698" cy="2210670"/>
          </a:xfrm>
          <a:prstGeom prst="rect">
            <a:avLst/>
          </a:prstGeom>
          <a:noFill/>
        </p:spPr>
        <p:txBody>
          <a:bodyPr wrap="square">
            <a:spAutoFit/>
          </a:bodyPr>
          <a:lstStyle/>
          <a:p>
            <a:pPr lvl="0">
              <a:lnSpc>
                <a:spcPct val="110000"/>
              </a:lnSpc>
              <a:spcBef>
                <a:spcPts val="0"/>
              </a:spcBef>
              <a:spcAft>
                <a:spcPts val="600"/>
              </a:spcAft>
              <a:buClr>
                <a:schemeClr val="accent2"/>
              </a:buClr>
              <a:tabLst>
                <a:tab pos="457200" algn="l"/>
              </a:tabLst>
            </a:pPr>
            <a:r>
              <a:rPr lang="en-GB" sz="2100" kern="100"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rPr>
              <a:t>An established </a:t>
            </a:r>
            <a:r>
              <a:rPr lang="en-GB" sz="2100" b="1" kern="100" dirty="0">
                <a:solidFill>
                  <a:srgbClr val="000000"/>
                </a:solidFill>
                <a:effectLst/>
                <a:latin typeface="Helvetica" pitchFamily="2" charset="0"/>
                <a:ea typeface="Calibri" panose="020F0502020204030204" pitchFamily="34" charset="0"/>
                <a:cs typeface="Calibri Light" panose="020F0302020204030204" pitchFamily="34" charset="0"/>
              </a:rPr>
              <a:t>level of trust and mutual understanding </a:t>
            </a:r>
            <a:r>
              <a:rPr lang="en-GB" sz="2100" kern="0"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rPr>
              <a:t>with key decision makers within military/armed group structures that can be </a:t>
            </a:r>
            <a:r>
              <a:rPr lang="en-GB" sz="2100" kern="0" spc="-20"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rPr>
              <a:t>utilized for advocacy purposes.</a:t>
            </a:r>
            <a:endParaRPr lang="en-CH" sz="2100" kern="100" spc="-20">
              <a:effectLst/>
              <a:latin typeface="Helvetica Light" panose="020B0403020202020204" pitchFamily="34" charset="0"/>
              <a:ea typeface="Calibri" panose="020F0502020204030204" pitchFamily="34" charset="0"/>
              <a:cs typeface="Times New Roman" panose="02020603050405020304" pitchFamily="18" charset="0"/>
            </a:endParaRPr>
          </a:p>
        </p:txBody>
      </p:sp>
      <p:sp>
        <p:nvSpPr>
          <p:cNvPr id="13" name="Rounded Rectangle 12">
            <a:extLst>
              <a:ext uri="{FF2B5EF4-FFF2-40B4-BE49-F238E27FC236}">
                <a16:creationId xmlns:a16="http://schemas.microsoft.com/office/drawing/2014/main" id="{C8BA1818-D055-1F4F-5D18-ABA071D2994B}"/>
              </a:ext>
            </a:extLst>
          </p:cNvPr>
          <p:cNvSpPr/>
          <p:nvPr/>
        </p:nvSpPr>
        <p:spPr>
          <a:xfrm>
            <a:off x="3205222" y="3764918"/>
            <a:ext cx="4123025" cy="2866394"/>
          </a:xfrm>
          <a:prstGeom prst="roundRect">
            <a:avLst/>
          </a:prstGeom>
          <a:noFill/>
          <a:ln w="25400">
            <a:solidFill>
              <a:srgbClr val="AA2D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BA4CF9EF-5909-5755-3CE9-5907F724067D}"/>
              </a:ext>
            </a:extLst>
          </p:cNvPr>
          <p:cNvSpPr txBox="1"/>
          <p:nvPr/>
        </p:nvSpPr>
        <p:spPr>
          <a:xfrm>
            <a:off x="7670800" y="3830093"/>
            <a:ext cx="4027974" cy="788742"/>
          </a:xfrm>
          <a:prstGeom prst="rect">
            <a:avLst/>
          </a:prstGeom>
          <a:noFill/>
        </p:spPr>
        <p:txBody>
          <a:bodyPr wrap="square">
            <a:spAutoFit/>
          </a:bodyPr>
          <a:lstStyle/>
          <a:p>
            <a:pPr lvl="0">
              <a:lnSpc>
                <a:spcPct val="110000"/>
              </a:lnSpc>
              <a:spcBef>
                <a:spcPts val="0"/>
              </a:spcBef>
              <a:spcAft>
                <a:spcPts val="600"/>
              </a:spcAft>
              <a:buClr>
                <a:schemeClr val="accent2"/>
              </a:buClr>
              <a:tabLst>
                <a:tab pos="457200" algn="l"/>
              </a:tabLst>
            </a:pPr>
            <a:r>
              <a:rPr lang="en-GB" sz="2100" kern="100"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rPr>
              <a:t>Already exchange </a:t>
            </a:r>
            <a:r>
              <a:rPr lang="en-GB" sz="2100" b="1" kern="100" dirty="0">
                <a:solidFill>
                  <a:srgbClr val="000000"/>
                </a:solidFill>
                <a:effectLst/>
                <a:latin typeface="Helvetica" pitchFamily="2" charset="0"/>
                <a:ea typeface="Calibri" panose="020F0502020204030204" pitchFamily="34" charset="0"/>
                <a:cs typeface="Calibri Light" panose="020F0302020204030204" pitchFamily="34" charset="0"/>
              </a:rPr>
              <a:t>information</a:t>
            </a:r>
            <a:r>
              <a:rPr lang="en-GB" sz="2100" kern="100"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rPr>
              <a:t> with armed actors.</a:t>
            </a:r>
            <a:endParaRPr lang="en-CH" sz="2100" kern="100" spc="-20">
              <a:effectLst/>
              <a:latin typeface="Helvetica Light" panose="020B0403020202020204" pitchFamily="34" charset="0"/>
              <a:ea typeface="Calibri" panose="020F0502020204030204" pitchFamily="34" charset="0"/>
              <a:cs typeface="Times New Roman" panose="02020603050405020304" pitchFamily="18" charset="0"/>
            </a:endParaRPr>
          </a:p>
        </p:txBody>
      </p:sp>
      <p:sp>
        <p:nvSpPr>
          <p:cNvPr id="15" name="Rounded Rectangle 14">
            <a:extLst>
              <a:ext uri="{FF2B5EF4-FFF2-40B4-BE49-F238E27FC236}">
                <a16:creationId xmlns:a16="http://schemas.microsoft.com/office/drawing/2014/main" id="{760C457B-7267-B270-CA45-9F07898CE6FA}"/>
              </a:ext>
            </a:extLst>
          </p:cNvPr>
          <p:cNvSpPr/>
          <p:nvPr/>
        </p:nvSpPr>
        <p:spPr>
          <a:xfrm>
            <a:off x="7533608" y="3764918"/>
            <a:ext cx="4027974" cy="951358"/>
          </a:xfrm>
          <a:prstGeom prst="roundRect">
            <a:avLst>
              <a:gd name="adj" fmla="val 31685"/>
            </a:avLst>
          </a:prstGeom>
          <a:noFill/>
          <a:ln w="25400">
            <a:solidFill>
              <a:srgbClr val="AA2D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540A7FF-0B14-D9E9-1BFC-4463B651AC93}"/>
              </a:ext>
            </a:extLst>
          </p:cNvPr>
          <p:cNvSpPr txBox="1"/>
          <p:nvPr/>
        </p:nvSpPr>
        <p:spPr>
          <a:xfrm>
            <a:off x="7670800" y="5068233"/>
            <a:ext cx="3734290" cy="1499706"/>
          </a:xfrm>
          <a:prstGeom prst="rect">
            <a:avLst/>
          </a:prstGeom>
          <a:noFill/>
        </p:spPr>
        <p:txBody>
          <a:bodyPr wrap="square">
            <a:spAutoFit/>
          </a:bodyPr>
          <a:lstStyle/>
          <a:p>
            <a:pPr lvl="0">
              <a:lnSpc>
                <a:spcPct val="110000"/>
              </a:lnSpc>
              <a:spcBef>
                <a:spcPts val="0"/>
              </a:spcBef>
              <a:spcAft>
                <a:spcPts val="600"/>
              </a:spcAft>
              <a:buClr>
                <a:schemeClr val="accent2"/>
              </a:buClr>
              <a:tabLst>
                <a:tab pos="457200" algn="l"/>
              </a:tabLst>
            </a:pPr>
            <a:r>
              <a:rPr lang="en-GB" sz="2100" kern="100"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rPr>
              <a:t>Ability to actively </a:t>
            </a:r>
            <a:r>
              <a:rPr lang="en-GB" sz="2100" b="1" kern="100" dirty="0">
                <a:solidFill>
                  <a:srgbClr val="000000"/>
                </a:solidFill>
                <a:effectLst/>
                <a:latin typeface="Helvetica" pitchFamily="2" charset="0"/>
                <a:ea typeface="Calibri" panose="020F0502020204030204" pitchFamily="34" charset="0"/>
                <a:cs typeface="Calibri Light" panose="020F0302020204030204" pitchFamily="34" charset="0"/>
              </a:rPr>
              <a:t>monitor and adjust </a:t>
            </a:r>
            <a:r>
              <a:rPr lang="en-GB" sz="2100" kern="100" dirty="0">
                <a:solidFill>
                  <a:srgbClr val="000000"/>
                </a:solidFill>
                <a:effectLst/>
                <a:latin typeface="Helvetica Light" panose="020B0403020202020204" pitchFamily="34" charset="0"/>
                <a:ea typeface="Calibri" panose="020F0502020204030204" pitchFamily="34" charset="0"/>
                <a:cs typeface="Calibri Light" panose="020F0302020204030204" pitchFamily="34" charset="0"/>
              </a:rPr>
              <a:t>in coordination with other actors to achieve protection outcomes.</a:t>
            </a:r>
            <a:endParaRPr lang="en-CH" sz="2100" kern="100" spc="-20">
              <a:effectLst/>
              <a:latin typeface="Helvetica Light" panose="020B0403020202020204" pitchFamily="34" charset="0"/>
              <a:ea typeface="Calibri" panose="020F0502020204030204" pitchFamily="34" charset="0"/>
              <a:cs typeface="Times New Roman" panose="02020603050405020304" pitchFamily="18" charset="0"/>
            </a:endParaRPr>
          </a:p>
        </p:txBody>
      </p:sp>
      <p:sp>
        <p:nvSpPr>
          <p:cNvPr id="17" name="Rounded Rectangle 16">
            <a:extLst>
              <a:ext uri="{FF2B5EF4-FFF2-40B4-BE49-F238E27FC236}">
                <a16:creationId xmlns:a16="http://schemas.microsoft.com/office/drawing/2014/main" id="{CFBD81FA-519C-259E-3B13-F0E02496BC99}"/>
              </a:ext>
            </a:extLst>
          </p:cNvPr>
          <p:cNvSpPr/>
          <p:nvPr/>
        </p:nvSpPr>
        <p:spPr>
          <a:xfrm>
            <a:off x="7533608" y="4919043"/>
            <a:ext cx="4027974" cy="1763886"/>
          </a:xfrm>
          <a:prstGeom prst="roundRect">
            <a:avLst>
              <a:gd name="adj" fmla="val 26015"/>
            </a:avLst>
          </a:prstGeom>
          <a:noFill/>
          <a:ln w="25400">
            <a:solidFill>
              <a:srgbClr val="AA2D5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491B458B-7E16-6EBF-38C7-9FF9C373E01C}"/>
              </a:ext>
            </a:extLst>
          </p:cNvPr>
          <p:cNvSpPr txBox="1"/>
          <p:nvPr/>
        </p:nvSpPr>
        <p:spPr>
          <a:xfrm>
            <a:off x="396480" y="358134"/>
            <a:ext cx="11541520" cy="769441"/>
          </a:xfrm>
          <a:prstGeom prst="rect">
            <a:avLst/>
          </a:prstGeom>
          <a:noFill/>
        </p:spPr>
        <p:txBody>
          <a:bodyPr wrap="square">
            <a:spAutoFit/>
          </a:bodyPr>
          <a:lstStyle/>
          <a:p>
            <a:r>
              <a:rPr lang="en-US" sz="2200" b="1" dirty="0">
                <a:solidFill>
                  <a:srgbClr val="27242B"/>
                </a:solidFill>
                <a:latin typeface="Helvetica" pitchFamily="2" charset="0"/>
              </a:rPr>
              <a:t>ADDED VALUE OF HUMANITARIAN ACTORS WITH RESPONSIBILITIES FOR ENGAGING ARMED ACTORS IN ACHIEVING PROTECTION OUTCOMES</a:t>
            </a:r>
          </a:p>
        </p:txBody>
      </p:sp>
    </p:spTree>
    <p:extLst>
      <p:ext uri="{BB962C8B-B14F-4D97-AF65-F5344CB8AC3E}">
        <p14:creationId xmlns:p14="http://schemas.microsoft.com/office/powerpoint/2010/main" val="2246484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in uniform&#10;&#10;Description automatically generated">
            <a:extLst>
              <a:ext uri="{FF2B5EF4-FFF2-40B4-BE49-F238E27FC236}">
                <a16:creationId xmlns:a16="http://schemas.microsoft.com/office/drawing/2014/main" id="{D3CEED15-466F-EC6D-4CB5-D368F1EBD258}"/>
              </a:ext>
            </a:extLst>
          </p:cNvPr>
          <p:cNvPicPr>
            <a:picLocks noChangeAspect="1"/>
          </p:cNvPicPr>
          <p:nvPr/>
        </p:nvPicPr>
        <p:blipFill rotWithShape="1">
          <a:blip r:embed="rId4"/>
          <a:srcRect l="7831" t="7786" r="14981" b="7786"/>
          <a:stretch/>
        </p:blipFill>
        <p:spPr>
          <a:xfrm>
            <a:off x="3915542" y="392397"/>
            <a:ext cx="7321127" cy="5335179"/>
          </a:xfrm>
          <a:prstGeom prst="rect">
            <a:avLst/>
          </a:prstGeom>
        </p:spPr>
      </p:pic>
      <p:pic>
        <p:nvPicPr>
          <p:cNvPr id="5" name="Picture 4">
            <a:hlinkClick r:id="rId5"/>
            <a:extLst>
              <a:ext uri="{FF2B5EF4-FFF2-40B4-BE49-F238E27FC236}">
                <a16:creationId xmlns:a16="http://schemas.microsoft.com/office/drawing/2014/main" id="{92CA7F65-1B0F-B3BF-7474-32737F917569}"/>
              </a:ext>
            </a:extLst>
          </p:cNvPr>
          <p:cNvPicPr>
            <a:picLocks noChangeAspect="1"/>
          </p:cNvPicPr>
          <p:nvPr/>
        </p:nvPicPr>
        <p:blipFill>
          <a:blip r:embed="rId6"/>
          <a:stretch>
            <a:fillRect/>
          </a:stretch>
        </p:blipFill>
        <p:spPr>
          <a:xfrm>
            <a:off x="3707583" y="5938729"/>
            <a:ext cx="565226" cy="565226"/>
          </a:xfrm>
          <a:prstGeom prst="rect">
            <a:avLst/>
          </a:prstGeom>
        </p:spPr>
      </p:pic>
      <p:sp>
        <p:nvSpPr>
          <p:cNvPr id="2" name="TextBox 1">
            <a:extLst>
              <a:ext uri="{FF2B5EF4-FFF2-40B4-BE49-F238E27FC236}">
                <a16:creationId xmlns:a16="http://schemas.microsoft.com/office/drawing/2014/main" id="{951BA73D-1752-A425-BC9E-A8B72DF7AEA8}"/>
              </a:ext>
            </a:extLst>
          </p:cNvPr>
          <p:cNvSpPr txBox="1"/>
          <p:nvPr/>
        </p:nvSpPr>
        <p:spPr>
          <a:xfrm>
            <a:off x="396481" y="823795"/>
            <a:ext cx="3263392" cy="1426031"/>
          </a:xfrm>
          <a:prstGeom prst="rect">
            <a:avLst/>
          </a:prstGeom>
          <a:noFill/>
        </p:spPr>
        <p:txBody>
          <a:bodyPr wrap="square">
            <a:spAutoFit/>
          </a:bodyPr>
          <a:lstStyle/>
          <a:p>
            <a:pPr marL="0" indent="0">
              <a:lnSpc>
                <a:spcPts val="2580"/>
              </a:lnSpc>
              <a:spcAft>
                <a:spcPts val="800"/>
              </a:spcAft>
              <a:buNone/>
            </a:pPr>
            <a:r>
              <a:rPr lang="en-US" sz="2200" kern="100" dirty="0">
                <a:solidFill>
                  <a:srgbClr val="27242B"/>
                </a:solidFill>
                <a:effectLst/>
                <a:latin typeface="Helvetica Light" panose="020B0403020202020204" pitchFamily="34" charset="0"/>
                <a:ea typeface="Calibri" panose="020F0502020204030204" pitchFamily="34" charset="0"/>
                <a:cs typeface="Calibri Light" panose="020F0302020204030204" pitchFamily="34" charset="0"/>
              </a:rPr>
              <a:t>What’s your current contribution in the process for achieving protection outcomes?</a:t>
            </a:r>
            <a:endParaRPr lang="en-CH" sz="2200" kern="100">
              <a:solidFill>
                <a:srgbClr val="27242B"/>
              </a:solidFill>
              <a:effectLst/>
              <a:latin typeface="Helvetica Light" panose="020B0403020202020204" pitchFamily="34" charset="0"/>
              <a:ea typeface="Calibri" panose="020F0502020204030204" pitchFamily="34" charset="0"/>
              <a:cs typeface="Times New Roman" panose="02020603050405020304" pitchFamily="18" charset="0"/>
            </a:endParaRPr>
          </a:p>
        </p:txBody>
      </p:sp>
      <p:sp>
        <p:nvSpPr>
          <p:cNvPr id="8" name="Rectangle 7">
            <a:extLst>
              <a:ext uri="{FF2B5EF4-FFF2-40B4-BE49-F238E27FC236}">
                <a16:creationId xmlns:a16="http://schemas.microsoft.com/office/drawing/2014/main" id="{84D5479F-BAC9-39E8-BB34-6E27A7DB1F8E}"/>
              </a:ext>
            </a:extLst>
          </p:cNvPr>
          <p:cNvSpPr/>
          <p:nvPr/>
        </p:nvSpPr>
        <p:spPr>
          <a:xfrm>
            <a:off x="11938000" y="0"/>
            <a:ext cx="270933" cy="6858000"/>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7" name="TextBox 6">
            <a:extLst>
              <a:ext uri="{FF2B5EF4-FFF2-40B4-BE49-F238E27FC236}">
                <a16:creationId xmlns:a16="http://schemas.microsoft.com/office/drawing/2014/main" id="{E2B0A8D0-2342-34F6-5B57-F3AC6180BAF3}"/>
              </a:ext>
            </a:extLst>
          </p:cNvPr>
          <p:cNvSpPr txBox="1"/>
          <p:nvPr/>
        </p:nvSpPr>
        <p:spPr>
          <a:xfrm>
            <a:off x="3892303" y="5360736"/>
            <a:ext cx="2489963" cy="300852"/>
          </a:xfrm>
          <a:prstGeom prst="rect">
            <a:avLst/>
          </a:prstGeom>
          <a:noFill/>
        </p:spPr>
        <p:txBody>
          <a:bodyPr wrap="square">
            <a:spAutoFit/>
          </a:bodyPr>
          <a:lstStyle/>
          <a:p>
            <a:pPr>
              <a:lnSpc>
                <a:spcPct val="150000"/>
              </a:lnSpc>
              <a:buClr>
                <a:srgbClr val="0C94D6"/>
              </a:buClr>
              <a:buSzPct val="125000"/>
            </a:pPr>
            <a:r>
              <a:rPr lang="en-US" sz="1000" dirty="0">
                <a:solidFill>
                  <a:schemeClr val="bg1"/>
                </a:solidFill>
                <a:latin typeface="Helvetica Light" panose="020B0403020202020204" pitchFamily="34" charset="0"/>
              </a:rPr>
              <a:t>Photo by: United Nations</a:t>
            </a:r>
          </a:p>
        </p:txBody>
      </p:sp>
      <p:sp>
        <p:nvSpPr>
          <p:cNvPr id="17" name="TextBox 16">
            <a:extLst>
              <a:ext uri="{FF2B5EF4-FFF2-40B4-BE49-F238E27FC236}">
                <a16:creationId xmlns:a16="http://schemas.microsoft.com/office/drawing/2014/main" id="{8410217C-7DCA-AB64-EF89-8B32D38ABADB}"/>
              </a:ext>
            </a:extLst>
          </p:cNvPr>
          <p:cNvSpPr txBox="1"/>
          <p:nvPr/>
        </p:nvSpPr>
        <p:spPr>
          <a:xfrm>
            <a:off x="485381" y="1716094"/>
            <a:ext cx="2842019" cy="425758"/>
          </a:xfrm>
          <a:prstGeom prst="rect">
            <a:avLst/>
          </a:prstGeom>
          <a:noFill/>
        </p:spPr>
        <p:txBody>
          <a:bodyPr wrap="square">
            <a:spAutoFit/>
          </a:bodyPr>
          <a:lstStyle/>
          <a:p>
            <a:pPr marL="0" indent="0">
              <a:lnSpc>
                <a:spcPts val="2580"/>
              </a:lnSpc>
              <a:spcAft>
                <a:spcPts val="800"/>
              </a:spcAft>
              <a:buNone/>
            </a:pPr>
            <a:endParaRPr lang="en-CH" sz="2400" b="1" kern="100">
              <a:solidFill>
                <a:srgbClr val="27242B"/>
              </a:solidFill>
              <a:effectLst/>
              <a:latin typeface="FreightSans Pro Semibold" panose="02000606030000020004" pitchFamily="2" charset="0"/>
              <a:ea typeface="Calibri" panose="020F0502020204030204" pitchFamily="34" charset="0"/>
              <a:cs typeface="Times New Roman" panose="02020603050405020304" pitchFamily="18" charset="0"/>
            </a:endParaRPr>
          </a:p>
        </p:txBody>
      </p:sp>
      <p:sp>
        <p:nvSpPr>
          <p:cNvPr id="19" name="TextBox 18">
            <a:extLst>
              <a:ext uri="{FF2B5EF4-FFF2-40B4-BE49-F238E27FC236}">
                <a16:creationId xmlns:a16="http://schemas.microsoft.com/office/drawing/2014/main" id="{4612C696-17A1-6863-2F92-4879A9BE9CA3}"/>
              </a:ext>
            </a:extLst>
          </p:cNvPr>
          <p:cNvSpPr txBox="1"/>
          <p:nvPr/>
        </p:nvSpPr>
        <p:spPr>
          <a:xfrm>
            <a:off x="4224778" y="5972557"/>
            <a:ext cx="7380748" cy="400110"/>
          </a:xfrm>
          <a:prstGeom prst="rect">
            <a:avLst/>
          </a:prstGeom>
          <a:noFill/>
        </p:spPr>
        <p:txBody>
          <a:bodyPr wrap="square">
            <a:spAutoFit/>
          </a:bodyPr>
          <a:lstStyle/>
          <a:p>
            <a:r>
              <a:rPr lang="en-GB" sz="2000" b="1" dirty="0">
                <a:latin typeface="Helvetica" pitchFamily="2" charset="0"/>
              </a:rPr>
              <a:t>Link to survey: </a:t>
            </a:r>
            <a:r>
              <a:rPr lang="en-GB" sz="2000" dirty="0">
                <a:latin typeface="Helvetica Light" panose="020B0403020202020204" pitchFamily="34" charset="0"/>
              </a:rPr>
              <a:t>https://forms.gle/LpcEx3DfwA4FME3WA</a:t>
            </a:r>
            <a:endParaRPr lang="en-CH" sz="2000">
              <a:latin typeface="Helvetica Light" panose="020B0403020202020204" pitchFamily="34" charset="0"/>
            </a:endParaRPr>
          </a:p>
        </p:txBody>
      </p:sp>
      <p:sp>
        <p:nvSpPr>
          <p:cNvPr id="3" name="TextBox 2">
            <a:extLst>
              <a:ext uri="{FF2B5EF4-FFF2-40B4-BE49-F238E27FC236}">
                <a16:creationId xmlns:a16="http://schemas.microsoft.com/office/drawing/2014/main" id="{6D3F864B-6EEA-F8F1-68D8-366E79B51D4E}"/>
              </a:ext>
            </a:extLst>
          </p:cNvPr>
          <p:cNvSpPr txBox="1"/>
          <p:nvPr/>
        </p:nvSpPr>
        <p:spPr>
          <a:xfrm>
            <a:off x="396480" y="355205"/>
            <a:ext cx="2930919" cy="441916"/>
          </a:xfrm>
          <a:prstGeom prst="rect">
            <a:avLst/>
          </a:prstGeom>
          <a:noFill/>
        </p:spPr>
        <p:txBody>
          <a:bodyPr wrap="square">
            <a:spAutoFit/>
          </a:bodyPr>
          <a:lstStyle/>
          <a:p>
            <a:pPr>
              <a:lnSpc>
                <a:spcPct val="107000"/>
              </a:lnSpc>
              <a:spcAft>
                <a:spcPts val="800"/>
              </a:spcAft>
            </a:pPr>
            <a:r>
              <a:rPr lang="en-US" sz="2200" b="1" dirty="0">
                <a:latin typeface="Helvetica" pitchFamily="2" charset="0"/>
              </a:rPr>
              <a:t>SURVEY</a:t>
            </a:r>
            <a:endParaRPr lang="en-CH" sz="2200" b="1" kern="100">
              <a:effectLst/>
              <a:latin typeface="Helvetica"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52996078"/>
      </p:ext>
    </p:extLst>
  </p:cSld>
  <p:clrMapOvr>
    <a:masterClrMapping/>
  </p:clrMapOvr>
  <p:extLst>
    <p:ext uri="{6950BFC3-D8DA-4A85-94F7-54DA5524770B}">
      <p188:commentRel xmlns:p188="http://schemas.microsoft.com/office/powerpoint/2018/8/main" r:id="rId3"/>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3897E09-0098-0461-328B-0AC18373DED9}"/>
              </a:ext>
            </a:extLst>
          </p:cNvPr>
          <p:cNvPicPr>
            <a:picLocks noChangeAspect="1"/>
          </p:cNvPicPr>
          <p:nvPr/>
        </p:nvPicPr>
        <p:blipFill rotWithShape="1">
          <a:blip r:embed="rId3"/>
          <a:srcRect t="3944" b="10564"/>
          <a:stretch/>
        </p:blipFill>
        <p:spPr>
          <a:xfrm>
            <a:off x="0" y="24850"/>
            <a:ext cx="11997175" cy="6835065"/>
          </a:xfrm>
          <a:prstGeom prst="rect">
            <a:avLst/>
          </a:prstGeom>
        </p:spPr>
      </p:pic>
      <p:sp>
        <p:nvSpPr>
          <p:cNvPr id="10" name="Rectangle 9">
            <a:extLst>
              <a:ext uri="{FF2B5EF4-FFF2-40B4-BE49-F238E27FC236}">
                <a16:creationId xmlns:a16="http://schemas.microsoft.com/office/drawing/2014/main" id="{DD294B4D-EB86-9945-FB27-79218E99D9F5}"/>
              </a:ext>
            </a:extLst>
          </p:cNvPr>
          <p:cNvSpPr/>
          <p:nvPr/>
        </p:nvSpPr>
        <p:spPr>
          <a:xfrm>
            <a:off x="11938000" y="0"/>
            <a:ext cx="270933" cy="6858000"/>
          </a:xfrm>
          <a:prstGeom prst="rect">
            <a:avLst/>
          </a:prstGeom>
          <a:solidFill>
            <a:srgbClr val="EEA3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15" name="Rectangle 14">
            <a:extLst>
              <a:ext uri="{FF2B5EF4-FFF2-40B4-BE49-F238E27FC236}">
                <a16:creationId xmlns:a16="http://schemas.microsoft.com/office/drawing/2014/main" id="{065121AF-49B9-050F-A681-1B809C1A6E2B}"/>
              </a:ext>
            </a:extLst>
          </p:cNvPr>
          <p:cNvSpPr/>
          <p:nvPr/>
        </p:nvSpPr>
        <p:spPr>
          <a:xfrm rot="16200000">
            <a:off x="5683264" y="-5683265"/>
            <a:ext cx="630644" cy="11997175"/>
          </a:xfrm>
          <a:prstGeom prst="rect">
            <a:avLst/>
          </a:prstGeom>
          <a:solidFill>
            <a:srgbClr val="EEA3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16" name="TextBox 15">
            <a:extLst>
              <a:ext uri="{FF2B5EF4-FFF2-40B4-BE49-F238E27FC236}">
                <a16:creationId xmlns:a16="http://schemas.microsoft.com/office/drawing/2014/main" id="{DF616CCD-B9C4-4278-BBDF-8D0A0651B560}"/>
              </a:ext>
            </a:extLst>
          </p:cNvPr>
          <p:cNvSpPr txBox="1"/>
          <p:nvPr/>
        </p:nvSpPr>
        <p:spPr>
          <a:xfrm>
            <a:off x="322325" y="59031"/>
            <a:ext cx="6088986" cy="523220"/>
          </a:xfrm>
          <a:prstGeom prst="rect">
            <a:avLst/>
          </a:prstGeom>
          <a:noFill/>
        </p:spPr>
        <p:txBody>
          <a:bodyPr wrap="square">
            <a:spAutoFit/>
          </a:bodyPr>
          <a:lstStyle/>
          <a:p>
            <a:r>
              <a:rPr lang="en-US" sz="2800" b="1">
                <a:solidFill>
                  <a:schemeClr val="bg1"/>
                </a:solidFill>
                <a:latin typeface="Helvetica" pitchFamily="2" charset="0"/>
              </a:rPr>
              <a:t>TRAINING OBJECTIVES</a:t>
            </a:r>
          </a:p>
        </p:txBody>
      </p:sp>
      <p:sp>
        <p:nvSpPr>
          <p:cNvPr id="2" name="TextBox 1">
            <a:extLst>
              <a:ext uri="{FF2B5EF4-FFF2-40B4-BE49-F238E27FC236}">
                <a16:creationId xmlns:a16="http://schemas.microsoft.com/office/drawing/2014/main" id="{244614E2-AE25-8677-DB66-9598B5DD4C0B}"/>
              </a:ext>
            </a:extLst>
          </p:cNvPr>
          <p:cNvSpPr txBox="1"/>
          <p:nvPr/>
        </p:nvSpPr>
        <p:spPr>
          <a:xfrm>
            <a:off x="-1" y="6494724"/>
            <a:ext cx="2489687" cy="300788"/>
          </a:xfrm>
          <a:prstGeom prst="rect">
            <a:avLst/>
          </a:prstGeom>
          <a:noFill/>
        </p:spPr>
        <p:txBody>
          <a:bodyPr wrap="square">
            <a:spAutoFit/>
          </a:bodyPr>
          <a:lstStyle/>
          <a:p>
            <a:pPr>
              <a:lnSpc>
                <a:spcPct val="150000"/>
              </a:lnSpc>
              <a:buClr>
                <a:srgbClr val="0C94D6"/>
              </a:buClr>
              <a:buSzPct val="125000"/>
            </a:pPr>
            <a:r>
              <a:rPr lang="en-US" sz="1000" dirty="0">
                <a:solidFill>
                  <a:schemeClr val="bg1"/>
                </a:solidFill>
                <a:latin typeface="Helvetica" pitchFamily="2" charset="0"/>
              </a:rPr>
              <a:t>Photo by: Indranil Sengupta</a:t>
            </a:r>
          </a:p>
        </p:txBody>
      </p:sp>
    </p:spTree>
    <p:extLst>
      <p:ext uri="{BB962C8B-B14F-4D97-AF65-F5344CB8AC3E}">
        <p14:creationId xmlns:p14="http://schemas.microsoft.com/office/powerpoint/2010/main" val="2358218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A0D3A066-60BB-FC4E-F4AC-AF0E68EA4B25}"/>
              </a:ext>
            </a:extLst>
          </p:cNvPr>
          <p:cNvSpPr/>
          <p:nvPr/>
        </p:nvSpPr>
        <p:spPr>
          <a:xfrm>
            <a:off x="0" y="2751051"/>
            <a:ext cx="12192000" cy="1510424"/>
          </a:xfrm>
          <a:prstGeom prst="rect">
            <a:avLst/>
          </a:prstGeom>
          <a:solidFill>
            <a:srgbClr val="AA2D5C">
              <a:alpha val="84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9" name="Rectangle 108">
            <a:extLst>
              <a:ext uri="{FF2B5EF4-FFF2-40B4-BE49-F238E27FC236}">
                <a16:creationId xmlns:a16="http://schemas.microsoft.com/office/drawing/2014/main" id="{34A2AE7D-9D69-E0CF-BD85-D18D2AAFF9B9}"/>
              </a:ext>
            </a:extLst>
          </p:cNvPr>
          <p:cNvSpPr/>
          <p:nvPr/>
        </p:nvSpPr>
        <p:spPr>
          <a:xfrm>
            <a:off x="85060" y="4260958"/>
            <a:ext cx="12192000" cy="2595576"/>
          </a:xfrm>
          <a:prstGeom prst="rect">
            <a:avLst/>
          </a:prstGeom>
          <a:solidFill>
            <a:srgbClr val="AA2D5C">
              <a:alpha val="3879"/>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8FFA83A-97FC-A620-F253-0D588F876FC9}"/>
              </a:ext>
            </a:extLst>
          </p:cNvPr>
          <p:cNvSpPr/>
          <p:nvPr/>
        </p:nvSpPr>
        <p:spPr>
          <a:xfrm>
            <a:off x="0" y="1993344"/>
            <a:ext cx="12192000" cy="747639"/>
          </a:xfrm>
          <a:prstGeom prst="rect">
            <a:avLst/>
          </a:prstGeom>
          <a:solidFill>
            <a:srgbClr val="AA2D5C">
              <a:alpha val="1521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0FB59A8-AE5A-76FD-CE30-C7F6C17F3A0E}"/>
              </a:ext>
            </a:extLst>
          </p:cNvPr>
          <p:cNvSpPr/>
          <p:nvPr/>
        </p:nvSpPr>
        <p:spPr>
          <a:xfrm>
            <a:off x="0" y="1248127"/>
            <a:ext cx="12192000" cy="747639"/>
          </a:xfrm>
          <a:prstGeom prst="rect">
            <a:avLst/>
          </a:prstGeom>
          <a:solidFill>
            <a:srgbClr val="AA2D5C">
              <a:alpha val="25323"/>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8497AC3-F294-DB87-3164-5060834CC5A6}"/>
              </a:ext>
            </a:extLst>
          </p:cNvPr>
          <p:cNvSpPr txBox="1"/>
          <p:nvPr/>
        </p:nvSpPr>
        <p:spPr>
          <a:xfrm>
            <a:off x="396480" y="355205"/>
            <a:ext cx="6442470" cy="441916"/>
          </a:xfrm>
          <a:prstGeom prst="rect">
            <a:avLst/>
          </a:prstGeom>
          <a:noFill/>
        </p:spPr>
        <p:txBody>
          <a:bodyPr wrap="square">
            <a:spAutoFit/>
          </a:bodyPr>
          <a:lstStyle/>
          <a:p>
            <a:pPr>
              <a:lnSpc>
                <a:spcPct val="107000"/>
              </a:lnSpc>
              <a:spcAft>
                <a:spcPts val="800"/>
              </a:spcAft>
            </a:pPr>
            <a:r>
              <a:rPr lang="en-US" sz="2200" b="1" kern="100" dirty="0">
                <a:effectLst/>
                <a:latin typeface="Helvetica" pitchFamily="2" charset="0"/>
                <a:ea typeface="Calibri" panose="020F0502020204030204" pitchFamily="34" charset="0"/>
                <a:cs typeface="Times New Roman" panose="02020603050405020304" pitchFamily="18" charset="0"/>
              </a:rPr>
              <a:t>RESPONSIBILITIES AND COORDINATION</a:t>
            </a:r>
            <a:endParaRPr lang="en-CH" sz="2200" b="1" kern="100">
              <a:effectLst/>
              <a:latin typeface="Helvetica"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E2E44558-5C28-695D-5393-6B700DD3AEA2}"/>
              </a:ext>
            </a:extLst>
          </p:cNvPr>
          <p:cNvSpPr txBox="1"/>
          <p:nvPr/>
        </p:nvSpPr>
        <p:spPr>
          <a:xfrm>
            <a:off x="111335" y="4483133"/>
            <a:ext cx="1611404" cy="1631216"/>
          </a:xfrm>
          <a:prstGeom prst="rect">
            <a:avLst/>
          </a:prstGeom>
          <a:noFill/>
        </p:spPr>
        <p:txBody>
          <a:bodyPr wrap="square">
            <a:spAutoFit/>
          </a:bodyPr>
          <a:lstStyle/>
          <a:p>
            <a:pPr algn="r"/>
            <a:r>
              <a:rPr lang="en-GB" sz="1000" b="1" kern="100" dirty="0">
                <a:effectLst/>
                <a:latin typeface="Helvetica" pitchFamily="2" charset="0"/>
                <a:ea typeface="Calibri" panose="020F0502020204030204" pitchFamily="34" charset="0"/>
                <a:cs typeface="Calibri Light" panose="020F0302020204030204" pitchFamily="34" charset="0"/>
              </a:rPr>
              <a:t>TECHNICAL WORKING GROUPS</a:t>
            </a:r>
          </a:p>
          <a:p>
            <a:pPr algn="r"/>
            <a:r>
              <a:rPr lang="en-US" sz="1000" dirty="0">
                <a:latin typeface="Helvetica Light" panose="020B0403020202020204" pitchFamily="34" charset="0"/>
              </a:rPr>
              <a:t>Including access and UN-CMCoord coordination platforms are auxiliary </a:t>
            </a:r>
            <a:r>
              <a:rPr lang="en-US" sz="1000">
                <a:latin typeface="Helvetica Light" panose="020B0403020202020204" pitchFamily="34" charset="0"/>
              </a:rPr>
              <a:t>coordination forums </a:t>
            </a:r>
            <a:r>
              <a:rPr lang="en-US" sz="1000" dirty="0">
                <a:latin typeface="Helvetica Light" panose="020B0403020202020204" pitchFamily="34" charset="0"/>
              </a:rPr>
              <a:t>whose place in the country coordination architecture is </a:t>
            </a:r>
          </a:p>
          <a:p>
            <a:pPr algn="r"/>
            <a:r>
              <a:rPr lang="en-US" sz="1000" dirty="0">
                <a:latin typeface="Helvetica Light" panose="020B0403020202020204" pitchFamily="34" charset="0"/>
              </a:rPr>
              <a:t>context-adapted. </a:t>
            </a:r>
          </a:p>
        </p:txBody>
      </p:sp>
      <p:sp>
        <p:nvSpPr>
          <p:cNvPr id="8" name="TextBox 7">
            <a:extLst>
              <a:ext uri="{FF2B5EF4-FFF2-40B4-BE49-F238E27FC236}">
                <a16:creationId xmlns:a16="http://schemas.microsoft.com/office/drawing/2014/main" id="{728D8AB8-EA42-BF6E-80BB-4C0DACB91E3D}"/>
              </a:ext>
            </a:extLst>
          </p:cNvPr>
          <p:cNvSpPr txBox="1"/>
          <p:nvPr/>
        </p:nvSpPr>
        <p:spPr>
          <a:xfrm>
            <a:off x="196234" y="921920"/>
            <a:ext cx="1389888" cy="307777"/>
          </a:xfrm>
          <a:prstGeom prst="rect">
            <a:avLst/>
          </a:prstGeom>
          <a:noFill/>
        </p:spPr>
        <p:txBody>
          <a:bodyPr wrap="square">
            <a:spAutoFit/>
          </a:bodyPr>
          <a:lstStyle/>
          <a:p>
            <a:pPr algn="r"/>
            <a:r>
              <a:rPr lang="en-GB" sz="1400" kern="100" dirty="0">
                <a:solidFill>
                  <a:srgbClr val="AA2D5C"/>
                </a:solidFill>
                <a:effectLst/>
                <a:latin typeface="Helvetica Light" panose="020B0403020202020204" pitchFamily="34" charset="0"/>
                <a:ea typeface="Calibri" panose="020F0502020204030204" pitchFamily="34" charset="0"/>
                <a:cs typeface="Calibri Light" panose="020F0302020204030204" pitchFamily="34" charset="0"/>
              </a:rPr>
              <a:t>LEVEL</a:t>
            </a:r>
            <a:endParaRPr lang="en-US" sz="1400" dirty="0">
              <a:solidFill>
                <a:srgbClr val="AA2D5C"/>
              </a:solidFill>
              <a:latin typeface="Helvetica Light" panose="020B0403020202020204" pitchFamily="34" charset="0"/>
            </a:endParaRPr>
          </a:p>
        </p:txBody>
      </p:sp>
      <p:sp>
        <p:nvSpPr>
          <p:cNvPr id="10" name="TextBox 9">
            <a:extLst>
              <a:ext uri="{FF2B5EF4-FFF2-40B4-BE49-F238E27FC236}">
                <a16:creationId xmlns:a16="http://schemas.microsoft.com/office/drawing/2014/main" id="{F01F619A-6B83-4D9F-10FB-26095EB6E772}"/>
              </a:ext>
            </a:extLst>
          </p:cNvPr>
          <p:cNvSpPr txBox="1"/>
          <p:nvPr/>
        </p:nvSpPr>
        <p:spPr>
          <a:xfrm>
            <a:off x="193278" y="1477871"/>
            <a:ext cx="1389888" cy="292388"/>
          </a:xfrm>
          <a:prstGeom prst="rect">
            <a:avLst/>
          </a:prstGeom>
          <a:noFill/>
        </p:spPr>
        <p:txBody>
          <a:bodyPr wrap="square">
            <a:spAutoFit/>
          </a:bodyPr>
          <a:lstStyle/>
          <a:p>
            <a:pPr algn="r"/>
            <a:r>
              <a:rPr lang="en-GB" sz="1300" kern="100" dirty="0">
                <a:effectLst/>
                <a:latin typeface="Helvetica Light" panose="020B0403020202020204" pitchFamily="34" charset="0"/>
                <a:ea typeface="Calibri" panose="020F0502020204030204" pitchFamily="34" charset="0"/>
                <a:cs typeface="Calibri Light" panose="020F0302020204030204" pitchFamily="34" charset="0"/>
              </a:rPr>
              <a:t>STRATEGIC</a:t>
            </a:r>
            <a:endParaRPr lang="en-US" sz="1300" dirty="0">
              <a:latin typeface="Helvetica Light" panose="020B0403020202020204" pitchFamily="34" charset="0"/>
            </a:endParaRPr>
          </a:p>
        </p:txBody>
      </p:sp>
      <p:sp>
        <p:nvSpPr>
          <p:cNvPr id="11" name="TextBox 10">
            <a:extLst>
              <a:ext uri="{FF2B5EF4-FFF2-40B4-BE49-F238E27FC236}">
                <a16:creationId xmlns:a16="http://schemas.microsoft.com/office/drawing/2014/main" id="{6D98B88C-052B-6E62-C7E6-42FE1BF3004D}"/>
              </a:ext>
            </a:extLst>
          </p:cNvPr>
          <p:cNvSpPr txBox="1"/>
          <p:nvPr/>
        </p:nvSpPr>
        <p:spPr>
          <a:xfrm>
            <a:off x="-10637" y="2204260"/>
            <a:ext cx="1593803" cy="292388"/>
          </a:xfrm>
          <a:prstGeom prst="rect">
            <a:avLst/>
          </a:prstGeom>
          <a:noFill/>
        </p:spPr>
        <p:txBody>
          <a:bodyPr wrap="square">
            <a:spAutoFit/>
          </a:bodyPr>
          <a:lstStyle/>
          <a:p>
            <a:pPr algn="r"/>
            <a:r>
              <a:rPr lang="en-GB" sz="1300" kern="100" dirty="0">
                <a:latin typeface="Helvetica Light" panose="020B0403020202020204" pitchFamily="34" charset="0"/>
                <a:cs typeface="Calibri Light" panose="020F0302020204030204" pitchFamily="34" charset="0"/>
              </a:rPr>
              <a:t>OPERATIONAL</a:t>
            </a:r>
            <a:endParaRPr lang="en-US" sz="1300" dirty="0">
              <a:latin typeface="Helvetica Light" panose="020B0403020202020204" pitchFamily="34" charset="0"/>
            </a:endParaRPr>
          </a:p>
        </p:txBody>
      </p:sp>
      <p:sp>
        <p:nvSpPr>
          <p:cNvPr id="12" name="TextBox 11">
            <a:extLst>
              <a:ext uri="{FF2B5EF4-FFF2-40B4-BE49-F238E27FC236}">
                <a16:creationId xmlns:a16="http://schemas.microsoft.com/office/drawing/2014/main" id="{2854D7E7-BD2F-13E0-5C53-E406E0CBD40F}"/>
              </a:ext>
            </a:extLst>
          </p:cNvPr>
          <p:cNvSpPr txBox="1"/>
          <p:nvPr/>
        </p:nvSpPr>
        <p:spPr>
          <a:xfrm>
            <a:off x="89907" y="3183542"/>
            <a:ext cx="1493259" cy="292388"/>
          </a:xfrm>
          <a:prstGeom prst="rect">
            <a:avLst/>
          </a:prstGeom>
          <a:noFill/>
        </p:spPr>
        <p:txBody>
          <a:bodyPr wrap="square">
            <a:spAutoFit/>
          </a:bodyPr>
          <a:lstStyle/>
          <a:p>
            <a:pPr algn="r"/>
            <a:r>
              <a:rPr lang="en-GB" sz="1300" kern="100" dirty="0">
                <a:latin typeface="Helvetica Light" panose="020B0403020202020204" pitchFamily="34" charset="0"/>
                <a:cs typeface="Calibri Light" panose="020F0302020204030204" pitchFamily="34" charset="0"/>
              </a:rPr>
              <a:t>TECHNICAL</a:t>
            </a:r>
            <a:endParaRPr lang="en-US" sz="1300" dirty="0">
              <a:latin typeface="Helvetica Light" panose="020B0403020202020204" pitchFamily="34" charset="0"/>
            </a:endParaRPr>
          </a:p>
        </p:txBody>
      </p:sp>
      <p:sp>
        <p:nvSpPr>
          <p:cNvPr id="13" name="TextBox 12">
            <a:extLst>
              <a:ext uri="{FF2B5EF4-FFF2-40B4-BE49-F238E27FC236}">
                <a16:creationId xmlns:a16="http://schemas.microsoft.com/office/drawing/2014/main" id="{F95FC819-6CDD-878C-2C0F-1746E34EA979}"/>
              </a:ext>
            </a:extLst>
          </p:cNvPr>
          <p:cNvSpPr txBox="1"/>
          <p:nvPr/>
        </p:nvSpPr>
        <p:spPr>
          <a:xfrm>
            <a:off x="1601008" y="921920"/>
            <a:ext cx="2780407" cy="307777"/>
          </a:xfrm>
          <a:prstGeom prst="rect">
            <a:avLst/>
          </a:prstGeom>
          <a:noFill/>
        </p:spPr>
        <p:txBody>
          <a:bodyPr wrap="square">
            <a:spAutoFit/>
          </a:bodyPr>
          <a:lstStyle/>
          <a:p>
            <a:pPr algn="ctr"/>
            <a:r>
              <a:rPr lang="en-GB" sz="1400" kern="100" dirty="0">
                <a:solidFill>
                  <a:srgbClr val="AA2D5C"/>
                </a:solidFill>
                <a:effectLst/>
                <a:latin typeface="Helvetica Light" panose="020B0403020202020204" pitchFamily="34" charset="0"/>
                <a:ea typeface="Calibri" panose="020F0502020204030204" pitchFamily="34" charset="0"/>
                <a:cs typeface="Calibri Light" panose="020F0302020204030204" pitchFamily="34" charset="0"/>
              </a:rPr>
              <a:t>COORDINATION STRUCTURES</a:t>
            </a:r>
            <a:endParaRPr lang="en-US" sz="1400" dirty="0">
              <a:solidFill>
                <a:srgbClr val="AA2D5C"/>
              </a:solidFill>
              <a:latin typeface="Helvetica Light" panose="020B0403020202020204" pitchFamily="34" charset="0"/>
            </a:endParaRPr>
          </a:p>
        </p:txBody>
      </p:sp>
      <p:sp>
        <p:nvSpPr>
          <p:cNvPr id="14" name="TextBox 13">
            <a:extLst>
              <a:ext uri="{FF2B5EF4-FFF2-40B4-BE49-F238E27FC236}">
                <a16:creationId xmlns:a16="http://schemas.microsoft.com/office/drawing/2014/main" id="{F17347B2-64FF-E329-97CB-B053DDB13CEF}"/>
              </a:ext>
            </a:extLst>
          </p:cNvPr>
          <p:cNvSpPr txBox="1"/>
          <p:nvPr/>
        </p:nvSpPr>
        <p:spPr>
          <a:xfrm>
            <a:off x="4331695" y="921920"/>
            <a:ext cx="1389888" cy="307777"/>
          </a:xfrm>
          <a:prstGeom prst="rect">
            <a:avLst/>
          </a:prstGeom>
          <a:noFill/>
        </p:spPr>
        <p:txBody>
          <a:bodyPr wrap="square">
            <a:spAutoFit/>
          </a:bodyPr>
          <a:lstStyle/>
          <a:p>
            <a:pPr algn="ctr"/>
            <a:r>
              <a:rPr lang="en-GB" sz="1400" kern="100" dirty="0">
                <a:solidFill>
                  <a:srgbClr val="AA2D5C"/>
                </a:solidFill>
                <a:effectLst/>
                <a:latin typeface="Helvetica Light" panose="020B0403020202020204" pitchFamily="34" charset="0"/>
                <a:ea typeface="Calibri" panose="020F0502020204030204" pitchFamily="34" charset="0"/>
                <a:cs typeface="Calibri Light" panose="020F0302020204030204" pitchFamily="34" charset="0"/>
              </a:rPr>
              <a:t>HEADED BY</a:t>
            </a:r>
            <a:endParaRPr lang="en-US" sz="1400" dirty="0">
              <a:solidFill>
                <a:srgbClr val="AA2D5C"/>
              </a:solidFill>
              <a:latin typeface="Helvetica Light" panose="020B0403020202020204" pitchFamily="34" charset="0"/>
            </a:endParaRPr>
          </a:p>
        </p:txBody>
      </p:sp>
      <p:sp>
        <p:nvSpPr>
          <p:cNvPr id="16" name="TextBox 15">
            <a:extLst>
              <a:ext uri="{FF2B5EF4-FFF2-40B4-BE49-F238E27FC236}">
                <a16:creationId xmlns:a16="http://schemas.microsoft.com/office/drawing/2014/main" id="{D1F8BA3F-72A7-C328-6FBD-F95D77B5350F}"/>
              </a:ext>
            </a:extLst>
          </p:cNvPr>
          <p:cNvSpPr txBox="1"/>
          <p:nvPr/>
        </p:nvSpPr>
        <p:spPr>
          <a:xfrm>
            <a:off x="4379462" y="1349435"/>
            <a:ext cx="1249440" cy="292388"/>
          </a:xfrm>
          <a:prstGeom prst="rect">
            <a:avLst/>
          </a:prstGeom>
          <a:noFill/>
        </p:spPr>
        <p:txBody>
          <a:bodyPr wrap="square">
            <a:spAutoFit/>
          </a:bodyPr>
          <a:lstStyle/>
          <a:p>
            <a:pPr algn="ctr"/>
            <a:r>
              <a:rPr lang="en-GB" sz="1300" kern="100" dirty="0">
                <a:latin typeface="Helvetica Light" panose="020B0403020202020204" pitchFamily="34" charset="0"/>
                <a:cs typeface="Calibri Light" panose="020F0302020204030204" pitchFamily="34" charset="0"/>
              </a:rPr>
              <a:t>HC/RC</a:t>
            </a:r>
            <a:endParaRPr lang="en-US" sz="1300" dirty="0">
              <a:latin typeface="Helvetica Light" panose="020B0403020202020204" pitchFamily="34" charset="0"/>
            </a:endParaRPr>
          </a:p>
        </p:txBody>
      </p:sp>
      <p:sp>
        <p:nvSpPr>
          <p:cNvPr id="17" name="TextBox 16">
            <a:extLst>
              <a:ext uri="{FF2B5EF4-FFF2-40B4-BE49-F238E27FC236}">
                <a16:creationId xmlns:a16="http://schemas.microsoft.com/office/drawing/2014/main" id="{65189F09-A9FF-F728-71EA-A29594F7185A}"/>
              </a:ext>
            </a:extLst>
          </p:cNvPr>
          <p:cNvSpPr txBox="1"/>
          <p:nvPr/>
        </p:nvSpPr>
        <p:spPr>
          <a:xfrm>
            <a:off x="6292840" y="921920"/>
            <a:ext cx="1956555" cy="307777"/>
          </a:xfrm>
          <a:prstGeom prst="rect">
            <a:avLst/>
          </a:prstGeom>
          <a:noFill/>
        </p:spPr>
        <p:txBody>
          <a:bodyPr wrap="square">
            <a:spAutoFit/>
          </a:bodyPr>
          <a:lstStyle/>
          <a:p>
            <a:r>
              <a:rPr lang="en-GB" sz="1400" kern="100" dirty="0">
                <a:solidFill>
                  <a:srgbClr val="AA2D5C"/>
                </a:solidFill>
                <a:latin typeface="Helvetica Light" panose="020B0403020202020204" pitchFamily="34" charset="0"/>
                <a:cs typeface="Calibri Light" panose="020F0302020204030204" pitchFamily="34" charset="0"/>
              </a:rPr>
              <a:t>COMPOSED OF</a:t>
            </a:r>
            <a:endParaRPr lang="en-US" sz="1400" dirty="0">
              <a:solidFill>
                <a:srgbClr val="AA2D5C"/>
              </a:solidFill>
              <a:latin typeface="Helvetica Light" panose="020B0403020202020204" pitchFamily="34" charset="0"/>
            </a:endParaRPr>
          </a:p>
        </p:txBody>
      </p:sp>
      <p:sp>
        <p:nvSpPr>
          <p:cNvPr id="18" name="TextBox 17">
            <a:extLst>
              <a:ext uri="{FF2B5EF4-FFF2-40B4-BE49-F238E27FC236}">
                <a16:creationId xmlns:a16="http://schemas.microsoft.com/office/drawing/2014/main" id="{CC57634A-05C8-3768-EBA5-44D9807573E5}"/>
              </a:ext>
            </a:extLst>
          </p:cNvPr>
          <p:cNvSpPr txBox="1"/>
          <p:nvPr/>
        </p:nvSpPr>
        <p:spPr>
          <a:xfrm>
            <a:off x="5663105" y="1327518"/>
            <a:ext cx="2843649" cy="892552"/>
          </a:xfrm>
          <a:prstGeom prst="rect">
            <a:avLst/>
          </a:prstGeom>
          <a:noFill/>
        </p:spPr>
        <p:txBody>
          <a:bodyPr wrap="square">
            <a:spAutoFit/>
          </a:bodyPr>
          <a:lstStyle/>
          <a:p>
            <a:pPr algn="ctr"/>
            <a:r>
              <a:rPr lang="en-GB" sz="1300" kern="100" dirty="0">
                <a:latin typeface="Helvetica Light" panose="020B0403020202020204" pitchFamily="34" charset="0"/>
                <a:cs typeface="Calibri Light" panose="020F0302020204030204" pitchFamily="34" charset="0"/>
              </a:rPr>
              <a:t>Country directors of operationally relevant UN and non-UN organisations</a:t>
            </a:r>
          </a:p>
          <a:p>
            <a:pPr algn="ctr"/>
            <a:endParaRPr lang="en-US" sz="1300" dirty="0">
              <a:latin typeface="Helvetica Light" panose="020B0403020202020204" pitchFamily="34" charset="0"/>
            </a:endParaRPr>
          </a:p>
        </p:txBody>
      </p:sp>
      <p:sp>
        <p:nvSpPr>
          <p:cNvPr id="19" name="TextBox 18">
            <a:extLst>
              <a:ext uri="{FF2B5EF4-FFF2-40B4-BE49-F238E27FC236}">
                <a16:creationId xmlns:a16="http://schemas.microsoft.com/office/drawing/2014/main" id="{26C653D3-B476-B5D3-81A0-4B911AB6061A}"/>
              </a:ext>
            </a:extLst>
          </p:cNvPr>
          <p:cNvSpPr txBox="1"/>
          <p:nvPr/>
        </p:nvSpPr>
        <p:spPr>
          <a:xfrm>
            <a:off x="9484871" y="921920"/>
            <a:ext cx="1956555" cy="307777"/>
          </a:xfrm>
          <a:prstGeom prst="rect">
            <a:avLst/>
          </a:prstGeom>
          <a:noFill/>
        </p:spPr>
        <p:txBody>
          <a:bodyPr wrap="square">
            <a:spAutoFit/>
          </a:bodyPr>
          <a:lstStyle/>
          <a:p>
            <a:pPr algn="ctr"/>
            <a:r>
              <a:rPr lang="en-GB" sz="1400" kern="100" dirty="0">
                <a:solidFill>
                  <a:srgbClr val="AA2D5C"/>
                </a:solidFill>
                <a:latin typeface="Helvetica Light" panose="020B0403020202020204" pitchFamily="34" charset="0"/>
                <a:cs typeface="Calibri Light" panose="020F0302020204030204" pitchFamily="34" charset="0"/>
              </a:rPr>
              <a:t>FOCUS</a:t>
            </a:r>
            <a:endParaRPr lang="en-US" sz="1400" dirty="0">
              <a:solidFill>
                <a:srgbClr val="AA2D5C"/>
              </a:solidFill>
              <a:latin typeface="Helvetica Light" panose="020B0403020202020204" pitchFamily="34" charset="0"/>
            </a:endParaRPr>
          </a:p>
        </p:txBody>
      </p:sp>
      <p:sp>
        <p:nvSpPr>
          <p:cNvPr id="20" name="TextBox 19">
            <a:extLst>
              <a:ext uri="{FF2B5EF4-FFF2-40B4-BE49-F238E27FC236}">
                <a16:creationId xmlns:a16="http://schemas.microsoft.com/office/drawing/2014/main" id="{ABFAA071-67B1-E6F7-B1EF-20976BEF18D6}"/>
              </a:ext>
            </a:extLst>
          </p:cNvPr>
          <p:cNvSpPr txBox="1"/>
          <p:nvPr/>
        </p:nvSpPr>
        <p:spPr>
          <a:xfrm>
            <a:off x="9229060" y="1381334"/>
            <a:ext cx="2711302" cy="492443"/>
          </a:xfrm>
          <a:prstGeom prst="rect">
            <a:avLst/>
          </a:prstGeom>
          <a:noFill/>
        </p:spPr>
        <p:txBody>
          <a:bodyPr wrap="square">
            <a:spAutoFit/>
          </a:bodyPr>
          <a:lstStyle/>
          <a:p>
            <a:pPr algn="ctr"/>
            <a:r>
              <a:rPr lang="en-GB" sz="1300" kern="100" dirty="0">
                <a:latin typeface="Helvetica Light" panose="020B0403020202020204" pitchFamily="34" charset="0"/>
                <a:cs typeface="Calibri Light" panose="020F0302020204030204" pitchFamily="34" charset="0"/>
              </a:rPr>
              <a:t>Strategic coordination, decision-making and oversight</a:t>
            </a:r>
            <a:endParaRPr lang="en-US" sz="1300" dirty="0">
              <a:latin typeface="Helvetica Light" panose="020B0403020202020204" pitchFamily="34" charset="0"/>
            </a:endParaRPr>
          </a:p>
        </p:txBody>
      </p:sp>
      <p:cxnSp>
        <p:nvCxnSpPr>
          <p:cNvPr id="23" name="Straight Connector 22">
            <a:extLst>
              <a:ext uri="{FF2B5EF4-FFF2-40B4-BE49-F238E27FC236}">
                <a16:creationId xmlns:a16="http://schemas.microsoft.com/office/drawing/2014/main" id="{32D343D1-2506-A9E9-5C56-0C98EF83208D}"/>
              </a:ext>
            </a:extLst>
          </p:cNvPr>
          <p:cNvCxnSpPr/>
          <p:nvPr/>
        </p:nvCxnSpPr>
        <p:spPr>
          <a:xfrm>
            <a:off x="0" y="1248127"/>
            <a:ext cx="12192000" cy="0"/>
          </a:xfrm>
          <a:prstGeom prst="line">
            <a:avLst/>
          </a:prstGeom>
          <a:ln>
            <a:solidFill>
              <a:srgbClr val="AA2D5C"/>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8E144EC8-0043-8501-9BAC-CEFD5AA6EFA8}"/>
              </a:ext>
            </a:extLst>
          </p:cNvPr>
          <p:cNvSpPr txBox="1"/>
          <p:nvPr/>
        </p:nvSpPr>
        <p:spPr>
          <a:xfrm>
            <a:off x="4135643" y="2104350"/>
            <a:ext cx="1781993" cy="492443"/>
          </a:xfrm>
          <a:prstGeom prst="rect">
            <a:avLst/>
          </a:prstGeom>
          <a:noFill/>
        </p:spPr>
        <p:txBody>
          <a:bodyPr wrap="square">
            <a:spAutoFit/>
          </a:bodyPr>
          <a:lstStyle/>
          <a:p>
            <a:pPr algn="ctr"/>
            <a:r>
              <a:rPr lang="en-GB" sz="1300" kern="100" dirty="0">
                <a:latin typeface="Helvetica Light" panose="020B0403020202020204" pitchFamily="34" charset="0"/>
                <a:cs typeface="Calibri Light" panose="020F0302020204030204" pitchFamily="34" charset="0"/>
              </a:rPr>
              <a:t>OCHA</a:t>
            </a:r>
          </a:p>
          <a:p>
            <a:pPr algn="ctr"/>
            <a:r>
              <a:rPr lang="en-GB" sz="1300" kern="100" dirty="0">
                <a:latin typeface="Helvetica Light" panose="020B0403020202020204" pitchFamily="34" charset="0"/>
                <a:cs typeface="Calibri Light" panose="020F0302020204030204" pitchFamily="34" charset="0"/>
              </a:rPr>
              <a:t>(Head of deputy)</a:t>
            </a:r>
            <a:endParaRPr lang="en-US" sz="1300" dirty="0">
              <a:latin typeface="Helvetica Light" panose="020B0403020202020204" pitchFamily="34" charset="0"/>
            </a:endParaRPr>
          </a:p>
        </p:txBody>
      </p:sp>
      <p:sp>
        <p:nvSpPr>
          <p:cNvPr id="27" name="TextBox 26">
            <a:extLst>
              <a:ext uri="{FF2B5EF4-FFF2-40B4-BE49-F238E27FC236}">
                <a16:creationId xmlns:a16="http://schemas.microsoft.com/office/drawing/2014/main" id="{0320B894-1EC5-7389-5DF1-7DFABE11CBA0}"/>
              </a:ext>
            </a:extLst>
          </p:cNvPr>
          <p:cNvSpPr txBox="1"/>
          <p:nvPr/>
        </p:nvSpPr>
        <p:spPr>
          <a:xfrm>
            <a:off x="5663105" y="2107416"/>
            <a:ext cx="2843649" cy="492443"/>
          </a:xfrm>
          <a:prstGeom prst="rect">
            <a:avLst/>
          </a:prstGeom>
          <a:noFill/>
        </p:spPr>
        <p:txBody>
          <a:bodyPr wrap="square">
            <a:spAutoFit/>
          </a:bodyPr>
          <a:lstStyle/>
          <a:p>
            <a:pPr algn="ctr"/>
            <a:r>
              <a:rPr lang="en-GB" sz="1300" kern="100" dirty="0">
                <a:latin typeface="Helvetica Light" panose="020B0403020202020204" pitchFamily="34" charset="0"/>
                <a:cs typeface="Calibri Light" panose="020F0302020204030204" pitchFamily="34" charset="0"/>
              </a:rPr>
              <a:t>Each cluster’s coordinator and essential thematic advisors </a:t>
            </a:r>
          </a:p>
        </p:txBody>
      </p:sp>
      <p:sp>
        <p:nvSpPr>
          <p:cNvPr id="28" name="TextBox 27">
            <a:extLst>
              <a:ext uri="{FF2B5EF4-FFF2-40B4-BE49-F238E27FC236}">
                <a16:creationId xmlns:a16="http://schemas.microsoft.com/office/drawing/2014/main" id="{BC5D2842-502B-1BD0-850A-A99A7DBC7AEA}"/>
              </a:ext>
            </a:extLst>
          </p:cNvPr>
          <p:cNvSpPr txBox="1"/>
          <p:nvPr/>
        </p:nvSpPr>
        <p:spPr>
          <a:xfrm>
            <a:off x="8782680" y="2029907"/>
            <a:ext cx="3360936" cy="692497"/>
          </a:xfrm>
          <a:prstGeom prst="rect">
            <a:avLst/>
          </a:prstGeom>
          <a:noFill/>
        </p:spPr>
        <p:txBody>
          <a:bodyPr wrap="square">
            <a:spAutoFit/>
          </a:bodyPr>
          <a:lstStyle/>
          <a:p>
            <a:pPr algn="ctr"/>
            <a:r>
              <a:rPr lang="en-GB" sz="1300" kern="100" dirty="0">
                <a:latin typeface="Helvetica Light" panose="020B0403020202020204" pitchFamily="34" charset="0"/>
                <a:cs typeface="Calibri Light" panose="020F0302020204030204" pitchFamily="34" charset="0"/>
              </a:rPr>
              <a:t>Operational collaboration to close gaps, eliminate duplication and ensure action is taken across clusters </a:t>
            </a:r>
          </a:p>
        </p:txBody>
      </p:sp>
      <p:sp>
        <p:nvSpPr>
          <p:cNvPr id="30" name="Rectangle 29">
            <a:extLst>
              <a:ext uri="{FF2B5EF4-FFF2-40B4-BE49-F238E27FC236}">
                <a16:creationId xmlns:a16="http://schemas.microsoft.com/office/drawing/2014/main" id="{2EA87F36-93D8-95A3-ADE0-C30E79E82EDC}"/>
              </a:ext>
            </a:extLst>
          </p:cNvPr>
          <p:cNvSpPr/>
          <p:nvPr/>
        </p:nvSpPr>
        <p:spPr>
          <a:xfrm>
            <a:off x="1870399" y="1310748"/>
            <a:ext cx="2169977" cy="584775"/>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3F2B43B-DC45-F697-01E9-F428D4AECE8C}"/>
              </a:ext>
            </a:extLst>
          </p:cNvPr>
          <p:cNvSpPr txBox="1"/>
          <p:nvPr/>
        </p:nvSpPr>
        <p:spPr>
          <a:xfrm>
            <a:off x="2092026" y="1353279"/>
            <a:ext cx="1625313" cy="523220"/>
          </a:xfrm>
          <a:prstGeom prst="rect">
            <a:avLst/>
          </a:prstGeom>
          <a:noFill/>
        </p:spPr>
        <p:txBody>
          <a:bodyPr wrap="square">
            <a:spAutoFit/>
          </a:bodyPr>
          <a:lstStyle/>
          <a:p>
            <a:pPr algn="ctr"/>
            <a:r>
              <a:rPr lang="en-GB" sz="1400" b="1" kern="100" dirty="0">
                <a:solidFill>
                  <a:schemeClr val="bg1"/>
                </a:solidFill>
                <a:latin typeface="Helvetica" pitchFamily="2" charset="0"/>
                <a:cs typeface="Calibri Light" panose="020F0302020204030204" pitchFamily="34" charset="0"/>
              </a:rPr>
              <a:t>Humanitarian Country Team</a:t>
            </a:r>
            <a:endParaRPr lang="en-US" sz="1400" b="1" dirty="0">
              <a:solidFill>
                <a:schemeClr val="bg1"/>
              </a:solidFill>
              <a:latin typeface="Helvetica" pitchFamily="2" charset="0"/>
            </a:endParaRPr>
          </a:p>
        </p:txBody>
      </p:sp>
      <p:sp>
        <p:nvSpPr>
          <p:cNvPr id="32" name="Rectangle 31">
            <a:extLst>
              <a:ext uri="{FF2B5EF4-FFF2-40B4-BE49-F238E27FC236}">
                <a16:creationId xmlns:a16="http://schemas.microsoft.com/office/drawing/2014/main" id="{56B81B94-ECAE-21F1-2201-7F6F46E55736}"/>
              </a:ext>
            </a:extLst>
          </p:cNvPr>
          <p:cNvSpPr/>
          <p:nvPr/>
        </p:nvSpPr>
        <p:spPr>
          <a:xfrm>
            <a:off x="1870399" y="2079098"/>
            <a:ext cx="2169977" cy="584775"/>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a:extLst>
              <a:ext uri="{FF2B5EF4-FFF2-40B4-BE49-F238E27FC236}">
                <a16:creationId xmlns:a16="http://schemas.microsoft.com/office/drawing/2014/main" id="{8559B7D0-B4E4-3C4A-21FE-B434AF591704}"/>
              </a:ext>
            </a:extLst>
          </p:cNvPr>
          <p:cNvSpPr txBox="1"/>
          <p:nvPr/>
        </p:nvSpPr>
        <p:spPr>
          <a:xfrm>
            <a:off x="1979796" y="2126221"/>
            <a:ext cx="2017431" cy="523220"/>
          </a:xfrm>
          <a:prstGeom prst="rect">
            <a:avLst/>
          </a:prstGeom>
          <a:noFill/>
        </p:spPr>
        <p:txBody>
          <a:bodyPr wrap="square">
            <a:spAutoFit/>
          </a:bodyPr>
          <a:lstStyle/>
          <a:p>
            <a:pPr algn="ctr"/>
            <a:r>
              <a:rPr lang="en-GB" sz="1400" b="1" kern="100" dirty="0">
                <a:solidFill>
                  <a:schemeClr val="bg1"/>
                </a:solidFill>
                <a:latin typeface="Helvetica" pitchFamily="2" charset="0"/>
                <a:cs typeface="Calibri Light" panose="020F0302020204030204" pitchFamily="34" charset="0"/>
              </a:rPr>
              <a:t>Inter-Cluster Coordination Group</a:t>
            </a:r>
            <a:endParaRPr lang="en-US" sz="1400" b="1" dirty="0">
              <a:solidFill>
                <a:schemeClr val="bg1"/>
              </a:solidFill>
              <a:latin typeface="Helvetica" pitchFamily="2" charset="0"/>
            </a:endParaRPr>
          </a:p>
        </p:txBody>
      </p:sp>
      <p:cxnSp>
        <p:nvCxnSpPr>
          <p:cNvPr id="35" name="Straight Connector 34">
            <a:extLst>
              <a:ext uri="{FF2B5EF4-FFF2-40B4-BE49-F238E27FC236}">
                <a16:creationId xmlns:a16="http://schemas.microsoft.com/office/drawing/2014/main" id="{DB91A730-2FEC-5E2D-3137-D6FEE86798CB}"/>
              </a:ext>
            </a:extLst>
          </p:cNvPr>
          <p:cNvCxnSpPr>
            <a:cxnSpLocks/>
          </p:cNvCxnSpPr>
          <p:nvPr/>
        </p:nvCxnSpPr>
        <p:spPr>
          <a:xfrm>
            <a:off x="2979596" y="1890498"/>
            <a:ext cx="0" cy="216000"/>
          </a:xfrm>
          <a:prstGeom prst="line">
            <a:avLst/>
          </a:prstGeom>
          <a:ln w="25400">
            <a:solidFill>
              <a:srgbClr val="AA2D5C"/>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F4249A05-DEFA-9D04-CDB8-8FC8A1B66A0B}"/>
              </a:ext>
            </a:extLst>
          </p:cNvPr>
          <p:cNvCxnSpPr>
            <a:cxnSpLocks/>
          </p:cNvCxnSpPr>
          <p:nvPr/>
        </p:nvCxnSpPr>
        <p:spPr>
          <a:xfrm>
            <a:off x="2979596" y="2639100"/>
            <a:ext cx="0" cy="216000"/>
          </a:xfrm>
          <a:prstGeom prst="line">
            <a:avLst/>
          </a:prstGeom>
          <a:ln w="25400">
            <a:solidFill>
              <a:srgbClr val="AA2D5C"/>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58DF0D7-A523-6707-1D7E-9AFE2DE37C9D}"/>
              </a:ext>
            </a:extLst>
          </p:cNvPr>
          <p:cNvCxnSpPr>
            <a:cxnSpLocks/>
          </p:cNvCxnSpPr>
          <p:nvPr/>
        </p:nvCxnSpPr>
        <p:spPr>
          <a:xfrm>
            <a:off x="1572533" y="2855100"/>
            <a:ext cx="2730801" cy="0"/>
          </a:xfrm>
          <a:prstGeom prst="line">
            <a:avLst/>
          </a:prstGeom>
          <a:ln w="25400">
            <a:solidFill>
              <a:srgbClr val="AA2D5C"/>
            </a:solidFil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A7CA731D-9AA5-9C0C-E426-1F4DB0D2DCD2}"/>
              </a:ext>
            </a:extLst>
          </p:cNvPr>
          <p:cNvSpPr/>
          <p:nvPr/>
        </p:nvSpPr>
        <p:spPr>
          <a:xfrm rot="16200000">
            <a:off x="1386135" y="3243532"/>
            <a:ext cx="825086" cy="216000"/>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C671B6D6-584E-3232-E3A8-78457B5E582D}"/>
              </a:ext>
            </a:extLst>
          </p:cNvPr>
          <p:cNvSpPr/>
          <p:nvPr/>
        </p:nvSpPr>
        <p:spPr>
          <a:xfrm rot="16200000">
            <a:off x="1640434" y="3243532"/>
            <a:ext cx="825086" cy="216000"/>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AF4A4F57-6F9D-E724-8E63-B8D3A6463443}"/>
              </a:ext>
            </a:extLst>
          </p:cNvPr>
          <p:cNvSpPr/>
          <p:nvPr/>
        </p:nvSpPr>
        <p:spPr>
          <a:xfrm rot="16200000">
            <a:off x="1894733" y="3243532"/>
            <a:ext cx="825086" cy="216000"/>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4EE7A0CD-1C4F-BC9F-EA85-57EF241C5571}"/>
              </a:ext>
            </a:extLst>
          </p:cNvPr>
          <p:cNvSpPr/>
          <p:nvPr/>
        </p:nvSpPr>
        <p:spPr>
          <a:xfrm rot="16200000">
            <a:off x="2154443" y="3243532"/>
            <a:ext cx="825086" cy="216000"/>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FF51F0AC-5FAF-96DC-22B0-5D975D50636C}"/>
              </a:ext>
            </a:extLst>
          </p:cNvPr>
          <p:cNvSpPr/>
          <p:nvPr/>
        </p:nvSpPr>
        <p:spPr>
          <a:xfrm rot="16200000">
            <a:off x="2408031" y="3243532"/>
            <a:ext cx="825086" cy="216000"/>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56948030-F930-80A4-0913-9C575B58A9A6}"/>
              </a:ext>
            </a:extLst>
          </p:cNvPr>
          <p:cNvSpPr/>
          <p:nvPr/>
        </p:nvSpPr>
        <p:spPr>
          <a:xfrm rot="16200000">
            <a:off x="2666379" y="3243532"/>
            <a:ext cx="825086" cy="216000"/>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429514BB-6BBD-EEB9-DFEC-9AC3564A512E}"/>
              </a:ext>
            </a:extLst>
          </p:cNvPr>
          <p:cNvSpPr/>
          <p:nvPr/>
        </p:nvSpPr>
        <p:spPr>
          <a:xfrm rot="16200000">
            <a:off x="2924727" y="3243532"/>
            <a:ext cx="825086" cy="216000"/>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a:extLst>
              <a:ext uri="{FF2B5EF4-FFF2-40B4-BE49-F238E27FC236}">
                <a16:creationId xmlns:a16="http://schemas.microsoft.com/office/drawing/2014/main" id="{0206683E-9470-563E-2878-6B4E1BB747C7}"/>
              </a:ext>
            </a:extLst>
          </p:cNvPr>
          <p:cNvSpPr/>
          <p:nvPr/>
        </p:nvSpPr>
        <p:spPr>
          <a:xfrm rot="16200000">
            <a:off x="3183074" y="3243532"/>
            <a:ext cx="825086" cy="216000"/>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83C2DC01-8D07-7041-F2CC-4CB536FDEE27}"/>
              </a:ext>
            </a:extLst>
          </p:cNvPr>
          <p:cNvSpPr/>
          <p:nvPr/>
        </p:nvSpPr>
        <p:spPr>
          <a:xfrm rot="16200000">
            <a:off x="3438906" y="3243532"/>
            <a:ext cx="825086" cy="216000"/>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FC0C5AEB-03DE-ABA6-8980-A36247F8FF91}"/>
              </a:ext>
            </a:extLst>
          </p:cNvPr>
          <p:cNvSpPr/>
          <p:nvPr/>
        </p:nvSpPr>
        <p:spPr>
          <a:xfrm rot="16200000">
            <a:off x="3694739" y="3243532"/>
            <a:ext cx="825086" cy="216000"/>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30E0679E-84CD-A0BE-3C3A-AE13540E7A6C}"/>
              </a:ext>
            </a:extLst>
          </p:cNvPr>
          <p:cNvSpPr txBox="1"/>
          <p:nvPr/>
        </p:nvSpPr>
        <p:spPr>
          <a:xfrm rot="16200000">
            <a:off x="1393935" y="3228420"/>
            <a:ext cx="825081" cy="246221"/>
          </a:xfrm>
          <a:prstGeom prst="rect">
            <a:avLst/>
          </a:prstGeom>
          <a:noFill/>
        </p:spPr>
        <p:txBody>
          <a:bodyPr wrap="square">
            <a:spAutoFit/>
          </a:bodyPr>
          <a:lstStyle/>
          <a:p>
            <a:pPr algn="ctr"/>
            <a:r>
              <a:rPr lang="en-GB" sz="1000" b="1" kern="100" dirty="0">
                <a:solidFill>
                  <a:schemeClr val="bg1"/>
                </a:solidFill>
                <a:latin typeface="Helvetica" pitchFamily="2" charset="0"/>
                <a:cs typeface="Calibri Light" panose="020F0302020204030204" pitchFamily="34" charset="0"/>
              </a:rPr>
              <a:t>CCCM</a:t>
            </a:r>
            <a:endParaRPr lang="en-US" sz="1000" b="1" dirty="0">
              <a:latin typeface="Helvetica" pitchFamily="2" charset="0"/>
            </a:endParaRPr>
          </a:p>
        </p:txBody>
      </p:sp>
      <p:sp>
        <p:nvSpPr>
          <p:cNvPr id="61" name="TextBox 60">
            <a:extLst>
              <a:ext uri="{FF2B5EF4-FFF2-40B4-BE49-F238E27FC236}">
                <a16:creationId xmlns:a16="http://schemas.microsoft.com/office/drawing/2014/main" id="{90F52C5B-154D-B2B8-0A9F-1027C45A5609}"/>
              </a:ext>
            </a:extLst>
          </p:cNvPr>
          <p:cNvSpPr txBox="1"/>
          <p:nvPr/>
        </p:nvSpPr>
        <p:spPr>
          <a:xfrm rot="16200000">
            <a:off x="1596218" y="3269615"/>
            <a:ext cx="907472" cy="246221"/>
          </a:xfrm>
          <a:prstGeom prst="rect">
            <a:avLst/>
          </a:prstGeom>
          <a:noFill/>
        </p:spPr>
        <p:txBody>
          <a:bodyPr wrap="square">
            <a:spAutoFit/>
          </a:bodyPr>
          <a:lstStyle/>
          <a:p>
            <a:pPr algn="ctr"/>
            <a:r>
              <a:rPr lang="en-GB" sz="1000" b="1" kern="100" dirty="0">
                <a:solidFill>
                  <a:schemeClr val="bg1"/>
                </a:solidFill>
                <a:latin typeface="Helvetica" pitchFamily="2" charset="0"/>
                <a:cs typeface="Calibri Light" panose="020F0302020204030204" pitchFamily="34" charset="0"/>
              </a:rPr>
              <a:t>Education</a:t>
            </a:r>
            <a:endParaRPr lang="en-US" sz="1000" b="1" dirty="0">
              <a:latin typeface="Helvetica" pitchFamily="2" charset="0"/>
            </a:endParaRPr>
          </a:p>
        </p:txBody>
      </p:sp>
      <p:sp>
        <p:nvSpPr>
          <p:cNvPr id="62" name="TextBox 61">
            <a:extLst>
              <a:ext uri="{FF2B5EF4-FFF2-40B4-BE49-F238E27FC236}">
                <a16:creationId xmlns:a16="http://schemas.microsoft.com/office/drawing/2014/main" id="{FF245A27-74FE-677B-683B-7D9B6FA0A561}"/>
              </a:ext>
            </a:extLst>
          </p:cNvPr>
          <p:cNvSpPr txBox="1"/>
          <p:nvPr/>
        </p:nvSpPr>
        <p:spPr>
          <a:xfrm rot="16200000">
            <a:off x="1897123" y="3228420"/>
            <a:ext cx="825081" cy="246221"/>
          </a:xfrm>
          <a:prstGeom prst="rect">
            <a:avLst/>
          </a:prstGeom>
          <a:noFill/>
        </p:spPr>
        <p:txBody>
          <a:bodyPr wrap="square">
            <a:spAutoFit/>
          </a:bodyPr>
          <a:lstStyle/>
          <a:p>
            <a:pPr algn="ctr"/>
            <a:r>
              <a:rPr lang="en-GB" sz="1000" b="1" kern="100" dirty="0">
                <a:solidFill>
                  <a:schemeClr val="bg1"/>
                </a:solidFill>
                <a:latin typeface="Helvetica" pitchFamily="2" charset="0"/>
                <a:cs typeface="Calibri Light" panose="020F0302020204030204" pitchFamily="34" charset="0"/>
              </a:rPr>
              <a:t>ETC</a:t>
            </a:r>
            <a:endParaRPr lang="en-US" sz="1000" b="1" dirty="0">
              <a:latin typeface="Helvetica" pitchFamily="2" charset="0"/>
            </a:endParaRPr>
          </a:p>
        </p:txBody>
      </p:sp>
      <p:sp>
        <p:nvSpPr>
          <p:cNvPr id="63" name="TextBox 62">
            <a:extLst>
              <a:ext uri="{FF2B5EF4-FFF2-40B4-BE49-F238E27FC236}">
                <a16:creationId xmlns:a16="http://schemas.microsoft.com/office/drawing/2014/main" id="{DD97B5BA-2D86-A32E-B1E4-B4B06C1E6981}"/>
              </a:ext>
            </a:extLst>
          </p:cNvPr>
          <p:cNvSpPr txBox="1"/>
          <p:nvPr/>
        </p:nvSpPr>
        <p:spPr>
          <a:xfrm rot="16200000">
            <a:off x="2032919" y="3210375"/>
            <a:ext cx="1107680" cy="305596"/>
          </a:xfrm>
          <a:prstGeom prst="rect">
            <a:avLst/>
          </a:prstGeom>
          <a:noFill/>
        </p:spPr>
        <p:txBody>
          <a:bodyPr wrap="square">
            <a:spAutoFit/>
          </a:bodyPr>
          <a:lstStyle/>
          <a:p>
            <a:pPr algn="ctr">
              <a:lnSpc>
                <a:spcPts val="800"/>
              </a:lnSpc>
            </a:pPr>
            <a:r>
              <a:rPr lang="en-GB" sz="900" b="1" kern="100" dirty="0">
                <a:solidFill>
                  <a:schemeClr val="bg1"/>
                </a:solidFill>
                <a:latin typeface="Helvetica" pitchFamily="2" charset="0"/>
                <a:cs typeface="Calibri Light" panose="020F0302020204030204" pitchFamily="34" charset="0"/>
              </a:rPr>
              <a:t>Food security and livelihood</a:t>
            </a:r>
            <a:endParaRPr lang="en-US" sz="900" b="1" dirty="0">
              <a:latin typeface="Helvetica" pitchFamily="2" charset="0"/>
            </a:endParaRPr>
          </a:p>
        </p:txBody>
      </p:sp>
      <p:sp>
        <p:nvSpPr>
          <p:cNvPr id="64" name="TextBox 63">
            <a:extLst>
              <a:ext uri="{FF2B5EF4-FFF2-40B4-BE49-F238E27FC236}">
                <a16:creationId xmlns:a16="http://schemas.microsoft.com/office/drawing/2014/main" id="{D65518FE-5DF8-2D2D-DFA5-ABAB52F0BC67}"/>
              </a:ext>
            </a:extLst>
          </p:cNvPr>
          <p:cNvSpPr txBox="1"/>
          <p:nvPr/>
        </p:nvSpPr>
        <p:spPr>
          <a:xfrm rot="16200000">
            <a:off x="2416546" y="3228420"/>
            <a:ext cx="825081" cy="246221"/>
          </a:xfrm>
          <a:prstGeom prst="rect">
            <a:avLst/>
          </a:prstGeom>
          <a:noFill/>
        </p:spPr>
        <p:txBody>
          <a:bodyPr wrap="square">
            <a:spAutoFit/>
          </a:bodyPr>
          <a:lstStyle/>
          <a:p>
            <a:pPr algn="ctr"/>
            <a:r>
              <a:rPr lang="en-GB" sz="1000" b="1" kern="100" dirty="0">
                <a:solidFill>
                  <a:schemeClr val="bg1"/>
                </a:solidFill>
                <a:latin typeface="Helvetica" pitchFamily="2" charset="0"/>
                <a:cs typeface="Calibri Light" panose="020F0302020204030204" pitchFamily="34" charset="0"/>
              </a:rPr>
              <a:t>Health</a:t>
            </a:r>
            <a:endParaRPr lang="en-US" sz="1000" b="1" dirty="0">
              <a:latin typeface="Helvetica" pitchFamily="2" charset="0"/>
            </a:endParaRPr>
          </a:p>
        </p:txBody>
      </p:sp>
      <p:sp>
        <p:nvSpPr>
          <p:cNvPr id="65" name="TextBox 64">
            <a:extLst>
              <a:ext uri="{FF2B5EF4-FFF2-40B4-BE49-F238E27FC236}">
                <a16:creationId xmlns:a16="http://schemas.microsoft.com/office/drawing/2014/main" id="{DAF5D7ED-60E8-4037-BDBE-0B28BE25C570}"/>
              </a:ext>
            </a:extLst>
          </p:cNvPr>
          <p:cNvSpPr txBox="1"/>
          <p:nvPr/>
        </p:nvSpPr>
        <p:spPr>
          <a:xfrm rot="16200000">
            <a:off x="2660024" y="3228420"/>
            <a:ext cx="825081" cy="246221"/>
          </a:xfrm>
          <a:prstGeom prst="rect">
            <a:avLst/>
          </a:prstGeom>
          <a:noFill/>
        </p:spPr>
        <p:txBody>
          <a:bodyPr wrap="square">
            <a:spAutoFit/>
          </a:bodyPr>
          <a:lstStyle/>
          <a:p>
            <a:pPr algn="ctr"/>
            <a:r>
              <a:rPr lang="en-GB" sz="1000" b="1" kern="100" dirty="0">
                <a:solidFill>
                  <a:schemeClr val="bg1"/>
                </a:solidFill>
                <a:latin typeface="Helvetica" pitchFamily="2" charset="0"/>
                <a:cs typeface="Calibri Light" panose="020F0302020204030204" pitchFamily="34" charset="0"/>
              </a:rPr>
              <a:t>Logistics</a:t>
            </a:r>
            <a:endParaRPr lang="en-US" sz="1000" b="1" dirty="0">
              <a:latin typeface="Helvetica" pitchFamily="2" charset="0"/>
            </a:endParaRPr>
          </a:p>
        </p:txBody>
      </p:sp>
      <p:sp>
        <p:nvSpPr>
          <p:cNvPr id="66" name="TextBox 65">
            <a:extLst>
              <a:ext uri="{FF2B5EF4-FFF2-40B4-BE49-F238E27FC236}">
                <a16:creationId xmlns:a16="http://schemas.microsoft.com/office/drawing/2014/main" id="{3BD1F870-60FE-8717-E85A-0238B7F95379}"/>
              </a:ext>
            </a:extLst>
          </p:cNvPr>
          <p:cNvSpPr txBox="1"/>
          <p:nvPr/>
        </p:nvSpPr>
        <p:spPr>
          <a:xfrm rot="16200000">
            <a:off x="2919735" y="3228420"/>
            <a:ext cx="825081" cy="246221"/>
          </a:xfrm>
          <a:prstGeom prst="rect">
            <a:avLst/>
          </a:prstGeom>
          <a:noFill/>
        </p:spPr>
        <p:txBody>
          <a:bodyPr wrap="square">
            <a:spAutoFit/>
          </a:bodyPr>
          <a:lstStyle/>
          <a:p>
            <a:pPr algn="ctr"/>
            <a:r>
              <a:rPr lang="en-GB" sz="1000" b="1" kern="100" dirty="0">
                <a:solidFill>
                  <a:schemeClr val="bg1"/>
                </a:solidFill>
                <a:latin typeface="Helvetica" pitchFamily="2" charset="0"/>
                <a:cs typeface="Calibri Light" panose="020F0302020204030204" pitchFamily="34" charset="0"/>
              </a:rPr>
              <a:t>Nutrition</a:t>
            </a:r>
            <a:endParaRPr lang="en-US" sz="1000" b="1" dirty="0">
              <a:latin typeface="Helvetica" pitchFamily="2" charset="0"/>
            </a:endParaRPr>
          </a:p>
        </p:txBody>
      </p:sp>
      <p:sp>
        <p:nvSpPr>
          <p:cNvPr id="67" name="TextBox 66">
            <a:extLst>
              <a:ext uri="{FF2B5EF4-FFF2-40B4-BE49-F238E27FC236}">
                <a16:creationId xmlns:a16="http://schemas.microsoft.com/office/drawing/2014/main" id="{E3B7D4BC-4778-A90C-6596-3B0C46BB59A5}"/>
              </a:ext>
            </a:extLst>
          </p:cNvPr>
          <p:cNvSpPr txBox="1"/>
          <p:nvPr/>
        </p:nvSpPr>
        <p:spPr>
          <a:xfrm rot="16200000">
            <a:off x="3341438" y="3233400"/>
            <a:ext cx="1064392" cy="246221"/>
          </a:xfrm>
          <a:prstGeom prst="rect">
            <a:avLst/>
          </a:prstGeom>
          <a:noFill/>
        </p:spPr>
        <p:txBody>
          <a:bodyPr wrap="square">
            <a:spAutoFit/>
          </a:bodyPr>
          <a:lstStyle/>
          <a:p>
            <a:pPr algn="ctr"/>
            <a:r>
              <a:rPr lang="en-GB" sz="1000" b="1" kern="100" dirty="0">
                <a:solidFill>
                  <a:schemeClr val="bg1"/>
                </a:solidFill>
                <a:latin typeface="Helvetica" pitchFamily="2" charset="0"/>
                <a:cs typeface="Calibri Light" panose="020F0302020204030204" pitchFamily="34" charset="0"/>
              </a:rPr>
              <a:t>Shelter/NFI</a:t>
            </a:r>
            <a:endParaRPr lang="en-US" sz="1000" b="1" dirty="0">
              <a:latin typeface="Helvetica" pitchFamily="2" charset="0"/>
            </a:endParaRPr>
          </a:p>
        </p:txBody>
      </p:sp>
      <p:sp>
        <p:nvSpPr>
          <p:cNvPr id="68" name="TextBox 67">
            <a:extLst>
              <a:ext uri="{FF2B5EF4-FFF2-40B4-BE49-F238E27FC236}">
                <a16:creationId xmlns:a16="http://schemas.microsoft.com/office/drawing/2014/main" id="{55EAD7C4-0766-52B1-E60C-E44E72D38E7B}"/>
              </a:ext>
            </a:extLst>
          </p:cNvPr>
          <p:cNvSpPr txBox="1"/>
          <p:nvPr/>
        </p:nvSpPr>
        <p:spPr>
          <a:xfrm rot="16200000">
            <a:off x="3595739" y="3233401"/>
            <a:ext cx="1064392" cy="246221"/>
          </a:xfrm>
          <a:prstGeom prst="rect">
            <a:avLst/>
          </a:prstGeom>
          <a:noFill/>
        </p:spPr>
        <p:txBody>
          <a:bodyPr wrap="square">
            <a:spAutoFit/>
          </a:bodyPr>
          <a:lstStyle/>
          <a:p>
            <a:pPr algn="ctr"/>
            <a:r>
              <a:rPr lang="en-GB" sz="1000" b="1" kern="100" dirty="0">
                <a:solidFill>
                  <a:schemeClr val="bg1"/>
                </a:solidFill>
                <a:latin typeface="Helvetica" pitchFamily="2" charset="0"/>
                <a:cs typeface="Calibri Light" panose="020F0302020204030204" pitchFamily="34" charset="0"/>
              </a:rPr>
              <a:t>WASH</a:t>
            </a:r>
            <a:endParaRPr lang="en-US" sz="1000" b="1" dirty="0">
              <a:latin typeface="Helvetica" pitchFamily="2" charset="0"/>
            </a:endParaRPr>
          </a:p>
        </p:txBody>
      </p:sp>
      <p:sp>
        <p:nvSpPr>
          <p:cNvPr id="69" name="TextBox 68">
            <a:extLst>
              <a:ext uri="{FF2B5EF4-FFF2-40B4-BE49-F238E27FC236}">
                <a16:creationId xmlns:a16="http://schemas.microsoft.com/office/drawing/2014/main" id="{15CE2D45-B55A-DA96-4CB4-B754CDA512D6}"/>
              </a:ext>
            </a:extLst>
          </p:cNvPr>
          <p:cNvSpPr txBox="1"/>
          <p:nvPr/>
        </p:nvSpPr>
        <p:spPr>
          <a:xfrm rot="16200000">
            <a:off x="3118566" y="3213449"/>
            <a:ext cx="962920" cy="246221"/>
          </a:xfrm>
          <a:prstGeom prst="rect">
            <a:avLst/>
          </a:prstGeom>
          <a:noFill/>
        </p:spPr>
        <p:txBody>
          <a:bodyPr wrap="square">
            <a:spAutoFit/>
          </a:bodyPr>
          <a:lstStyle/>
          <a:p>
            <a:pPr algn="ctr"/>
            <a:r>
              <a:rPr lang="en-GB" sz="1000" b="1" kern="100" dirty="0">
                <a:solidFill>
                  <a:schemeClr val="bg1"/>
                </a:solidFill>
                <a:latin typeface="Helvetica" pitchFamily="2" charset="0"/>
                <a:cs typeface="Calibri Light" panose="020F0302020204030204" pitchFamily="34" charset="0"/>
              </a:rPr>
              <a:t>Protection</a:t>
            </a:r>
            <a:endParaRPr lang="en-US" sz="1000" b="1" dirty="0">
              <a:latin typeface="Helvetica" pitchFamily="2" charset="0"/>
            </a:endParaRPr>
          </a:p>
        </p:txBody>
      </p:sp>
      <p:sp>
        <p:nvSpPr>
          <p:cNvPr id="73" name="Rectangle 72">
            <a:extLst>
              <a:ext uri="{FF2B5EF4-FFF2-40B4-BE49-F238E27FC236}">
                <a16:creationId xmlns:a16="http://schemas.microsoft.com/office/drawing/2014/main" id="{48C283E9-3D23-3CF2-E6CC-4E2BEE070E70}"/>
              </a:ext>
            </a:extLst>
          </p:cNvPr>
          <p:cNvSpPr/>
          <p:nvPr/>
        </p:nvSpPr>
        <p:spPr>
          <a:xfrm>
            <a:off x="733899" y="3951186"/>
            <a:ext cx="1033805" cy="216000"/>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7" name="Straight Connector 76">
            <a:extLst>
              <a:ext uri="{FF2B5EF4-FFF2-40B4-BE49-F238E27FC236}">
                <a16:creationId xmlns:a16="http://schemas.microsoft.com/office/drawing/2014/main" id="{1357EE98-70B3-62C8-52C4-E2527EC950DB}"/>
              </a:ext>
            </a:extLst>
          </p:cNvPr>
          <p:cNvCxnSpPr>
            <a:cxnSpLocks/>
          </p:cNvCxnSpPr>
          <p:nvPr/>
        </p:nvCxnSpPr>
        <p:spPr>
          <a:xfrm flipH="1">
            <a:off x="687976" y="3888707"/>
            <a:ext cx="4710218" cy="0"/>
          </a:xfrm>
          <a:prstGeom prst="line">
            <a:avLst/>
          </a:prstGeom>
          <a:ln w="25400">
            <a:solidFill>
              <a:srgbClr val="AA2D5C"/>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7DF90C56-2A78-5350-64E2-CD59498604B3}"/>
              </a:ext>
            </a:extLst>
          </p:cNvPr>
          <p:cNvSpPr txBox="1"/>
          <p:nvPr/>
        </p:nvSpPr>
        <p:spPr>
          <a:xfrm>
            <a:off x="687976" y="3923760"/>
            <a:ext cx="1064392" cy="246221"/>
          </a:xfrm>
          <a:prstGeom prst="rect">
            <a:avLst/>
          </a:prstGeom>
          <a:noFill/>
        </p:spPr>
        <p:txBody>
          <a:bodyPr wrap="square">
            <a:spAutoFit/>
          </a:bodyPr>
          <a:lstStyle/>
          <a:p>
            <a:pPr algn="ctr"/>
            <a:r>
              <a:rPr lang="en-GB" sz="1000" b="1" kern="100" dirty="0">
                <a:solidFill>
                  <a:schemeClr val="bg1"/>
                </a:solidFill>
                <a:latin typeface="Helvetica" pitchFamily="2" charset="0"/>
                <a:cs typeface="Calibri Light" panose="020F0302020204030204" pitchFamily="34" charset="0"/>
              </a:rPr>
              <a:t>Mine Action</a:t>
            </a:r>
            <a:endParaRPr lang="en-US" sz="1000" b="1" dirty="0">
              <a:latin typeface="Helvetica" pitchFamily="2" charset="0"/>
            </a:endParaRPr>
          </a:p>
        </p:txBody>
      </p:sp>
      <p:cxnSp>
        <p:nvCxnSpPr>
          <p:cNvPr id="80" name="Straight Connector 79">
            <a:extLst>
              <a:ext uri="{FF2B5EF4-FFF2-40B4-BE49-F238E27FC236}">
                <a16:creationId xmlns:a16="http://schemas.microsoft.com/office/drawing/2014/main" id="{ADF464A2-201D-5239-242B-6005077038EC}"/>
              </a:ext>
            </a:extLst>
          </p:cNvPr>
          <p:cNvCxnSpPr>
            <a:cxnSpLocks/>
          </p:cNvCxnSpPr>
          <p:nvPr/>
        </p:nvCxnSpPr>
        <p:spPr>
          <a:xfrm>
            <a:off x="3580178" y="3742873"/>
            <a:ext cx="0" cy="145834"/>
          </a:xfrm>
          <a:prstGeom prst="line">
            <a:avLst/>
          </a:prstGeom>
          <a:ln w="25400">
            <a:solidFill>
              <a:srgbClr val="AA2D5C"/>
            </a:solidFill>
          </a:ln>
        </p:spPr>
        <p:style>
          <a:lnRef idx="1">
            <a:schemeClr val="accent1"/>
          </a:lnRef>
          <a:fillRef idx="0">
            <a:schemeClr val="accent1"/>
          </a:fillRef>
          <a:effectRef idx="0">
            <a:schemeClr val="accent1"/>
          </a:effectRef>
          <a:fontRef idx="minor">
            <a:schemeClr val="tx1"/>
          </a:fontRef>
        </p:style>
      </p:cxnSp>
      <p:sp>
        <p:nvSpPr>
          <p:cNvPr id="82" name="TextBox 81">
            <a:extLst>
              <a:ext uri="{FF2B5EF4-FFF2-40B4-BE49-F238E27FC236}">
                <a16:creationId xmlns:a16="http://schemas.microsoft.com/office/drawing/2014/main" id="{4379D64D-463D-85EA-DB69-A777BC2BD51E}"/>
              </a:ext>
            </a:extLst>
          </p:cNvPr>
          <p:cNvSpPr txBox="1"/>
          <p:nvPr/>
        </p:nvSpPr>
        <p:spPr>
          <a:xfrm>
            <a:off x="2205949" y="4534169"/>
            <a:ext cx="1064392" cy="276999"/>
          </a:xfrm>
          <a:prstGeom prst="rect">
            <a:avLst/>
          </a:prstGeom>
          <a:noFill/>
        </p:spPr>
        <p:txBody>
          <a:bodyPr wrap="square">
            <a:spAutoFit/>
          </a:bodyPr>
          <a:lstStyle/>
          <a:p>
            <a:pPr algn="ctr"/>
            <a:r>
              <a:rPr lang="en-GB" sz="1200" b="1" kern="100" dirty="0">
                <a:solidFill>
                  <a:schemeClr val="bg1"/>
                </a:solidFill>
                <a:latin typeface="FreightSans Pro Semibold" panose="02000606030000020004" pitchFamily="2" charset="0"/>
                <a:cs typeface="Calibri Light" panose="020F0302020204030204" pitchFamily="34" charset="0"/>
              </a:rPr>
              <a:t>GBV</a:t>
            </a:r>
            <a:endParaRPr lang="en-US" sz="1200" dirty="0"/>
          </a:p>
        </p:txBody>
      </p:sp>
      <p:sp>
        <p:nvSpPr>
          <p:cNvPr id="83" name="Rectangle 82">
            <a:extLst>
              <a:ext uri="{FF2B5EF4-FFF2-40B4-BE49-F238E27FC236}">
                <a16:creationId xmlns:a16="http://schemas.microsoft.com/office/drawing/2014/main" id="{F46957D9-63B9-7F53-A69C-825C9748835E}"/>
              </a:ext>
            </a:extLst>
          </p:cNvPr>
          <p:cNvSpPr/>
          <p:nvPr/>
        </p:nvSpPr>
        <p:spPr>
          <a:xfrm>
            <a:off x="1839711" y="3951186"/>
            <a:ext cx="450507" cy="216000"/>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008619B5-8942-6A15-DE6A-517BC6B40082}"/>
              </a:ext>
            </a:extLst>
          </p:cNvPr>
          <p:cNvSpPr/>
          <p:nvPr/>
        </p:nvSpPr>
        <p:spPr>
          <a:xfrm>
            <a:off x="2351584" y="3951186"/>
            <a:ext cx="1751970" cy="216000"/>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A3CA0CE2-7F7E-0DEE-423A-C67B911A67CD}"/>
              </a:ext>
            </a:extLst>
          </p:cNvPr>
          <p:cNvSpPr/>
          <p:nvPr/>
        </p:nvSpPr>
        <p:spPr>
          <a:xfrm>
            <a:off x="4169720" y="3951186"/>
            <a:ext cx="1196706" cy="216000"/>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a:extLst>
              <a:ext uri="{FF2B5EF4-FFF2-40B4-BE49-F238E27FC236}">
                <a16:creationId xmlns:a16="http://schemas.microsoft.com/office/drawing/2014/main" id="{B55DE48D-2887-74AE-39B9-03D1B993F312}"/>
              </a:ext>
            </a:extLst>
          </p:cNvPr>
          <p:cNvSpPr txBox="1"/>
          <p:nvPr/>
        </p:nvSpPr>
        <p:spPr>
          <a:xfrm>
            <a:off x="1822735" y="3923760"/>
            <a:ext cx="470164" cy="246221"/>
          </a:xfrm>
          <a:prstGeom prst="rect">
            <a:avLst/>
          </a:prstGeom>
          <a:noFill/>
        </p:spPr>
        <p:txBody>
          <a:bodyPr wrap="square">
            <a:spAutoFit/>
          </a:bodyPr>
          <a:lstStyle/>
          <a:p>
            <a:pPr algn="ctr"/>
            <a:r>
              <a:rPr lang="en-GB" sz="1000" b="1" kern="100" dirty="0">
                <a:solidFill>
                  <a:schemeClr val="bg1"/>
                </a:solidFill>
                <a:latin typeface="Helvetica" pitchFamily="2" charset="0"/>
                <a:cs typeface="Calibri Light" panose="020F0302020204030204" pitchFamily="34" charset="0"/>
              </a:rPr>
              <a:t>GBV</a:t>
            </a:r>
            <a:endParaRPr lang="en-US" sz="1000" b="1" dirty="0">
              <a:latin typeface="Helvetica" pitchFamily="2" charset="0"/>
            </a:endParaRPr>
          </a:p>
        </p:txBody>
      </p:sp>
      <p:sp>
        <p:nvSpPr>
          <p:cNvPr id="91" name="TextBox 90">
            <a:extLst>
              <a:ext uri="{FF2B5EF4-FFF2-40B4-BE49-F238E27FC236}">
                <a16:creationId xmlns:a16="http://schemas.microsoft.com/office/drawing/2014/main" id="{45846B04-9001-33F2-A936-002B43773D30}"/>
              </a:ext>
            </a:extLst>
          </p:cNvPr>
          <p:cNvSpPr txBox="1"/>
          <p:nvPr/>
        </p:nvSpPr>
        <p:spPr>
          <a:xfrm>
            <a:off x="2328862" y="3911325"/>
            <a:ext cx="1751970" cy="246221"/>
          </a:xfrm>
          <a:prstGeom prst="rect">
            <a:avLst/>
          </a:prstGeom>
          <a:noFill/>
        </p:spPr>
        <p:txBody>
          <a:bodyPr wrap="square">
            <a:spAutoFit/>
          </a:bodyPr>
          <a:lstStyle/>
          <a:p>
            <a:pPr algn="ctr"/>
            <a:r>
              <a:rPr lang="en-GB" sz="1000" b="1" kern="100" dirty="0">
                <a:solidFill>
                  <a:schemeClr val="bg1"/>
                </a:solidFill>
                <a:latin typeface="Helvetica" pitchFamily="2" charset="0"/>
                <a:cs typeface="Calibri Light" panose="020F0302020204030204" pitchFamily="34" charset="0"/>
              </a:rPr>
              <a:t>Housing, Land, Property</a:t>
            </a:r>
            <a:endParaRPr lang="en-US" sz="1000" b="1" dirty="0">
              <a:latin typeface="Helvetica" pitchFamily="2" charset="0"/>
            </a:endParaRPr>
          </a:p>
        </p:txBody>
      </p:sp>
      <p:sp>
        <p:nvSpPr>
          <p:cNvPr id="92" name="TextBox 91">
            <a:extLst>
              <a:ext uri="{FF2B5EF4-FFF2-40B4-BE49-F238E27FC236}">
                <a16:creationId xmlns:a16="http://schemas.microsoft.com/office/drawing/2014/main" id="{C67AC437-33E0-9E1B-E417-60E8F202F267}"/>
              </a:ext>
            </a:extLst>
          </p:cNvPr>
          <p:cNvSpPr txBox="1"/>
          <p:nvPr/>
        </p:nvSpPr>
        <p:spPr>
          <a:xfrm>
            <a:off x="4100779" y="3923760"/>
            <a:ext cx="1297415" cy="246221"/>
          </a:xfrm>
          <a:prstGeom prst="rect">
            <a:avLst/>
          </a:prstGeom>
          <a:noFill/>
        </p:spPr>
        <p:txBody>
          <a:bodyPr wrap="square">
            <a:spAutoFit/>
          </a:bodyPr>
          <a:lstStyle/>
          <a:p>
            <a:pPr algn="ctr"/>
            <a:r>
              <a:rPr lang="en-GB" sz="1000" b="1" kern="100" dirty="0">
                <a:solidFill>
                  <a:schemeClr val="bg1"/>
                </a:solidFill>
                <a:latin typeface="Helvetica" pitchFamily="2" charset="0"/>
                <a:cs typeface="Calibri Light" panose="020F0302020204030204" pitchFamily="34" charset="0"/>
              </a:rPr>
              <a:t>Child Protection</a:t>
            </a:r>
            <a:endParaRPr lang="en-US" sz="1000" b="1" dirty="0">
              <a:latin typeface="Helvetica" pitchFamily="2" charset="0"/>
            </a:endParaRPr>
          </a:p>
        </p:txBody>
      </p:sp>
      <p:sp>
        <p:nvSpPr>
          <p:cNvPr id="96" name="TextBox 95">
            <a:extLst>
              <a:ext uri="{FF2B5EF4-FFF2-40B4-BE49-F238E27FC236}">
                <a16:creationId xmlns:a16="http://schemas.microsoft.com/office/drawing/2014/main" id="{771F7CD9-2B81-6607-6832-14FE2C65F4E9}"/>
              </a:ext>
            </a:extLst>
          </p:cNvPr>
          <p:cNvSpPr txBox="1"/>
          <p:nvPr/>
        </p:nvSpPr>
        <p:spPr>
          <a:xfrm>
            <a:off x="4135643" y="3183770"/>
            <a:ext cx="1781993" cy="292388"/>
          </a:xfrm>
          <a:prstGeom prst="rect">
            <a:avLst/>
          </a:prstGeom>
          <a:noFill/>
        </p:spPr>
        <p:txBody>
          <a:bodyPr wrap="square">
            <a:spAutoFit/>
          </a:bodyPr>
          <a:lstStyle/>
          <a:p>
            <a:pPr algn="ctr"/>
            <a:r>
              <a:rPr lang="en-GB" sz="1300" kern="100" dirty="0">
                <a:latin typeface="Helvetica Light" panose="020B0403020202020204" pitchFamily="34" charset="0"/>
                <a:cs typeface="Calibri Light" panose="020F0302020204030204" pitchFamily="34" charset="0"/>
              </a:rPr>
              <a:t>Cluster Lead Agency</a:t>
            </a:r>
            <a:endParaRPr lang="en-US" sz="1300" dirty="0">
              <a:latin typeface="Helvetica Light" panose="020B0403020202020204" pitchFamily="34" charset="0"/>
            </a:endParaRPr>
          </a:p>
        </p:txBody>
      </p:sp>
      <p:sp>
        <p:nvSpPr>
          <p:cNvPr id="97" name="TextBox 96">
            <a:extLst>
              <a:ext uri="{FF2B5EF4-FFF2-40B4-BE49-F238E27FC236}">
                <a16:creationId xmlns:a16="http://schemas.microsoft.com/office/drawing/2014/main" id="{0709CC02-00C8-5382-661C-2054628B2826}"/>
              </a:ext>
            </a:extLst>
          </p:cNvPr>
          <p:cNvSpPr txBox="1"/>
          <p:nvPr/>
        </p:nvSpPr>
        <p:spPr>
          <a:xfrm>
            <a:off x="5663105" y="3183770"/>
            <a:ext cx="2843649" cy="292388"/>
          </a:xfrm>
          <a:prstGeom prst="rect">
            <a:avLst/>
          </a:prstGeom>
          <a:noFill/>
        </p:spPr>
        <p:txBody>
          <a:bodyPr wrap="square">
            <a:spAutoFit/>
          </a:bodyPr>
          <a:lstStyle/>
          <a:p>
            <a:pPr algn="ctr"/>
            <a:r>
              <a:rPr lang="en-GB" sz="1300" kern="100" dirty="0">
                <a:latin typeface="Helvetica Light" panose="020B0403020202020204" pitchFamily="34" charset="0"/>
                <a:cs typeface="Calibri Light" panose="020F0302020204030204" pitchFamily="34" charset="0"/>
              </a:rPr>
              <a:t>UN and non-UN partners</a:t>
            </a:r>
          </a:p>
        </p:txBody>
      </p:sp>
      <p:sp>
        <p:nvSpPr>
          <p:cNvPr id="98" name="TextBox 97">
            <a:extLst>
              <a:ext uri="{FF2B5EF4-FFF2-40B4-BE49-F238E27FC236}">
                <a16:creationId xmlns:a16="http://schemas.microsoft.com/office/drawing/2014/main" id="{5185F9BE-5A27-C9FB-842A-B32BE9ABA7D5}"/>
              </a:ext>
            </a:extLst>
          </p:cNvPr>
          <p:cNvSpPr txBox="1"/>
          <p:nvPr/>
        </p:nvSpPr>
        <p:spPr>
          <a:xfrm>
            <a:off x="9097747" y="3083743"/>
            <a:ext cx="2730802" cy="492443"/>
          </a:xfrm>
          <a:prstGeom prst="rect">
            <a:avLst/>
          </a:prstGeom>
          <a:noFill/>
        </p:spPr>
        <p:txBody>
          <a:bodyPr wrap="square">
            <a:spAutoFit/>
          </a:bodyPr>
          <a:lstStyle/>
          <a:p>
            <a:pPr algn="ctr"/>
            <a:r>
              <a:rPr lang="en-GB" sz="1300" kern="100" dirty="0">
                <a:latin typeface="Helvetica Light" panose="020B0403020202020204" pitchFamily="34" charset="0"/>
                <a:cs typeface="Calibri Light" panose="020F0302020204030204" pitchFamily="34" charset="0"/>
              </a:rPr>
              <a:t>Technical coordination of 15 areas of activity</a:t>
            </a:r>
          </a:p>
        </p:txBody>
      </p:sp>
      <p:sp>
        <p:nvSpPr>
          <p:cNvPr id="108" name="Rectangle 107">
            <a:extLst>
              <a:ext uri="{FF2B5EF4-FFF2-40B4-BE49-F238E27FC236}">
                <a16:creationId xmlns:a16="http://schemas.microsoft.com/office/drawing/2014/main" id="{0F6C6FCE-6C2D-D874-77DB-8E892E9CF4B7}"/>
              </a:ext>
            </a:extLst>
          </p:cNvPr>
          <p:cNvSpPr/>
          <p:nvPr/>
        </p:nvSpPr>
        <p:spPr>
          <a:xfrm>
            <a:off x="1870399" y="4489883"/>
            <a:ext cx="2169977" cy="584775"/>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0" name="TextBox 109">
            <a:extLst>
              <a:ext uri="{FF2B5EF4-FFF2-40B4-BE49-F238E27FC236}">
                <a16:creationId xmlns:a16="http://schemas.microsoft.com/office/drawing/2014/main" id="{F0DC8EB3-308B-48DB-323F-79A36B3B7C6C}"/>
              </a:ext>
            </a:extLst>
          </p:cNvPr>
          <p:cNvSpPr txBox="1"/>
          <p:nvPr/>
        </p:nvSpPr>
        <p:spPr>
          <a:xfrm>
            <a:off x="1839712" y="4615002"/>
            <a:ext cx="2221257" cy="319639"/>
          </a:xfrm>
          <a:prstGeom prst="rect">
            <a:avLst/>
          </a:prstGeom>
          <a:noFill/>
        </p:spPr>
        <p:txBody>
          <a:bodyPr wrap="square">
            <a:spAutoFit/>
          </a:bodyPr>
          <a:lstStyle/>
          <a:p>
            <a:pPr lvl="0" algn="ctr">
              <a:lnSpc>
                <a:spcPct val="110000"/>
              </a:lnSpc>
              <a:spcBef>
                <a:spcPts val="0"/>
              </a:spcBef>
              <a:spcAft>
                <a:spcPts val="600"/>
              </a:spcAft>
              <a:buClr>
                <a:schemeClr val="accent2"/>
              </a:buClr>
              <a:tabLst>
                <a:tab pos="457200" algn="l"/>
              </a:tabLst>
            </a:pPr>
            <a:r>
              <a:rPr lang="en-GB" sz="1400" b="1" kern="100" dirty="0">
                <a:solidFill>
                  <a:schemeClr val="bg1"/>
                </a:solidFill>
                <a:effectLst/>
                <a:latin typeface="Helvetica" pitchFamily="2" charset="0"/>
                <a:ea typeface="Calibri" panose="020F0502020204030204" pitchFamily="34" charset="0"/>
                <a:cs typeface="Calibri Light" panose="020F0302020204030204" pitchFamily="34" charset="0"/>
              </a:rPr>
              <a:t>Access Working Group</a:t>
            </a:r>
          </a:p>
        </p:txBody>
      </p:sp>
      <p:sp>
        <p:nvSpPr>
          <p:cNvPr id="111" name="Rectangle 110">
            <a:extLst>
              <a:ext uri="{FF2B5EF4-FFF2-40B4-BE49-F238E27FC236}">
                <a16:creationId xmlns:a16="http://schemas.microsoft.com/office/drawing/2014/main" id="{93189590-D2C7-3556-3C02-DEF4145E557F}"/>
              </a:ext>
            </a:extLst>
          </p:cNvPr>
          <p:cNvSpPr/>
          <p:nvPr/>
        </p:nvSpPr>
        <p:spPr>
          <a:xfrm>
            <a:off x="1870399" y="5911180"/>
            <a:ext cx="2169977" cy="584775"/>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TextBox 111">
            <a:extLst>
              <a:ext uri="{FF2B5EF4-FFF2-40B4-BE49-F238E27FC236}">
                <a16:creationId xmlns:a16="http://schemas.microsoft.com/office/drawing/2014/main" id="{67C45B46-9141-5660-E88F-2EA8C2216643}"/>
              </a:ext>
            </a:extLst>
          </p:cNvPr>
          <p:cNvSpPr txBox="1"/>
          <p:nvPr/>
        </p:nvSpPr>
        <p:spPr>
          <a:xfrm>
            <a:off x="1839712" y="6036299"/>
            <a:ext cx="2221257" cy="319639"/>
          </a:xfrm>
          <a:prstGeom prst="rect">
            <a:avLst/>
          </a:prstGeom>
          <a:noFill/>
        </p:spPr>
        <p:txBody>
          <a:bodyPr wrap="square">
            <a:spAutoFit/>
          </a:bodyPr>
          <a:lstStyle/>
          <a:p>
            <a:pPr lvl="0" algn="ctr">
              <a:lnSpc>
                <a:spcPct val="110000"/>
              </a:lnSpc>
              <a:spcBef>
                <a:spcPts val="0"/>
              </a:spcBef>
              <a:spcAft>
                <a:spcPts val="600"/>
              </a:spcAft>
              <a:buClr>
                <a:schemeClr val="accent2"/>
              </a:buClr>
              <a:tabLst>
                <a:tab pos="457200" algn="l"/>
              </a:tabLst>
            </a:pPr>
            <a:r>
              <a:rPr lang="en-GB" sz="1400" b="1" kern="100" dirty="0">
                <a:solidFill>
                  <a:schemeClr val="bg1"/>
                </a:solidFill>
                <a:latin typeface="Helvetica" pitchFamily="2" charset="0"/>
                <a:ea typeface="Calibri" panose="020F0502020204030204" pitchFamily="34" charset="0"/>
                <a:cs typeface="Calibri Light" panose="020F0302020204030204" pitchFamily="34" charset="0"/>
              </a:rPr>
              <a:t>UN-CMCoord Platform</a:t>
            </a:r>
            <a:endParaRPr lang="en-GB" sz="1400" b="1" kern="100" dirty="0">
              <a:solidFill>
                <a:schemeClr val="bg1"/>
              </a:solidFill>
              <a:effectLst/>
              <a:latin typeface="Helvetica" pitchFamily="2" charset="0"/>
              <a:ea typeface="Calibri" panose="020F0502020204030204" pitchFamily="34" charset="0"/>
              <a:cs typeface="Calibri Light" panose="020F0302020204030204" pitchFamily="34" charset="0"/>
            </a:endParaRPr>
          </a:p>
        </p:txBody>
      </p:sp>
      <p:sp>
        <p:nvSpPr>
          <p:cNvPr id="113" name="TextBox 112">
            <a:extLst>
              <a:ext uri="{FF2B5EF4-FFF2-40B4-BE49-F238E27FC236}">
                <a16:creationId xmlns:a16="http://schemas.microsoft.com/office/drawing/2014/main" id="{BF851AFD-5DCF-42C1-5FDF-096F1E1AD7C4}"/>
              </a:ext>
            </a:extLst>
          </p:cNvPr>
          <p:cNvSpPr txBox="1"/>
          <p:nvPr/>
        </p:nvSpPr>
        <p:spPr>
          <a:xfrm>
            <a:off x="4135643" y="4560824"/>
            <a:ext cx="1781993" cy="492443"/>
          </a:xfrm>
          <a:prstGeom prst="rect">
            <a:avLst/>
          </a:prstGeom>
          <a:noFill/>
        </p:spPr>
        <p:txBody>
          <a:bodyPr wrap="square">
            <a:spAutoFit/>
          </a:bodyPr>
          <a:lstStyle/>
          <a:p>
            <a:pPr algn="ctr"/>
            <a:r>
              <a:rPr lang="en-GB" sz="1300" kern="100" dirty="0">
                <a:latin typeface="Helvetica Light" panose="020B0403020202020204" pitchFamily="34" charset="0"/>
                <a:cs typeface="Calibri Light" panose="020F0302020204030204" pitchFamily="34" charset="0"/>
              </a:rPr>
              <a:t>OCHA</a:t>
            </a:r>
          </a:p>
          <a:p>
            <a:pPr algn="ctr"/>
            <a:r>
              <a:rPr lang="en-GB" sz="1300" kern="100" dirty="0">
                <a:latin typeface="Helvetica Light" panose="020B0403020202020204" pitchFamily="34" charset="0"/>
                <a:cs typeface="Calibri Light" panose="020F0302020204030204" pitchFamily="34" charset="0"/>
              </a:rPr>
              <a:t>&amp; NGO</a:t>
            </a:r>
            <a:endParaRPr lang="en-US" sz="1300" dirty="0">
              <a:latin typeface="Helvetica Light" panose="020B0403020202020204" pitchFamily="34" charset="0"/>
            </a:endParaRPr>
          </a:p>
        </p:txBody>
      </p:sp>
      <p:sp>
        <p:nvSpPr>
          <p:cNvPr id="114" name="TextBox 113">
            <a:extLst>
              <a:ext uri="{FF2B5EF4-FFF2-40B4-BE49-F238E27FC236}">
                <a16:creationId xmlns:a16="http://schemas.microsoft.com/office/drawing/2014/main" id="{0F6E0B47-E356-1E4F-6B18-221003EC8826}"/>
              </a:ext>
            </a:extLst>
          </p:cNvPr>
          <p:cNvSpPr txBox="1"/>
          <p:nvPr/>
        </p:nvSpPr>
        <p:spPr>
          <a:xfrm>
            <a:off x="4099875" y="6046367"/>
            <a:ext cx="1781993" cy="292388"/>
          </a:xfrm>
          <a:prstGeom prst="rect">
            <a:avLst/>
          </a:prstGeom>
          <a:noFill/>
        </p:spPr>
        <p:txBody>
          <a:bodyPr wrap="square">
            <a:spAutoFit/>
          </a:bodyPr>
          <a:lstStyle/>
          <a:p>
            <a:pPr algn="ctr"/>
            <a:r>
              <a:rPr lang="en-GB" sz="1300" kern="100" dirty="0">
                <a:latin typeface="Helvetica Light" panose="020B0403020202020204" pitchFamily="34" charset="0"/>
                <a:cs typeface="Calibri Light" panose="020F0302020204030204" pitchFamily="34" charset="0"/>
              </a:rPr>
              <a:t>OCHA</a:t>
            </a:r>
          </a:p>
        </p:txBody>
      </p:sp>
      <p:sp>
        <p:nvSpPr>
          <p:cNvPr id="115" name="TextBox 114">
            <a:extLst>
              <a:ext uri="{FF2B5EF4-FFF2-40B4-BE49-F238E27FC236}">
                <a16:creationId xmlns:a16="http://schemas.microsoft.com/office/drawing/2014/main" id="{CE0E47DB-AABB-AA2E-3291-F329F484B5B4}"/>
              </a:ext>
            </a:extLst>
          </p:cNvPr>
          <p:cNvSpPr txBox="1"/>
          <p:nvPr/>
        </p:nvSpPr>
        <p:spPr>
          <a:xfrm>
            <a:off x="5663105" y="4630840"/>
            <a:ext cx="2843649" cy="292388"/>
          </a:xfrm>
          <a:prstGeom prst="rect">
            <a:avLst/>
          </a:prstGeom>
          <a:noFill/>
        </p:spPr>
        <p:txBody>
          <a:bodyPr wrap="square">
            <a:spAutoFit/>
          </a:bodyPr>
          <a:lstStyle/>
          <a:p>
            <a:pPr algn="ctr"/>
            <a:r>
              <a:rPr lang="en-GB" sz="1300" kern="100" dirty="0">
                <a:latin typeface="Helvetica Light" panose="020B0403020202020204" pitchFamily="34" charset="0"/>
                <a:cs typeface="Calibri Light" panose="020F0302020204030204" pitchFamily="34" charset="0"/>
              </a:rPr>
              <a:t>Humanitarian organisations</a:t>
            </a:r>
          </a:p>
        </p:txBody>
      </p:sp>
      <p:sp>
        <p:nvSpPr>
          <p:cNvPr id="116" name="TextBox 115">
            <a:extLst>
              <a:ext uri="{FF2B5EF4-FFF2-40B4-BE49-F238E27FC236}">
                <a16:creationId xmlns:a16="http://schemas.microsoft.com/office/drawing/2014/main" id="{F367D517-CE1B-CD23-75B7-5595ECC9FFAD}"/>
              </a:ext>
            </a:extLst>
          </p:cNvPr>
          <p:cNvSpPr txBox="1"/>
          <p:nvPr/>
        </p:nvSpPr>
        <p:spPr>
          <a:xfrm>
            <a:off x="5452016" y="5555973"/>
            <a:ext cx="3231462" cy="1092607"/>
          </a:xfrm>
          <a:prstGeom prst="rect">
            <a:avLst/>
          </a:prstGeom>
          <a:noFill/>
        </p:spPr>
        <p:txBody>
          <a:bodyPr wrap="square">
            <a:spAutoFit/>
          </a:bodyPr>
          <a:lstStyle/>
          <a:p>
            <a:pPr algn="ctr"/>
            <a:r>
              <a:rPr lang="en-GB" sz="1300" spc="-60" dirty="0">
                <a:latin typeface="Helvetica Light" panose="020B0403020202020204" pitchFamily="34" charset="0"/>
              </a:rPr>
              <a:t>Humanitarian organisations and military/ security representation. In some contexts, only humanitarian organisations meet in the forum and OCHA is the intermediary with armed actors.</a:t>
            </a:r>
          </a:p>
        </p:txBody>
      </p:sp>
      <p:sp>
        <p:nvSpPr>
          <p:cNvPr id="117" name="TextBox 116">
            <a:extLst>
              <a:ext uri="{FF2B5EF4-FFF2-40B4-BE49-F238E27FC236}">
                <a16:creationId xmlns:a16="http://schemas.microsoft.com/office/drawing/2014/main" id="{7CC1D82A-23D7-F8AA-575F-D806D2F9516B}"/>
              </a:ext>
            </a:extLst>
          </p:cNvPr>
          <p:cNvSpPr txBox="1"/>
          <p:nvPr/>
        </p:nvSpPr>
        <p:spPr>
          <a:xfrm>
            <a:off x="8825417" y="4345140"/>
            <a:ext cx="3231462" cy="1092607"/>
          </a:xfrm>
          <a:prstGeom prst="rect">
            <a:avLst/>
          </a:prstGeom>
          <a:noFill/>
        </p:spPr>
        <p:txBody>
          <a:bodyPr wrap="square">
            <a:spAutoFit/>
          </a:bodyPr>
          <a:lstStyle/>
          <a:p>
            <a:pPr algn="ctr"/>
            <a:r>
              <a:rPr lang="en-US" sz="1300" spc="-60" dirty="0">
                <a:latin typeface="Helvetica Light" panose="020B0403020202020204" pitchFamily="34" charset="0"/>
              </a:rPr>
              <a:t>Provides analytical and advisory support to ensure increased and sustained access. If tasked by the HCT, the group may conduct humanitarian negotiations on behalf of the humanitarian community.</a:t>
            </a:r>
            <a:endParaRPr lang="en-GB" sz="1300" spc="-60" dirty="0">
              <a:latin typeface="Helvetica Light" panose="020B0403020202020204" pitchFamily="34" charset="0"/>
            </a:endParaRPr>
          </a:p>
        </p:txBody>
      </p:sp>
      <p:sp>
        <p:nvSpPr>
          <p:cNvPr id="118" name="TextBox 117">
            <a:extLst>
              <a:ext uri="{FF2B5EF4-FFF2-40B4-BE49-F238E27FC236}">
                <a16:creationId xmlns:a16="http://schemas.microsoft.com/office/drawing/2014/main" id="{9FFD08F9-7F09-2A41-F189-39A133436A84}"/>
              </a:ext>
            </a:extLst>
          </p:cNvPr>
          <p:cNvSpPr txBox="1"/>
          <p:nvPr/>
        </p:nvSpPr>
        <p:spPr>
          <a:xfrm>
            <a:off x="8825417" y="5722629"/>
            <a:ext cx="3231461" cy="692497"/>
          </a:xfrm>
          <a:prstGeom prst="rect">
            <a:avLst/>
          </a:prstGeom>
          <a:noFill/>
        </p:spPr>
        <p:txBody>
          <a:bodyPr wrap="square">
            <a:spAutoFit/>
          </a:bodyPr>
          <a:lstStyle/>
          <a:p>
            <a:pPr algn="ctr"/>
            <a:r>
              <a:rPr lang="en-US" sz="1300" dirty="0">
                <a:latin typeface="Helvetica Light" panose="020B0403020202020204" pitchFamily="34" charset="0"/>
              </a:rPr>
              <a:t>Information-sharing, operational coordination, further advocate for humanitarian access and protection</a:t>
            </a:r>
            <a:endParaRPr lang="en-GB" sz="1300" dirty="0">
              <a:latin typeface="Helvetica Light" panose="020B0403020202020204" pitchFamily="34" charset="0"/>
            </a:endParaRPr>
          </a:p>
        </p:txBody>
      </p:sp>
      <p:cxnSp>
        <p:nvCxnSpPr>
          <p:cNvPr id="119" name="Straight Connector 118">
            <a:extLst>
              <a:ext uri="{FF2B5EF4-FFF2-40B4-BE49-F238E27FC236}">
                <a16:creationId xmlns:a16="http://schemas.microsoft.com/office/drawing/2014/main" id="{352E0AE0-DFBD-E78B-D9FD-485F106F2616}"/>
              </a:ext>
            </a:extLst>
          </p:cNvPr>
          <p:cNvCxnSpPr>
            <a:cxnSpLocks/>
          </p:cNvCxnSpPr>
          <p:nvPr/>
        </p:nvCxnSpPr>
        <p:spPr>
          <a:xfrm flipV="1">
            <a:off x="1752368" y="4381171"/>
            <a:ext cx="0" cy="2168485"/>
          </a:xfrm>
          <a:prstGeom prst="line">
            <a:avLst/>
          </a:prstGeom>
          <a:ln w="25400">
            <a:solidFill>
              <a:srgbClr val="AA2D5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70635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erson and person holding a jug of water&#10;&#10;Description automatically generated">
            <a:extLst>
              <a:ext uri="{FF2B5EF4-FFF2-40B4-BE49-F238E27FC236}">
                <a16:creationId xmlns:a16="http://schemas.microsoft.com/office/drawing/2014/main" id="{323AEBD6-27DA-BE10-2A9C-34F3109FCFA5}"/>
              </a:ext>
            </a:extLst>
          </p:cNvPr>
          <p:cNvPicPr>
            <a:picLocks noChangeAspect="1"/>
          </p:cNvPicPr>
          <p:nvPr/>
        </p:nvPicPr>
        <p:blipFill rotWithShape="1">
          <a:blip r:embed="rId3"/>
          <a:srcRect t="-6223" b="8047"/>
          <a:stretch/>
        </p:blipFill>
        <p:spPr>
          <a:xfrm>
            <a:off x="-2" y="14991"/>
            <a:ext cx="11992846" cy="6857999"/>
          </a:xfrm>
          <a:prstGeom prst="rect">
            <a:avLst/>
          </a:prstGeom>
        </p:spPr>
      </p:pic>
      <p:sp>
        <p:nvSpPr>
          <p:cNvPr id="9" name="Rectangle 8">
            <a:extLst>
              <a:ext uri="{FF2B5EF4-FFF2-40B4-BE49-F238E27FC236}">
                <a16:creationId xmlns:a16="http://schemas.microsoft.com/office/drawing/2014/main" id="{C62F84F5-4692-1114-A188-1F475B12EE0A}"/>
              </a:ext>
            </a:extLst>
          </p:cNvPr>
          <p:cNvSpPr/>
          <p:nvPr/>
        </p:nvSpPr>
        <p:spPr>
          <a:xfrm rot="16200000">
            <a:off x="5683264" y="-5683265"/>
            <a:ext cx="630644" cy="11997175"/>
          </a:xfrm>
          <a:prstGeom prst="rect">
            <a:avLst/>
          </a:prstGeom>
          <a:solidFill>
            <a:srgbClr val="4E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4EA827"/>
              </a:solidFill>
            </a:endParaRPr>
          </a:p>
        </p:txBody>
      </p:sp>
      <p:sp>
        <p:nvSpPr>
          <p:cNvPr id="10" name="TextBox 9">
            <a:extLst>
              <a:ext uri="{FF2B5EF4-FFF2-40B4-BE49-F238E27FC236}">
                <a16:creationId xmlns:a16="http://schemas.microsoft.com/office/drawing/2014/main" id="{9844B001-FC71-7C3C-64FC-EE6B758E543C}"/>
              </a:ext>
            </a:extLst>
          </p:cNvPr>
          <p:cNvSpPr txBox="1"/>
          <p:nvPr/>
        </p:nvSpPr>
        <p:spPr>
          <a:xfrm>
            <a:off x="322324" y="46999"/>
            <a:ext cx="9751841" cy="523220"/>
          </a:xfrm>
          <a:prstGeom prst="rect">
            <a:avLst/>
          </a:prstGeom>
          <a:noFill/>
        </p:spPr>
        <p:txBody>
          <a:bodyPr wrap="square">
            <a:spAutoFit/>
          </a:bodyPr>
          <a:lstStyle/>
          <a:p>
            <a:r>
              <a:rPr lang="en-US" sz="2800" b="1" dirty="0">
                <a:solidFill>
                  <a:schemeClr val="bg1"/>
                </a:solidFill>
                <a:latin typeface="Helvetica" pitchFamily="2" charset="0"/>
              </a:rPr>
              <a:t>SHIFTING CHALLENGES INTO ENABLERS</a:t>
            </a:r>
          </a:p>
        </p:txBody>
      </p:sp>
      <p:sp>
        <p:nvSpPr>
          <p:cNvPr id="11" name="Rectangle 10">
            <a:extLst>
              <a:ext uri="{FF2B5EF4-FFF2-40B4-BE49-F238E27FC236}">
                <a16:creationId xmlns:a16="http://schemas.microsoft.com/office/drawing/2014/main" id="{E18DFDA5-7F97-8279-D6F7-2CCBA9AE1164}"/>
              </a:ext>
            </a:extLst>
          </p:cNvPr>
          <p:cNvSpPr/>
          <p:nvPr/>
        </p:nvSpPr>
        <p:spPr>
          <a:xfrm>
            <a:off x="11938000" y="0"/>
            <a:ext cx="270933" cy="6858000"/>
          </a:xfrm>
          <a:prstGeom prst="rect">
            <a:avLst/>
          </a:prstGeom>
          <a:solidFill>
            <a:srgbClr val="4E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3" name="TextBox 2">
            <a:extLst>
              <a:ext uri="{FF2B5EF4-FFF2-40B4-BE49-F238E27FC236}">
                <a16:creationId xmlns:a16="http://schemas.microsoft.com/office/drawing/2014/main" id="{C39AEAF4-19DA-01A0-6B0B-4EBAE1CC4B86}"/>
              </a:ext>
            </a:extLst>
          </p:cNvPr>
          <p:cNvSpPr txBox="1"/>
          <p:nvPr/>
        </p:nvSpPr>
        <p:spPr>
          <a:xfrm>
            <a:off x="98230" y="6423162"/>
            <a:ext cx="2489963" cy="338426"/>
          </a:xfrm>
          <a:prstGeom prst="rect">
            <a:avLst/>
          </a:prstGeom>
          <a:noFill/>
        </p:spPr>
        <p:txBody>
          <a:bodyPr wrap="square">
            <a:spAutoFit/>
          </a:bodyPr>
          <a:lstStyle/>
          <a:p>
            <a:pPr>
              <a:lnSpc>
                <a:spcPct val="150000"/>
              </a:lnSpc>
              <a:buClr>
                <a:srgbClr val="0C94D6"/>
              </a:buClr>
              <a:buSzPct val="125000"/>
            </a:pPr>
            <a:r>
              <a:rPr lang="en-US" sz="1200" dirty="0">
                <a:solidFill>
                  <a:schemeClr val="bg1"/>
                </a:solidFill>
                <a:latin typeface="FreightSans Pro Book" panose="02000606030000020004" pitchFamily="2" charset="0"/>
              </a:rPr>
              <a:t>Photo by: Nikita Hlazyrin</a:t>
            </a:r>
          </a:p>
        </p:txBody>
      </p:sp>
    </p:spTree>
    <p:extLst>
      <p:ext uri="{BB962C8B-B14F-4D97-AF65-F5344CB8AC3E}">
        <p14:creationId xmlns:p14="http://schemas.microsoft.com/office/powerpoint/2010/main" val="187025020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F5138A27-76C4-08A5-2592-BAA41AFCFE6B}"/>
              </a:ext>
            </a:extLst>
          </p:cNvPr>
          <p:cNvSpPr/>
          <p:nvPr/>
        </p:nvSpPr>
        <p:spPr>
          <a:xfrm>
            <a:off x="396480" y="5829146"/>
            <a:ext cx="11191775" cy="744245"/>
          </a:xfrm>
          <a:prstGeom prst="rect">
            <a:avLst/>
          </a:prstGeom>
          <a:solidFill>
            <a:srgbClr val="4EA827">
              <a:alpha val="1198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FFB620D-969D-6925-5EC8-CC65616D65DF}"/>
              </a:ext>
            </a:extLst>
          </p:cNvPr>
          <p:cNvSpPr/>
          <p:nvPr/>
        </p:nvSpPr>
        <p:spPr>
          <a:xfrm>
            <a:off x="396480" y="4544720"/>
            <a:ext cx="11191775" cy="524688"/>
          </a:xfrm>
          <a:prstGeom prst="rect">
            <a:avLst/>
          </a:prstGeom>
          <a:solidFill>
            <a:srgbClr val="4EA827">
              <a:alpha val="1198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1D6BE73-DB6B-5ED2-2A1F-7FD8CE0975D0}"/>
              </a:ext>
            </a:extLst>
          </p:cNvPr>
          <p:cNvSpPr/>
          <p:nvPr/>
        </p:nvSpPr>
        <p:spPr>
          <a:xfrm>
            <a:off x="396480" y="3325519"/>
            <a:ext cx="11191775" cy="744245"/>
          </a:xfrm>
          <a:prstGeom prst="rect">
            <a:avLst/>
          </a:prstGeom>
          <a:solidFill>
            <a:srgbClr val="4EA827">
              <a:alpha val="1198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2C90C815-4D29-790F-E6F5-A342E7B0FB11}"/>
              </a:ext>
            </a:extLst>
          </p:cNvPr>
          <p:cNvSpPr/>
          <p:nvPr/>
        </p:nvSpPr>
        <p:spPr>
          <a:xfrm>
            <a:off x="396480" y="1094383"/>
            <a:ext cx="11191775" cy="1408409"/>
          </a:xfrm>
          <a:prstGeom prst="rect">
            <a:avLst/>
          </a:prstGeom>
          <a:solidFill>
            <a:srgbClr val="4EA827">
              <a:alpha val="1198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05BD37E2-F53F-4C87-7BBD-0E1CBBBEEAEB}"/>
              </a:ext>
            </a:extLst>
          </p:cNvPr>
          <p:cNvSpPr/>
          <p:nvPr/>
        </p:nvSpPr>
        <p:spPr>
          <a:xfrm>
            <a:off x="11938000" y="0"/>
            <a:ext cx="270933" cy="6858000"/>
          </a:xfrm>
          <a:prstGeom prst="rect">
            <a:avLst/>
          </a:prstGeom>
          <a:solidFill>
            <a:srgbClr val="4E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3" name="TextBox 2">
            <a:extLst>
              <a:ext uri="{FF2B5EF4-FFF2-40B4-BE49-F238E27FC236}">
                <a16:creationId xmlns:a16="http://schemas.microsoft.com/office/drawing/2014/main" id="{9BA40842-F5F0-204F-73D9-E074E4A79FE4}"/>
              </a:ext>
            </a:extLst>
          </p:cNvPr>
          <p:cNvSpPr txBox="1"/>
          <p:nvPr/>
        </p:nvSpPr>
        <p:spPr>
          <a:xfrm>
            <a:off x="2493113" y="530657"/>
            <a:ext cx="2127264" cy="441916"/>
          </a:xfrm>
          <a:prstGeom prst="rect">
            <a:avLst/>
          </a:prstGeom>
          <a:noFill/>
        </p:spPr>
        <p:txBody>
          <a:bodyPr wrap="square">
            <a:spAutoFit/>
          </a:bodyPr>
          <a:lstStyle/>
          <a:p>
            <a:pPr>
              <a:lnSpc>
                <a:spcPct val="107000"/>
              </a:lnSpc>
              <a:spcAft>
                <a:spcPts val="800"/>
              </a:spcAft>
            </a:pPr>
            <a:r>
              <a:rPr lang="en-US" sz="2200" b="1" dirty="0">
                <a:latin typeface="Helvetica" pitchFamily="2" charset="0"/>
              </a:rPr>
              <a:t>CHALLENGES</a:t>
            </a:r>
            <a:endParaRPr lang="en-CH" sz="2200" b="1" kern="100">
              <a:solidFill>
                <a:srgbClr val="AA2D5C"/>
              </a:solidFill>
              <a:effectLst/>
              <a:latin typeface="Helvetica"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2DFAACB-600B-9DB7-CCFC-879711237841}"/>
              </a:ext>
            </a:extLst>
          </p:cNvPr>
          <p:cNvSpPr txBox="1"/>
          <p:nvPr/>
        </p:nvSpPr>
        <p:spPr>
          <a:xfrm>
            <a:off x="5012169" y="530657"/>
            <a:ext cx="2127264" cy="441916"/>
          </a:xfrm>
          <a:prstGeom prst="rect">
            <a:avLst/>
          </a:prstGeom>
          <a:noFill/>
        </p:spPr>
        <p:txBody>
          <a:bodyPr wrap="square">
            <a:spAutoFit/>
          </a:bodyPr>
          <a:lstStyle/>
          <a:p>
            <a:pPr>
              <a:lnSpc>
                <a:spcPct val="107000"/>
              </a:lnSpc>
              <a:spcAft>
                <a:spcPts val="800"/>
              </a:spcAft>
            </a:pPr>
            <a:r>
              <a:rPr lang="en-US" sz="2200" b="1">
                <a:latin typeface="Helvetica" pitchFamily="2" charset="0"/>
              </a:rPr>
              <a:t>ENABLERS</a:t>
            </a:r>
            <a:endParaRPr lang="en-CH" sz="2200" b="1" kern="100">
              <a:solidFill>
                <a:srgbClr val="AA2D5C"/>
              </a:solidFill>
              <a:effectLst/>
              <a:latin typeface="Helvetica" pitchFamily="2"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5293139-3C83-270B-64EB-9CDDEA0DA8D3}"/>
              </a:ext>
            </a:extLst>
          </p:cNvPr>
          <p:cNvSpPr txBox="1"/>
          <p:nvPr/>
        </p:nvSpPr>
        <p:spPr>
          <a:xfrm>
            <a:off x="1183493" y="1520453"/>
            <a:ext cx="3346464" cy="615553"/>
          </a:xfrm>
          <a:prstGeom prst="rect">
            <a:avLst/>
          </a:prstGeom>
          <a:noFill/>
        </p:spPr>
        <p:txBody>
          <a:bodyPr wrap="square">
            <a:spAutoFit/>
          </a:bodyPr>
          <a:lstStyle/>
          <a:p>
            <a:pPr algn="r"/>
            <a:r>
              <a:rPr lang="en-US" sz="1700" dirty="0">
                <a:effectLst/>
                <a:latin typeface="Helvetica Light" panose="020B0403020202020204" pitchFamily="34" charset="0"/>
                <a:ea typeface="Calibri" panose="020F0502020204030204" pitchFamily="34" charset="0"/>
                <a:cs typeface="Calibri Light" panose="020F0302020204030204" pitchFamily="34" charset="0"/>
              </a:rPr>
              <a:t>Reluctance to engage with armed actors on protection</a:t>
            </a:r>
            <a:endParaRPr lang="en-CH" sz="1700">
              <a:latin typeface="Helvetica Light" panose="020B0403020202020204" pitchFamily="34" charset="0"/>
            </a:endParaRPr>
          </a:p>
        </p:txBody>
      </p:sp>
      <p:sp>
        <p:nvSpPr>
          <p:cNvPr id="8" name="TextBox 7">
            <a:extLst>
              <a:ext uri="{FF2B5EF4-FFF2-40B4-BE49-F238E27FC236}">
                <a16:creationId xmlns:a16="http://schemas.microsoft.com/office/drawing/2014/main" id="{8C519445-ECA4-FB5A-F70B-125CA6EE6F6D}"/>
              </a:ext>
            </a:extLst>
          </p:cNvPr>
          <p:cNvSpPr txBox="1"/>
          <p:nvPr/>
        </p:nvSpPr>
        <p:spPr>
          <a:xfrm>
            <a:off x="5012169" y="1249669"/>
            <a:ext cx="6167896" cy="1138773"/>
          </a:xfrm>
          <a:prstGeom prst="rect">
            <a:avLst/>
          </a:prstGeom>
          <a:noFill/>
        </p:spPr>
        <p:txBody>
          <a:bodyPr wrap="square">
            <a:spAutoFit/>
          </a:bodyPr>
          <a:lstStyle/>
          <a:p>
            <a:r>
              <a:rPr lang="en-US" sz="1700" dirty="0">
                <a:effectLst/>
                <a:latin typeface="Helvetica Light" panose="020B0403020202020204" pitchFamily="34" charset="0"/>
                <a:ea typeface="Calibri" panose="020F0502020204030204" pitchFamily="34" charset="0"/>
                <a:cs typeface="Calibri Light" panose="020F0302020204030204" pitchFamily="34" charset="0"/>
              </a:rPr>
              <a:t>Leadership takes responsibility; policies and guidance in place for armed actor engagement.</a:t>
            </a:r>
          </a:p>
          <a:p>
            <a:r>
              <a:rPr lang="en-US" sz="1700" dirty="0">
                <a:latin typeface="Helvetica Light" panose="020B0403020202020204" pitchFamily="34" charset="0"/>
                <a:ea typeface="Calibri" panose="020F0502020204030204" pitchFamily="34" charset="0"/>
                <a:cs typeface="Calibri Light" panose="020F0302020204030204" pitchFamily="34" charset="0"/>
              </a:rPr>
              <a:t>Undertaking proper stakeholder mapping and analysis as well as a conflict sensitivity analysis. </a:t>
            </a:r>
            <a:r>
              <a:rPr lang="en-US" sz="1700" dirty="0">
                <a:effectLst/>
                <a:latin typeface="Helvetica Light" panose="020B0403020202020204" pitchFamily="34" charset="0"/>
                <a:ea typeface="Calibri" panose="020F0502020204030204" pitchFamily="34" charset="0"/>
                <a:cs typeface="Calibri Light" panose="020F0302020204030204" pitchFamily="34" charset="0"/>
              </a:rPr>
              <a:t> </a:t>
            </a:r>
            <a:endParaRPr lang="en-CH" sz="1700" dirty="0">
              <a:latin typeface="Helvetica Light" panose="020B0403020202020204" pitchFamily="34" charset="0"/>
            </a:endParaRPr>
          </a:p>
        </p:txBody>
      </p:sp>
      <p:sp>
        <p:nvSpPr>
          <p:cNvPr id="9" name="TextBox 8">
            <a:extLst>
              <a:ext uri="{FF2B5EF4-FFF2-40B4-BE49-F238E27FC236}">
                <a16:creationId xmlns:a16="http://schemas.microsoft.com/office/drawing/2014/main" id="{2FB3344A-5A52-CBEF-3F16-CD0D2FA2A213}"/>
              </a:ext>
            </a:extLst>
          </p:cNvPr>
          <p:cNvSpPr txBox="1"/>
          <p:nvPr/>
        </p:nvSpPr>
        <p:spPr>
          <a:xfrm>
            <a:off x="1280160" y="2634417"/>
            <a:ext cx="3249796" cy="615553"/>
          </a:xfrm>
          <a:prstGeom prst="rect">
            <a:avLst/>
          </a:prstGeom>
          <a:noFill/>
        </p:spPr>
        <p:txBody>
          <a:bodyPr wrap="square">
            <a:spAutoFit/>
          </a:bodyPr>
          <a:lstStyle/>
          <a:p>
            <a:pPr algn="r"/>
            <a:r>
              <a:rPr lang="en-US" sz="1700">
                <a:effectLst/>
                <a:latin typeface="Helvetica Light" panose="020B0403020202020204" pitchFamily="34" charset="0"/>
                <a:ea typeface="Calibri" panose="020F0502020204030204" pitchFamily="34" charset="0"/>
                <a:cs typeface="Calibri Light" panose="020F0302020204030204" pitchFamily="34" charset="0"/>
              </a:rPr>
              <a:t>Fear of legal ramifications </a:t>
            </a:r>
            <a:br>
              <a:rPr lang="en-US" sz="1700">
                <a:effectLst/>
                <a:latin typeface="Helvetica Light" panose="020B0403020202020204" pitchFamily="34" charset="0"/>
                <a:ea typeface="Calibri" panose="020F0502020204030204" pitchFamily="34" charset="0"/>
                <a:cs typeface="Calibri Light" panose="020F0302020204030204" pitchFamily="34" charset="0"/>
              </a:rPr>
            </a:br>
            <a:r>
              <a:rPr lang="en-US" sz="1700">
                <a:effectLst/>
                <a:latin typeface="Helvetica Light" panose="020B0403020202020204" pitchFamily="34" charset="0"/>
                <a:ea typeface="Calibri" panose="020F0502020204030204" pitchFamily="34" charset="0"/>
                <a:cs typeface="Calibri Light" panose="020F0302020204030204" pitchFamily="34" charset="0"/>
              </a:rPr>
              <a:t>of engaging with NSAGs</a:t>
            </a:r>
            <a:endParaRPr lang="en-CH" sz="1700">
              <a:latin typeface="Helvetica Light" panose="020B0403020202020204" pitchFamily="34" charset="0"/>
            </a:endParaRPr>
          </a:p>
        </p:txBody>
      </p:sp>
      <p:sp>
        <p:nvSpPr>
          <p:cNvPr id="10" name="TextBox 9">
            <a:extLst>
              <a:ext uri="{FF2B5EF4-FFF2-40B4-BE49-F238E27FC236}">
                <a16:creationId xmlns:a16="http://schemas.microsoft.com/office/drawing/2014/main" id="{27ABE612-04B0-0D8C-3D14-150773C0EDBD}"/>
              </a:ext>
            </a:extLst>
          </p:cNvPr>
          <p:cNvSpPr txBox="1"/>
          <p:nvPr/>
        </p:nvSpPr>
        <p:spPr>
          <a:xfrm>
            <a:off x="5012169" y="2759381"/>
            <a:ext cx="4187712" cy="353943"/>
          </a:xfrm>
          <a:prstGeom prst="rect">
            <a:avLst/>
          </a:prstGeom>
          <a:noFill/>
        </p:spPr>
        <p:txBody>
          <a:bodyPr wrap="square">
            <a:spAutoFit/>
          </a:bodyPr>
          <a:lstStyle/>
          <a:p>
            <a:r>
              <a:rPr lang="en-US" sz="1700">
                <a:effectLst/>
                <a:latin typeface="Helvetica Light" panose="020B0403020202020204" pitchFamily="34" charset="0"/>
                <a:ea typeface="Calibri" panose="020F0502020204030204" pitchFamily="34" charset="0"/>
                <a:cs typeface="Calibri Light" panose="020F0302020204030204" pitchFamily="34" charset="0"/>
              </a:rPr>
              <a:t>Regular </a:t>
            </a:r>
            <a:r>
              <a:rPr lang="en-US" sz="1700">
                <a:latin typeface="Helvetica Light" panose="020B0403020202020204" pitchFamily="34" charset="0"/>
                <a:ea typeface="Calibri" panose="020F0502020204030204" pitchFamily="34" charset="0"/>
                <a:cs typeface="Calibri Light" panose="020F0302020204030204" pitchFamily="34" charset="0"/>
              </a:rPr>
              <a:t>staff </a:t>
            </a:r>
            <a:r>
              <a:rPr lang="en-US" sz="1700">
                <a:effectLst/>
                <a:latin typeface="Helvetica Light" panose="020B0403020202020204" pitchFamily="34" charset="0"/>
                <a:ea typeface="Calibri" panose="020F0502020204030204" pitchFamily="34" charset="0"/>
                <a:cs typeface="Calibri Light" panose="020F0302020204030204" pitchFamily="34" charset="0"/>
              </a:rPr>
              <a:t>trainings </a:t>
            </a:r>
            <a:r>
              <a:rPr lang="en-US" sz="1700" dirty="0">
                <a:effectLst/>
                <a:latin typeface="Helvetica Light" panose="020B0403020202020204" pitchFamily="34" charset="0"/>
                <a:ea typeface="Calibri" panose="020F0502020204030204" pitchFamily="34" charset="0"/>
                <a:cs typeface="Calibri Light" panose="020F0302020204030204" pitchFamily="34" charset="0"/>
              </a:rPr>
              <a:t>and briefings.</a:t>
            </a:r>
            <a:endParaRPr lang="en-CH" sz="1700" dirty="0">
              <a:latin typeface="Helvetica Light" panose="020B0403020202020204" pitchFamily="34" charset="0"/>
            </a:endParaRPr>
          </a:p>
        </p:txBody>
      </p:sp>
      <p:sp>
        <p:nvSpPr>
          <p:cNvPr id="11" name="TextBox 10">
            <a:extLst>
              <a:ext uri="{FF2B5EF4-FFF2-40B4-BE49-F238E27FC236}">
                <a16:creationId xmlns:a16="http://schemas.microsoft.com/office/drawing/2014/main" id="{4C2029BA-39A5-17A4-5E01-0EC261B5E78D}"/>
              </a:ext>
            </a:extLst>
          </p:cNvPr>
          <p:cNvSpPr txBox="1"/>
          <p:nvPr/>
        </p:nvSpPr>
        <p:spPr>
          <a:xfrm>
            <a:off x="1250308" y="3379795"/>
            <a:ext cx="3279648" cy="615553"/>
          </a:xfrm>
          <a:prstGeom prst="rect">
            <a:avLst/>
          </a:prstGeom>
          <a:noFill/>
        </p:spPr>
        <p:txBody>
          <a:bodyPr wrap="square">
            <a:spAutoFit/>
          </a:bodyPr>
          <a:lstStyle/>
          <a:p>
            <a:pPr algn="r"/>
            <a:r>
              <a:rPr lang="en-US" sz="1700" dirty="0">
                <a:effectLst/>
                <a:latin typeface="Helvetica Light" panose="020B0403020202020204" pitchFamily="34" charset="0"/>
                <a:ea typeface="Calibri" panose="020F0502020204030204" pitchFamily="34" charset="0"/>
                <a:cs typeface="Calibri Light" panose="020F0302020204030204" pitchFamily="34" charset="0"/>
              </a:rPr>
              <a:t>Lack of sustained engagement with armed actors</a:t>
            </a:r>
            <a:endParaRPr lang="en-CH" sz="1700">
              <a:latin typeface="Helvetica Light" panose="020B0403020202020204" pitchFamily="34" charset="0"/>
            </a:endParaRPr>
          </a:p>
        </p:txBody>
      </p:sp>
      <p:sp>
        <p:nvSpPr>
          <p:cNvPr id="12" name="TextBox 11">
            <a:extLst>
              <a:ext uri="{FF2B5EF4-FFF2-40B4-BE49-F238E27FC236}">
                <a16:creationId xmlns:a16="http://schemas.microsoft.com/office/drawing/2014/main" id="{28573B2C-C559-44ED-72E8-2E10AEEA57D4}"/>
              </a:ext>
            </a:extLst>
          </p:cNvPr>
          <p:cNvSpPr txBox="1"/>
          <p:nvPr/>
        </p:nvSpPr>
        <p:spPr>
          <a:xfrm>
            <a:off x="5012169" y="3514292"/>
            <a:ext cx="4187712" cy="353943"/>
          </a:xfrm>
          <a:prstGeom prst="rect">
            <a:avLst/>
          </a:prstGeom>
          <a:noFill/>
        </p:spPr>
        <p:txBody>
          <a:bodyPr wrap="square">
            <a:spAutoFit/>
          </a:bodyPr>
          <a:lstStyle/>
          <a:p>
            <a:r>
              <a:rPr lang="en-US" sz="1700" dirty="0">
                <a:effectLst/>
                <a:latin typeface="Helvetica Light" panose="020B0403020202020204" pitchFamily="34" charset="0"/>
                <a:ea typeface="Calibri" panose="020F0502020204030204" pitchFamily="34" charset="0"/>
                <a:cs typeface="Calibri Light" panose="020F0302020204030204" pitchFamily="34" charset="0"/>
              </a:rPr>
              <a:t>Proper handovers of relationships. </a:t>
            </a:r>
            <a:endParaRPr lang="en-CH" sz="1700" dirty="0">
              <a:latin typeface="Helvetica Light" panose="020B0403020202020204" pitchFamily="34" charset="0"/>
            </a:endParaRPr>
          </a:p>
        </p:txBody>
      </p:sp>
      <p:sp>
        <p:nvSpPr>
          <p:cNvPr id="13" name="TextBox 12">
            <a:extLst>
              <a:ext uri="{FF2B5EF4-FFF2-40B4-BE49-F238E27FC236}">
                <a16:creationId xmlns:a16="http://schemas.microsoft.com/office/drawing/2014/main" id="{5327BB61-82CA-3919-848D-CBC449F43046}"/>
              </a:ext>
            </a:extLst>
          </p:cNvPr>
          <p:cNvSpPr txBox="1"/>
          <p:nvPr/>
        </p:nvSpPr>
        <p:spPr>
          <a:xfrm>
            <a:off x="335520" y="4123987"/>
            <a:ext cx="4187712" cy="353943"/>
          </a:xfrm>
          <a:prstGeom prst="rect">
            <a:avLst/>
          </a:prstGeom>
          <a:noFill/>
        </p:spPr>
        <p:txBody>
          <a:bodyPr wrap="square">
            <a:spAutoFit/>
          </a:bodyPr>
          <a:lstStyle/>
          <a:p>
            <a:pPr algn="r"/>
            <a:r>
              <a:rPr lang="en-US" sz="1700">
                <a:effectLst/>
                <a:latin typeface="Helvetica Light" panose="020B0403020202020204" pitchFamily="34" charset="0"/>
                <a:ea typeface="Calibri" panose="020F0502020204030204" pitchFamily="34" charset="0"/>
                <a:cs typeface="Calibri Light" panose="020F0302020204030204" pitchFamily="34" charset="0"/>
              </a:rPr>
              <a:t>Expertise leveraged insufficiently</a:t>
            </a:r>
            <a:endParaRPr lang="en-CH" sz="1700">
              <a:latin typeface="Helvetica Light" panose="020B0403020202020204" pitchFamily="34" charset="0"/>
            </a:endParaRPr>
          </a:p>
        </p:txBody>
      </p:sp>
      <p:sp>
        <p:nvSpPr>
          <p:cNvPr id="14" name="TextBox 13">
            <a:extLst>
              <a:ext uri="{FF2B5EF4-FFF2-40B4-BE49-F238E27FC236}">
                <a16:creationId xmlns:a16="http://schemas.microsoft.com/office/drawing/2014/main" id="{D6D47417-D06C-0329-1641-C6979ED4B9FF}"/>
              </a:ext>
            </a:extLst>
          </p:cNvPr>
          <p:cNvSpPr txBox="1"/>
          <p:nvPr/>
        </p:nvSpPr>
        <p:spPr>
          <a:xfrm>
            <a:off x="5012168" y="4123987"/>
            <a:ext cx="6718567" cy="353943"/>
          </a:xfrm>
          <a:prstGeom prst="rect">
            <a:avLst/>
          </a:prstGeom>
          <a:noFill/>
        </p:spPr>
        <p:txBody>
          <a:bodyPr wrap="square">
            <a:spAutoFit/>
          </a:bodyPr>
          <a:lstStyle/>
          <a:p>
            <a:r>
              <a:rPr lang="en-US" sz="1700" dirty="0">
                <a:effectLst/>
                <a:latin typeface="Helvetica Light" panose="020B0403020202020204" pitchFamily="34" charset="0"/>
                <a:ea typeface="Calibri" panose="020F0502020204030204" pitchFamily="34" charset="0"/>
                <a:cs typeface="Calibri Light" panose="020F0302020204030204" pitchFamily="34" charset="0"/>
              </a:rPr>
              <a:t>Learn and build on what works in the field and match expertise.</a:t>
            </a:r>
            <a:endParaRPr lang="en-CH" sz="1700">
              <a:latin typeface="Helvetica Light" panose="020B0403020202020204" pitchFamily="34" charset="0"/>
            </a:endParaRPr>
          </a:p>
        </p:txBody>
      </p:sp>
      <p:sp>
        <p:nvSpPr>
          <p:cNvPr id="15" name="TextBox 14">
            <a:extLst>
              <a:ext uri="{FF2B5EF4-FFF2-40B4-BE49-F238E27FC236}">
                <a16:creationId xmlns:a16="http://schemas.microsoft.com/office/drawing/2014/main" id="{FBD4C8E5-425C-6DE0-880C-967C38D5CC18}"/>
              </a:ext>
            </a:extLst>
          </p:cNvPr>
          <p:cNvSpPr txBox="1"/>
          <p:nvPr/>
        </p:nvSpPr>
        <p:spPr>
          <a:xfrm>
            <a:off x="46735" y="4633972"/>
            <a:ext cx="4476497" cy="353943"/>
          </a:xfrm>
          <a:prstGeom prst="rect">
            <a:avLst/>
          </a:prstGeom>
          <a:noFill/>
        </p:spPr>
        <p:txBody>
          <a:bodyPr wrap="square">
            <a:spAutoFit/>
          </a:bodyPr>
          <a:lstStyle/>
          <a:p>
            <a:pPr algn="r"/>
            <a:r>
              <a:rPr lang="en-US" sz="1700" dirty="0">
                <a:effectLst/>
                <a:latin typeface="Helvetica Light" panose="020B0403020202020204" pitchFamily="34" charset="0"/>
                <a:ea typeface="Calibri" panose="020F0502020204030204" pitchFamily="34" charset="0"/>
                <a:cs typeface="Calibri Light" panose="020F0302020204030204" pitchFamily="34" charset="0"/>
              </a:rPr>
              <a:t>Lack of diverse and collective approach</a:t>
            </a:r>
            <a:endParaRPr lang="en-CH" sz="1700">
              <a:latin typeface="Helvetica Light" panose="020B0403020202020204" pitchFamily="34" charset="0"/>
            </a:endParaRPr>
          </a:p>
        </p:txBody>
      </p:sp>
      <p:sp>
        <p:nvSpPr>
          <p:cNvPr id="16" name="TextBox 15">
            <a:extLst>
              <a:ext uri="{FF2B5EF4-FFF2-40B4-BE49-F238E27FC236}">
                <a16:creationId xmlns:a16="http://schemas.microsoft.com/office/drawing/2014/main" id="{D5568793-255B-F0A1-F9BA-1E93C155699C}"/>
              </a:ext>
            </a:extLst>
          </p:cNvPr>
          <p:cNvSpPr txBox="1"/>
          <p:nvPr/>
        </p:nvSpPr>
        <p:spPr>
          <a:xfrm>
            <a:off x="5012168" y="5188785"/>
            <a:ext cx="6314199" cy="877163"/>
          </a:xfrm>
          <a:prstGeom prst="rect">
            <a:avLst/>
          </a:prstGeom>
          <a:noFill/>
        </p:spPr>
        <p:txBody>
          <a:bodyPr wrap="square">
            <a:spAutoFit/>
          </a:bodyPr>
          <a:lstStyle/>
          <a:p>
            <a:r>
              <a:rPr lang="en-US" sz="1700" dirty="0">
                <a:effectLst/>
                <a:latin typeface="Helvetica Light" panose="020B0403020202020204" pitchFamily="34" charset="0"/>
                <a:ea typeface="Calibri" panose="020F0502020204030204" pitchFamily="34" charset="0"/>
                <a:cs typeface="Calibri Light" panose="020F0302020204030204" pitchFamily="34" charset="0"/>
              </a:rPr>
              <a:t>Consistent and regular engagement with armed actors.</a:t>
            </a:r>
            <a:br>
              <a:rPr lang="en-US" sz="1700" dirty="0">
                <a:effectLst/>
                <a:latin typeface="Helvetica Light" panose="020B0403020202020204" pitchFamily="34" charset="0"/>
                <a:ea typeface="Calibri" panose="020F0502020204030204" pitchFamily="34" charset="0"/>
                <a:cs typeface="Calibri Light" panose="020F0302020204030204" pitchFamily="34" charset="0"/>
              </a:rPr>
            </a:br>
            <a:r>
              <a:rPr lang="en-HK" sz="1700" dirty="0">
                <a:solidFill>
                  <a:srgbClr val="3F3F3F"/>
                </a:solidFill>
                <a:effectLst/>
                <a:latin typeface="Helvetica Light" panose="020B0403020202020204" pitchFamily="34" charset="0"/>
              </a:rPr>
              <a:t>Emphasise humanitarian principles.</a:t>
            </a:r>
          </a:p>
          <a:p>
            <a:r>
              <a:rPr lang="en-US" sz="1700" dirty="0">
                <a:effectLst/>
                <a:latin typeface="Helvetica Light" panose="020B0403020202020204" pitchFamily="34" charset="0"/>
                <a:ea typeface="Calibri" panose="020F0502020204030204" pitchFamily="34" charset="0"/>
                <a:cs typeface="Calibri Light" panose="020F0302020204030204" pitchFamily="34" charset="0"/>
              </a:rPr>
              <a:t> </a:t>
            </a:r>
          </a:p>
        </p:txBody>
      </p:sp>
      <p:sp>
        <p:nvSpPr>
          <p:cNvPr id="17" name="TextBox 16">
            <a:extLst>
              <a:ext uri="{FF2B5EF4-FFF2-40B4-BE49-F238E27FC236}">
                <a16:creationId xmlns:a16="http://schemas.microsoft.com/office/drawing/2014/main" id="{5888BAB9-4CAB-3191-1F4F-C28F56BBED15}"/>
              </a:ext>
            </a:extLst>
          </p:cNvPr>
          <p:cNvSpPr txBox="1"/>
          <p:nvPr/>
        </p:nvSpPr>
        <p:spPr>
          <a:xfrm>
            <a:off x="46735" y="5295662"/>
            <a:ext cx="4476497" cy="353943"/>
          </a:xfrm>
          <a:prstGeom prst="rect">
            <a:avLst/>
          </a:prstGeom>
          <a:noFill/>
        </p:spPr>
        <p:txBody>
          <a:bodyPr wrap="square">
            <a:spAutoFit/>
          </a:bodyPr>
          <a:lstStyle/>
          <a:p>
            <a:pPr algn="r"/>
            <a:r>
              <a:rPr lang="en-US" sz="1700" dirty="0">
                <a:effectLst/>
                <a:latin typeface="Helvetica Light" panose="020B0403020202020204" pitchFamily="34" charset="0"/>
                <a:ea typeface="Calibri" panose="020F0502020204030204" pitchFamily="34" charset="0"/>
                <a:cs typeface="Calibri Light" panose="020F0302020204030204" pitchFamily="34" charset="0"/>
              </a:rPr>
              <a:t>Perception of not being seen as neutral</a:t>
            </a:r>
            <a:endParaRPr lang="en-CH" sz="1700">
              <a:latin typeface="Helvetica Light" panose="020B0403020202020204" pitchFamily="34" charset="0"/>
            </a:endParaRPr>
          </a:p>
        </p:txBody>
      </p:sp>
      <p:sp>
        <p:nvSpPr>
          <p:cNvPr id="18" name="TextBox 17">
            <a:extLst>
              <a:ext uri="{FF2B5EF4-FFF2-40B4-BE49-F238E27FC236}">
                <a16:creationId xmlns:a16="http://schemas.microsoft.com/office/drawing/2014/main" id="{79797BE6-266D-5F28-EED0-91AA2F3E46DF}"/>
              </a:ext>
            </a:extLst>
          </p:cNvPr>
          <p:cNvSpPr txBox="1"/>
          <p:nvPr/>
        </p:nvSpPr>
        <p:spPr>
          <a:xfrm>
            <a:off x="5012169" y="5897973"/>
            <a:ext cx="5028960" cy="615553"/>
          </a:xfrm>
          <a:prstGeom prst="rect">
            <a:avLst/>
          </a:prstGeom>
          <a:noFill/>
        </p:spPr>
        <p:txBody>
          <a:bodyPr wrap="square">
            <a:spAutoFit/>
          </a:bodyPr>
          <a:lstStyle/>
          <a:p>
            <a:r>
              <a:rPr lang="en-US" sz="1700" dirty="0">
                <a:effectLst/>
                <a:latin typeface="Helvetica Light" panose="020B0403020202020204" pitchFamily="34" charset="0"/>
                <a:ea typeface="Calibri" panose="020F0502020204030204" pitchFamily="34" charset="0"/>
                <a:cs typeface="Calibri Light" panose="020F0302020204030204" pitchFamily="34" charset="0"/>
              </a:rPr>
              <a:t>Expand reach by supporting local organization’s and affected communities’ engagement efforts.</a:t>
            </a:r>
            <a:endParaRPr lang="en-CH" sz="1700">
              <a:latin typeface="Helvetica Light" panose="020B0403020202020204" pitchFamily="34" charset="0"/>
            </a:endParaRPr>
          </a:p>
        </p:txBody>
      </p:sp>
      <p:sp>
        <p:nvSpPr>
          <p:cNvPr id="19" name="TextBox 18">
            <a:extLst>
              <a:ext uri="{FF2B5EF4-FFF2-40B4-BE49-F238E27FC236}">
                <a16:creationId xmlns:a16="http://schemas.microsoft.com/office/drawing/2014/main" id="{8B70FE20-E45C-0DDA-1D4A-AFC6C192D438}"/>
              </a:ext>
            </a:extLst>
          </p:cNvPr>
          <p:cNvSpPr txBox="1"/>
          <p:nvPr/>
        </p:nvSpPr>
        <p:spPr>
          <a:xfrm>
            <a:off x="273302" y="5897973"/>
            <a:ext cx="4249929" cy="615553"/>
          </a:xfrm>
          <a:prstGeom prst="rect">
            <a:avLst/>
          </a:prstGeom>
          <a:noFill/>
        </p:spPr>
        <p:txBody>
          <a:bodyPr wrap="square">
            <a:spAutoFit/>
          </a:bodyPr>
          <a:lstStyle/>
          <a:p>
            <a:pPr algn="r"/>
            <a:r>
              <a:rPr lang="en-US" sz="1700" dirty="0">
                <a:effectLst/>
                <a:latin typeface="Helvetica Light" panose="020B0403020202020204" pitchFamily="34" charset="0"/>
                <a:ea typeface="Calibri" panose="020F0502020204030204" pitchFamily="34" charset="0"/>
                <a:cs typeface="Calibri Light" panose="020F0302020204030204" pitchFamily="34" charset="0"/>
              </a:rPr>
              <a:t>Lack of presence and proximity to affected populations</a:t>
            </a:r>
            <a:endParaRPr lang="en-CH" sz="1700">
              <a:latin typeface="Helvetica Light" panose="020B0403020202020204" pitchFamily="34" charset="0"/>
            </a:endParaRPr>
          </a:p>
        </p:txBody>
      </p:sp>
      <p:sp>
        <p:nvSpPr>
          <p:cNvPr id="20" name="TextBox 19">
            <a:extLst>
              <a:ext uri="{FF2B5EF4-FFF2-40B4-BE49-F238E27FC236}">
                <a16:creationId xmlns:a16="http://schemas.microsoft.com/office/drawing/2014/main" id="{54AE3593-5FBD-23A1-62A8-7D377D5C1975}"/>
              </a:ext>
            </a:extLst>
          </p:cNvPr>
          <p:cNvSpPr txBox="1"/>
          <p:nvPr/>
        </p:nvSpPr>
        <p:spPr>
          <a:xfrm>
            <a:off x="5012168" y="4646004"/>
            <a:ext cx="6576087" cy="353943"/>
          </a:xfrm>
          <a:prstGeom prst="rect">
            <a:avLst/>
          </a:prstGeom>
          <a:noFill/>
        </p:spPr>
        <p:txBody>
          <a:bodyPr wrap="square">
            <a:spAutoFit/>
          </a:bodyPr>
          <a:lstStyle/>
          <a:p>
            <a:r>
              <a:rPr lang="en-US" sz="1700">
                <a:effectLst/>
                <a:latin typeface="Helvetica Light" panose="020B0403020202020204" pitchFamily="34" charset="0"/>
                <a:ea typeface="Calibri" panose="020F0502020204030204" pitchFamily="34" charset="0"/>
                <a:cs typeface="Calibri Light" panose="020F0302020204030204" pitchFamily="34" charset="0"/>
              </a:rPr>
              <a:t>Develop common protection approaches.</a:t>
            </a:r>
            <a:endParaRPr lang="en-CH" sz="1700">
              <a:latin typeface="Helvetica Light" panose="020B0403020202020204" pitchFamily="34" charset="0"/>
            </a:endParaRPr>
          </a:p>
        </p:txBody>
      </p:sp>
      <p:cxnSp>
        <p:nvCxnSpPr>
          <p:cNvPr id="23" name="Straight Connector 22">
            <a:extLst>
              <a:ext uri="{FF2B5EF4-FFF2-40B4-BE49-F238E27FC236}">
                <a16:creationId xmlns:a16="http://schemas.microsoft.com/office/drawing/2014/main" id="{97308D7F-0D8E-CEBA-A305-0CEB296E3EAC}"/>
              </a:ext>
            </a:extLst>
          </p:cNvPr>
          <p:cNvCxnSpPr>
            <a:cxnSpLocks/>
          </p:cNvCxnSpPr>
          <p:nvPr/>
        </p:nvCxnSpPr>
        <p:spPr>
          <a:xfrm>
            <a:off x="396480" y="1094383"/>
            <a:ext cx="11191775" cy="0"/>
          </a:xfrm>
          <a:prstGeom prst="line">
            <a:avLst/>
          </a:prstGeom>
          <a:ln w="19050">
            <a:solidFill>
              <a:srgbClr val="4EA827"/>
            </a:solidFill>
          </a:ln>
        </p:spPr>
        <p:style>
          <a:lnRef idx="1">
            <a:schemeClr val="accent1"/>
          </a:lnRef>
          <a:fillRef idx="0">
            <a:schemeClr val="accent1"/>
          </a:fillRef>
          <a:effectRef idx="0">
            <a:schemeClr val="accent1"/>
          </a:effectRef>
          <a:fontRef idx="minor">
            <a:schemeClr val="tx1"/>
          </a:fontRef>
        </p:style>
      </p:cxnSp>
      <p:sp>
        <p:nvSpPr>
          <p:cNvPr id="30" name="Triangle 29">
            <a:extLst>
              <a:ext uri="{FF2B5EF4-FFF2-40B4-BE49-F238E27FC236}">
                <a16:creationId xmlns:a16="http://schemas.microsoft.com/office/drawing/2014/main" id="{41197C8B-C432-42A3-B0AD-67491EB8B52C}"/>
              </a:ext>
            </a:extLst>
          </p:cNvPr>
          <p:cNvSpPr/>
          <p:nvPr/>
        </p:nvSpPr>
        <p:spPr>
          <a:xfrm rot="5400000">
            <a:off x="4587516" y="1693923"/>
            <a:ext cx="456256" cy="268614"/>
          </a:xfrm>
          <a:prstGeom prst="triangle">
            <a:avLst/>
          </a:prstGeom>
          <a:solidFill>
            <a:srgbClr val="4E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riangle 36">
            <a:extLst>
              <a:ext uri="{FF2B5EF4-FFF2-40B4-BE49-F238E27FC236}">
                <a16:creationId xmlns:a16="http://schemas.microsoft.com/office/drawing/2014/main" id="{41B5D093-612A-6F66-695A-307EEA29535B}"/>
              </a:ext>
            </a:extLst>
          </p:cNvPr>
          <p:cNvSpPr/>
          <p:nvPr/>
        </p:nvSpPr>
        <p:spPr>
          <a:xfrm rot="5400000">
            <a:off x="4587516" y="2794590"/>
            <a:ext cx="456256" cy="268614"/>
          </a:xfrm>
          <a:prstGeom prst="triangle">
            <a:avLst/>
          </a:prstGeom>
          <a:solidFill>
            <a:srgbClr val="4E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riangle 37">
            <a:extLst>
              <a:ext uri="{FF2B5EF4-FFF2-40B4-BE49-F238E27FC236}">
                <a16:creationId xmlns:a16="http://schemas.microsoft.com/office/drawing/2014/main" id="{8D398164-DC62-BC7C-EC5A-DC4BA1BB12D3}"/>
              </a:ext>
            </a:extLst>
          </p:cNvPr>
          <p:cNvSpPr/>
          <p:nvPr/>
        </p:nvSpPr>
        <p:spPr>
          <a:xfrm rot="5400000">
            <a:off x="4587516" y="3565056"/>
            <a:ext cx="456256" cy="268614"/>
          </a:xfrm>
          <a:prstGeom prst="triangle">
            <a:avLst/>
          </a:prstGeom>
          <a:solidFill>
            <a:srgbClr val="4E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riangle 38">
            <a:extLst>
              <a:ext uri="{FF2B5EF4-FFF2-40B4-BE49-F238E27FC236}">
                <a16:creationId xmlns:a16="http://schemas.microsoft.com/office/drawing/2014/main" id="{094BCBA4-07C3-C380-0FA6-D5E7DE59FCAE}"/>
              </a:ext>
            </a:extLst>
          </p:cNvPr>
          <p:cNvSpPr/>
          <p:nvPr/>
        </p:nvSpPr>
        <p:spPr>
          <a:xfrm rot="5400000">
            <a:off x="4587516" y="4166189"/>
            <a:ext cx="456256" cy="268614"/>
          </a:xfrm>
          <a:prstGeom prst="triangle">
            <a:avLst/>
          </a:prstGeom>
          <a:solidFill>
            <a:srgbClr val="4E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a:extLst>
              <a:ext uri="{FF2B5EF4-FFF2-40B4-BE49-F238E27FC236}">
                <a16:creationId xmlns:a16="http://schemas.microsoft.com/office/drawing/2014/main" id="{9EA4B4F2-717E-A7B7-3216-B283C9B6C23B}"/>
              </a:ext>
            </a:extLst>
          </p:cNvPr>
          <p:cNvSpPr/>
          <p:nvPr/>
        </p:nvSpPr>
        <p:spPr>
          <a:xfrm rot="5400000">
            <a:off x="4587516" y="4691122"/>
            <a:ext cx="456256" cy="268614"/>
          </a:xfrm>
          <a:prstGeom prst="triangle">
            <a:avLst/>
          </a:prstGeom>
          <a:solidFill>
            <a:srgbClr val="4E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iangle 40">
            <a:extLst>
              <a:ext uri="{FF2B5EF4-FFF2-40B4-BE49-F238E27FC236}">
                <a16:creationId xmlns:a16="http://schemas.microsoft.com/office/drawing/2014/main" id="{CDA30472-96E8-BC85-EEEA-3F1C2BF5D5AD}"/>
              </a:ext>
            </a:extLst>
          </p:cNvPr>
          <p:cNvSpPr/>
          <p:nvPr/>
        </p:nvSpPr>
        <p:spPr>
          <a:xfrm rot="5400000">
            <a:off x="4587516" y="5351849"/>
            <a:ext cx="456256" cy="268614"/>
          </a:xfrm>
          <a:prstGeom prst="triangle">
            <a:avLst/>
          </a:prstGeom>
          <a:solidFill>
            <a:srgbClr val="4E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iangle 41">
            <a:extLst>
              <a:ext uri="{FF2B5EF4-FFF2-40B4-BE49-F238E27FC236}">
                <a16:creationId xmlns:a16="http://schemas.microsoft.com/office/drawing/2014/main" id="{D53184C2-69DC-F1DD-5DA7-D99EF05F855E}"/>
              </a:ext>
            </a:extLst>
          </p:cNvPr>
          <p:cNvSpPr/>
          <p:nvPr/>
        </p:nvSpPr>
        <p:spPr>
          <a:xfrm rot="5400000">
            <a:off x="4587516" y="6080197"/>
            <a:ext cx="456256" cy="268614"/>
          </a:xfrm>
          <a:prstGeom prst="triangle">
            <a:avLst/>
          </a:prstGeom>
          <a:solidFill>
            <a:srgbClr val="4E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92530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up of a couple of men&#10;&#10;Description automatically generated">
            <a:extLst>
              <a:ext uri="{FF2B5EF4-FFF2-40B4-BE49-F238E27FC236}">
                <a16:creationId xmlns:a16="http://schemas.microsoft.com/office/drawing/2014/main" id="{4C2FD117-2052-D7C2-BC25-68674724064C}"/>
              </a:ext>
            </a:extLst>
          </p:cNvPr>
          <p:cNvPicPr>
            <a:picLocks noChangeAspect="1"/>
          </p:cNvPicPr>
          <p:nvPr/>
        </p:nvPicPr>
        <p:blipFill>
          <a:blip r:embed="rId4"/>
          <a:stretch>
            <a:fillRect/>
          </a:stretch>
        </p:blipFill>
        <p:spPr>
          <a:xfrm>
            <a:off x="0" y="40037"/>
            <a:ext cx="12215536" cy="6791009"/>
          </a:xfrm>
          <a:prstGeom prst="rect">
            <a:avLst/>
          </a:prstGeom>
        </p:spPr>
      </p:pic>
      <p:sp>
        <p:nvSpPr>
          <p:cNvPr id="5" name="TextBox 4">
            <a:extLst>
              <a:ext uri="{FF2B5EF4-FFF2-40B4-BE49-F238E27FC236}">
                <a16:creationId xmlns:a16="http://schemas.microsoft.com/office/drawing/2014/main" id="{1BFD1985-CF85-468E-276D-0BEDBF77E13C}"/>
              </a:ext>
            </a:extLst>
          </p:cNvPr>
          <p:cNvSpPr txBox="1"/>
          <p:nvPr/>
        </p:nvSpPr>
        <p:spPr>
          <a:xfrm>
            <a:off x="0" y="6519574"/>
            <a:ext cx="3031067" cy="338426"/>
          </a:xfrm>
          <a:prstGeom prst="rect">
            <a:avLst/>
          </a:prstGeom>
          <a:noFill/>
        </p:spPr>
        <p:txBody>
          <a:bodyPr wrap="square">
            <a:spAutoFit/>
          </a:bodyPr>
          <a:lstStyle/>
          <a:p>
            <a:pPr>
              <a:lnSpc>
                <a:spcPct val="150000"/>
              </a:lnSpc>
              <a:buClr>
                <a:srgbClr val="0C94D6"/>
              </a:buClr>
              <a:buSzPct val="125000"/>
            </a:pPr>
            <a:r>
              <a:rPr lang="en-US" sz="1200" dirty="0">
                <a:solidFill>
                  <a:schemeClr val="bg1"/>
                </a:solidFill>
                <a:latin typeface="FreightSans Pro Book" panose="02000606030000020004" pitchFamily="2" charset="0"/>
              </a:rPr>
              <a:t>Photo by: Kevin McNulty</a:t>
            </a:r>
          </a:p>
        </p:txBody>
      </p:sp>
      <p:sp>
        <p:nvSpPr>
          <p:cNvPr id="3" name="Rectangle 2">
            <a:extLst>
              <a:ext uri="{FF2B5EF4-FFF2-40B4-BE49-F238E27FC236}">
                <a16:creationId xmlns:a16="http://schemas.microsoft.com/office/drawing/2014/main" id="{14E70828-E444-B88C-3653-A9E35AE41F9F}"/>
              </a:ext>
            </a:extLst>
          </p:cNvPr>
          <p:cNvSpPr/>
          <p:nvPr/>
        </p:nvSpPr>
        <p:spPr>
          <a:xfrm>
            <a:off x="11938000" y="0"/>
            <a:ext cx="270933" cy="6858000"/>
          </a:xfrm>
          <a:prstGeom prst="rect">
            <a:avLst/>
          </a:prstGeom>
          <a:solidFill>
            <a:srgbClr val="2724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4" name="Rectangle 3">
            <a:extLst>
              <a:ext uri="{FF2B5EF4-FFF2-40B4-BE49-F238E27FC236}">
                <a16:creationId xmlns:a16="http://schemas.microsoft.com/office/drawing/2014/main" id="{262FE2A1-11D8-18D7-8B3D-315CA64F76F5}"/>
              </a:ext>
            </a:extLst>
          </p:cNvPr>
          <p:cNvSpPr/>
          <p:nvPr/>
        </p:nvSpPr>
        <p:spPr>
          <a:xfrm rot="16200000">
            <a:off x="5683262" y="-5683265"/>
            <a:ext cx="630644" cy="11997175"/>
          </a:xfrm>
          <a:prstGeom prst="rect">
            <a:avLst/>
          </a:prstGeom>
          <a:solidFill>
            <a:srgbClr val="2724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4EA827"/>
              </a:solidFill>
            </a:endParaRPr>
          </a:p>
        </p:txBody>
      </p:sp>
      <p:sp>
        <p:nvSpPr>
          <p:cNvPr id="2" name="TextBox 1">
            <a:extLst>
              <a:ext uri="{FF2B5EF4-FFF2-40B4-BE49-F238E27FC236}">
                <a16:creationId xmlns:a16="http://schemas.microsoft.com/office/drawing/2014/main" id="{02B6B5CC-19BF-D232-5F6F-E5FE0EBA5C29}"/>
              </a:ext>
            </a:extLst>
          </p:cNvPr>
          <p:cNvSpPr txBox="1"/>
          <p:nvPr/>
        </p:nvSpPr>
        <p:spPr>
          <a:xfrm>
            <a:off x="322324" y="26954"/>
            <a:ext cx="9751841" cy="523220"/>
          </a:xfrm>
          <a:prstGeom prst="rect">
            <a:avLst/>
          </a:prstGeom>
          <a:noFill/>
        </p:spPr>
        <p:txBody>
          <a:bodyPr wrap="square">
            <a:spAutoFit/>
          </a:bodyPr>
          <a:lstStyle/>
          <a:p>
            <a:r>
              <a:rPr lang="en-US" sz="2800" b="1" dirty="0">
                <a:solidFill>
                  <a:schemeClr val="bg1"/>
                </a:solidFill>
                <a:latin typeface="Helvetica" pitchFamily="2" charset="0"/>
              </a:rPr>
              <a:t>EVALUATION AND CLOSING</a:t>
            </a:r>
          </a:p>
        </p:txBody>
      </p:sp>
    </p:spTree>
    <p:extLst>
      <p:ext uri="{BB962C8B-B14F-4D97-AF65-F5344CB8AC3E}">
        <p14:creationId xmlns:p14="http://schemas.microsoft.com/office/powerpoint/2010/main" val="409726734"/>
      </p:ext>
    </p:extLst>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standing in front of a crowd of people&#10;&#10;Description automatically generated">
            <a:extLst>
              <a:ext uri="{FF2B5EF4-FFF2-40B4-BE49-F238E27FC236}">
                <a16:creationId xmlns:a16="http://schemas.microsoft.com/office/drawing/2014/main" id="{065E217E-B55A-6FA6-E142-B838A6710A18}"/>
              </a:ext>
            </a:extLst>
          </p:cNvPr>
          <p:cNvPicPr>
            <a:picLocks noChangeAspect="1"/>
          </p:cNvPicPr>
          <p:nvPr/>
        </p:nvPicPr>
        <p:blipFill rotWithShape="1">
          <a:blip r:embed="rId3"/>
          <a:srcRect l="5507"/>
          <a:stretch/>
        </p:blipFill>
        <p:spPr>
          <a:xfrm>
            <a:off x="3866900" y="472386"/>
            <a:ext cx="7344368" cy="5153439"/>
          </a:xfrm>
          <a:prstGeom prst="rect">
            <a:avLst/>
          </a:prstGeom>
        </p:spPr>
      </p:pic>
      <p:pic>
        <p:nvPicPr>
          <p:cNvPr id="3" name="Picture 2">
            <a:hlinkClick r:id="rId4"/>
            <a:extLst>
              <a:ext uri="{FF2B5EF4-FFF2-40B4-BE49-F238E27FC236}">
                <a16:creationId xmlns:a16="http://schemas.microsoft.com/office/drawing/2014/main" id="{9CF8FA9E-3001-3CD5-C098-1EC5444A0773}"/>
              </a:ext>
            </a:extLst>
          </p:cNvPr>
          <p:cNvPicPr>
            <a:picLocks noChangeAspect="1"/>
          </p:cNvPicPr>
          <p:nvPr/>
        </p:nvPicPr>
        <p:blipFill>
          <a:blip r:embed="rId5"/>
          <a:stretch>
            <a:fillRect/>
          </a:stretch>
        </p:blipFill>
        <p:spPr>
          <a:xfrm>
            <a:off x="3690762" y="5924913"/>
            <a:ext cx="598867" cy="598867"/>
          </a:xfrm>
          <a:prstGeom prst="rect">
            <a:avLst/>
          </a:prstGeom>
        </p:spPr>
      </p:pic>
      <p:sp>
        <p:nvSpPr>
          <p:cNvPr id="8" name="Rectangle 7">
            <a:extLst>
              <a:ext uri="{FF2B5EF4-FFF2-40B4-BE49-F238E27FC236}">
                <a16:creationId xmlns:a16="http://schemas.microsoft.com/office/drawing/2014/main" id="{84D5479F-BAC9-39E8-BB34-6E27A7DB1F8E}"/>
              </a:ext>
            </a:extLst>
          </p:cNvPr>
          <p:cNvSpPr/>
          <p:nvPr/>
        </p:nvSpPr>
        <p:spPr>
          <a:xfrm>
            <a:off x="11938000" y="0"/>
            <a:ext cx="270933" cy="6858000"/>
          </a:xfrm>
          <a:prstGeom prst="rect">
            <a:avLst/>
          </a:prstGeom>
          <a:solidFill>
            <a:srgbClr val="27242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7" name="TextBox 6">
            <a:extLst>
              <a:ext uri="{FF2B5EF4-FFF2-40B4-BE49-F238E27FC236}">
                <a16:creationId xmlns:a16="http://schemas.microsoft.com/office/drawing/2014/main" id="{E2B0A8D0-2342-34F6-5B57-F3AC6180BAF3}"/>
              </a:ext>
            </a:extLst>
          </p:cNvPr>
          <p:cNvSpPr txBox="1"/>
          <p:nvPr/>
        </p:nvSpPr>
        <p:spPr>
          <a:xfrm>
            <a:off x="3866900" y="5287399"/>
            <a:ext cx="2489963" cy="338426"/>
          </a:xfrm>
          <a:prstGeom prst="rect">
            <a:avLst/>
          </a:prstGeom>
          <a:noFill/>
        </p:spPr>
        <p:txBody>
          <a:bodyPr wrap="square">
            <a:spAutoFit/>
          </a:bodyPr>
          <a:lstStyle/>
          <a:p>
            <a:pPr>
              <a:lnSpc>
                <a:spcPct val="150000"/>
              </a:lnSpc>
              <a:buClr>
                <a:srgbClr val="0C94D6"/>
              </a:buClr>
              <a:buSzPct val="125000"/>
            </a:pPr>
            <a:r>
              <a:rPr lang="en-US" sz="1200" dirty="0">
                <a:solidFill>
                  <a:srgbClr val="2E2014"/>
                </a:solidFill>
                <a:latin typeface="FreightSans Pro Book" panose="02000606030000020004" pitchFamily="2" charset="0"/>
              </a:rPr>
              <a:t>Photo by: David Holmes</a:t>
            </a:r>
          </a:p>
        </p:txBody>
      </p:sp>
      <p:sp>
        <p:nvSpPr>
          <p:cNvPr id="19" name="TextBox 18">
            <a:extLst>
              <a:ext uri="{FF2B5EF4-FFF2-40B4-BE49-F238E27FC236}">
                <a16:creationId xmlns:a16="http://schemas.microsoft.com/office/drawing/2014/main" id="{F7F45E52-A198-2549-09CB-D18BAD4444D3}"/>
              </a:ext>
            </a:extLst>
          </p:cNvPr>
          <p:cNvSpPr txBox="1"/>
          <p:nvPr/>
        </p:nvSpPr>
        <p:spPr>
          <a:xfrm>
            <a:off x="396480" y="823795"/>
            <a:ext cx="2842019" cy="759182"/>
          </a:xfrm>
          <a:prstGeom prst="rect">
            <a:avLst/>
          </a:prstGeom>
          <a:noFill/>
        </p:spPr>
        <p:txBody>
          <a:bodyPr wrap="square">
            <a:spAutoFit/>
          </a:bodyPr>
          <a:lstStyle/>
          <a:p>
            <a:pPr marL="0" indent="0">
              <a:lnSpc>
                <a:spcPts val="2580"/>
              </a:lnSpc>
              <a:spcAft>
                <a:spcPts val="800"/>
              </a:spcAft>
              <a:buNone/>
            </a:pPr>
            <a:r>
              <a:rPr lang="en-US" sz="2200" kern="100" dirty="0">
                <a:solidFill>
                  <a:srgbClr val="27242B"/>
                </a:solidFill>
                <a:effectLst/>
                <a:latin typeface="Helvetica Light" panose="020B0403020202020204" pitchFamily="34" charset="0"/>
                <a:ea typeface="Calibri" panose="020F0502020204030204" pitchFamily="34" charset="0"/>
                <a:cs typeface="Calibri Light" panose="020F0302020204030204" pitchFamily="34" charset="0"/>
              </a:rPr>
              <a:t>Let us know your thoughts.</a:t>
            </a:r>
            <a:endParaRPr lang="en-CH" sz="2200" kern="100">
              <a:solidFill>
                <a:srgbClr val="27242B"/>
              </a:solidFill>
              <a:effectLst/>
              <a:latin typeface="Helvetica Light" panose="020B040302020202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B302BE8C-ABC7-4962-6A35-958CB7E07261}"/>
              </a:ext>
            </a:extLst>
          </p:cNvPr>
          <p:cNvSpPr txBox="1"/>
          <p:nvPr/>
        </p:nvSpPr>
        <p:spPr>
          <a:xfrm>
            <a:off x="4224778" y="5972557"/>
            <a:ext cx="7380748" cy="400110"/>
          </a:xfrm>
          <a:prstGeom prst="rect">
            <a:avLst/>
          </a:prstGeom>
          <a:noFill/>
        </p:spPr>
        <p:txBody>
          <a:bodyPr wrap="square">
            <a:spAutoFit/>
          </a:bodyPr>
          <a:lstStyle/>
          <a:p>
            <a:r>
              <a:rPr lang="en-GB" sz="2000" b="1" dirty="0">
                <a:latin typeface="Helvetica" pitchFamily="2" charset="0"/>
              </a:rPr>
              <a:t>Link to evaluation: </a:t>
            </a:r>
            <a:r>
              <a:rPr lang="en-GB" sz="2000" dirty="0">
                <a:latin typeface="Helvetica Light" panose="020B0403020202020204" pitchFamily="34" charset="0"/>
              </a:rPr>
              <a:t>https://forms.gle/8WnGnoVHV856bj5d8</a:t>
            </a:r>
            <a:endParaRPr lang="en-CH" sz="2000">
              <a:latin typeface="Helvetica Light" panose="020B0403020202020204" pitchFamily="34" charset="0"/>
            </a:endParaRPr>
          </a:p>
        </p:txBody>
      </p:sp>
      <p:sp>
        <p:nvSpPr>
          <p:cNvPr id="2" name="TextBox 1">
            <a:extLst>
              <a:ext uri="{FF2B5EF4-FFF2-40B4-BE49-F238E27FC236}">
                <a16:creationId xmlns:a16="http://schemas.microsoft.com/office/drawing/2014/main" id="{C39C3E35-DF31-0F83-B292-EC1414C37C78}"/>
              </a:ext>
            </a:extLst>
          </p:cNvPr>
          <p:cNvSpPr txBox="1"/>
          <p:nvPr/>
        </p:nvSpPr>
        <p:spPr>
          <a:xfrm>
            <a:off x="396480" y="355205"/>
            <a:ext cx="2930919" cy="441916"/>
          </a:xfrm>
          <a:prstGeom prst="rect">
            <a:avLst/>
          </a:prstGeom>
          <a:noFill/>
        </p:spPr>
        <p:txBody>
          <a:bodyPr wrap="square">
            <a:spAutoFit/>
          </a:bodyPr>
          <a:lstStyle/>
          <a:p>
            <a:pPr>
              <a:lnSpc>
                <a:spcPct val="107000"/>
              </a:lnSpc>
              <a:spcAft>
                <a:spcPts val="800"/>
              </a:spcAft>
            </a:pPr>
            <a:r>
              <a:rPr lang="en-US" sz="2200" b="1" dirty="0">
                <a:latin typeface="Helvetica" pitchFamily="2" charset="0"/>
              </a:rPr>
              <a:t>SURVEY</a:t>
            </a:r>
            <a:endParaRPr lang="en-CH" sz="2200" b="1" kern="100">
              <a:effectLst/>
              <a:latin typeface="Helvetica"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185964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alpha val="69000"/>
          </a:schemeClr>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31C374A-4703-4819-306E-7DC49BA96FD7}"/>
              </a:ext>
            </a:extLst>
          </p:cNvPr>
          <p:cNvSpPr txBox="1"/>
          <p:nvPr/>
        </p:nvSpPr>
        <p:spPr>
          <a:xfrm>
            <a:off x="0" y="1422581"/>
            <a:ext cx="12192000" cy="2246769"/>
          </a:xfrm>
          <a:prstGeom prst="rect">
            <a:avLst/>
          </a:prstGeom>
          <a:noFill/>
        </p:spPr>
        <p:txBody>
          <a:bodyPr wrap="square">
            <a:spAutoFit/>
          </a:bodyPr>
          <a:lstStyle/>
          <a:p>
            <a:pPr algn="ctr"/>
            <a:r>
              <a:rPr lang="en-US" sz="9600" b="1" dirty="0">
                <a:solidFill>
                  <a:srgbClr val="AA2D5C"/>
                </a:solidFill>
                <a:latin typeface="Helvetica" pitchFamily="2" charset="0"/>
              </a:rPr>
              <a:t>THANK YOU</a:t>
            </a:r>
          </a:p>
          <a:p>
            <a:pPr algn="ctr"/>
            <a:r>
              <a:rPr lang="en-US" sz="4000" dirty="0">
                <a:solidFill>
                  <a:srgbClr val="27242B"/>
                </a:solidFill>
                <a:latin typeface="Helvetica" pitchFamily="2" charset="0"/>
              </a:rPr>
              <a:t>for your participation</a:t>
            </a:r>
          </a:p>
        </p:txBody>
      </p:sp>
      <p:pic>
        <p:nvPicPr>
          <p:cNvPr id="24" name="Picture 23">
            <a:extLst>
              <a:ext uri="{FF2B5EF4-FFF2-40B4-BE49-F238E27FC236}">
                <a16:creationId xmlns:a16="http://schemas.microsoft.com/office/drawing/2014/main" id="{78D9B1B3-E6FA-C0BA-B6A9-39471A45EFF7}"/>
              </a:ext>
            </a:extLst>
          </p:cNvPr>
          <p:cNvPicPr>
            <a:picLocks noChangeAspect="1"/>
          </p:cNvPicPr>
          <p:nvPr/>
        </p:nvPicPr>
        <p:blipFill>
          <a:blip r:embed="rId3"/>
          <a:stretch>
            <a:fillRect/>
          </a:stretch>
        </p:blipFill>
        <p:spPr>
          <a:xfrm>
            <a:off x="10260567" y="320657"/>
            <a:ext cx="1596668" cy="1022428"/>
          </a:xfrm>
          <a:prstGeom prst="rect">
            <a:avLst/>
          </a:prstGeom>
        </p:spPr>
      </p:pic>
      <p:sp>
        <p:nvSpPr>
          <p:cNvPr id="7" name="TextBox 6">
            <a:extLst>
              <a:ext uri="{FF2B5EF4-FFF2-40B4-BE49-F238E27FC236}">
                <a16:creationId xmlns:a16="http://schemas.microsoft.com/office/drawing/2014/main" id="{CEED2D64-308A-D82E-19B1-73DD7BA2A0BB}"/>
              </a:ext>
            </a:extLst>
          </p:cNvPr>
          <p:cNvSpPr txBox="1"/>
          <p:nvPr/>
        </p:nvSpPr>
        <p:spPr>
          <a:xfrm>
            <a:off x="1140279" y="6026129"/>
            <a:ext cx="9911443" cy="646331"/>
          </a:xfrm>
          <a:prstGeom prst="rect">
            <a:avLst/>
          </a:prstGeom>
          <a:noFill/>
        </p:spPr>
        <p:txBody>
          <a:bodyPr wrap="square">
            <a:spAutoFit/>
          </a:bodyPr>
          <a:lstStyle/>
          <a:p>
            <a:pPr algn="ctr"/>
            <a:r>
              <a:rPr lang="en-HK" sz="1200" i="1" dirty="0">
                <a:solidFill>
                  <a:srgbClr val="222222"/>
                </a:solidFill>
                <a:effectLst/>
                <a:latin typeface="Helvetica Light Oblique" panose="020B0403020202020204" pitchFamily="34" charset="0"/>
              </a:rPr>
              <a:t>The Optimising Armed Actor Engagement for Protection Outcomes training module is made possible by the generous support of the American people through USAID's Bureau of Humanitarian Assistance (BHA). The content of this training module is the responsibility of InterAction and does not necessarily reflect the views of USAID or the United States government.</a:t>
            </a:r>
            <a:endParaRPr lang="en-GB" sz="1200" i="1" dirty="0">
              <a:latin typeface="Helvetica Light Oblique" panose="020B0403020202020204" pitchFamily="34" charset="0"/>
            </a:endParaRPr>
          </a:p>
        </p:txBody>
      </p:sp>
      <p:pic>
        <p:nvPicPr>
          <p:cNvPr id="5" name="Picture 4" descr="A black text on a white background&#10;&#10;Description automatically generated">
            <a:extLst>
              <a:ext uri="{FF2B5EF4-FFF2-40B4-BE49-F238E27FC236}">
                <a16:creationId xmlns:a16="http://schemas.microsoft.com/office/drawing/2014/main" id="{64BAA5AD-E117-EA60-F472-6D9A496CCE26}"/>
              </a:ext>
            </a:extLst>
          </p:cNvPr>
          <p:cNvPicPr>
            <a:picLocks noChangeAspect="1"/>
          </p:cNvPicPr>
          <p:nvPr/>
        </p:nvPicPr>
        <p:blipFill>
          <a:blip r:embed="rId4"/>
          <a:stretch>
            <a:fillRect/>
          </a:stretch>
        </p:blipFill>
        <p:spPr>
          <a:xfrm>
            <a:off x="6783555" y="4570555"/>
            <a:ext cx="3477012" cy="880947"/>
          </a:xfrm>
          <a:prstGeom prst="rect">
            <a:avLst/>
          </a:prstGeom>
        </p:spPr>
      </p:pic>
      <p:pic>
        <p:nvPicPr>
          <p:cNvPr id="8" name="Picture 7" descr="A logo with a red and blue text&#10;&#10;Description automatically generated">
            <a:extLst>
              <a:ext uri="{FF2B5EF4-FFF2-40B4-BE49-F238E27FC236}">
                <a16:creationId xmlns:a16="http://schemas.microsoft.com/office/drawing/2014/main" id="{8B2D2DA1-9EE3-3F9C-2664-553DD1F76A7F}"/>
              </a:ext>
            </a:extLst>
          </p:cNvPr>
          <p:cNvPicPr>
            <a:picLocks noChangeAspect="1"/>
          </p:cNvPicPr>
          <p:nvPr/>
        </p:nvPicPr>
        <p:blipFill rotWithShape="1">
          <a:blip r:embed="rId5"/>
          <a:srcRect l="13023" t="32000" r="11305" b="35030"/>
          <a:stretch/>
        </p:blipFill>
        <p:spPr>
          <a:xfrm>
            <a:off x="1931433" y="4343403"/>
            <a:ext cx="3838605" cy="1255305"/>
          </a:xfrm>
          <a:prstGeom prst="rect">
            <a:avLst/>
          </a:prstGeom>
        </p:spPr>
      </p:pic>
    </p:spTree>
    <p:extLst>
      <p:ext uri="{BB962C8B-B14F-4D97-AF65-F5344CB8AC3E}">
        <p14:creationId xmlns:p14="http://schemas.microsoft.com/office/powerpoint/2010/main" val="270199235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BE3931-01CC-114A-6F39-F777634E860C}"/>
              </a:ext>
            </a:extLst>
          </p:cNvPr>
          <p:cNvSpPr txBox="1"/>
          <p:nvPr/>
        </p:nvSpPr>
        <p:spPr>
          <a:xfrm>
            <a:off x="396480" y="355205"/>
            <a:ext cx="8528064" cy="441916"/>
          </a:xfrm>
          <a:prstGeom prst="rect">
            <a:avLst/>
          </a:prstGeom>
          <a:noFill/>
        </p:spPr>
        <p:txBody>
          <a:bodyPr wrap="square">
            <a:spAutoFit/>
          </a:bodyPr>
          <a:lstStyle/>
          <a:p>
            <a:pPr>
              <a:lnSpc>
                <a:spcPct val="107000"/>
              </a:lnSpc>
              <a:spcAft>
                <a:spcPts val="800"/>
              </a:spcAft>
            </a:pPr>
            <a:r>
              <a:rPr lang="en-US" sz="2200" b="1" dirty="0">
                <a:latin typeface="Helvetica" pitchFamily="2" charset="0"/>
              </a:rPr>
              <a:t>ADDITIONAL SLIDE IF NEEDED</a:t>
            </a:r>
            <a:endParaRPr lang="en-CH" sz="2200" b="1" kern="100">
              <a:effectLst/>
              <a:latin typeface="Helvetica" pitchFamily="2"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CA5A291B-602D-7EC9-6153-0FFF76FAD7D0}"/>
              </a:ext>
            </a:extLst>
          </p:cNvPr>
          <p:cNvSpPr/>
          <p:nvPr/>
        </p:nvSpPr>
        <p:spPr>
          <a:xfrm>
            <a:off x="11921067" y="111513"/>
            <a:ext cx="270933" cy="6858000"/>
          </a:xfrm>
          <a:prstGeom prst="rect">
            <a:avLst/>
          </a:prstGeom>
          <a:solidFill>
            <a:srgbClr val="AA2D5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7" name="Content Placeholder 6">
            <a:extLst>
              <a:ext uri="{FF2B5EF4-FFF2-40B4-BE49-F238E27FC236}">
                <a16:creationId xmlns:a16="http://schemas.microsoft.com/office/drawing/2014/main" id="{211984A5-1669-9B18-C1C7-9E93B71E1078}"/>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32073575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BE3931-01CC-114A-6F39-F777634E860C}"/>
              </a:ext>
            </a:extLst>
          </p:cNvPr>
          <p:cNvSpPr txBox="1"/>
          <p:nvPr/>
        </p:nvSpPr>
        <p:spPr>
          <a:xfrm>
            <a:off x="396480" y="355205"/>
            <a:ext cx="8528064" cy="441916"/>
          </a:xfrm>
          <a:prstGeom prst="rect">
            <a:avLst/>
          </a:prstGeom>
          <a:noFill/>
        </p:spPr>
        <p:txBody>
          <a:bodyPr wrap="square">
            <a:spAutoFit/>
          </a:bodyPr>
          <a:lstStyle/>
          <a:p>
            <a:pPr>
              <a:lnSpc>
                <a:spcPct val="107000"/>
              </a:lnSpc>
              <a:spcAft>
                <a:spcPts val="800"/>
              </a:spcAft>
            </a:pPr>
            <a:r>
              <a:rPr lang="en-US" sz="2200" b="1" dirty="0">
                <a:latin typeface="Helvetica" pitchFamily="2" charset="0"/>
              </a:rPr>
              <a:t>ADDITIONAL SLIDE IF NEEDED</a:t>
            </a:r>
            <a:endParaRPr lang="en-CH" sz="2200" b="1" kern="100">
              <a:effectLst/>
              <a:latin typeface="Helvetica" pitchFamily="2" charset="0"/>
              <a:ea typeface="Calibri" panose="020F0502020204030204" pitchFamily="34" charset="0"/>
              <a:cs typeface="Times New Roman" panose="02020603050405020304" pitchFamily="18" charset="0"/>
            </a:endParaRPr>
          </a:p>
        </p:txBody>
      </p:sp>
      <p:sp>
        <p:nvSpPr>
          <p:cNvPr id="7" name="Content Placeholder 6">
            <a:extLst>
              <a:ext uri="{FF2B5EF4-FFF2-40B4-BE49-F238E27FC236}">
                <a16:creationId xmlns:a16="http://schemas.microsoft.com/office/drawing/2014/main" id="{211984A5-1669-9B18-C1C7-9E93B71E1078}"/>
              </a:ext>
            </a:extLst>
          </p:cNvPr>
          <p:cNvSpPr>
            <a:spLocks noGrp="1"/>
          </p:cNvSpPr>
          <p:nvPr>
            <p:ph idx="1"/>
          </p:nvPr>
        </p:nvSpPr>
        <p:spPr/>
        <p:txBody>
          <a:bodyPr/>
          <a:lstStyle/>
          <a:p>
            <a:endParaRPr lang="en-GB" dirty="0"/>
          </a:p>
        </p:txBody>
      </p:sp>
      <p:sp>
        <p:nvSpPr>
          <p:cNvPr id="2" name="Rectangle 1">
            <a:extLst>
              <a:ext uri="{FF2B5EF4-FFF2-40B4-BE49-F238E27FC236}">
                <a16:creationId xmlns:a16="http://schemas.microsoft.com/office/drawing/2014/main" id="{ADD6A2C8-B03D-C746-F4DF-AD2242B7F8B1}"/>
              </a:ext>
            </a:extLst>
          </p:cNvPr>
          <p:cNvSpPr/>
          <p:nvPr/>
        </p:nvSpPr>
        <p:spPr>
          <a:xfrm>
            <a:off x="11938000" y="0"/>
            <a:ext cx="270933" cy="6858000"/>
          </a:xfrm>
          <a:prstGeom prst="rect">
            <a:avLst/>
          </a:prstGeom>
          <a:solidFill>
            <a:srgbClr val="4EA82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Tree>
    <p:extLst>
      <p:ext uri="{BB962C8B-B14F-4D97-AF65-F5344CB8AC3E}">
        <p14:creationId xmlns:p14="http://schemas.microsoft.com/office/powerpoint/2010/main" val="2722041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CBE3931-01CC-114A-6F39-F777634E860C}"/>
              </a:ext>
            </a:extLst>
          </p:cNvPr>
          <p:cNvSpPr txBox="1"/>
          <p:nvPr/>
        </p:nvSpPr>
        <p:spPr>
          <a:xfrm>
            <a:off x="396480" y="355205"/>
            <a:ext cx="8528064" cy="441916"/>
          </a:xfrm>
          <a:prstGeom prst="rect">
            <a:avLst/>
          </a:prstGeom>
          <a:noFill/>
        </p:spPr>
        <p:txBody>
          <a:bodyPr wrap="square">
            <a:spAutoFit/>
          </a:bodyPr>
          <a:lstStyle/>
          <a:p>
            <a:pPr>
              <a:lnSpc>
                <a:spcPct val="107000"/>
              </a:lnSpc>
              <a:spcAft>
                <a:spcPts val="800"/>
              </a:spcAft>
            </a:pPr>
            <a:r>
              <a:rPr lang="en-US" sz="2200" b="1" dirty="0">
                <a:latin typeface="Helvetica" pitchFamily="2" charset="0"/>
              </a:rPr>
              <a:t>ADDITIONAL SLIDE IF NEEDED</a:t>
            </a:r>
            <a:endParaRPr lang="en-CH" sz="2200" b="1" kern="100">
              <a:effectLst/>
              <a:latin typeface="Helvetica" pitchFamily="2"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CA5A291B-602D-7EC9-6153-0FFF76FAD7D0}"/>
              </a:ext>
            </a:extLst>
          </p:cNvPr>
          <p:cNvSpPr/>
          <p:nvPr/>
        </p:nvSpPr>
        <p:spPr>
          <a:xfrm>
            <a:off x="11938000" y="0"/>
            <a:ext cx="270933" cy="6858000"/>
          </a:xfrm>
          <a:prstGeom prst="rect">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7" name="Content Placeholder 6">
            <a:extLst>
              <a:ext uri="{FF2B5EF4-FFF2-40B4-BE49-F238E27FC236}">
                <a16:creationId xmlns:a16="http://schemas.microsoft.com/office/drawing/2014/main" id="{211984A5-1669-9B18-C1C7-9E93B71E1078}"/>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329970504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alpha val="75267"/>
          </a:srgbClr>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69160B0-CE27-0F2C-4FD7-107CDB998941}"/>
              </a:ext>
            </a:extLst>
          </p:cNvPr>
          <p:cNvSpPr txBox="1"/>
          <p:nvPr/>
        </p:nvSpPr>
        <p:spPr>
          <a:xfrm>
            <a:off x="396480" y="4384658"/>
            <a:ext cx="11231761" cy="804195"/>
          </a:xfrm>
          <a:prstGeom prst="rect">
            <a:avLst/>
          </a:prstGeom>
          <a:noFill/>
        </p:spPr>
        <p:txBody>
          <a:bodyPr wrap="square">
            <a:spAutoFit/>
          </a:bodyPr>
          <a:lstStyle/>
          <a:p>
            <a:pPr marL="0" indent="0">
              <a:lnSpc>
                <a:spcPct val="107000"/>
              </a:lnSpc>
              <a:spcAft>
                <a:spcPts val="800"/>
              </a:spcAft>
              <a:buNone/>
            </a:pPr>
            <a:r>
              <a:rPr lang="en-GB" sz="2200" kern="100" dirty="0">
                <a:solidFill>
                  <a:srgbClr val="27242B"/>
                </a:solidFill>
                <a:effectLst/>
                <a:latin typeface="Helvetica Light" panose="020B0403020202020204" pitchFamily="34" charset="0"/>
                <a:ea typeface="Calibri" panose="020F0502020204030204" pitchFamily="34" charset="0"/>
                <a:cs typeface="Calibri Light" panose="020F0302020204030204" pitchFamily="34" charset="0"/>
              </a:rPr>
              <a:t>This module is intended for </a:t>
            </a:r>
            <a:r>
              <a:rPr lang="en-US" sz="2200" kern="100" dirty="0">
                <a:solidFill>
                  <a:srgbClr val="27242B"/>
                </a:solidFill>
                <a:effectLst/>
                <a:latin typeface="Helvetica Light" panose="020B0403020202020204" pitchFamily="34" charset="0"/>
                <a:ea typeface="Calibri" panose="020F0502020204030204" pitchFamily="34" charset="0"/>
                <a:cs typeface="Times New Roman" panose="02020603050405020304" pitchFamily="18" charset="0"/>
              </a:rPr>
              <a:t>humanitarian actors, specifically those with </a:t>
            </a:r>
            <a:r>
              <a:rPr lang="en-US" sz="2200" b="1" kern="100" dirty="0">
                <a:solidFill>
                  <a:srgbClr val="27242B"/>
                </a:solidFill>
                <a:effectLst/>
                <a:latin typeface="Helvetica" pitchFamily="2" charset="0"/>
                <a:ea typeface="Calibri" panose="020F0502020204030204" pitchFamily="34" charset="0"/>
                <a:cs typeface="Times New Roman" panose="02020603050405020304" pitchFamily="18" charset="0"/>
              </a:rPr>
              <a:t>responsibilities for engaging with armed actors.</a:t>
            </a:r>
          </a:p>
        </p:txBody>
      </p:sp>
      <p:sp>
        <p:nvSpPr>
          <p:cNvPr id="12" name="TextBox 11">
            <a:extLst>
              <a:ext uri="{FF2B5EF4-FFF2-40B4-BE49-F238E27FC236}">
                <a16:creationId xmlns:a16="http://schemas.microsoft.com/office/drawing/2014/main" id="{648363EF-25DA-F3CF-D7B5-13543F4D724C}"/>
              </a:ext>
            </a:extLst>
          </p:cNvPr>
          <p:cNvSpPr txBox="1"/>
          <p:nvPr/>
        </p:nvSpPr>
        <p:spPr>
          <a:xfrm>
            <a:off x="457202" y="1451432"/>
            <a:ext cx="846667" cy="1200329"/>
          </a:xfrm>
          <a:prstGeom prst="rect">
            <a:avLst/>
          </a:prstGeom>
          <a:noFill/>
        </p:spPr>
        <p:txBody>
          <a:bodyPr wrap="square">
            <a:spAutoFit/>
          </a:bodyPr>
          <a:lstStyle/>
          <a:p>
            <a:r>
              <a:rPr lang="en-US" sz="7200" b="1" dirty="0">
                <a:solidFill>
                  <a:srgbClr val="EEA30C"/>
                </a:solidFill>
                <a:latin typeface="Helvetica" pitchFamily="2" charset="0"/>
              </a:rPr>
              <a:t>1</a:t>
            </a:r>
            <a:endParaRPr lang="en-US" sz="7200" dirty="0">
              <a:solidFill>
                <a:srgbClr val="EEA30C"/>
              </a:solidFill>
              <a:latin typeface="Helvetica" pitchFamily="2" charset="0"/>
            </a:endParaRPr>
          </a:p>
        </p:txBody>
      </p:sp>
      <p:sp>
        <p:nvSpPr>
          <p:cNvPr id="15" name="TextBox 14">
            <a:extLst>
              <a:ext uri="{FF2B5EF4-FFF2-40B4-BE49-F238E27FC236}">
                <a16:creationId xmlns:a16="http://schemas.microsoft.com/office/drawing/2014/main" id="{1A11D7EA-AF94-CA87-633E-685E21BC73D5}"/>
              </a:ext>
            </a:extLst>
          </p:cNvPr>
          <p:cNvSpPr txBox="1"/>
          <p:nvPr/>
        </p:nvSpPr>
        <p:spPr>
          <a:xfrm>
            <a:off x="1146507" y="1537970"/>
            <a:ext cx="4588934" cy="2253309"/>
          </a:xfrm>
          <a:prstGeom prst="rect">
            <a:avLst/>
          </a:prstGeom>
          <a:noFill/>
        </p:spPr>
        <p:txBody>
          <a:bodyPr wrap="square">
            <a:spAutoFit/>
          </a:bodyPr>
          <a:lstStyle/>
          <a:p>
            <a:pPr>
              <a:lnSpc>
                <a:spcPct val="107000"/>
              </a:lnSpc>
              <a:buClr>
                <a:schemeClr val="accent2"/>
              </a:buClr>
            </a:pPr>
            <a:r>
              <a:rPr lang="en-US" sz="2200" b="1" kern="100" dirty="0">
                <a:solidFill>
                  <a:srgbClr val="27242B"/>
                </a:solidFill>
                <a:effectLst/>
                <a:latin typeface="Helvetica" pitchFamily="2" charset="0"/>
                <a:ea typeface="Calibri" panose="020F0502020204030204" pitchFamily="34" charset="0"/>
                <a:cs typeface="Times New Roman" panose="02020603050405020304" pitchFamily="18" charset="0"/>
              </a:rPr>
              <a:t>Improve</a:t>
            </a:r>
            <a:r>
              <a:rPr lang="en-US" sz="2200" kern="100" dirty="0">
                <a:solidFill>
                  <a:srgbClr val="27242B"/>
                </a:solidFill>
                <a:effectLst/>
                <a:latin typeface="Helvetica Light" panose="020B0403020202020204" pitchFamily="34" charset="0"/>
                <a:ea typeface="Calibri" panose="020F0502020204030204" pitchFamily="34" charset="0"/>
                <a:cs typeface="Times New Roman" panose="02020603050405020304" pitchFamily="18" charset="0"/>
              </a:rPr>
              <a:t> the humanitarian community’s </a:t>
            </a:r>
            <a:r>
              <a:rPr lang="en-US" sz="2200" b="1" kern="100" dirty="0">
                <a:solidFill>
                  <a:srgbClr val="27242B"/>
                </a:solidFill>
                <a:effectLst/>
                <a:latin typeface="Helvetica" pitchFamily="2" charset="0"/>
                <a:ea typeface="Calibri" panose="020F0502020204030204" pitchFamily="34" charset="0"/>
                <a:cs typeface="Times New Roman" panose="02020603050405020304" pitchFamily="18" charset="0"/>
              </a:rPr>
              <a:t>understanding</a:t>
            </a:r>
            <a:r>
              <a:rPr lang="en-US" sz="2200" kern="100" dirty="0">
                <a:solidFill>
                  <a:srgbClr val="27242B"/>
                </a:solidFill>
                <a:effectLst/>
                <a:latin typeface="Helvetica Light" panose="020B0403020202020204" pitchFamily="34" charset="0"/>
                <a:ea typeface="Calibri" panose="020F0502020204030204" pitchFamily="34" charset="0"/>
                <a:cs typeface="Times New Roman" panose="02020603050405020304" pitchFamily="18" charset="0"/>
              </a:rPr>
              <a:t> of the role that humanitarian actors with responsibilities for engaging with armed actors can play in supporting risk reduction.</a:t>
            </a:r>
            <a:endParaRPr lang="en-CH" sz="2200" kern="100" dirty="0">
              <a:solidFill>
                <a:srgbClr val="27242B"/>
              </a:solidFill>
              <a:effectLst/>
              <a:latin typeface="Helvetica Light" panose="020B0403020202020204" pitchFamily="34" charset="0"/>
              <a:ea typeface="Calibri" panose="020F0502020204030204" pitchFamily="34" charset="0"/>
              <a:cs typeface="Times New Roman" panose="02020603050405020304" pitchFamily="18" charset="0"/>
            </a:endParaRPr>
          </a:p>
        </p:txBody>
      </p:sp>
      <p:sp>
        <p:nvSpPr>
          <p:cNvPr id="16" name="TextBox 15">
            <a:extLst>
              <a:ext uri="{FF2B5EF4-FFF2-40B4-BE49-F238E27FC236}">
                <a16:creationId xmlns:a16="http://schemas.microsoft.com/office/drawing/2014/main" id="{3D02B7EF-DAF2-7190-EE4B-3AF1C62534F6}"/>
              </a:ext>
            </a:extLst>
          </p:cNvPr>
          <p:cNvSpPr txBox="1"/>
          <p:nvPr/>
        </p:nvSpPr>
        <p:spPr>
          <a:xfrm>
            <a:off x="6350002" y="1451432"/>
            <a:ext cx="846667" cy="1200329"/>
          </a:xfrm>
          <a:prstGeom prst="rect">
            <a:avLst/>
          </a:prstGeom>
          <a:noFill/>
        </p:spPr>
        <p:txBody>
          <a:bodyPr wrap="square">
            <a:spAutoFit/>
          </a:bodyPr>
          <a:lstStyle/>
          <a:p>
            <a:r>
              <a:rPr lang="en-US" sz="7200" b="1">
                <a:solidFill>
                  <a:srgbClr val="EEA30C"/>
                </a:solidFill>
                <a:latin typeface="Helvetica" pitchFamily="2" charset="0"/>
              </a:rPr>
              <a:t>2</a:t>
            </a:r>
            <a:endParaRPr lang="en-US" sz="7200">
              <a:solidFill>
                <a:srgbClr val="EEA30C"/>
              </a:solidFill>
              <a:latin typeface="Helvetica" pitchFamily="2" charset="0"/>
            </a:endParaRPr>
          </a:p>
        </p:txBody>
      </p:sp>
      <p:sp>
        <p:nvSpPr>
          <p:cNvPr id="17" name="TextBox 16">
            <a:extLst>
              <a:ext uri="{FF2B5EF4-FFF2-40B4-BE49-F238E27FC236}">
                <a16:creationId xmlns:a16="http://schemas.microsoft.com/office/drawing/2014/main" id="{778177CB-4B91-202B-A0D5-C6EA67F33AE7}"/>
              </a:ext>
            </a:extLst>
          </p:cNvPr>
          <p:cNvSpPr txBox="1"/>
          <p:nvPr/>
        </p:nvSpPr>
        <p:spPr>
          <a:xfrm>
            <a:off x="7039307" y="1537970"/>
            <a:ext cx="4588934" cy="1891030"/>
          </a:xfrm>
          <a:prstGeom prst="rect">
            <a:avLst/>
          </a:prstGeom>
          <a:noFill/>
        </p:spPr>
        <p:txBody>
          <a:bodyPr wrap="square">
            <a:spAutoFit/>
          </a:bodyPr>
          <a:lstStyle/>
          <a:p>
            <a:pPr lvl="0">
              <a:lnSpc>
                <a:spcPct val="107000"/>
              </a:lnSpc>
              <a:spcAft>
                <a:spcPts val="800"/>
              </a:spcAft>
              <a:buClr>
                <a:schemeClr val="accent2"/>
              </a:buClr>
            </a:pPr>
            <a:r>
              <a:rPr lang="en-US" sz="2200" b="1" kern="100" dirty="0">
                <a:solidFill>
                  <a:srgbClr val="27242B"/>
                </a:solidFill>
                <a:latin typeface="Helvetica" pitchFamily="2" charset="0"/>
                <a:ea typeface="Calibri" panose="020F0502020204030204" pitchFamily="34" charset="0"/>
                <a:cs typeface="Times New Roman" panose="02020603050405020304" pitchFamily="18" charset="0"/>
              </a:rPr>
              <a:t>I</a:t>
            </a:r>
            <a:r>
              <a:rPr lang="en-US" sz="2200" b="1" kern="100" dirty="0">
                <a:solidFill>
                  <a:srgbClr val="27242B"/>
                </a:solidFill>
                <a:effectLst/>
                <a:latin typeface="Helvetica" pitchFamily="2" charset="0"/>
                <a:ea typeface="Calibri" panose="020F0502020204030204" pitchFamily="34" charset="0"/>
                <a:cs typeface="Times New Roman" panose="02020603050405020304" pitchFamily="18" charset="0"/>
              </a:rPr>
              <a:t>ncrease the participation </a:t>
            </a:r>
            <a:r>
              <a:rPr lang="en-US" sz="2200" kern="100" dirty="0">
                <a:solidFill>
                  <a:srgbClr val="27242B"/>
                </a:solidFill>
                <a:effectLst/>
                <a:latin typeface="Helvetica Light" panose="020B0403020202020204" pitchFamily="34" charset="0"/>
                <a:ea typeface="Calibri" panose="020F0502020204030204" pitchFamily="34" charset="0"/>
                <a:cs typeface="Times New Roman" panose="02020603050405020304" pitchFamily="18" charset="0"/>
              </a:rPr>
              <a:t>of humanitarian actors with responsibilities for engaging with armed actors in </a:t>
            </a:r>
            <a:r>
              <a:rPr lang="en-US" sz="2200" b="1" kern="100" dirty="0">
                <a:solidFill>
                  <a:srgbClr val="27242B"/>
                </a:solidFill>
                <a:effectLst/>
                <a:latin typeface="Helvetica" pitchFamily="2" charset="0"/>
                <a:ea typeface="Calibri" panose="020F0502020204030204" pitchFamily="34" charset="0"/>
                <a:cs typeface="Times New Roman" panose="02020603050405020304" pitchFamily="18" charset="0"/>
              </a:rPr>
              <a:t>achieving protection outcomes</a:t>
            </a:r>
            <a:r>
              <a:rPr lang="en-GB" sz="2200" kern="100" dirty="0">
                <a:solidFill>
                  <a:srgbClr val="27242B"/>
                </a:solidFill>
                <a:effectLst/>
                <a:latin typeface="Helvetica Light" panose="020B0403020202020204" pitchFamily="34" charset="0"/>
                <a:ea typeface="Calibri" panose="020F0502020204030204" pitchFamily="34" charset="0"/>
                <a:cs typeface="Calibri Light" panose="020F0302020204030204" pitchFamily="34" charset="0"/>
              </a:rPr>
              <a:t>. </a:t>
            </a:r>
            <a:endParaRPr lang="en-CH" sz="2200" kern="100">
              <a:solidFill>
                <a:srgbClr val="27242B"/>
              </a:solidFill>
              <a:effectLst/>
              <a:latin typeface="Helvetica Light" panose="020B040302020202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713A85B9-0819-D210-23C5-E8C60B0C87B7}"/>
              </a:ext>
            </a:extLst>
          </p:cNvPr>
          <p:cNvSpPr/>
          <p:nvPr/>
        </p:nvSpPr>
        <p:spPr>
          <a:xfrm>
            <a:off x="11938000" y="0"/>
            <a:ext cx="270933" cy="6858000"/>
          </a:xfrm>
          <a:prstGeom prst="rect">
            <a:avLst/>
          </a:prstGeom>
          <a:solidFill>
            <a:srgbClr val="EEA3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5" name="TextBox 4">
            <a:extLst>
              <a:ext uri="{FF2B5EF4-FFF2-40B4-BE49-F238E27FC236}">
                <a16:creationId xmlns:a16="http://schemas.microsoft.com/office/drawing/2014/main" id="{2AB6AEF0-9669-28D7-F194-A7F1F6A595AB}"/>
              </a:ext>
            </a:extLst>
          </p:cNvPr>
          <p:cNvSpPr txBox="1"/>
          <p:nvPr/>
        </p:nvSpPr>
        <p:spPr>
          <a:xfrm>
            <a:off x="396480" y="355205"/>
            <a:ext cx="11033519" cy="441916"/>
          </a:xfrm>
          <a:prstGeom prst="rect">
            <a:avLst/>
          </a:prstGeom>
          <a:noFill/>
        </p:spPr>
        <p:txBody>
          <a:bodyPr wrap="square">
            <a:spAutoFit/>
          </a:bodyPr>
          <a:lstStyle/>
          <a:p>
            <a:pPr>
              <a:lnSpc>
                <a:spcPct val="107000"/>
              </a:lnSpc>
              <a:spcAft>
                <a:spcPts val="800"/>
              </a:spcAft>
            </a:pPr>
            <a:r>
              <a:rPr lang="en-US" sz="2200" b="1" dirty="0">
                <a:latin typeface="Helvetica" pitchFamily="2" charset="0"/>
              </a:rPr>
              <a:t>AIMS OF THE MODULE</a:t>
            </a:r>
            <a:endParaRPr lang="en-CH" sz="2200" b="1" kern="100">
              <a:effectLst/>
              <a:latin typeface="Helvetica"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53501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162A4A39-B442-EDD2-2A28-0A60E26B6EAF}"/>
              </a:ext>
            </a:extLst>
          </p:cNvPr>
          <p:cNvSpPr/>
          <p:nvPr/>
        </p:nvSpPr>
        <p:spPr>
          <a:xfrm>
            <a:off x="3622417" y="3489177"/>
            <a:ext cx="8039390" cy="1435099"/>
          </a:xfrm>
          <a:prstGeom prst="roundRect">
            <a:avLst>
              <a:gd name="adj" fmla="val 15577"/>
            </a:avLst>
          </a:prstGeom>
          <a:solidFill>
            <a:srgbClr val="EEA30C">
              <a:alpha val="15063"/>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41D99375-B079-7112-3517-DA7B09E9D9D2}"/>
              </a:ext>
            </a:extLst>
          </p:cNvPr>
          <p:cNvSpPr/>
          <p:nvPr/>
        </p:nvSpPr>
        <p:spPr>
          <a:xfrm>
            <a:off x="777848" y="3522426"/>
            <a:ext cx="2487506" cy="3119466"/>
          </a:xfrm>
          <a:prstGeom prst="roundRect">
            <a:avLst>
              <a:gd name="adj" fmla="val 8410"/>
            </a:avLst>
          </a:prstGeom>
          <a:solidFill>
            <a:srgbClr val="EEA30C">
              <a:alpha val="15063"/>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ounded Rectangle 19">
            <a:extLst>
              <a:ext uri="{FF2B5EF4-FFF2-40B4-BE49-F238E27FC236}">
                <a16:creationId xmlns:a16="http://schemas.microsoft.com/office/drawing/2014/main" id="{A96882AB-7B0A-92C7-91BD-1D43513068DE}"/>
              </a:ext>
            </a:extLst>
          </p:cNvPr>
          <p:cNvSpPr/>
          <p:nvPr/>
        </p:nvSpPr>
        <p:spPr>
          <a:xfrm>
            <a:off x="457202" y="1029954"/>
            <a:ext cx="4661925" cy="2182925"/>
          </a:xfrm>
          <a:prstGeom prst="roundRect">
            <a:avLst>
              <a:gd name="adj" fmla="val 10267"/>
            </a:avLst>
          </a:prstGeom>
          <a:solidFill>
            <a:srgbClr val="EEA30C">
              <a:alpha val="15063"/>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ounded Rectangle 25">
            <a:extLst>
              <a:ext uri="{FF2B5EF4-FFF2-40B4-BE49-F238E27FC236}">
                <a16:creationId xmlns:a16="http://schemas.microsoft.com/office/drawing/2014/main" id="{29F87201-56AE-2EEB-2E27-9FC64AC36C6D}"/>
              </a:ext>
            </a:extLst>
          </p:cNvPr>
          <p:cNvSpPr/>
          <p:nvPr/>
        </p:nvSpPr>
        <p:spPr>
          <a:xfrm>
            <a:off x="4150781" y="5190168"/>
            <a:ext cx="7511026" cy="1435099"/>
          </a:xfrm>
          <a:prstGeom prst="roundRect">
            <a:avLst>
              <a:gd name="adj" fmla="val 14692"/>
            </a:avLst>
          </a:prstGeom>
          <a:solidFill>
            <a:srgbClr val="EEA30C">
              <a:alpha val="15063"/>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7B482892-6538-1C4D-DA0A-07AF0CA28814}"/>
              </a:ext>
            </a:extLst>
          </p:cNvPr>
          <p:cNvSpPr/>
          <p:nvPr/>
        </p:nvSpPr>
        <p:spPr>
          <a:xfrm>
            <a:off x="5486402" y="1029954"/>
            <a:ext cx="6175405" cy="2182925"/>
          </a:xfrm>
          <a:prstGeom prst="roundRect">
            <a:avLst>
              <a:gd name="adj" fmla="val 10267"/>
            </a:avLst>
          </a:prstGeom>
          <a:solidFill>
            <a:srgbClr val="EEA30C">
              <a:alpha val="15063"/>
            </a:srgbClr>
          </a:solid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A4A05FE-1C06-2463-BDBA-E492591D12BB}"/>
              </a:ext>
            </a:extLst>
          </p:cNvPr>
          <p:cNvSpPr txBox="1"/>
          <p:nvPr/>
        </p:nvSpPr>
        <p:spPr>
          <a:xfrm>
            <a:off x="563443" y="1173017"/>
            <a:ext cx="4588934" cy="1891030"/>
          </a:xfrm>
          <a:prstGeom prst="rect">
            <a:avLst/>
          </a:prstGeom>
          <a:noFill/>
        </p:spPr>
        <p:txBody>
          <a:bodyPr wrap="square">
            <a:spAutoFit/>
          </a:bodyPr>
          <a:lstStyle/>
          <a:p>
            <a:pPr>
              <a:lnSpc>
                <a:spcPct val="107000"/>
              </a:lnSpc>
              <a:spcAft>
                <a:spcPts val="800"/>
              </a:spcAft>
              <a:buClr>
                <a:schemeClr val="accent2"/>
              </a:buClr>
            </a:pPr>
            <a:r>
              <a:rPr lang="en-GB" sz="2200" kern="100" dirty="0">
                <a:effectLst/>
                <a:latin typeface="Helvetica Light" panose="020B0403020202020204" pitchFamily="34" charset="0"/>
                <a:ea typeface="Calibri" panose="020F0502020204030204" pitchFamily="34" charset="0"/>
                <a:cs typeface="Times New Roman" panose="02020603050405020304" pitchFamily="18" charset="0"/>
              </a:rPr>
              <a:t>Participants gain a </a:t>
            </a:r>
            <a:r>
              <a:rPr lang="en-GB" sz="2200" b="1" kern="100" dirty="0">
                <a:effectLst/>
                <a:latin typeface="Helvetica" pitchFamily="2" charset="0"/>
                <a:ea typeface="Calibri" panose="020F0502020204030204" pitchFamily="34" charset="0"/>
                <a:cs typeface="Times New Roman" panose="02020603050405020304" pitchFamily="18" charset="0"/>
              </a:rPr>
              <a:t>deeper understanding of protection risks and strategies</a:t>
            </a:r>
            <a:r>
              <a:rPr lang="en-GB" sz="2200" kern="100" dirty="0">
                <a:effectLst/>
                <a:latin typeface="Helvetica Light" panose="020B0403020202020204" pitchFamily="34" charset="0"/>
                <a:ea typeface="Calibri" panose="020F0502020204030204" pitchFamily="34" charset="0"/>
                <a:cs typeface="Times New Roman" panose="02020603050405020304" pitchFamily="18" charset="0"/>
              </a:rPr>
              <a:t> to implement the Centrality of Protection and achieve protection outcomes</a:t>
            </a:r>
            <a:r>
              <a:rPr lang="en-GB" sz="2200" kern="100" dirty="0">
                <a:effectLst/>
                <a:latin typeface="Helvetica Light" panose="020B0403020202020204" pitchFamily="34" charset="0"/>
                <a:ea typeface="Calibri" panose="020F0502020204030204" pitchFamily="34" charset="0"/>
                <a:cs typeface="Calibri Light" panose="020F0302020204030204" pitchFamily="34" charset="0"/>
              </a:rPr>
              <a:t>.</a:t>
            </a:r>
            <a:endParaRPr lang="en-CH" sz="2200" kern="100">
              <a:effectLst/>
              <a:latin typeface="Helvetica Light" panose="020B0403020202020204" pitchFamily="34" charset="0"/>
              <a:ea typeface="Calibri" panose="020F0502020204030204" pitchFamily="34" charset="0"/>
              <a:cs typeface="Times New Roman" panose="02020603050405020304" pitchFamily="18" charset="0"/>
            </a:endParaRPr>
          </a:p>
        </p:txBody>
      </p:sp>
      <p:sp>
        <p:nvSpPr>
          <p:cNvPr id="17" name="TextBox 16">
            <a:extLst>
              <a:ext uri="{FF2B5EF4-FFF2-40B4-BE49-F238E27FC236}">
                <a16:creationId xmlns:a16="http://schemas.microsoft.com/office/drawing/2014/main" id="{5A8BFBCB-CFB3-BB7F-05C9-136446BB17B2}"/>
              </a:ext>
            </a:extLst>
          </p:cNvPr>
          <p:cNvSpPr txBox="1"/>
          <p:nvPr/>
        </p:nvSpPr>
        <p:spPr>
          <a:xfrm>
            <a:off x="5649020" y="1176579"/>
            <a:ext cx="5765132" cy="1891030"/>
          </a:xfrm>
          <a:prstGeom prst="rect">
            <a:avLst/>
          </a:prstGeom>
          <a:noFill/>
        </p:spPr>
        <p:txBody>
          <a:bodyPr wrap="square">
            <a:spAutoFit/>
          </a:bodyPr>
          <a:lstStyle/>
          <a:p>
            <a:pPr>
              <a:lnSpc>
                <a:spcPct val="107000"/>
              </a:lnSpc>
              <a:spcAft>
                <a:spcPts val="800"/>
              </a:spcAft>
              <a:buClr>
                <a:schemeClr val="accent2"/>
              </a:buClr>
            </a:pPr>
            <a:r>
              <a:rPr lang="en-US" sz="2200" kern="100" dirty="0">
                <a:effectLst/>
                <a:latin typeface="Helvetica Light" panose="020B0403020202020204" pitchFamily="34" charset="0"/>
                <a:ea typeface="Calibri" panose="020F0502020204030204" pitchFamily="34" charset="0"/>
                <a:cs typeface="Times New Roman" panose="02020603050405020304" pitchFamily="18" charset="0"/>
              </a:rPr>
              <a:t>Participants gain an understanding on how the </a:t>
            </a:r>
            <a:r>
              <a:rPr lang="en-US" sz="2200" b="1" kern="100" dirty="0">
                <a:effectLst/>
                <a:latin typeface="Helvetica" pitchFamily="2" charset="0"/>
                <a:ea typeface="Calibri" panose="020F0502020204030204" pitchFamily="34" charset="0"/>
                <a:cs typeface="Times New Roman" panose="02020603050405020304" pitchFamily="18" charset="0"/>
              </a:rPr>
              <a:t>skills, knowledge, and relationships</a:t>
            </a:r>
            <a:r>
              <a:rPr lang="en-US" sz="2200" kern="100" dirty="0">
                <a:effectLst/>
                <a:latin typeface="Helvetica Light" panose="020B0403020202020204" pitchFamily="34" charset="0"/>
                <a:ea typeface="Calibri" panose="020F0502020204030204" pitchFamily="34" charset="0"/>
                <a:cs typeface="Times New Roman" panose="02020603050405020304" pitchFamily="18" charset="0"/>
              </a:rPr>
              <a:t> of humanitarian actors with responsibilities for engaging with armed actors can contribute to achieving protection outcomes</a:t>
            </a:r>
            <a:r>
              <a:rPr lang="en-GB" sz="2200" kern="100" dirty="0">
                <a:effectLst/>
                <a:latin typeface="Helvetica Light" panose="020B0403020202020204" pitchFamily="34" charset="0"/>
                <a:ea typeface="Calibri" panose="020F0502020204030204" pitchFamily="34" charset="0"/>
                <a:cs typeface="Calibri Light" panose="020F0302020204030204" pitchFamily="34" charset="0"/>
              </a:rPr>
              <a:t>.</a:t>
            </a:r>
          </a:p>
        </p:txBody>
      </p:sp>
      <p:sp>
        <p:nvSpPr>
          <p:cNvPr id="19" name="TextBox 18">
            <a:extLst>
              <a:ext uri="{FF2B5EF4-FFF2-40B4-BE49-F238E27FC236}">
                <a16:creationId xmlns:a16="http://schemas.microsoft.com/office/drawing/2014/main" id="{2DB8CCCA-3E64-97B0-842B-C121D9F69E9A}"/>
              </a:ext>
            </a:extLst>
          </p:cNvPr>
          <p:cNvSpPr txBox="1"/>
          <p:nvPr/>
        </p:nvSpPr>
        <p:spPr>
          <a:xfrm>
            <a:off x="885953" y="3698404"/>
            <a:ext cx="2445901" cy="2615588"/>
          </a:xfrm>
          <a:prstGeom prst="rect">
            <a:avLst/>
          </a:prstGeom>
          <a:noFill/>
        </p:spPr>
        <p:txBody>
          <a:bodyPr wrap="square">
            <a:spAutoFit/>
          </a:bodyPr>
          <a:lstStyle/>
          <a:p>
            <a:pPr>
              <a:lnSpc>
                <a:spcPct val="107000"/>
              </a:lnSpc>
              <a:spcAft>
                <a:spcPts val="800"/>
              </a:spcAft>
              <a:buClr>
                <a:schemeClr val="accent2"/>
              </a:buClr>
            </a:pPr>
            <a:r>
              <a:rPr lang="en-GB" sz="2200" kern="100" dirty="0">
                <a:latin typeface="Helvetica Light" panose="020B0403020202020204" pitchFamily="34" charset="0"/>
                <a:ea typeface="Calibri"/>
                <a:cs typeface="Calibri Light"/>
              </a:rPr>
              <a:t>Participants gain insight into the </a:t>
            </a:r>
            <a:r>
              <a:rPr lang="en-GB" sz="2200" b="1" kern="100" dirty="0">
                <a:latin typeface="Helvetica" pitchFamily="2" charset="0"/>
                <a:ea typeface="Calibri"/>
                <a:cs typeface="Calibri Light"/>
              </a:rPr>
              <a:t>key processes </a:t>
            </a:r>
            <a:r>
              <a:rPr lang="en-GB" sz="2200" kern="100" dirty="0">
                <a:latin typeface="Helvetica Light" panose="020B0403020202020204" pitchFamily="34" charset="0"/>
                <a:ea typeface="Calibri"/>
                <a:cs typeface="Calibri Light"/>
              </a:rPr>
              <a:t>that contribute to the achievement of protection outcomes.</a:t>
            </a:r>
            <a:endParaRPr lang="en-CH" sz="2200" kern="100" dirty="0">
              <a:latin typeface="Helvetica Light" panose="020B0403020202020204" pitchFamily="34" charset="0"/>
              <a:ea typeface="Calibri"/>
              <a:cs typeface="Calibri Light"/>
            </a:endParaRPr>
          </a:p>
        </p:txBody>
      </p:sp>
      <p:sp>
        <p:nvSpPr>
          <p:cNvPr id="23" name="TextBox 22">
            <a:extLst>
              <a:ext uri="{FF2B5EF4-FFF2-40B4-BE49-F238E27FC236}">
                <a16:creationId xmlns:a16="http://schemas.microsoft.com/office/drawing/2014/main" id="{C47717DA-F995-336B-EDAA-EDCDAA9BABE8}"/>
              </a:ext>
            </a:extLst>
          </p:cNvPr>
          <p:cNvSpPr txBox="1"/>
          <p:nvPr/>
        </p:nvSpPr>
        <p:spPr>
          <a:xfrm>
            <a:off x="3775888" y="3656831"/>
            <a:ext cx="7581833" cy="1166473"/>
          </a:xfrm>
          <a:prstGeom prst="rect">
            <a:avLst/>
          </a:prstGeom>
          <a:noFill/>
        </p:spPr>
        <p:txBody>
          <a:bodyPr wrap="square">
            <a:spAutoFit/>
          </a:bodyPr>
          <a:lstStyle/>
          <a:p>
            <a:pPr>
              <a:lnSpc>
                <a:spcPct val="107000"/>
              </a:lnSpc>
              <a:spcAft>
                <a:spcPts val="800"/>
              </a:spcAft>
              <a:buClr>
                <a:schemeClr val="accent2"/>
              </a:buClr>
            </a:pPr>
            <a:r>
              <a:rPr lang="en-US" sz="2200" kern="100" dirty="0">
                <a:effectLst/>
                <a:latin typeface="Helvetica Light" panose="020B0403020202020204" pitchFamily="34" charset="0"/>
                <a:ea typeface="Calibri" panose="020F0502020204030204" pitchFamily="34" charset="0"/>
                <a:cs typeface="Times New Roman" panose="02020603050405020304" pitchFamily="18" charset="0"/>
              </a:rPr>
              <a:t>Participants can list at least </a:t>
            </a:r>
            <a:r>
              <a:rPr lang="en-US" sz="2200" b="1" kern="100" dirty="0">
                <a:effectLst/>
                <a:latin typeface="Helvetica" pitchFamily="2" charset="0"/>
                <a:ea typeface="Calibri" panose="020F0502020204030204" pitchFamily="34" charset="0"/>
                <a:cs typeface="Times New Roman" panose="02020603050405020304" pitchFamily="18" charset="0"/>
              </a:rPr>
              <a:t>three ways </a:t>
            </a:r>
            <a:r>
              <a:rPr lang="en-US" sz="2200" kern="100" dirty="0">
                <a:effectLst/>
                <a:latin typeface="Helvetica Light" panose="020B0403020202020204" pitchFamily="34" charset="0"/>
                <a:ea typeface="Calibri" panose="020F0502020204030204" pitchFamily="34" charset="0"/>
                <a:cs typeface="Times New Roman" panose="02020603050405020304" pitchFamily="18" charset="0"/>
              </a:rPr>
              <a:t>in which humanitarian actors with responsibilities for engaging with armed actors can </a:t>
            </a:r>
            <a:r>
              <a:rPr lang="en-US" sz="2200" b="1" kern="100" dirty="0">
                <a:effectLst/>
                <a:latin typeface="Helvetica" pitchFamily="2" charset="0"/>
                <a:ea typeface="Calibri" panose="020F0502020204030204" pitchFamily="34" charset="0"/>
                <a:cs typeface="Times New Roman" panose="02020603050405020304" pitchFamily="18" charset="0"/>
              </a:rPr>
              <a:t>support protection outcomes</a:t>
            </a:r>
            <a:r>
              <a:rPr lang="en-GB" sz="2200" kern="100" dirty="0">
                <a:latin typeface="Helvetica Light" panose="020B0403020202020204" pitchFamily="34" charset="0"/>
                <a:ea typeface="Calibri" panose="020F0502020204030204" pitchFamily="34" charset="0"/>
                <a:cs typeface="Calibri Light" panose="020F0302020204030204" pitchFamily="34" charset="0"/>
              </a:rPr>
              <a:t>.</a:t>
            </a:r>
          </a:p>
        </p:txBody>
      </p:sp>
      <p:sp>
        <p:nvSpPr>
          <p:cNvPr id="25" name="TextBox 24">
            <a:extLst>
              <a:ext uri="{FF2B5EF4-FFF2-40B4-BE49-F238E27FC236}">
                <a16:creationId xmlns:a16="http://schemas.microsoft.com/office/drawing/2014/main" id="{01DAE155-2616-3056-B4C2-38F609C867E0}"/>
              </a:ext>
            </a:extLst>
          </p:cNvPr>
          <p:cNvSpPr txBox="1"/>
          <p:nvPr/>
        </p:nvSpPr>
        <p:spPr>
          <a:xfrm>
            <a:off x="4282675" y="5321698"/>
            <a:ext cx="6980040" cy="1166473"/>
          </a:xfrm>
          <a:prstGeom prst="rect">
            <a:avLst/>
          </a:prstGeom>
          <a:noFill/>
        </p:spPr>
        <p:txBody>
          <a:bodyPr wrap="square">
            <a:spAutoFit/>
          </a:bodyPr>
          <a:lstStyle/>
          <a:p>
            <a:pPr>
              <a:lnSpc>
                <a:spcPct val="107000"/>
              </a:lnSpc>
              <a:spcAft>
                <a:spcPts val="800"/>
              </a:spcAft>
              <a:buClr>
                <a:schemeClr val="accent2"/>
              </a:buClr>
            </a:pPr>
            <a:r>
              <a:rPr lang="en-US" sz="2200" kern="100" dirty="0">
                <a:effectLst/>
                <a:latin typeface="Helvetica Light" panose="020B0403020202020204" pitchFamily="34" charset="0"/>
                <a:ea typeface="Calibri" panose="020F0502020204030204" pitchFamily="34" charset="0"/>
                <a:cs typeface="Times New Roman" panose="02020603050405020304" pitchFamily="18" charset="0"/>
              </a:rPr>
              <a:t>Participants can </a:t>
            </a:r>
            <a:r>
              <a:rPr lang="en-US" sz="2200" b="1" kern="100" dirty="0">
                <a:effectLst/>
                <a:latin typeface="Helvetica" pitchFamily="2" charset="0"/>
                <a:ea typeface="Calibri" panose="020F0502020204030204" pitchFamily="34" charset="0"/>
                <a:cs typeface="Times New Roman" panose="02020603050405020304" pitchFamily="18" charset="0"/>
              </a:rPr>
              <a:t>formulate a protection outcome </a:t>
            </a:r>
            <a:r>
              <a:rPr lang="en-US" sz="2200" kern="100" dirty="0">
                <a:effectLst/>
                <a:latin typeface="Helvetica Light" panose="020B0403020202020204" pitchFamily="34" charset="0"/>
                <a:ea typeface="Calibri" panose="020F0502020204030204" pitchFamily="34" charset="0"/>
                <a:cs typeface="Times New Roman" panose="02020603050405020304" pitchFamily="18" charset="0"/>
              </a:rPr>
              <a:t>relevant to humanitarian actors with responsibilities for engaging with armed actors</a:t>
            </a:r>
            <a:r>
              <a:rPr lang="en-CH" sz="2200" kern="100">
                <a:effectLst/>
                <a:latin typeface="Helvetica Light" panose="020B0403020202020204" pitchFamily="34" charset="0"/>
                <a:ea typeface="Calibri" panose="020F0502020204030204" pitchFamily="34" charset="0"/>
                <a:cs typeface="Times New Roman" panose="02020603050405020304" pitchFamily="18" charset="0"/>
              </a:rPr>
              <a:t>.</a:t>
            </a:r>
          </a:p>
        </p:txBody>
      </p:sp>
      <p:sp>
        <p:nvSpPr>
          <p:cNvPr id="28" name="Rectangle 27">
            <a:extLst>
              <a:ext uri="{FF2B5EF4-FFF2-40B4-BE49-F238E27FC236}">
                <a16:creationId xmlns:a16="http://schemas.microsoft.com/office/drawing/2014/main" id="{A5A68D12-8F26-7F6D-0249-BED07ED779E8}"/>
              </a:ext>
            </a:extLst>
          </p:cNvPr>
          <p:cNvSpPr/>
          <p:nvPr/>
        </p:nvSpPr>
        <p:spPr>
          <a:xfrm>
            <a:off x="11938000" y="0"/>
            <a:ext cx="270933" cy="6858000"/>
          </a:xfrm>
          <a:prstGeom prst="rect">
            <a:avLst/>
          </a:prstGeom>
          <a:solidFill>
            <a:srgbClr val="EEA30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4" name="TextBox 3">
            <a:extLst>
              <a:ext uri="{FF2B5EF4-FFF2-40B4-BE49-F238E27FC236}">
                <a16:creationId xmlns:a16="http://schemas.microsoft.com/office/drawing/2014/main" id="{40E33A1D-23DD-B754-42FE-BE577A17EE43}"/>
              </a:ext>
            </a:extLst>
          </p:cNvPr>
          <p:cNvSpPr txBox="1"/>
          <p:nvPr/>
        </p:nvSpPr>
        <p:spPr>
          <a:xfrm>
            <a:off x="396480" y="355205"/>
            <a:ext cx="11033519" cy="441916"/>
          </a:xfrm>
          <a:prstGeom prst="rect">
            <a:avLst/>
          </a:prstGeom>
          <a:noFill/>
        </p:spPr>
        <p:txBody>
          <a:bodyPr wrap="square">
            <a:spAutoFit/>
          </a:bodyPr>
          <a:lstStyle/>
          <a:p>
            <a:pPr>
              <a:lnSpc>
                <a:spcPct val="107000"/>
              </a:lnSpc>
              <a:spcAft>
                <a:spcPts val="800"/>
              </a:spcAft>
            </a:pPr>
            <a:r>
              <a:rPr lang="en-US" sz="2200" b="1" dirty="0">
                <a:latin typeface="Helvetica" pitchFamily="2" charset="0"/>
              </a:rPr>
              <a:t>LEARNING OBJECTIVES</a:t>
            </a:r>
            <a:endParaRPr lang="en-CH" sz="2200" b="1" kern="100">
              <a:effectLst/>
              <a:latin typeface="Helvetica"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87622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descr="A soldier carrying a baby&#10;&#10;Description automatically generated">
            <a:extLst>
              <a:ext uri="{FF2B5EF4-FFF2-40B4-BE49-F238E27FC236}">
                <a16:creationId xmlns:a16="http://schemas.microsoft.com/office/drawing/2014/main" id="{F00BC97E-76F4-C01C-8485-C7E7924B5487}"/>
              </a:ext>
            </a:extLst>
          </p:cNvPr>
          <p:cNvPicPr>
            <a:picLocks noChangeAspect="1"/>
          </p:cNvPicPr>
          <p:nvPr/>
        </p:nvPicPr>
        <p:blipFill rotWithShape="1">
          <a:blip r:embed="rId3"/>
          <a:srcRect t="2042" b="19473"/>
          <a:stretch/>
        </p:blipFill>
        <p:spPr>
          <a:xfrm>
            <a:off x="-1" y="607711"/>
            <a:ext cx="11997175" cy="6273224"/>
          </a:xfrm>
          <a:prstGeom prst="rect">
            <a:avLst/>
          </a:prstGeom>
        </p:spPr>
      </p:pic>
      <p:sp>
        <p:nvSpPr>
          <p:cNvPr id="13" name="Rectangle 12">
            <a:extLst>
              <a:ext uri="{FF2B5EF4-FFF2-40B4-BE49-F238E27FC236}">
                <a16:creationId xmlns:a16="http://schemas.microsoft.com/office/drawing/2014/main" id="{CC3726DD-5AD4-B2DF-544C-E18706758718}"/>
              </a:ext>
            </a:extLst>
          </p:cNvPr>
          <p:cNvSpPr/>
          <p:nvPr/>
        </p:nvSpPr>
        <p:spPr>
          <a:xfrm>
            <a:off x="11922000" y="-22935"/>
            <a:ext cx="271806" cy="6903870"/>
          </a:xfrm>
          <a:prstGeom prst="rect">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19" name="Rectangle 18">
            <a:extLst>
              <a:ext uri="{FF2B5EF4-FFF2-40B4-BE49-F238E27FC236}">
                <a16:creationId xmlns:a16="http://schemas.microsoft.com/office/drawing/2014/main" id="{03FDB637-23BD-8FB4-58C2-6EA478C3B740}"/>
              </a:ext>
            </a:extLst>
          </p:cNvPr>
          <p:cNvSpPr/>
          <p:nvPr/>
        </p:nvSpPr>
        <p:spPr>
          <a:xfrm rot="16200000">
            <a:off x="5683265" y="-5706200"/>
            <a:ext cx="630644" cy="11997175"/>
          </a:xfrm>
          <a:prstGeom prst="rect">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20" name="TextBox 19">
            <a:extLst>
              <a:ext uri="{FF2B5EF4-FFF2-40B4-BE49-F238E27FC236}">
                <a16:creationId xmlns:a16="http://schemas.microsoft.com/office/drawing/2014/main" id="{A825535B-87BC-D0D8-BF0B-7CB2B7C7EA21}"/>
              </a:ext>
            </a:extLst>
          </p:cNvPr>
          <p:cNvSpPr txBox="1"/>
          <p:nvPr/>
        </p:nvSpPr>
        <p:spPr>
          <a:xfrm>
            <a:off x="322325" y="59031"/>
            <a:ext cx="6088986" cy="523220"/>
          </a:xfrm>
          <a:prstGeom prst="rect">
            <a:avLst/>
          </a:prstGeom>
          <a:noFill/>
        </p:spPr>
        <p:txBody>
          <a:bodyPr wrap="square">
            <a:spAutoFit/>
          </a:bodyPr>
          <a:lstStyle/>
          <a:p>
            <a:r>
              <a:rPr lang="en-US" sz="2800" b="1" dirty="0">
                <a:solidFill>
                  <a:schemeClr val="bg1"/>
                </a:solidFill>
                <a:latin typeface="Helvetica" pitchFamily="2" charset="0"/>
              </a:rPr>
              <a:t>KEY CONCEPTS</a:t>
            </a:r>
          </a:p>
        </p:txBody>
      </p:sp>
      <p:sp>
        <p:nvSpPr>
          <p:cNvPr id="2" name="TextBox 1">
            <a:extLst>
              <a:ext uri="{FF2B5EF4-FFF2-40B4-BE49-F238E27FC236}">
                <a16:creationId xmlns:a16="http://schemas.microsoft.com/office/drawing/2014/main" id="{502B0AF1-3699-A49B-99B1-C350B8E68B12}"/>
              </a:ext>
            </a:extLst>
          </p:cNvPr>
          <p:cNvSpPr txBox="1"/>
          <p:nvPr/>
        </p:nvSpPr>
        <p:spPr>
          <a:xfrm>
            <a:off x="-1" y="6494724"/>
            <a:ext cx="2489687" cy="338426"/>
          </a:xfrm>
          <a:prstGeom prst="rect">
            <a:avLst/>
          </a:prstGeom>
          <a:noFill/>
        </p:spPr>
        <p:txBody>
          <a:bodyPr wrap="square">
            <a:spAutoFit/>
          </a:bodyPr>
          <a:lstStyle/>
          <a:p>
            <a:pPr>
              <a:lnSpc>
                <a:spcPct val="150000"/>
              </a:lnSpc>
              <a:buClr>
                <a:srgbClr val="0C94D6"/>
              </a:buClr>
              <a:buSzPct val="125000"/>
            </a:pPr>
            <a:r>
              <a:rPr lang="en-US" sz="1200" dirty="0">
                <a:solidFill>
                  <a:schemeClr val="bg1"/>
                </a:solidFill>
                <a:latin typeface="FreightSans Pro Book" panose="02000606030000020004" pitchFamily="2" charset="0"/>
              </a:rPr>
              <a:t>Photo by: United Nations</a:t>
            </a:r>
          </a:p>
        </p:txBody>
      </p:sp>
    </p:spTree>
    <p:extLst>
      <p:ext uri="{BB962C8B-B14F-4D97-AF65-F5344CB8AC3E}">
        <p14:creationId xmlns:p14="http://schemas.microsoft.com/office/powerpoint/2010/main" val="2867958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4D5479F-BAC9-39E8-BB34-6E27A7DB1F8E}"/>
              </a:ext>
            </a:extLst>
          </p:cNvPr>
          <p:cNvSpPr/>
          <p:nvPr/>
        </p:nvSpPr>
        <p:spPr>
          <a:xfrm>
            <a:off x="11938000" y="0"/>
            <a:ext cx="270933" cy="6858000"/>
          </a:xfrm>
          <a:prstGeom prst="rect">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5" name="TextBox 4">
            <a:extLst>
              <a:ext uri="{FF2B5EF4-FFF2-40B4-BE49-F238E27FC236}">
                <a16:creationId xmlns:a16="http://schemas.microsoft.com/office/drawing/2014/main" id="{043D6537-7B5E-2C33-91A8-EE41A1111853}"/>
              </a:ext>
            </a:extLst>
          </p:cNvPr>
          <p:cNvSpPr txBox="1"/>
          <p:nvPr/>
        </p:nvSpPr>
        <p:spPr>
          <a:xfrm>
            <a:off x="1184829" y="1155704"/>
            <a:ext cx="10245170" cy="682238"/>
          </a:xfrm>
          <a:prstGeom prst="rect">
            <a:avLst/>
          </a:prstGeom>
          <a:noFill/>
        </p:spPr>
        <p:txBody>
          <a:bodyPr wrap="square">
            <a:spAutoFit/>
          </a:bodyPr>
          <a:lstStyle/>
          <a:p>
            <a:pPr>
              <a:lnSpc>
                <a:spcPts val="4580"/>
              </a:lnSpc>
              <a:spcAft>
                <a:spcPts val="800"/>
              </a:spcAft>
            </a:pPr>
            <a:r>
              <a:rPr lang="en-GB" sz="4000" b="1" kern="100" dirty="0">
                <a:solidFill>
                  <a:srgbClr val="0C94D6"/>
                </a:solidFill>
                <a:latin typeface="Helvetica" pitchFamily="2" charset="0"/>
                <a:ea typeface="Calibri" panose="020F0502020204030204" pitchFamily="34" charset="0"/>
                <a:cs typeface="Calibri Light" panose="020F0302020204030204" pitchFamily="34" charset="0"/>
              </a:rPr>
              <a:t>H</a:t>
            </a:r>
            <a:r>
              <a:rPr lang="en-GB" sz="4000" b="1" kern="100" dirty="0">
                <a:solidFill>
                  <a:srgbClr val="0C94D6"/>
                </a:solidFill>
                <a:effectLst/>
                <a:latin typeface="Helvetica" pitchFamily="2" charset="0"/>
                <a:ea typeface="Calibri" panose="020F0502020204030204" pitchFamily="34" charset="0"/>
                <a:cs typeface="Calibri Light" panose="020F0302020204030204" pitchFamily="34" charset="0"/>
              </a:rPr>
              <a:t>umanitarian-armed actor engagement? </a:t>
            </a:r>
            <a:endParaRPr lang="en-CH" sz="4000" b="1" kern="100" dirty="0">
              <a:solidFill>
                <a:srgbClr val="0C94D6"/>
              </a:solidFill>
              <a:effectLst/>
              <a:latin typeface="Helvetica" pitchFamily="2"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79E192B2-DA7C-29C8-7925-E12DD7DF2BB7}"/>
              </a:ext>
            </a:extLst>
          </p:cNvPr>
          <p:cNvSpPr txBox="1"/>
          <p:nvPr/>
        </p:nvSpPr>
        <p:spPr>
          <a:xfrm>
            <a:off x="399270" y="2418826"/>
            <a:ext cx="4942751" cy="2800767"/>
          </a:xfrm>
          <a:prstGeom prst="rect">
            <a:avLst/>
          </a:prstGeom>
          <a:noFill/>
        </p:spPr>
        <p:txBody>
          <a:bodyPr wrap="square">
            <a:spAutoFit/>
          </a:bodyPr>
          <a:lstStyle/>
          <a:p>
            <a:pPr marL="0" indent="0">
              <a:buNone/>
            </a:pPr>
            <a:r>
              <a:rPr lang="en-CH" sz="2200" dirty="0">
                <a:latin typeface="Helvetica Light" panose="020B0403020202020204" pitchFamily="34" charset="0"/>
              </a:rPr>
              <a:t>The “</a:t>
            </a:r>
            <a:r>
              <a:rPr lang="en-CH" sz="2200" b="1" dirty="0">
                <a:latin typeface="Helvetica" pitchFamily="2" charset="0"/>
              </a:rPr>
              <a:t>essential dialogue and interaction… [with]…military actors </a:t>
            </a:r>
            <a:r>
              <a:rPr lang="en-CH" sz="2200" dirty="0">
                <a:latin typeface="Helvetica Light" panose="020B0403020202020204" pitchFamily="34" charset="0"/>
              </a:rPr>
              <a:t>in humanitarian emergencies that is necessary to protect and promote humanitarian principles, avoid competition</a:t>
            </a:r>
            <a:r>
              <a:rPr lang="en-CH" sz="2200">
                <a:latin typeface="Helvetica Light" panose="020B0403020202020204" pitchFamily="34" charset="0"/>
              </a:rPr>
              <a:t>, minimi</a:t>
            </a:r>
            <a:r>
              <a:rPr lang="en-US" sz="2200" dirty="0">
                <a:latin typeface="Helvetica Light" panose="020B0403020202020204" pitchFamily="34" charset="0"/>
              </a:rPr>
              <a:t>z</a:t>
            </a:r>
            <a:r>
              <a:rPr lang="en-CH" sz="2200">
                <a:latin typeface="Helvetica Light" panose="020B0403020202020204" pitchFamily="34" charset="0"/>
              </a:rPr>
              <a:t>e </a:t>
            </a:r>
            <a:r>
              <a:rPr lang="en-US" sz="2200" dirty="0">
                <a:latin typeface="Helvetica Light" panose="020B0403020202020204" pitchFamily="34" charset="0"/>
              </a:rPr>
              <a:t>inconsistency</a:t>
            </a:r>
            <a:r>
              <a:rPr lang="en-CH" sz="2200" dirty="0">
                <a:latin typeface="Helvetica Light" panose="020B0403020202020204" pitchFamily="34" charset="0"/>
              </a:rPr>
              <a:t> and, where appropriate, </a:t>
            </a:r>
            <a:r>
              <a:rPr lang="en-US" sz="2200" dirty="0">
                <a:latin typeface="Helvetica Light" panose="020B0403020202020204" pitchFamily="34" charset="0"/>
              </a:rPr>
              <a:t>pursue</a:t>
            </a:r>
            <a:r>
              <a:rPr lang="en-CH" sz="2200" dirty="0">
                <a:latin typeface="Helvetica Light" panose="020B0403020202020204" pitchFamily="34" charset="0"/>
              </a:rPr>
              <a:t> common goals.”</a:t>
            </a:r>
          </a:p>
        </p:txBody>
      </p:sp>
      <p:sp>
        <p:nvSpPr>
          <p:cNvPr id="9" name="TextBox 8">
            <a:extLst>
              <a:ext uri="{FF2B5EF4-FFF2-40B4-BE49-F238E27FC236}">
                <a16:creationId xmlns:a16="http://schemas.microsoft.com/office/drawing/2014/main" id="{17A717A1-96B3-AF4D-2CCC-42C56A79F048}"/>
              </a:ext>
            </a:extLst>
          </p:cNvPr>
          <p:cNvSpPr txBox="1"/>
          <p:nvPr/>
        </p:nvSpPr>
        <p:spPr>
          <a:xfrm>
            <a:off x="6934646" y="2418826"/>
            <a:ext cx="4471291" cy="3139321"/>
          </a:xfrm>
          <a:prstGeom prst="rect">
            <a:avLst/>
          </a:prstGeom>
          <a:noFill/>
        </p:spPr>
        <p:txBody>
          <a:bodyPr wrap="square">
            <a:spAutoFit/>
          </a:bodyPr>
          <a:lstStyle/>
          <a:p>
            <a:pPr marL="0" indent="0">
              <a:buNone/>
            </a:pPr>
            <a:r>
              <a:rPr lang="en-GB" sz="2200" dirty="0">
                <a:effectLst/>
                <a:latin typeface="Helvetica Light" panose="020B0403020202020204" pitchFamily="34" charset="0"/>
              </a:rPr>
              <a:t>“</a:t>
            </a:r>
            <a:r>
              <a:rPr lang="en-GB" sz="2200" b="1" dirty="0">
                <a:effectLst/>
                <a:latin typeface="Helvetica" pitchFamily="2" charset="0"/>
              </a:rPr>
              <a:t>Civil-military engagement </a:t>
            </a:r>
            <a:r>
              <a:rPr lang="en-GB" sz="2200" dirty="0">
                <a:effectLst/>
                <a:latin typeface="Helvetica Light" panose="020B0403020202020204" pitchFamily="34" charset="0"/>
              </a:rPr>
              <a:t>is defined as the spectrum of </a:t>
            </a:r>
            <a:r>
              <a:rPr lang="en-GB" sz="2200" b="1" dirty="0">
                <a:effectLst/>
                <a:latin typeface="Helvetica" pitchFamily="2" charset="0"/>
              </a:rPr>
              <a:t>possible interactions between humanitarian actors …and armed actors/military or militarised operations</a:t>
            </a:r>
            <a:r>
              <a:rPr lang="en-GB" sz="2200" dirty="0">
                <a:effectLst/>
                <a:latin typeface="Helvetica Light" panose="020B0403020202020204" pitchFamily="34" charset="0"/>
              </a:rPr>
              <a:t>. This can range from coexistence to coordination and cooperation in some instances.”</a:t>
            </a:r>
          </a:p>
        </p:txBody>
      </p:sp>
      <p:sp>
        <p:nvSpPr>
          <p:cNvPr id="11" name="TextBox 10">
            <a:extLst>
              <a:ext uri="{FF2B5EF4-FFF2-40B4-BE49-F238E27FC236}">
                <a16:creationId xmlns:a16="http://schemas.microsoft.com/office/drawing/2014/main" id="{CC6A02FD-48B3-0507-E2F8-CDB51DD7AEA4}"/>
              </a:ext>
            </a:extLst>
          </p:cNvPr>
          <p:cNvSpPr txBox="1"/>
          <p:nvPr/>
        </p:nvSpPr>
        <p:spPr>
          <a:xfrm>
            <a:off x="788853" y="5651088"/>
            <a:ext cx="4709133" cy="369332"/>
          </a:xfrm>
          <a:prstGeom prst="rect">
            <a:avLst/>
          </a:prstGeom>
          <a:noFill/>
        </p:spPr>
        <p:txBody>
          <a:bodyPr wrap="square">
            <a:spAutoFit/>
          </a:bodyPr>
          <a:lstStyle/>
          <a:p>
            <a:r>
              <a:rPr lang="en-US" i="1" dirty="0">
                <a:latin typeface="Helvetica Light Oblique" panose="020B0403020202020204" pitchFamily="34" charset="0"/>
              </a:rPr>
              <a:t>— </a:t>
            </a:r>
            <a:r>
              <a:rPr lang="en-CH" i="1">
                <a:latin typeface="Helvetica Light Oblique" panose="020B0403020202020204" pitchFamily="34" charset="0"/>
              </a:rPr>
              <a:t>UN</a:t>
            </a:r>
            <a:r>
              <a:rPr lang="en-US" i="1" dirty="0">
                <a:latin typeface="Helvetica Light Oblique" panose="020B0403020202020204" pitchFamily="34" charset="0"/>
              </a:rPr>
              <a:t> Civil-Military Coordination</a:t>
            </a:r>
            <a:r>
              <a:rPr lang="en-CH" i="1">
                <a:latin typeface="Helvetica Light Oblique" panose="020B0403020202020204" pitchFamily="34" charset="0"/>
              </a:rPr>
              <a:t> definition</a:t>
            </a:r>
            <a:endParaRPr lang="en-US" i="1" dirty="0">
              <a:latin typeface="Helvetica Light Oblique" panose="020B0403020202020204" pitchFamily="34" charset="0"/>
            </a:endParaRPr>
          </a:p>
        </p:txBody>
      </p:sp>
      <p:sp>
        <p:nvSpPr>
          <p:cNvPr id="12" name="TextBox 11">
            <a:extLst>
              <a:ext uri="{FF2B5EF4-FFF2-40B4-BE49-F238E27FC236}">
                <a16:creationId xmlns:a16="http://schemas.microsoft.com/office/drawing/2014/main" id="{9FB414FC-E61A-9F0B-B395-ADA558D06275}"/>
              </a:ext>
            </a:extLst>
          </p:cNvPr>
          <p:cNvSpPr txBox="1"/>
          <p:nvPr/>
        </p:nvSpPr>
        <p:spPr>
          <a:xfrm>
            <a:off x="8797428" y="5651088"/>
            <a:ext cx="2390274" cy="369332"/>
          </a:xfrm>
          <a:prstGeom prst="rect">
            <a:avLst/>
          </a:prstGeom>
          <a:noFill/>
        </p:spPr>
        <p:txBody>
          <a:bodyPr wrap="square">
            <a:spAutoFit/>
          </a:bodyPr>
          <a:lstStyle/>
          <a:p>
            <a:r>
              <a:rPr lang="en-US" i="1" dirty="0">
                <a:latin typeface="Helvetica Light Oblique" panose="020B0403020202020204" pitchFamily="34" charset="0"/>
              </a:rPr>
              <a:t>— An NGO definition</a:t>
            </a:r>
          </a:p>
        </p:txBody>
      </p:sp>
      <p:sp>
        <p:nvSpPr>
          <p:cNvPr id="3" name="TextBox 2">
            <a:extLst>
              <a:ext uri="{FF2B5EF4-FFF2-40B4-BE49-F238E27FC236}">
                <a16:creationId xmlns:a16="http://schemas.microsoft.com/office/drawing/2014/main" id="{8AE1E0D7-215B-1A88-6FD8-8EBFA5E17FA3}"/>
              </a:ext>
            </a:extLst>
          </p:cNvPr>
          <p:cNvSpPr txBox="1"/>
          <p:nvPr/>
        </p:nvSpPr>
        <p:spPr>
          <a:xfrm>
            <a:off x="396480" y="355205"/>
            <a:ext cx="11033519" cy="441916"/>
          </a:xfrm>
          <a:prstGeom prst="rect">
            <a:avLst/>
          </a:prstGeom>
          <a:noFill/>
        </p:spPr>
        <p:txBody>
          <a:bodyPr wrap="square">
            <a:spAutoFit/>
          </a:bodyPr>
          <a:lstStyle/>
          <a:p>
            <a:pPr>
              <a:lnSpc>
                <a:spcPct val="107000"/>
              </a:lnSpc>
              <a:spcAft>
                <a:spcPts val="800"/>
              </a:spcAft>
            </a:pPr>
            <a:r>
              <a:rPr lang="en-US" sz="2200" b="1" kern="100">
                <a:effectLst/>
                <a:latin typeface="Helvetica" pitchFamily="2" charset="0"/>
                <a:ea typeface="Calibri" panose="020F0502020204030204" pitchFamily="34" charset="0"/>
                <a:cs typeface="Times New Roman" panose="02020603050405020304" pitchFamily="18" charset="0"/>
              </a:rPr>
              <a:t>WHAT IS</a:t>
            </a:r>
            <a:r>
              <a:rPr lang="en-US" sz="2200" b="1" kern="100">
                <a:latin typeface="Helvetica" pitchFamily="2" charset="0"/>
                <a:ea typeface="Calibri" panose="020F0502020204030204" pitchFamily="34" charset="0"/>
                <a:cs typeface="Times New Roman" panose="02020603050405020304" pitchFamily="18" charset="0"/>
              </a:rPr>
              <a:t> ...</a:t>
            </a:r>
            <a:endParaRPr lang="en-CH" sz="2200" b="1" kern="100">
              <a:effectLst/>
              <a:latin typeface="Helvetica" pitchFamily="2"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585784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soldiers marching&#10;&#10;Description automatically generated">
            <a:extLst>
              <a:ext uri="{FF2B5EF4-FFF2-40B4-BE49-F238E27FC236}">
                <a16:creationId xmlns:a16="http://schemas.microsoft.com/office/drawing/2014/main" id="{2E60B7D7-BB2F-09DF-AFA7-19677CB8116B}"/>
              </a:ext>
            </a:extLst>
          </p:cNvPr>
          <p:cNvPicPr>
            <a:picLocks noChangeAspect="1"/>
          </p:cNvPicPr>
          <p:nvPr/>
        </p:nvPicPr>
        <p:blipFill>
          <a:blip r:embed="rId3"/>
          <a:stretch>
            <a:fillRect/>
          </a:stretch>
        </p:blipFill>
        <p:spPr>
          <a:xfrm>
            <a:off x="7634701" y="0"/>
            <a:ext cx="4574232" cy="6858000"/>
          </a:xfrm>
          <a:prstGeom prst="rect">
            <a:avLst/>
          </a:prstGeom>
        </p:spPr>
      </p:pic>
      <p:sp>
        <p:nvSpPr>
          <p:cNvPr id="8" name="Rectangle 7">
            <a:extLst>
              <a:ext uri="{FF2B5EF4-FFF2-40B4-BE49-F238E27FC236}">
                <a16:creationId xmlns:a16="http://schemas.microsoft.com/office/drawing/2014/main" id="{84D5479F-BAC9-39E8-BB34-6E27A7DB1F8E}"/>
              </a:ext>
            </a:extLst>
          </p:cNvPr>
          <p:cNvSpPr/>
          <p:nvPr/>
        </p:nvSpPr>
        <p:spPr>
          <a:xfrm>
            <a:off x="11938000" y="0"/>
            <a:ext cx="270933" cy="6858000"/>
          </a:xfrm>
          <a:prstGeom prst="rect">
            <a:avLst/>
          </a:prstGeom>
          <a:solidFill>
            <a:srgbClr val="0C94D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EEA30C"/>
              </a:solidFill>
            </a:endParaRPr>
          </a:p>
        </p:txBody>
      </p:sp>
      <p:sp>
        <p:nvSpPr>
          <p:cNvPr id="5" name="TextBox 4">
            <a:extLst>
              <a:ext uri="{FF2B5EF4-FFF2-40B4-BE49-F238E27FC236}">
                <a16:creationId xmlns:a16="http://schemas.microsoft.com/office/drawing/2014/main" id="{043D6537-7B5E-2C33-91A8-EE41A1111853}"/>
              </a:ext>
            </a:extLst>
          </p:cNvPr>
          <p:cNvSpPr txBox="1"/>
          <p:nvPr/>
        </p:nvSpPr>
        <p:spPr>
          <a:xfrm>
            <a:off x="1184829" y="1146304"/>
            <a:ext cx="9822341" cy="682238"/>
          </a:xfrm>
          <a:prstGeom prst="rect">
            <a:avLst/>
          </a:prstGeom>
          <a:noFill/>
        </p:spPr>
        <p:txBody>
          <a:bodyPr wrap="square">
            <a:spAutoFit/>
          </a:bodyPr>
          <a:lstStyle/>
          <a:p>
            <a:pPr>
              <a:lnSpc>
                <a:spcPts val="4580"/>
              </a:lnSpc>
              <a:spcAft>
                <a:spcPts val="800"/>
              </a:spcAft>
            </a:pPr>
            <a:r>
              <a:rPr lang="en-GB" sz="4000" b="1" kern="100" dirty="0">
                <a:solidFill>
                  <a:srgbClr val="0C94D6"/>
                </a:solidFill>
                <a:latin typeface="Helvetica" pitchFamily="2" charset="0"/>
                <a:ea typeface="Calibri" panose="020F0502020204030204" pitchFamily="34" charset="0"/>
                <a:cs typeface="Calibri Light" panose="020F0302020204030204" pitchFamily="34" charset="0"/>
              </a:rPr>
              <a:t>A</a:t>
            </a:r>
            <a:r>
              <a:rPr lang="en-GB" sz="4000" b="1" kern="100" dirty="0">
                <a:solidFill>
                  <a:srgbClr val="0C94D6"/>
                </a:solidFill>
                <a:effectLst/>
                <a:latin typeface="Helvetica" pitchFamily="2" charset="0"/>
                <a:ea typeface="Calibri" panose="020F0502020204030204" pitchFamily="34" charset="0"/>
                <a:cs typeface="Calibri Light" panose="020F0302020204030204" pitchFamily="34" charset="0"/>
              </a:rPr>
              <a:t>rmed actors?</a:t>
            </a:r>
            <a:endParaRPr lang="en-CH" sz="4000" b="1" kern="100">
              <a:solidFill>
                <a:srgbClr val="0C94D6"/>
              </a:solidFill>
              <a:effectLst/>
              <a:latin typeface="Helvetica" pitchFamily="2"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3DB15A84-90DF-3759-C48D-CD9BB9F989FF}"/>
              </a:ext>
            </a:extLst>
          </p:cNvPr>
          <p:cNvSpPr/>
          <p:nvPr/>
        </p:nvSpPr>
        <p:spPr>
          <a:xfrm>
            <a:off x="7636042" y="0"/>
            <a:ext cx="4297167" cy="6858000"/>
          </a:xfrm>
          <a:prstGeom prst="rect">
            <a:avLst/>
          </a:prstGeom>
          <a:solidFill>
            <a:srgbClr val="0C94D6">
              <a:alpha val="3973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7057F7E-1B90-AEFB-3FBD-9495D026915E}"/>
              </a:ext>
            </a:extLst>
          </p:cNvPr>
          <p:cNvSpPr txBox="1"/>
          <p:nvPr/>
        </p:nvSpPr>
        <p:spPr>
          <a:xfrm>
            <a:off x="7629910" y="6515277"/>
            <a:ext cx="1774271" cy="300852"/>
          </a:xfrm>
          <a:prstGeom prst="rect">
            <a:avLst/>
          </a:prstGeom>
          <a:noFill/>
        </p:spPr>
        <p:txBody>
          <a:bodyPr wrap="square">
            <a:spAutoFit/>
          </a:bodyPr>
          <a:lstStyle/>
          <a:p>
            <a:pPr>
              <a:lnSpc>
                <a:spcPct val="150000"/>
              </a:lnSpc>
              <a:buClr>
                <a:srgbClr val="0C94D6"/>
              </a:buClr>
              <a:buSzPct val="125000"/>
            </a:pPr>
            <a:r>
              <a:rPr lang="en-US" sz="1000" dirty="0">
                <a:solidFill>
                  <a:schemeClr val="bg1"/>
                </a:solidFill>
                <a:latin typeface="Helvetica Light" panose="020B0403020202020204" pitchFamily="34" charset="0"/>
              </a:rPr>
              <a:t>Photo by: Goran Jakus</a:t>
            </a:r>
          </a:p>
        </p:txBody>
      </p:sp>
      <p:sp>
        <p:nvSpPr>
          <p:cNvPr id="4" name="TextBox 3">
            <a:extLst>
              <a:ext uri="{FF2B5EF4-FFF2-40B4-BE49-F238E27FC236}">
                <a16:creationId xmlns:a16="http://schemas.microsoft.com/office/drawing/2014/main" id="{9558ED96-14A3-2BDD-B38D-8754DC2A3413}"/>
              </a:ext>
            </a:extLst>
          </p:cNvPr>
          <p:cNvSpPr txBox="1"/>
          <p:nvPr/>
        </p:nvSpPr>
        <p:spPr>
          <a:xfrm>
            <a:off x="396480" y="365715"/>
            <a:ext cx="11033519" cy="441916"/>
          </a:xfrm>
          <a:prstGeom prst="rect">
            <a:avLst/>
          </a:prstGeom>
          <a:noFill/>
        </p:spPr>
        <p:txBody>
          <a:bodyPr wrap="square">
            <a:spAutoFit/>
          </a:bodyPr>
          <a:lstStyle/>
          <a:p>
            <a:pPr>
              <a:lnSpc>
                <a:spcPct val="107000"/>
              </a:lnSpc>
              <a:spcAft>
                <a:spcPts val="800"/>
              </a:spcAft>
            </a:pPr>
            <a:r>
              <a:rPr lang="en-US" sz="2200" b="1" dirty="0">
                <a:latin typeface="Helvetica" pitchFamily="2" charset="0"/>
              </a:rPr>
              <a:t>WHAT DO WE MEAN BY ...</a:t>
            </a:r>
            <a:endParaRPr lang="en-CH" sz="2200" b="1" kern="100">
              <a:effectLst/>
              <a:latin typeface="Helvetica" pitchFamily="2" charset="0"/>
              <a:ea typeface="Calibri" panose="020F050202020403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49ED7CDD-3AFE-C643-9089-5D98E0EA954E}"/>
              </a:ext>
            </a:extLst>
          </p:cNvPr>
          <p:cNvSpPr txBox="1"/>
          <p:nvPr/>
        </p:nvSpPr>
        <p:spPr>
          <a:xfrm>
            <a:off x="1980723" y="2217688"/>
            <a:ext cx="5060157" cy="3598036"/>
          </a:xfrm>
          <a:prstGeom prst="rect">
            <a:avLst/>
          </a:prstGeom>
          <a:noFill/>
        </p:spPr>
        <p:txBody>
          <a:bodyPr wrap="square">
            <a:spAutoFit/>
          </a:bodyPr>
          <a:lstStyle/>
          <a:p>
            <a:pPr marL="342900" indent="-342900">
              <a:lnSpc>
                <a:spcPct val="150000"/>
              </a:lnSpc>
              <a:buClr>
                <a:srgbClr val="0C94D6"/>
              </a:buClr>
              <a:buSzPct val="125000"/>
              <a:buFont typeface="Courier New" panose="02070309020205020404" pitchFamily="49" charset="0"/>
              <a:buChar char="o"/>
            </a:pPr>
            <a:r>
              <a:rPr lang="en-US" sz="2200" dirty="0">
                <a:latin typeface="Helvetica Light" panose="020B0403020202020204" pitchFamily="34" charset="0"/>
              </a:rPr>
              <a:t>State-armed forces</a:t>
            </a:r>
          </a:p>
          <a:p>
            <a:pPr marL="342900" indent="-342900">
              <a:lnSpc>
                <a:spcPct val="150000"/>
              </a:lnSpc>
              <a:buClr>
                <a:srgbClr val="0C94D6"/>
              </a:buClr>
              <a:buSzPct val="125000"/>
              <a:buFont typeface="Courier New" panose="02070309020205020404" pitchFamily="49" charset="0"/>
              <a:buChar char="o"/>
            </a:pPr>
            <a:r>
              <a:rPr lang="en-US" sz="2200" dirty="0">
                <a:latin typeface="Helvetica Light" panose="020B0403020202020204" pitchFamily="34" charset="0"/>
              </a:rPr>
              <a:t>Law enforcement entities</a:t>
            </a:r>
          </a:p>
          <a:p>
            <a:pPr marL="342900" indent="-342900">
              <a:lnSpc>
                <a:spcPct val="150000"/>
              </a:lnSpc>
              <a:buClr>
                <a:srgbClr val="0C94D6"/>
              </a:buClr>
              <a:buSzPct val="125000"/>
              <a:buFont typeface="Courier New" panose="02070309020205020404" pitchFamily="49" charset="0"/>
              <a:buChar char="o"/>
            </a:pPr>
            <a:r>
              <a:rPr lang="en-US" sz="2200" dirty="0">
                <a:latin typeface="Helvetica Light" panose="020B0403020202020204" pitchFamily="34" charset="0"/>
              </a:rPr>
              <a:t>Non-State armed groups (NSAG)</a:t>
            </a:r>
          </a:p>
          <a:p>
            <a:pPr marL="342900" indent="-342900">
              <a:lnSpc>
                <a:spcPct val="150000"/>
              </a:lnSpc>
              <a:buClr>
                <a:srgbClr val="0C94D6"/>
              </a:buClr>
              <a:buSzPct val="125000"/>
              <a:buFont typeface="Courier New" panose="02070309020205020404" pitchFamily="49" charset="0"/>
              <a:buChar char="o"/>
            </a:pPr>
            <a:r>
              <a:rPr lang="en-US" sz="2200" dirty="0">
                <a:latin typeface="Helvetica Light" panose="020B0403020202020204" pitchFamily="34" charset="0"/>
              </a:rPr>
              <a:t>Peacekeeping forces</a:t>
            </a:r>
          </a:p>
          <a:p>
            <a:pPr marL="342900" indent="-342900">
              <a:lnSpc>
                <a:spcPct val="150000"/>
              </a:lnSpc>
              <a:buClr>
                <a:srgbClr val="0C94D6"/>
              </a:buClr>
              <a:buSzPct val="125000"/>
              <a:buFont typeface="Courier New" panose="02070309020205020404" pitchFamily="49" charset="0"/>
              <a:buChar char="o"/>
            </a:pPr>
            <a:r>
              <a:rPr lang="en-US" sz="2200" dirty="0">
                <a:latin typeface="Helvetica Light" panose="020B0403020202020204" pitchFamily="34" charset="0"/>
              </a:rPr>
              <a:t>Private Military and Security Contractors (PMSC)</a:t>
            </a:r>
          </a:p>
          <a:p>
            <a:pPr>
              <a:lnSpc>
                <a:spcPct val="150000"/>
              </a:lnSpc>
              <a:buClr>
                <a:srgbClr val="0C94D6"/>
              </a:buClr>
              <a:buSzPct val="125000"/>
            </a:pPr>
            <a:endParaRPr lang="en-CH" sz="2200" dirty="0">
              <a:latin typeface="Helvetica Light" panose="020B0403020202020204" pitchFamily="34" charset="0"/>
            </a:endParaRPr>
          </a:p>
        </p:txBody>
      </p:sp>
    </p:spTree>
    <p:extLst>
      <p:ext uri="{BB962C8B-B14F-4D97-AF65-F5344CB8AC3E}">
        <p14:creationId xmlns:p14="http://schemas.microsoft.com/office/powerpoint/2010/main" val="134840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14BF004-6912-F7D6-A15A-885324B31091}"/>
              </a:ext>
            </a:extLst>
          </p:cNvPr>
          <p:cNvSpPr>
            <a:spLocks noGrp="1"/>
          </p:cNvSpPr>
          <p:nvPr>
            <p:ph idx="1"/>
          </p:nvPr>
        </p:nvSpPr>
        <p:spPr>
          <a:xfrm>
            <a:off x="2340864" y="2400879"/>
            <a:ext cx="7595616" cy="3591418"/>
          </a:xfrm>
        </p:spPr>
        <p:txBody>
          <a:bodyPr>
            <a:normAutofit/>
          </a:bodyPr>
          <a:lstStyle/>
          <a:p>
            <a:pPr marL="0" indent="0">
              <a:lnSpc>
                <a:spcPct val="100000"/>
              </a:lnSpc>
              <a:buNone/>
            </a:pPr>
            <a:r>
              <a:rPr lang="en-GB" sz="2200" dirty="0">
                <a:solidFill>
                  <a:srgbClr val="3F3F3F"/>
                </a:solidFill>
                <a:effectLst/>
                <a:latin typeface="Helvetica Light" panose="020B0403020202020204" pitchFamily="34" charset="0"/>
              </a:rPr>
              <a:t>Protection is about people’s freedom from violence, coercion, and deliberate deprivation. </a:t>
            </a:r>
          </a:p>
          <a:p>
            <a:pPr marL="0" indent="0">
              <a:lnSpc>
                <a:spcPct val="100000"/>
              </a:lnSpc>
              <a:buNone/>
            </a:pPr>
            <a:endParaRPr lang="en-GB" sz="2200" dirty="0">
              <a:solidFill>
                <a:srgbClr val="3F3F3F"/>
              </a:solidFill>
              <a:latin typeface="Helvetica Light" panose="020B0403020202020204" pitchFamily="34" charset="0"/>
            </a:endParaRPr>
          </a:p>
          <a:p>
            <a:pPr marL="0" indent="0">
              <a:lnSpc>
                <a:spcPct val="100000"/>
              </a:lnSpc>
              <a:buNone/>
            </a:pPr>
            <a:r>
              <a:rPr lang="en-GB" sz="2200" dirty="0">
                <a:solidFill>
                  <a:srgbClr val="3F3F3F"/>
                </a:solidFill>
                <a:effectLst/>
                <a:latin typeface="Helvetica Light" panose="020B0403020202020204" pitchFamily="34" charset="0"/>
              </a:rPr>
              <a:t>Protection work </a:t>
            </a:r>
            <a:r>
              <a:rPr lang="en-GB" sz="2200" dirty="0">
                <a:solidFill>
                  <a:srgbClr val="3F3F3F"/>
                </a:solidFill>
                <a:latin typeface="Helvetica Light" panose="020B0403020202020204" pitchFamily="34" charset="0"/>
              </a:rPr>
              <a:t>is </a:t>
            </a:r>
            <a:r>
              <a:rPr lang="en-GB" sz="2200" dirty="0">
                <a:solidFill>
                  <a:srgbClr val="3F3F3F"/>
                </a:solidFill>
                <a:effectLst/>
                <a:latin typeface="Helvetica Light" panose="020B0403020202020204" pitchFamily="34" charset="0"/>
              </a:rPr>
              <a:t>“</a:t>
            </a:r>
            <a:r>
              <a:rPr lang="en-GB" sz="2200" dirty="0">
                <a:solidFill>
                  <a:srgbClr val="25272A"/>
                </a:solidFill>
                <a:effectLst/>
                <a:latin typeface="Helvetica Light" panose="020B0403020202020204" pitchFamily="34" charset="0"/>
              </a:rPr>
              <a:t>… all activities aimed at obtaining full respect for the rights of the individual in accordance with the letter and the spirit of the relevant bodies of law (i.e. International Human Rights Law (IHRL), International Humanitarian </a:t>
            </a:r>
            <a:r>
              <a:rPr lang="en-GB" sz="2200" dirty="0">
                <a:effectLst/>
                <a:latin typeface="Helvetica Light" panose="020B0403020202020204" pitchFamily="34" charset="0"/>
              </a:rPr>
              <a:t>Law (IHL), I</a:t>
            </a:r>
            <a:r>
              <a:rPr lang="en-GB" sz="2200" dirty="0">
                <a:solidFill>
                  <a:srgbClr val="25272A"/>
                </a:solidFill>
                <a:effectLst/>
                <a:latin typeface="Helvetica Light" panose="020B0403020202020204" pitchFamily="34" charset="0"/>
              </a:rPr>
              <a:t>nternational Refugee Law (IRL)).”</a:t>
            </a:r>
            <a:br>
              <a:rPr lang="en-GB" sz="2200" dirty="0">
                <a:solidFill>
                  <a:srgbClr val="25272A"/>
                </a:solidFill>
                <a:effectLst/>
                <a:latin typeface="Helvetica Light" panose="020B0403020202020204" pitchFamily="34" charset="0"/>
              </a:rPr>
            </a:br>
            <a:endParaRPr lang="en-CH" sz="2200" dirty="0">
              <a:latin typeface="Helvetica Light" panose="020B0403020202020204" pitchFamily="34" charset="0"/>
            </a:endParaRPr>
          </a:p>
        </p:txBody>
      </p:sp>
      <p:sp>
        <p:nvSpPr>
          <p:cNvPr id="4" name="TextBox 3">
            <a:extLst>
              <a:ext uri="{FF2B5EF4-FFF2-40B4-BE49-F238E27FC236}">
                <a16:creationId xmlns:a16="http://schemas.microsoft.com/office/drawing/2014/main" id="{371B51CB-10A1-E3CB-11C3-71763856D19A}"/>
              </a:ext>
            </a:extLst>
          </p:cNvPr>
          <p:cNvSpPr txBox="1"/>
          <p:nvPr/>
        </p:nvSpPr>
        <p:spPr>
          <a:xfrm>
            <a:off x="1184829" y="1146304"/>
            <a:ext cx="9822341" cy="682238"/>
          </a:xfrm>
          <a:prstGeom prst="rect">
            <a:avLst/>
          </a:prstGeom>
          <a:noFill/>
        </p:spPr>
        <p:txBody>
          <a:bodyPr wrap="square">
            <a:spAutoFit/>
          </a:bodyPr>
          <a:lstStyle/>
          <a:p>
            <a:pPr>
              <a:lnSpc>
                <a:spcPts val="4580"/>
              </a:lnSpc>
              <a:spcAft>
                <a:spcPts val="800"/>
              </a:spcAft>
            </a:pPr>
            <a:r>
              <a:rPr lang="en-GB" sz="4000" b="1" kern="100" dirty="0">
                <a:solidFill>
                  <a:srgbClr val="0C94D6"/>
                </a:solidFill>
                <a:latin typeface="Helvetica" pitchFamily="2" charset="0"/>
                <a:ea typeface="Calibri" panose="020F0502020204030204" pitchFamily="34" charset="0"/>
                <a:cs typeface="Calibri Light" panose="020F0302020204030204" pitchFamily="34" charset="0"/>
              </a:rPr>
              <a:t>P</a:t>
            </a:r>
            <a:r>
              <a:rPr lang="en-GB" sz="4000" b="1" kern="100" dirty="0">
                <a:solidFill>
                  <a:srgbClr val="0C94D6"/>
                </a:solidFill>
                <a:effectLst/>
                <a:latin typeface="Helvetica" pitchFamily="2" charset="0"/>
                <a:ea typeface="Calibri" panose="020F0502020204030204" pitchFamily="34" charset="0"/>
                <a:cs typeface="Calibri Light" panose="020F0302020204030204" pitchFamily="34" charset="0"/>
              </a:rPr>
              <a:t>rotection?</a:t>
            </a:r>
            <a:endParaRPr lang="en-CH" sz="4000" b="1" kern="100" dirty="0">
              <a:solidFill>
                <a:srgbClr val="0C94D6"/>
              </a:solidFill>
              <a:effectLst/>
              <a:latin typeface="Helvetica" pitchFamily="2" charset="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BE607658-2FA5-065B-D3D3-DCECEB115929}"/>
              </a:ext>
            </a:extLst>
          </p:cNvPr>
          <p:cNvSpPr txBox="1"/>
          <p:nvPr/>
        </p:nvSpPr>
        <p:spPr>
          <a:xfrm>
            <a:off x="396480" y="365715"/>
            <a:ext cx="11033519" cy="441916"/>
          </a:xfrm>
          <a:prstGeom prst="rect">
            <a:avLst/>
          </a:prstGeom>
          <a:noFill/>
        </p:spPr>
        <p:txBody>
          <a:bodyPr wrap="square">
            <a:spAutoFit/>
          </a:bodyPr>
          <a:lstStyle/>
          <a:p>
            <a:pPr>
              <a:lnSpc>
                <a:spcPct val="107000"/>
              </a:lnSpc>
              <a:spcAft>
                <a:spcPts val="800"/>
              </a:spcAft>
            </a:pPr>
            <a:r>
              <a:rPr lang="en-US" sz="2200" b="1" dirty="0">
                <a:latin typeface="Helvetica" pitchFamily="2" charset="0"/>
              </a:rPr>
              <a:t>WHAT DO WE MEAN BY ...</a:t>
            </a:r>
            <a:endParaRPr lang="en-CH" sz="2200" b="1" kern="100" dirty="0">
              <a:effectLst/>
              <a:latin typeface="Helvetica" pitchFamily="2"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BF2464B8-0EE3-8443-B01F-FDF25F3E1531}"/>
              </a:ext>
            </a:extLst>
          </p:cNvPr>
          <p:cNvSpPr txBox="1"/>
          <p:nvPr/>
        </p:nvSpPr>
        <p:spPr>
          <a:xfrm>
            <a:off x="8778240" y="5480863"/>
            <a:ext cx="1158240" cy="430887"/>
          </a:xfrm>
          <a:prstGeom prst="rect">
            <a:avLst/>
          </a:prstGeom>
          <a:noFill/>
        </p:spPr>
        <p:txBody>
          <a:bodyPr wrap="square">
            <a:spAutoFit/>
          </a:bodyPr>
          <a:lstStyle/>
          <a:p>
            <a:pPr marL="0" indent="0">
              <a:buNone/>
            </a:pPr>
            <a:r>
              <a:rPr lang="en-GB" sz="2200" i="1" dirty="0">
                <a:solidFill>
                  <a:srgbClr val="25272A"/>
                </a:solidFill>
                <a:effectLst/>
                <a:latin typeface="Helvetica Light Oblique" panose="020B0403020202020204" pitchFamily="34" charset="0"/>
              </a:rPr>
              <a:t>—IASC</a:t>
            </a:r>
          </a:p>
        </p:txBody>
      </p:sp>
    </p:spTree>
    <p:extLst>
      <p:ext uri="{BB962C8B-B14F-4D97-AF65-F5344CB8AC3E}">
        <p14:creationId xmlns:p14="http://schemas.microsoft.com/office/powerpoint/2010/main" val="107627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theme/theme1.xml><?xml version="1.0" encoding="utf-8"?>
<a:theme xmlns:a="http://schemas.openxmlformats.org/drawingml/2006/main" name="Office Theme">
  <a:themeElements>
    <a:clrScheme name="CLAY">
      <a:dk1>
        <a:srgbClr val="000000"/>
      </a:dk1>
      <a:lt1>
        <a:srgbClr val="FFFFFF"/>
      </a:lt1>
      <a:dk2>
        <a:srgbClr val="44546A"/>
      </a:dk2>
      <a:lt2>
        <a:srgbClr val="E7E6E6"/>
      </a:lt2>
      <a:accent1>
        <a:srgbClr val="4472C4"/>
      </a:accent1>
      <a:accent2>
        <a:srgbClr val="0C93D6"/>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F6F3E527E976D43BBC56842DA2D294A" ma:contentTypeVersion="20" ma:contentTypeDescription="Create a new document." ma:contentTypeScope="" ma:versionID="1c1cff5bde8a3a9df229e0f5af859076">
  <xsd:schema xmlns:xsd="http://www.w3.org/2001/XMLSchema" xmlns:xs="http://www.w3.org/2001/XMLSchema" xmlns:p="http://schemas.microsoft.com/office/2006/metadata/properties" xmlns:ns2="993b0f54-c340-40ce-b9a2-e8923c96c65b" xmlns:ns3="c07a1629-68ae-4fcd-b054-b1b327c46cb9" targetNamespace="http://schemas.microsoft.com/office/2006/metadata/properties" ma:root="true" ma:fieldsID="931b002d2e3cf59e0b3343aa13c848bc" ns2:_="" ns3:_="">
    <xsd:import namespace="993b0f54-c340-40ce-b9a2-e8923c96c65b"/>
    <xsd:import namespace="c07a1629-68ae-4fcd-b054-b1b327c46cb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2:MediaServiceLocation" minOccurs="0"/>
                <xsd:element ref="ns2:MediaServiceOCR" minOccurs="0"/>
                <xsd:element ref="ns3:SharedWithUsers" minOccurs="0"/>
                <xsd:element ref="ns3:SharedWithDetails" minOccurs="0"/>
                <xsd:element ref="ns2:MediaServiceEventHashCode" minOccurs="0"/>
                <xsd:element ref="ns2:MediaServiceGenerationTim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Category" minOccurs="0"/>
                <xsd:element ref="ns2:Subcategor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3b0f54-c340-40ce-b9a2-e8923c96c6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2" nillable="true" ma:displayName="MediaServiceLocation" ma:internalName="MediaServiceLocation"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03e662e3-9ae1-4c54-8c9d-60013419d2a8" ma:termSetId="09814cd3-568e-fe90-9814-8d621ff8fb84" ma:anchorId="fba54fb3-c3e1-fe81-a776-ca4b69148c4d" ma:open="true" ma:isKeyword="false">
      <xsd:complexType>
        <xsd:sequence>
          <xsd:element ref="pc:Terms" minOccurs="0" maxOccurs="1"/>
        </xsd:sequence>
      </xsd:complexType>
    </xsd:element>
    <xsd:element name="MediaServiceSearchProperties" ma:index="24" nillable="true" ma:displayName="MediaServiceSearchProperties" ma:hidden="true" ma:internalName="MediaServiceSearchProperties" ma:readOnly="true">
      <xsd:simpleType>
        <xsd:restriction base="dms:Note"/>
      </xsd:simple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Category" ma:index="26" nillable="true" ma:displayName="Category" ma:format="Dropdown" ma:internalName="Category">
      <xsd:simpleType>
        <xsd:union memberTypes="dms:Text">
          <xsd:simpleType>
            <xsd:restriction base="dms:Choice">
              <xsd:enumeration value="Practice"/>
              <xsd:enumeration value="Policy"/>
              <xsd:enumeration value="Protection"/>
              <xsd:enumeration value="Shelter"/>
              <xsd:enumeration value="All"/>
              <xsd:enumeration value="Archive"/>
            </xsd:restriction>
          </xsd:simpleType>
        </xsd:union>
      </xsd:simpleType>
    </xsd:element>
    <xsd:element name="Subcategory" ma:index="27" nillable="true" ma:displayName="Sub category " ma:format="Dropdown" ma:internalName="Subcategory">
      <xsd:simpleType>
        <xsd:union memberTypes="dms:Text">
          <xsd:simpleType>
            <xsd:restriction base="dms:Choice">
              <xsd:enumeration value="Working groups"/>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c07a1629-68ae-4fcd-b054-b1b327c46cb9"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793e7867-d279-4511-a56f-97d159703181}" ma:internalName="TaxCatchAll" ma:showField="CatchAllData" ma:web="c07a1629-68ae-4fcd-b054-b1b327c46cb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993b0f54-c340-40ce-b9a2-e8923c96c65b">
      <Terms xmlns="http://schemas.microsoft.com/office/infopath/2007/PartnerControls"/>
    </lcf76f155ced4ddcb4097134ff3c332f>
    <Category xmlns="993b0f54-c340-40ce-b9a2-e8923c96c65b" xsi:nil="true"/>
    <TaxCatchAll xmlns="c07a1629-68ae-4fcd-b054-b1b327c46cb9" xsi:nil="true"/>
    <Subcategory xmlns="993b0f54-c340-40ce-b9a2-e8923c96c65b" xsi:nil="true"/>
  </documentManagement>
</p:properties>
</file>

<file path=customXml/itemProps1.xml><?xml version="1.0" encoding="utf-8"?>
<ds:datastoreItem xmlns:ds="http://schemas.openxmlformats.org/officeDocument/2006/customXml" ds:itemID="{F8C4D60F-9FF9-4A6A-BB37-87C33B1FA828}">
  <ds:schemaRefs>
    <ds:schemaRef ds:uri="http://schemas.microsoft.com/sharepoint/v3/contenttype/forms"/>
  </ds:schemaRefs>
</ds:datastoreItem>
</file>

<file path=customXml/itemProps2.xml><?xml version="1.0" encoding="utf-8"?>
<ds:datastoreItem xmlns:ds="http://schemas.openxmlformats.org/officeDocument/2006/customXml" ds:itemID="{53B328D4-C3B4-4A0A-BDD6-A093FA5CA3C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3b0f54-c340-40ce-b9a2-e8923c96c65b"/>
    <ds:schemaRef ds:uri="c07a1629-68ae-4fcd-b054-b1b327c46cb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F520DCD-8802-43CE-AE7E-015A1F6FDE64}">
  <ds:schemaRefs>
    <ds:schemaRef ds:uri="http://schemas.microsoft.com/office/2006/metadata/properties"/>
    <ds:schemaRef ds:uri="http://schemas.microsoft.com/office/infopath/2007/PartnerControls"/>
    <ds:schemaRef ds:uri="993b0f54-c340-40ce-b9a2-e8923c96c65b"/>
    <ds:schemaRef ds:uri="c07a1629-68ae-4fcd-b054-b1b327c46cb9"/>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4042</TotalTime>
  <Words>2773</Words>
  <Application>Microsoft Office PowerPoint</Application>
  <PresentationFormat>Widescreen</PresentationFormat>
  <Paragraphs>294</Paragraphs>
  <Slides>38</Slides>
  <Notes>32</Notes>
  <HiddenSlides>0</HiddenSlides>
  <MMClips>1</MMClips>
  <ScaleCrop>false</ScaleCrop>
  <HeadingPairs>
    <vt:vector size="4" baseType="variant">
      <vt:variant>
        <vt:lpstr>Theme</vt:lpstr>
      </vt:variant>
      <vt:variant>
        <vt:i4>1</vt:i4>
      </vt:variant>
      <vt:variant>
        <vt:lpstr>Slide Titles</vt:lpstr>
      </vt:variant>
      <vt:variant>
        <vt:i4>38</vt:i4>
      </vt:variant>
    </vt:vector>
  </HeadingPairs>
  <TitlesOfParts>
    <vt:vector size="39" baseType="lpstr">
      <vt:lpstr>Office Theme</vt:lpstr>
      <vt:lpstr>Location | Date | Time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Freight</dc:title>
  <dc:creator>Rosa de Acosta</dc:creator>
  <cp:lastModifiedBy>Rosa de Acosta</cp:lastModifiedBy>
  <cp:revision>97</cp:revision>
  <dcterms:created xsi:type="dcterms:W3CDTF">2024-02-27T10:41:00Z</dcterms:created>
  <dcterms:modified xsi:type="dcterms:W3CDTF">2024-04-04T16:58:51Z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0x0101007F6F3E527E976D43BBC56842DA2D294A</vt:lpwstr>
  </property>
</Properties>
</file>